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1"/>
  </p:notesMasterIdLst>
  <p:handoutMasterIdLst>
    <p:handoutMasterId r:id="rId22"/>
  </p:handoutMasterIdLst>
  <p:sldIdLst>
    <p:sldId id="268" r:id="rId2"/>
    <p:sldId id="292" r:id="rId3"/>
    <p:sldId id="279" r:id="rId4"/>
    <p:sldId id="286" r:id="rId5"/>
    <p:sldId id="270" r:id="rId6"/>
    <p:sldId id="287" r:id="rId7"/>
    <p:sldId id="288" r:id="rId8"/>
    <p:sldId id="289" r:id="rId9"/>
    <p:sldId id="290" r:id="rId10"/>
    <p:sldId id="291" r:id="rId11"/>
    <p:sldId id="285" r:id="rId12"/>
    <p:sldId id="271" r:id="rId13"/>
    <p:sldId id="272" r:id="rId14"/>
    <p:sldId id="273" r:id="rId15"/>
    <p:sldId id="293" r:id="rId16"/>
    <p:sldId id="274" r:id="rId17"/>
    <p:sldId id="281" r:id="rId18"/>
    <p:sldId id="283" r:id="rId19"/>
    <p:sldId id="284" r:id="rId20"/>
  </p:sldIdLst>
  <p:sldSz cx="12188825" cy="6858000"/>
  <p:notesSz cx="7104063" cy="10234613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0" d="100"/>
          <a:sy n="80" d="100"/>
        </p:scale>
        <p:origin x="120" y="19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 rtl="0"/>
            <a:fld id="{C1C9A75E-A785-47CC-A34C-A5CD5413B9AE}" type="datetime1">
              <a:rPr lang="ja-JP" altLang="en-US" smtClean="0">
                <a:latin typeface="Meiryo UI" panose="020B0604030504040204" pitchFamily="34" charset="-128"/>
                <a:ea typeface="Meiryo UI" panose="020B0604030504040204" pitchFamily="34" charset="-128"/>
              </a:rPr>
              <a:t>2020/10/2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 rtl="0"/>
            <a:fld id="{14886E15-F82A-4596-A46C-375C6D3981E1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‹#›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09F210CF-D5A1-4C57-8195-527732531885}" type="datetime1">
              <a:rPr lang="ja-JP" altLang="en-US" noProof="0" smtClean="0"/>
              <a:t>2020/10/2</a:t>
            </a:fld>
            <a:endParaRPr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BF105DB2-FD3E-441D-8B7E-7AE83ECE27B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18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35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363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5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7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562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08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13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14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</a:rPr>
              <a:t>16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表題欄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" name="上部のグラフィック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長方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" name="長方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0" name="長方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" name="下部のグラフィック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長方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" name="長方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長方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20" name="日付プレースホルダー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0DC6F58A-99E9-4AAF-90AC-9718791C9526}" type="datetime1">
              <a:rPr lang="ja-JP" altLang="en-US" noProof="0" smtClean="0"/>
              <a:t>2020/10/2</a:t>
            </a:fld>
            <a:endParaRPr lang="ja-JP" altLang="en-US" noProof="0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A475E2D-AD41-467B-8DDC-6DD4AEB98665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3E6A8431-86CD-4909-A18C-F65296F01940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1C3D2D7C-F46F-4010-811C-17B843B059B3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2C410A6-BECA-47E7-97C1-D24ADBED465B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70EB47BC-E1E9-49BE-AA6E-96C0F0D00B7C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20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20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D05DFC9-1CE0-4836-87BF-41E0D58024A8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20182C73-2953-4657-A994-9A1F38CA7BBA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AC8AB780-A220-4AA5-8747-F7115FDFD773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下のグラフィック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長方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" name="長方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" name="長方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0F3DF8E4-45A3-4585-92D6-4F0960F868E3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レーム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9874F6E4-5E57-40BC-87DB-9D636161191E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レーム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629BA5B2-42A4-485C-B9EA-AC17F3F38B94}" type="datetime1">
              <a:rPr lang="ja-JP" altLang="en-US" noProof="0" smtClean="0"/>
              <a:t>2020/10/2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下部のグラフィック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長方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" name="長方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" name="長方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0" name="上部のグラフィック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長方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" name="長方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3" name="長方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B5A212B-9633-4014-93D9-04C5F31EFF68}" type="datetime1">
              <a:rPr lang="ja-JP" altLang="en-US" noProof="0" smtClean="0"/>
              <a:t>2020/10/2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DF28FB93-0A08-4E7D-8E63-9EFA29F1E09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accent1">
              <a:lumMod val="50000"/>
            </a:schemeClr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ts.sint.co.jp/tops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findy.co.jp/17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sz="4800" dirty="0"/>
              <a:t>成果発表</a:t>
            </a:r>
            <a:endParaRPr lang="ja-JP" altLang="en-US" sz="4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moritaoy</a:t>
            </a:r>
            <a:endParaRPr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74D15A7-B9CB-4320-B597-72A27EED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1668016"/>
          </a:xfrm>
        </p:spPr>
        <p:txBody>
          <a:bodyPr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Java REPO Analyzer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56EF91-AD0F-49A5-8F5B-45FE70B5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9613" y="4284911"/>
            <a:ext cx="8229598" cy="1143000"/>
          </a:xfrm>
        </p:spPr>
        <p:txBody>
          <a:bodyPr/>
          <a:lstStyle/>
          <a:p>
            <a:pPr algn="ctr"/>
            <a:r>
              <a:rPr lang="ja-JP" altLang="en-US" dirty="0"/>
              <a:t>あなたの</a:t>
            </a:r>
            <a:r>
              <a:rPr lang="en-US" altLang="ja-JP" dirty="0">
                <a:solidFill>
                  <a:srgbClr val="FF0000"/>
                </a:solidFill>
              </a:rPr>
              <a:t>JAVA</a:t>
            </a:r>
            <a:r>
              <a:rPr lang="ja-JP" altLang="en-US" dirty="0">
                <a:solidFill>
                  <a:srgbClr val="FF0000"/>
                </a:solidFill>
              </a:rPr>
              <a:t>の経験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/>
              <a:t>スコア化します！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7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522" y="403757"/>
            <a:ext cx="9143538" cy="1066800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提案するツール（</a:t>
            </a:r>
            <a:r>
              <a:rPr lang="ja-JP" altLang="en-US" dirty="0"/>
              <a:t>再掲</a:t>
            </a:r>
            <a:r>
              <a:rPr lang="en-US" altLang="ja-JP" dirty="0"/>
              <a:t>)</a:t>
            </a:r>
            <a:endParaRPr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2522" y="1470557"/>
            <a:ext cx="9143538" cy="1307976"/>
          </a:xfrm>
        </p:spPr>
        <p:txBody>
          <a:bodyPr rtlCol="0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ja-JP" dirty="0">
                <a:solidFill>
                  <a:srgbClr val="FF0000"/>
                </a:solidFill>
              </a:rPr>
              <a:t>JAVA</a:t>
            </a:r>
            <a:r>
              <a:rPr lang="ja-JP" altLang="en-US" dirty="0">
                <a:solidFill>
                  <a:srgbClr val="FF0000"/>
                </a:solidFill>
              </a:rPr>
              <a:t>言語だけに着目</a:t>
            </a:r>
            <a:r>
              <a:rPr lang="ja-JP" altLang="en-US" dirty="0"/>
              <a:t>した解析ツール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JAVA</a:t>
            </a:r>
            <a:r>
              <a:rPr lang="ja-JP" altLang="en-US" dirty="0"/>
              <a:t>におけるコーディング経験を視覚化</a:t>
            </a:r>
            <a:endParaRPr lang="en-US" altLang="ja-JP" dirty="0"/>
          </a:p>
          <a:p>
            <a:pPr marL="0" indent="0">
              <a:spcBef>
                <a:spcPts val="600"/>
              </a:spcBef>
              <a:buNone/>
            </a:pPr>
            <a:r>
              <a:rPr lang="ja-JP" altLang="en-US" dirty="0"/>
              <a:t>シンプルなグラフに纏めて、一目で確認</a:t>
            </a:r>
            <a:endParaRPr lang="en-US" altLang="ja-JP" dirty="0"/>
          </a:p>
        </p:txBody>
      </p:sp>
      <p:pic>
        <p:nvPicPr>
          <p:cNvPr id="6" name="図 5" descr="グラフ, 棒グラフ&#10;&#10;自動的に生成された説明">
            <a:extLst>
              <a:ext uri="{FF2B5EF4-FFF2-40B4-BE49-F238E27FC236}">
                <a16:creationId xmlns:a16="http://schemas.microsoft.com/office/drawing/2014/main" id="{804BE7A0-EACF-43DC-BC6A-02209BDC6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3"/>
          <a:stretch/>
        </p:blipFill>
        <p:spPr>
          <a:xfrm>
            <a:off x="1629916" y="2887936"/>
            <a:ext cx="7178420" cy="29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1"/>
              <a:t>コンセプト</a:t>
            </a:r>
            <a:endParaRPr lang="ja-JP" altLang="en-US" noProof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noProof="1">
                <a:latin typeface="Meiryo UI" panose="020B0604030504040204" pitchFamily="34" charset="-128"/>
                <a:ea typeface="Meiryo UI" panose="020B0604030504040204" pitchFamily="34" charset="-128"/>
              </a:rPr>
              <a:t>エンジニア能力の定義</a:t>
            </a:r>
            <a:endParaRPr lang="en-US" altLang="ja-JP" noProof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ja-JP" noProof="1"/>
              <a:t>JAVA</a:t>
            </a:r>
            <a:r>
              <a:rPr lang="ja-JP" altLang="en-US" noProof="1"/>
              <a:t>を用いた</a:t>
            </a:r>
            <a:r>
              <a:rPr lang="ja-JP" altLang="en-US" noProof="1">
                <a:solidFill>
                  <a:srgbClr val="FF0000"/>
                </a:solidFill>
              </a:rPr>
              <a:t>コーディング経験バランス</a:t>
            </a:r>
            <a:r>
              <a:rPr lang="ja-JP" altLang="en-US" noProof="1"/>
              <a:t>に着目</a:t>
            </a:r>
            <a:endParaRPr lang="en-US" altLang="ja-JP" noProof="1"/>
          </a:p>
          <a:p>
            <a:pPr lvl="1"/>
            <a:endParaRPr lang="en-US" altLang="ja-JP" noProof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noProof="1"/>
              <a:t>JAVA</a:t>
            </a:r>
            <a:r>
              <a:rPr lang="ja-JP" altLang="en-US" noProof="1"/>
              <a:t>という言語に着目</a:t>
            </a:r>
            <a:endParaRPr lang="en-US" altLang="ja-JP" noProof="1"/>
          </a:p>
          <a:p>
            <a:pPr lvl="1"/>
            <a:r>
              <a:rPr lang="ja-JP" altLang="en-US" noProof="1">
                <a:latin typeface="Meiryo UI" panose="020B0604030504040204" pitchFamily="34" charset="-128"/>
                <a:ea typeface="Meiryo UI" panose="020B0604030504040204" pitchFamily="34" charset="-128"/>
              </a:rPr>
              <a:t>「</a:t>
            </a:r>
            <a:r>
              <a:rPr lang="en-US" altLang="ja-JP" noProof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JAVA</a:t>
            </a:r>
            <a:r>
              <a:rPr lang="ja-JP" altLang="en-US" noProof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エンジニアのためのツール</a:t>
            </a:r>
            <a:r>
              <a:rPr lang="ja-JP" altLang="en-US" noProof="1">
                <a:latin typeface="Meiryo UI" panose="020B0604030504040204" pitchFamily="34" charset="-128"/>
                <a:ea typeface="Meiryo UI" panose="020B0604030504040204" pitchFamily="34" charset="-128"/>
              </a:rPr>
              <a:t>」をコンセプトに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ターゲット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JAVA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エンジニアをターゲットとする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ja-JP" altLang="en-US" dirty="0"/>
              <a:t>経験比率を分析</a:t>
            </a:r>
            <a:endParaRPr lang="en-US" altLang="ja-JP" dirty="0"/>
          </a:p>
          <a:p>
            <a:pPr lvl="1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経験内容を公開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endParaRPr lang="en-US" altLang="ja-JP" dirty="0"/>
          </a:p>
          <a:p>
            <a:r>
              <a:rPr lang="ja-JP" altLang="en-US" dirty="0"/>
              <a:t>企業個人問わず自由に使えるツールを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アプリとして、誰でも簡単に分析できるように</a:t>
            </a:r>
            <a:endParaRPr lang="en-US" altLang="ja-JP" dirty="0"/>
          </a:p>
        </p:txBody>
      </p:sp>
      <p:sp>
        <p:nvSpPr>
          <p:cNvPr id="4" name="テキスト プレースホルダー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ja-JP" alt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想定使用例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ja-JP" altLang="en-US" dirty="0"/>
              <a:t>チーム開発におけるメンバーの実力の確認</a:t>
            </a:r>
            <a:endParaRPr lang="en-US" altLang="ja-JP" dirty="0"/>
          </a:p>
          <a:p>
            <a:pPr lvl="1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役割分担の指標に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メンバー構成の見直しの際に足りないジャンルを分析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endParaRPr lang="en-US" altLang="ja-JP" dirty="0"/>
          </a:p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JAVA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エンジニアのプロフィールの一部として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ja-JP" altLang="en-US" dirty="0"/>
              <a:t>自身の強みをアピールするために</a:t>
            </a:r>
            <a:endParaRPr lang="en-US" altLang="ja-JP" dirty="0"/>
          </a:p>
          <a:p>
            <a:pPr lvl="1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自身に足りない経験を分析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19FDCE-CDF2-4CE0-A0B8-BE0DBA3A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2DF16B-C558-4EFE-A1C0-AB50DFEDC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/>
              <a:t>上にサービスをデプロイしています</a:t>
            </a:r>
          </a:p>
        </p:txBody>
      </p:sp>
    </p:spTree>
    <p:extLst>
      <p:ext uri="{BB962C8B-B14F-4D97-AF65-F5344CB8AC3E}">
        <p14:creationId xmlns:p14="http://schemas.microsoft.com/office/powerpoint/2010/main" val="267250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9E6C0DB6-F8AB-4155-8ACE-3A1C269D3B68}"/>
              </a:ext>
            </a:extLst>
          </p:cNvPr>
          <p:cNvSpPr txBox="1"/>
          <p:nvPr/>
        </p:nvSpPr>
        <p:spPr>
          <a:xfrm>
            <a:off x="7857456" y="4048931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Queue Service</a:t>
            </a:r>
          </a:p>
        </p:txBody>
      </p:sp>
      <p:pic>
        <p:nvPicPr>
          <p:cNvPr id="7" name="Graphic 41">
            <a:extLst>
              <a:ext uri="{FF2B5EF4-FFF2-40B4-BE49-F238E27FC236}">
                <a16:creationId xmlns:a16="http://schemas.microsoft.com/office/drawing/2014/main" id="{529080D8-FE12-43BB-B596-E0083197A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73" y="3277073"/>
            <a:ext cx="711200" cy="711200"/>
          </a:xfrm>
          <a:prstGeom prst="rect">
            <a:avLst/>
          </a:prstGeom>
        </p:spPr>
      </p:pic>
      <p:sp>
        <p:nvSpPr>
          <p:cNvPr id="9" name="TextBox 14">
            <a:extLst>
              <a:ext uri="{FF2B5EF4-FFF2-40B4-BE49-F238E27FC236}">
                <a16:creationId xmlns:a16="http://schemas.microsoft.com/office/drawing/2014/main" id="{6342D005-194F-459B-85A8-DA515767475D}"/>
              </a:ext>
            </a:extLst>
          </p:cNvPr>
          <p:cNvSpPr txBox="1"/>
          <p:nvPr/>
        </p:nvSpPr>
        <p:spPr>
          <a:xfrm>
            <a:off x="4024399" y="3569618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EC2</a:t>
            </a:r>
          </a:p>
        </p:txBody>
      </p:sp>
      <p:pic>
        <p:nvPicPr>
          <p:cNvPr id="11" name="Graphic 8">
            <a:extLst>
              <a:ext uri="{FF2B5EF4-FFF2-40B4-BE49-F238E27FC236}">
                <a16:creationId xmlns:a16="http://schemas.microsoft.com/office/drawing/2014/main" id="{1C1A86AE-1B04-492F-A72C-263CB2715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5451" y="2653139"/>
            <a:ext cx="711200" cy="711200"/>
          </a:xfrm>
          <a:prstGeom prst="rect">
            <a:avLst/>
          </a:prstGeom>
        </p:spPr>
      </p:pic>
      <p:sp>
        <p:nvSpPr>
          <p:cNvPr id="17" name="Rectangle 52">
            <a:extLst>
              <a:ext uri="{FF2B5EF4-FFF2-40B4-BE49-F238E27FC236}">
                <a16:creationId xmlns:a16="http://schemas.microsoft.com/office/drawing/2014/main" id="{5DE91CD8-9851-4F93-A035-6FC19CF3B288}"/>
              </a:ext>
            </a:extLst>
          </p:cNvPr>
          <p:cNvSpPr/>
          <p:nvPr/>
        </p:nvSpPr>
        <p:spPr>
          <a:xfrm>
            <a:off x="3571780" y="2069801"/>
            <a:ext cx="2428390" cy="221070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      Elastic Beanstalk container</a:t>
            </a:r>
          </a:p>
        </p:txBody>
      </p:sp>
      <p:pic>
        <p:nvPicPr>
          <p:cNvPr id="19" name="Graphic 42">
            <a:extLst>
              <a:ext uri="{FF2B5EF4-FFF2-40B4-BE49-F238E27FC236}">
                <a16:creationId xmlns:a16="http://schemas.microsoft.com/office/drawing/2014/main" id="{FB195EB6-58F5-4CE6-8882-9AC1076D10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71780" y="2069801"/>
            <a:ext cx="554525" cy="554525"/>
          </a:xfrm>
          <a:prstGeom prst="rect">
            <a:avLst/>
          </a:prstGeom>
        </p:spPr>
      </p:pic>
      <p:pic>
        <p:nvPicPr>
          <p:cNvPr id="23" name="Graphic 31">
            <a:extLst>
              <a:ext uri="{FF2B5EF4-FFF2-40B4-BE49-F238E27FC236}">
                <a16:creationId xmlns:a16="http://schemas.microsoft.com/office/drawing/2014/main" id="{33DA7A36-6450-4F45-9836-789F233B81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5006" y="2078182"/>
            <a:ext cx="421255" cy="448075"/>
          </a:xfrm>
          <a:prstGeom prst="rect">
            <a:avLst/>
          </a:prstGeom>
        </p:spPr>
      </p:pic>
      <p:sp>
        <p:nvSpPr>
          <p:cNvPr id="25" name="Rectangle 82">
            <a:extLst>
              <a:ext uri="{FF2B5EF4-FFF2-40B4-BE49-F238E27FC236}">
                <a16:creationId xmlns:a16="http://schemas.microsoft.com/office/drawing/2014/main" id="{EFAE2864-49D1-4A31-85D7-2DC2CFFCA2E5}"/>
              </a:ext>
            </a:extLst>
          </p:cNvPr>
          <p:cNvSpPr/>
          <p:nvPr/>
        </p:nvSpPr>
        <p:spPr>
          <a:xfrm>
            <a:off x="10025006" y="2069801"/>
            <a:ext cx="1765300" cy="245114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4055C13D-52F5-4295-B17E-D24C4B632A55}"/>
              </a:ext>
            </a:extLst>
          </p:cNvPr>
          <p:cNvSpPr txBox="1"/>
          <p:nvPr/>
        </p:nvSpPr>
        <p:spPr>
          <a:xfrm>
            <a:off x="10125410" y="3768129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EC2</a:t>
            </a:r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9810493E-7C2D-4EAC-B067-9FCDD1A5B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6462" y="2971293"/>
            <a:ext cx="711200" cy="711200"/>
          </a:xfrm>
          <a:prstGeom prst="rect">
            <a:avLst/>
          </a:prstGeom>
        </p:spPr>
      </p:pic>
      <p:sp>
        <p:nvSpPr>
          <p:cNvPr id="33" name="Rectangle 40">
            <a:extLst>
              <a:ext uri="{FF2B5EF4-FFF2-40B4-BE49-F238E27FC236}">
                <a16:creationId xmlns:a16="http://schemas.microsoft.com/office/drawing/2014/main" id="{9A17F8BC-E770-4B5E-BA0C-EB677EACA55D}"/>
              </a:ext>
            </a:extLst>
          </p:cNvPr>
          <p:cNvSpPr/>
          <p:nvPr/>
        </p:nvSpPr>
        <p:spPr>
          <a:xfrm>
            <a:off x="6335078" y="1272562"/>
            <a:ext cx="5663990" cy="410065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Analyze System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85C74C27-988F-43AE-BA9E-5411B969202E}"/>
              </a:ext>
            </a:extLst>
          </p:cNvPr>
          <p:cNvSpPr txBox="1"/>
          <p:nvPr/>
        </p:nvSpPr>
        <p:spPr>
          <a:xfrm>
            <a:off x="7815321" y="29126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DynamoDB</a:t>
            </a:r>
          </a:p>
        </p:txBody>
      </p:sp>
      <p:pic>
        <p:nvPicPr>
          <p:cNvPr id="50" name="Graphic 47">
            <a:extLst>
              <a:ext uri="{FF2B5EF4-FFF2-40B4-BE49-F238E27FC236}">
                <a16:creationId xmlns:a16="http://schemas.microsoft.com/office/drawing/2014/main" id="{197BDCF2-F8C9-4BD9-BCF6-191A771252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0673" y="2206249"/>
            <a:ext cx="711200" cy="711200"/>
          </a:xfrm>
          <a:prstGeom prst="rect">
            <a:avLst/>
          </a:prstGeom>
        </p:spPr>
      </p:pic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86FFDED-D774-4188-9584-7FE41841CE1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321873" y="3481795"/>
            <a:ext cx="1204589" cy="15087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53">
            <a:extLst>
              <a:ext uri="{FF2B5EF4-FFF2-40B4-BE49-F238E27FC236}">
                <a16:creationId xmlns:a16="http://schemas.microsoft.com/office/drawing/2014/main" id="{8FC22F58-4E24-4A6D-AC9D-7ACD02E7909C}"/>
              </a:ext>
            </a:extLst>
          </p:cNvPr>
          <p:cNvCxnSpPr>
            <a:cxnSpLocks/>
            <a:endCxn id="50" idx="3"/>
          </p:cNvCxnSpPr>
          <p:nvPr/>
        </p:nvCxnSpPr>
        <p:spPr>
          <a:xfrm rot="10800000">
            <a:off x="9321874" y="2561849"/>
            <a:ext cx="1204589" cy="62958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">
            <a:extLst>
              <a:ext uri="{FF2B5EF4-FFF2-40B4-BE49-F238E27FC236}">
                <a16:creationId xmlns:a16="http://schemas.microsoft.com/office/drawing/2014/main" id="{7CF36BFB-89B6-4486-BF8C-1B01EC3016EB}"/>
              </a:ext>
            </a:extLst>
          </p:cNvPr>
          <p:cNvSpPr txBox="1"/>
          <p:nvPr/>
        </p:nvSpPr>
        <p:spPr>
          <a:xfrm>
            <a:off x="6038214" y="337378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70" name="Graphic 18">
            <a:extLst>
              <a:ext uri="{FF2B5EF4-FFF2-40B4-BE49-F238E27FC236}">
                <a16:creationId xmlns:a16="http://schemas.microsoft.com/office/drawing/2014/main" id="{4397E36D-7CD4-4732-B1C9-A3F6FA8B7A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33566" y="2615693"/>
            <a:ext cx="711200" cy="711200"/>
          </a:xfrm>
          <a:prstGeom prst="rect">
            <a:avLst/>
          </a:prstGeom>
        </p:spPr>
      </p:pic>
      <p:cxnSp>
        <p:nvCxnSpPr>
          <p:cNvPr id="71" name="Elbow Connector 53">
            <a:extLst>
              <a:ext uri="{FF2B5EF4-FFF2-40B4-BE49-F238E27FC236}">
                <a16:creationId xmlns:a16="http://schemas.microsoft.com/office/drawing/2014/main" id="{823B7D53-9CAC-4B69-A0BD-A97214FA352E}"/>
              </a:ext>
            </a:extLst>
          </p:cNvPr>
          <p:cNvCxnSpPr>
            <a:cxnSpLocks/>
            <a:stCxn id="50" idx="1"/>
            <a:endCxn id="70" idx="3"/>
          </p:cNvCxnSpPr>
          <p:nvPr/>
        </p:nvCxnSpPr>
        <p:spPr>
          <a:xfrm rot="10800000" flipV="1">
            <a:off x="7544767" y="2561849"/>
            <a:ext cx="1065907" cy="40944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53">
            <a:extLst>
              <a:ext uri="{FF2B5EF4-FFF2-40B4-BE49-F238E27FC236}">
                <a16:creationId xmlns:a16="http://schemas.microsoft.com/office/drawing/2014/main" id="{36AE0B17-6066-472D-8980-CFEEA0206A18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544766" y="2971293"/>
            <a:ext cx="1065907" cy="6613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9">
            <a:extLst>
              <a:ext uri="{FF2B5EF4-FFF2-40B4-BE49-F238E27FC236}">
                <a16:creationId xmlns:a16="http://schemas.microsoft.com/office/drawing/2014/main" id="{2357611F-A252-41BE-A4FA-2BDAAE42558B}"/>
              </a:ext>
            </a:extLst>
          </p:cNvPr>
          <p:cNvCxnSpPr>
            <a:cxnSpLocks/>
            <a:stCxn id="11" idx="3"/>
            <a:endCxn id="70" idx="1"/>
          </p:cNvCxnSpPr>
          <p:nvPr/>
        </p:nvCxnSpPr>
        <p:spPr>
          <a:xfrm flipV="1">
            <a:off x="5136651" y="2971293"/>
            <a:ext cx="1696915" cy="374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4">
            <a:extLst>
              <a:ext uri="{FF2B5EF4-FFF2-40B4-BE49-F238E27FC236}">
                <a16:creationId xmlns:a16="http://schemas.microsoft.com/office/drawing/2014/main" id="{DF6407B5-8CDC-474E-8EA8-86035D1FCFF5}"/>
              </a:ext>
            </a:extLst>
          </p:cNvPr>
          <p:cNvSpPr txBox="1"/>
          <p:nvPr/>
        </p:nvSpPr>
        <p:spPr>
          <a:xfrm>
            <a:off x="1448820" y="342900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88" name="Graphic 41">
            <a:extLst>
              <a:ext uri="{FF2B5EF4-FFF2-40B4-BE49-F238E27FC236}">
                <a16:creationId xmlns:a16="http://schemas.microsoft.com/office/drawing/2014/main" id="{5A2431AD-8BC4-4FF1-90A1-F9DE646FAD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13229" y="2654729"/>
            <a:ext cx="711200" cy="711200"/>
          </a:xfrm>
          <a:prstGeom prst="rect">
            <a:avLst/>
          </a:prstGeom>
        </p:spPr>
      </p:pic>
      <p:cxnSp>
        <p:nvCxnSpPr>
          <p:cNvPr id="89" name="Straight Arrow Connector 29">
            <a:extLst>
              <a:ext uri="{FF2B5EF4-FFF2-40B4-BE49-F238E27FC236}">
                <a16:creationId xmlns:a16="http://schemas.microsoft.com/office/drawing/2014/main" id="{023FCCAB-68D1-4A69-9105-D65DDB0A5EF2}"/>
              </a:ext>
            </a:extLst>
          </p:cNvPr>
          <p:cNvCxnSpPr>
            <a:cxnSpLocks/>
            <a:stCxn id="88" idx="3"/>
            <a:endCxn id="11" idx="1"/>
          </p:cNvCxnSpPr>
          <p:nvPr/>
        </p:nvCxnSpPr>
        <p:spPr>
          <a:xfrm flipV="1">
            <a:off x="3024429" y="3008739"/>
            <a:ext cx="1401022" cy="159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29">
            <a:extLst>
              <a:ext uri="{FF2B5EF4-FFF2-40B4-BE49-F238E27FC236}">
                <a16:creationId xmlns:a16="http://schemas.microsoft.com/office/drawing/2014/main" id="{394EC400-895A-4915-8537-6D4D6CCC69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84831" y="3225519"/>
            <a:ext cx="469900" cy="469900"/>
          </a:xfrm>
          <a:prstGeom prst="rect">
            <a:avLst/>
          </a:prstGeom>
        </p:spPr>
      </p:pic>
      <p:sp>
        <p:nvSpPr>
          <p:cNvPr id="95" name="フローチャート: 和接合 94">
            <a:extLst>
              <a:ext uri="{FF2B5EF4-FFF2-40B4-BE49-F238E27FC236}">
                <a16:creationId xmlns:a16="http://schemas.microsoft.com/office/drawing/2014/main" id="{5DF73AED-7F7B-452B-917B-4D699F32F60F}"/>
              </a:ext>
            </a:extLst>
          </p:cNvPr>
          <p:cNvSpPr/>
          <p:nvPr/>
        </p:nvSpPr>
        <p:spPr>
          <a:xfrm>
            <a:off x="3451469" y="3073888"/>
            <a:ext cx="711200" cy="736849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/>
          </a:p>
        </p:txBody>
      </p:sp>
      <p:sp>
        <p:nvSpPr>
          <p:cNvPr id="97" name="Rectangle 40">
            <a:extLst>
              <a:ext uri="{FF2B5EF4-FFF2-40B4-BE49-F238E27FC236}">
                <a16:creationId xmlns:a16="http://schemas.microsoft.com/office/drawing/2014/main" id="{EAAE7F56-AAA7-4BC4-82EB-B7AF672BE7B1}"/>
              </a:ext>
            </a:extLst>
          </p:cNvPr>
          <p:cNvSpPr/>
          <p:nvPr/>
        </p:nvSpPr>
        <p:spPr>
          <a:xfrm>
            <a:off x="1660981" y="1251656"/>
            <a:ext cx="4454936" cy="410065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WEB front application</a:t>
            </a:r>
          </a:p>
        </p:txBody>
      </p:sp>
      <p:pic>
        <p:nvPicPr>
          <p:cNvPr id="100" name="Graphic 5">
            <a:extLst>
              <a:ext uri="{FF2B5EF4-FFF2-40B4-BE49-F238E27FC236}">
                <a16:creationId xmlns:a16="http://schemas.microsoft.com/office/drawing/2014/main" id="{86CFFA8F-259B-41A8-BB6B-EB0485E098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450053" y="2773789"/>
            <a:ext cx="483586" cy="469900"/>
          </a:xfrm>
          <a:prstGeom prst="rect">
            <a:avLst/>
          </a:prstGeom>
        </p:spPr>
      </p:pic>
      <p:cxnSp>
        <p:nvCxnSpPr>
          <p:cNvPr id="101" name="Straight Arrow Connector 29">
            <a:extLst>
              <a:ext uri="{FF2B5EF4-FFF2-40B4-BE49-F238E27FC236}">
                <a16:creationId xmlns:a16="http://schemas.microsoft.com/office/drawing/2014/main" id="{E0FE29BB-C0FB-41C2-970D-12C46F0B2927}"/>
              </a:ext>
            </a:extLst>
          </p:cNvPr>
          <p:cNvCxnSpPr>
            <a:cxnSpLocks/>
            <a:stCxn id="100" idx="1"/>
            <a:endCxn id="88" idx="1"/>
          </p:cNvCxnSpPr>
          <p:nvPr/>
        </p:nvCxnSpPr>
        <p:spPr>
          <a:xfrm>
            <a:off x="933639" y="3008739"/>
            <a:ext cx="1379590" cy="159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4">
            <a:extLst>
              <a:ext uri="{FF2B5EF4-FFF2-40B4-BE49-F238E27FC236}">
                <a16:creationId xmlns:a16="http://schemas.microsoft.com/office/drawing/2014/main" id="{AE652E9A-8C85-460D-B55C-734BB9CB83FC}"/>
              </a:ext>
            </a:extLst>
          </p:cNvPr>
          <p:cNvSpPr txBox="1"/>
          <p:nvPr/>
        </p:nvSpPr>
        <p:spPr>
          <a:xfrm>
            <a:off x="189757" y="3289922"/>
            <a:ext cx="105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110" name="TextBox 26">
            <a:extLst>
              <a:ext uri="{FF2B5EF4-FFF2-40B4-BE49-F238E27FC236}">
                <a16:creationId xmlns:a16="http://schemas.microsoft.com/office/drawing/2014/main" id="{9BAD5B5B-A17B-4C9E-9DF0-A2D6F774AAFF}"/>
              </a:ext>
            </a:extLst>
          </p:cNvPr>
          <p:cNvSpPr txBox="1"/>
          <p:nvPr/>
        </p:nvSpPr>
        <p:spPr>
          <a:xfrm>
            <a:off x="910450" y="2738142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Access</a:t>
            </a:r>
          </a:p>
        </p:txBody>
      </p:sp>
      <p:sp>
        <p:nvSpPr>
          <p:cNvPr id="112" name="TextBox 26">
            <a:extLst>
              <a:ext uri="{FF2B5EF4-FFF2-40B4-BE49-F238E27FC236}">
                <a16:creationId xmlns:a16="http://schemas.microsoft.com/office/drawing/2014/main" id="{CE7A5BED-EAD3-4AFA-B41C-956E323E32C2}"/>
              </a:ext>
            </a:extLst>
          </p:cNvPr>
          <p:cNvSpPr txBox="1"/>
          <p:nvPr/>
        </p:nvSpPr>
        <p:spPr>
          <a:xfrm>
            <a:off x="10141380" y="2713017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Analyze</a:t>
            </a:r>
          </a:p>
        </p:txBody>
      </p:sp>
      <p:sp>
        <p:nvSpPr>
          <p:cNvPr id="114" name="TextBox 26">
            <a:extLst>
              <a:ext uri="{FF2B5EF4-FFF2-40B4-BE49-F238E27FC236}">
                <a16:creationId xmlns:a16="http://schemas.microsoft.com/office/drawing/2014/main" id="{AE2A3A41-03DE-4377-BFD5-E46D16455508}"/>
              </a:ext>
            </a:extLst>
          </p:cNvPr>
          <p:cNvSpPr txBox="1"/>
          <p:nvPr/>
        </p:nvSpPr>
        <p:spPr>
          <a:xfrm>
            <a:off x="4879918" y="2710422"/>
            <a:ext cx="22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PUSH analyze request</a:t>
            </a:r>
          </a:p>
        </p:txBody>
      </p:sp>
      <p:sp>
        <p:nvSpPr>
          <p:cNvPr id="116" name="TextBox 26">
            <a:extLst>
              <a:ext uri="{FF2B5EF4-FFF2-40B4-BE49-F238E27FC236}">
                <a16:creationId xmlns:a16="http://schemas.microsoft.com/office/drawing/2014/main" id="{48EFEF10-6388-4B28-B8B7-B7CF147213F8}"/>
              </a:ext>
            </a:extLst>
          </p:cNvPr>
          <p:cNvSpPr txBox="1"/>
          <p:nvPr/>
        </p:nvSpPr>
        <p:spPr>
          <a:xfrm>
            <a:off x="4900146" y="3018372"/>
            <a:ext cx="222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GET analyze result</a:t>
            </a:r>
          </a:p>
        </p:txBody>
      </p:sp>
      <p:cxnSp>
        <p:nvCxnSpPr>
          <p:cNvPr id="117" name="Straight Arrow Connector 29">
            <a:extLst>
              <a:ext uri="{FF2B5EF4-FFF2-40B4-BE49-F238E27FC236}">
                <a16:creationId xmlns:a16="http://schemas.microsoft.com/office/drawing/2014/main" id="{8D60F5CE-4AF7-4072-9B6B-72DB9D9DE15D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151714" y="2971293"/>
            <a:ext cx="1681852" cy="470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19FDCE-CDF2-4CE0-A0B8-BE0DBA3A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解析のロジック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2DF16B-C558-4EFE-A1C0-AB50DFEDC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93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解析ロジック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JAVA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のコード内に用いられているライブラリ</a:t>
            </a:r>
            <a:r>
              <a:rPr lang="ja-JP" altLang="en-US" dirty="0"/>
              <a:t>をベースに解析</a:t>
            </a:r>
            <a:endParaRPr lang="en-US" altLang="ja-JP" dirty="0"/>
          </a:p>
          <a:p>
            <a:pPr lvl="1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手作業でライブラリにタグ付け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関連するライブラリの量と経験は比例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仮説</a:t>
            </a:r>
            <a:r>
              <a:rPr lang="en-US" altLang="ja-JP" dirty="0"/>
              <a:t>)</a:t>
            </a:r>
          </a:p>
          <a:p>
            <a:pPr lvl="1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dirty="0"/>
              <a:t>Web/Network Data Database Security </a:t>
            </a:r>
          </a:p>
          <a:p>
            <a:pPr marL="0" indent="0">
              <a:buNone/>
            </a:pPr>
            <a:r>
              <a:rPr lang="en-US" altLang="ja-JP" dirty="0"/>
              <a:t>Mobile </a:t>
            </a:r>
            <a:r>
              <a:rPr lang="en-US" altLang="ja-JP" dirty="0" err="1"/>
              <a:t>Machinelearning</a:t>
            </a:r>
            <a:r>
              <a:rPr lang="en-US" altLang="ja-JP" dirty="0"/>
              <a:t> Graphic/UI</a:t>
            </a:r>
          </a:p>
          <a:p>
            <a:pPr lvl="1"/>
            <a:r>
              <a:rPr lang="ja-JP" altLang="en-US" dirty="0"/>
              <a:t>以上の７種類に分けてスコアを算出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一部スコアに関しては手動で調整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9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19FDCE-CDF2-4CE0-A0B8-BE0DBA3A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F90490-D090-48AB-9EAB-C9416A7A8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30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522" y="403757"/>
            <a:ext cx="9143538" cy="1066800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提案するツール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2522" y="1470557"/>
            <a:ext cx="9143538" cy="1307976"/>
          </a:xfrm>
        </p:spPr>
        <p:txBody>
          <a:bodyPr rtlCol="0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ja-JP" dirty="0">
                <a:solidFill>
                  <a:srgbClr val="FF0000"/>
                </a:solidFill>
              </a:rPr>
              <a:t>JAVA</a:t>
            </a:r>
            <a:r>
              <a:rPr lang="ja-JP" altLang="en-US" dirty="0">
                <a:solidFill>
                  <a:srgbClr val="FF0000"/>
                </a:solidFill>
              </a:rPr>
              <a:t>言語だけに着目</a:t>
            </a:r>
            <a:r>
              <a:rPr lang="ja-JP" altLang="en-US" dirty="0"/>
              <a:t>した解析ツール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JAVA</a:t>
            </a:r>
            <a:r>
              <a:rPr lang="ja-JP" altLang="en-US" dirty="0"/>
              <a:t>におけるコーディング経験を視覚化</a:t>
            </a:r>
            <a:endParaRPr lang="en-US" altLang="ja-JP" dirty="0"/>
          </a:p>
          <a:p>
            <a:pPr marL="0" indent="0">
              <a:spcBef>
                <a:spcPts val="600"/>
              </a:spcBef>
              <a:buNone/>
            </a:pPr>
            <a:r>
              <a:rPr lang="ja-JP" altLang="en-US" dirty="0"/>
              <a:t>シンプルなグラフに纏めて、一目で確認</a:t>
            </a:r>
            <a:endParaRPr lang="en-US" altLang="ja-JP" dirty="0"/>
          </a:p>
        </p:txBody>
      </p:sp>
      <p:pic>
        <p:nvPicPr>
          <p:cNvPr id="6" name="図 5" descr="グラフ, 棒グラフ&#10;&#10;自動的に生成された説明">
            <a:extLst>
              <a:ext uri="{FF2B5EF4-FFF2-40B4-BE49-F238E27FC236}">
                <a16:creationId xmlns:a16="http://schemas.microsoft.com/office/drawing/2014/main" id="{804BE7A0-EACF-43DC-BC6A-02209BDC6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3"/>
          <a:stretch/>
        </p:blipFill>
        <p:spPr>
          <a:xfrm>
            <a:off x="1629916" y="2887936"/>
            <a:ext cx="7178420" cy="29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9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19FDCE-CDF2-4CE0-A0B8-BE0DBA3A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9700" lvl="0" algn="l" rtl="0">
              <a:spcBef>
                <a:spcPts val="800"/>
              </a:spcBef>
              <a:spcAft>
                <a:spcPts val="0"/>
              </a:spcAft>
              <a:buSzPts val="1400"/>
            </a:pPr>
            <a:r>
              <a:rPr lang="ja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課題設定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39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74D15A7-B9CB-4320-B597-72A27EED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「エンジニアの能力」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可視化したい</a:t>
            </a:r>
          </a:p>
        </p:txBody>
      </p:sp>
    </p:spTree>
    <p:extLst>
      <p:ext uri="{BB962C8B-B14F-4D97-AF65-F5344CB8AC3E}">
        <p14:creationId xmlns:p14="http://schemas.microsoft.com/office/powerpoint/2010/main" val="30835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能力可視化ツール</a:t>
            </a:r>
            <a:r>
              <a:rPr lang="ja-JP" altLang="en-US" dirty="0"/>
              <a:t>・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試験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エンジニア能力の可視化ツール等は存在する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プレースホルダー 7"/>
          <p:cNvSpPr txBox="1">
            <a:spLocks/>
          </p:cNvSpPr>
          <p:nvPr/>
        </p:nvSpPr>
        <p:spPr>
          <a:xfrm>
            <a:off x="6387803" y="5757908"/>
            <a:ext cx="4338814" cy="533400"/>
          </a:xfrm>
          <a:prstGeom prst="rect">
            <a:avLst/>
          </a:prstGeom>
        </p:spPr>
        <p:txBody>
          <a:bodyPr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600"/>
              </a:spcBef>
              <a:buFontTx/>
              <a:buChar char="-"/>
            </a:pPr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TOPSIC </a:t>
            </a:r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  <a:hlinkClick r:id="rId3"/>
              </a:rPr>
              <a:t>https://products.sint.co.jp/topsic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rtl="0">
              <a:spcBef>
                <a:spcPts val="600"/>
              </a:spcBef>
              <a:buFontTx/>
              <a:buChar char="-"/>
            </a:pPr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FINDY </a:t>
            </a:r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  <a:hlinkClick r:id="rId4"/>
              </a:rPr>
              <a:t>https://findy.co.jp/17/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図 5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FE88481A-9B14-45F1-BBD1-97946DFE4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437" y="2796880"/>
            <a:ext cx="2808312" cy="1264240"/>
          </a:xfrm>
          <a:prstGeom prst="rect">
            <a:avLst/>
          </a:prstGeom>
        </p:spPr>
      </p:pic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513843C-1A11-4A01-B8A5-C1F013BF3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876" y="2698303"/>
            <a:ext cx="4608513" cy="3049040"/>
          </a:xfrm>
          <a:prstGeom prst="rect">
            <a:avLst/>
          </a:prstGeom>
        </p:spPr>
      </p:pic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65F61987-F177-4923-B51E-BE90D2C44D76}"/>
              </a:ext>
            </a:extLst>
          </p:cNvPr>
          <p:cNvSpPr txBox="1">
            <a:spLocks/>
          </p:cNvSpPr>
          <p:nvPr/>
        </p:nvSpPr>
        <p:spPr>
          <a:xfrm>
            <a:off x="6113003" y="4189916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kumimoji="1" sz="24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AE4E36-98EA-4EC1-8666-5CEADD9EB234}"/>
              </a:ext>
            </a:extLst>
          </p:cNvPr>
          <p:cNvSpPr txBox="1"/>
          <p:nvPr/>
        </p:nvSpPr>
        <p:spPr>
          <a:xfrm>
            <a:off x="5907441" y="4135188"/>
            <a:ext cx="5299539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ja-JP" altLang="en-US" dirty="0"/>
              <a:t>↑</a:t>
            </a:r>
            <a:r>
              <a:rPr lang="en-US" altLang="ja-JP" dirty="0"/>
              <a:t>TOPSIC</a:t>
            </a:r>
            <a:r>
              <a:rPr lang="ja-JP" altLang="en-US" dirty="0"/>
              <a:t>　プログラミングの実力を計る</a:t>
            </a:r>
            <a:endParaRPr lang="en-US" altLang="ja-JP" dirty="0"/>
          </a:p>
          <a:p>
            <a:pPr lvl="1"/>
            <a:r>
              <a:rPr lang="ja-JP" altLang="en-US" dirty="0"/>
              <a:t>言語は自由に選択できる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←</a:t>
            </a:r>
            <a:r>
              <a:rPr lang="en-US" altLang="ja-JP" dirty="0"/>
              <a:t>FINDY</a:t>
            </a:r>
            <a:r>
              <a:rPr lang="ja-JP" altLang="en-US" dirty="0"/>
              <a:t>　</a:t>
            </a:r>
            <a:r>
              <a:rPr lang="en-US" altLang="ja-JP" dirty="0" err="1"/>
              <a:t>Github</a:t>
            </a:r>
            <a:r>
              <a:rPr lang="ja-JP" altLang="en-US" dirty="0"/>
              <a:t>のアカウントから解析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74D15A7-B9CB-4320-B597-72A27EED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1812032"/>
          </a:xfrm>
        </p:spPr>
        <p:txBody>
          <a:bodyPr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特定の言語</a:t>
            </a:r>
            <a:r>
              <a:rPr lang="ja-JP" altLang="en-US" dirty="0">
                <a:solidFill>
                  <a:schemeClr val="tx1"/>
                </a:solidFill>
              </a:rPr>
              <a:t>の能力は？</a:t>
            </a:r>
          </a:p>
        </p:txBody>
      </p:sp>
      <p:sp>
        <p:nvSpPr>
          <p:cNvPr id="3" name="テキスト プレースホルダー 1">
            <a:extLst>
              <a:ext uri="{FF2B5EF4-FFF2-40B4-BE49-F238E27FC236}">
                <a16:creationId xmlns:a16="http://schemas.microsoft.com/office/drawing/2014/main" id="{CBFD234B-2679-4604-B12B-8AD7F7236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9613" y="4284911"/>
            <a:ext cx="8229598" cy="1143000"/>
          </a:xfrm>
        </p:spPr>
        <p:txBody>
          <a:bodyPr/>
          <a:lstStyle/>
          <a:p>
            <a:pPr algn="ctr"/>
            <a:r>
              <a:rPr lang="ja-JP" altLang="en-US" dirty="0"/>
              <a:t>「</a:t>
            </a:r>
            <a:r>
              <a:rPr lang="en-US" altLang="ja-JP" dirty="0"/>
              <a:t>C++</a:t>
            </a:r>
            <a:r>
              <a:rPr lang="ja-JP" altLang="en-US" dirty="0"/>
              <a:t>」「</a:t>
            </a:r>
            <a:r>
              <a:rPr lang="en-US" altLang="ja-JP" dirty="0"/>
              <a:t>Java</a:t>
            </a:r>
            <a:r>
              <a:rPr lang="ja-JP" altLang="en-US" dirty="0"/>
              <a:t>」「</a:t>
            </a:r>
            <a:r>
              <a:rPr lang="en-US" altLang="ja-JP" dirty="0"/>
              <a:t>Go</a:t>
            </a:r>
            <a:r>
              <a:rPr lang="ja-JP" altLang="en-US" dirty="0"/>
              <a:t>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501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能力可視化ツール</a:t>
            </a:r>
            <a:r>
              <a:rPr lang="ja-JP" altLang="en-US" dirty="0"/>
              <a:t>・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試験（再掲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どれも、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総合的な「エンジニアの能力」を測る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ツール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図 5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FE88481A-9B14-45F1-BBD1-97946DFE4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3429000"/>
            <a:ext cx="2808312" cy="1264240"/>
          </a:xfrm>
          <a:prstGeom prst="rect">
            <a:avLst/>
          </a:prstGeom>
        </p:spPr>
      </p:pic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513843C-1A11-4A01-B8A5-C1F013BF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6" y="2698303"/>
            <a:ext cx="4608513" cy="3049040"/>
          </a:xfrm>
          <a:prstGeom prst="rect">
            <a:avLst/>
          </a:prstGeom>
        </p:spPr>
      </p:pic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65F61987-F177-4923-B51E-BE90D2C44D76}"/>
              </a:ext>
            </a:extLst>
          </p:cNvPr>
          <p:cNvSpPr txBox="1">
            <a:spLocks/>
          </p:cNvSpPr>
          <p:nvPr/>
        </p:nvSpPr>
        <p:spPr>
          <a:xfrm>
            <a:off x="6113003" y="4189916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kumimoji="1" sz="24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5D811E-319C-47FC-8319-6644932BBDAF}"/>
              </a:ext>
            </a:extLst>
          </p:cNvPr>
          <p:cNvSpPr txBox="1"/>
          <p:nvPr/>
        </p:nvSpPr>
        <p:spPr>
          <a:xfrm>
            <a:off x="5806380" y="4789947"/>
            <a:ext cx="5299539" cy="92333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ja-JP" dirty="0"/>
          </a:p>
          <a:p>
            <a:pPr lvl="1"/>
            <a:r>
              <a:rPr lang="ja-JP" altLang="en-US" dirty="0"/>
              <a:t>←</a:t>
            </a:r>
            <a:r>
              <a:rPr lang="en-US" altLang="ja-JP" dirty="0"/>
              <a:t>FINDY</a:t>
            </a:r>
            <a:r>
              <a:rPr lang="ja-JP" altLang="en-US" dirty="0"/>
              <a:t>　</a:t>
            </a:r>
            <a:endParaRPr lang="en-US" altLang="ja-JP" dirty="0"/>
          </a:p>
          <a:p>
            <a:pPr lvl="1"/>
            <a:r>
              <a:rPr lang="ja-JP" altLang="en-US" dirty="0"/>
              <a:t>言語別ではあるが、スコアが出るだけ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4430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74D15A7-B9CB-4320-B597-72A27EED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1668016"/>
          </a:xfrm>
        </p:spPr>
        <p:txBody>
          <a:bodyPr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一つの言語に焦点を絞る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56EF91-AD0F-49A5-8F5B-45FE70B5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9613" y="4284911"/>
            <a:ext cx="8229598" cy="1143000"/>
          </a:xfrm>
        </p:spPr>
        <p:txBody>
          <a:bodyPr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JAVA</a:t>
            </a:r>
            <a:r>
              <a:rPr lang="ja-JP" altLang="en-US" dirty="0">
                <a:solidFill>
                  <a:srgbClr val="FF0000"/>
                </a:solidFill>
              </a:rPr>
              <a:t>に絞った</a:t>
            </a:r>
            <a:r>
              <a:rPr lang="ja-JP" altLang="en-US" dirty="0"/>
              <a:t>「エンジニアの能力」を可視化するツール</a:t>
            </a:r>
            <a:endParaRPr lang="en-US" altLang="ja-JP" dirty="0"/>
          </a:p>
          <a:p>
            <a:pPr algn="ctr"/>
            <a:r>
              <a:rPr lang="ja-JP" altLang="en-US" dirty="0"/>
              <a:t>ニーズがあるのでは！？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9889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19FDCE-CDF2-4CE0-A0B8-BE0DBA3A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39700" lvl="0" algn="l" rtl="0">
              <a:spcBef>
                <a:spcPts val="800"/>
              </a:spcBef>
              <a:spcAft>
                <a:spcPts val="0"/>
              </a:spcAft>
              <a:buSzPts val="14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提案するツール</a:t>
            </a:r>
          </a:p>
        </p:txBody>
      </p:sp>
    </p:spTree>
    <p:extLst>
      <p:ext uri="{BB962C8B-B14F-4D97-AF65-F5344CB8AC3E}">
        <p14:creationId xmlns:p14="http://schemas.microsoft.com/office/powerpoint/2010/main" val="34118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プロジェクト計画の概要プレゼンテーション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08_TF03460544" id="{7C5973CA-3523-4973-AE5F-937402DDF7B3}" vid="{CE78225F-C34D-4BCF-B53B-4B1D39E2C171}"/>
    </a:ext>
  </a:extLst>
</a:theme>
</file>

<file path=ppt/theme/theme2.xml><?xml version="1.0" encoding="utf-8"?>
<a:theme xmlns:a="http://schemas.openxmlformats.org/drawingml/2006/main" name="Office テーマ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プロジェクトの計画の概要プレゼンテーション</Template>
  <TotalTime>217</TotalTime>
  <Words>451</Words>
  <Application>Microsoft Office PowerPoint</Application>
  <PresentationFormat>ユーザー設定</PresentationFormat>
  <Paragraphs>94</Paragraphs>
  <Slides>19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Meiryo UI</vt:lpstr>
      <vt:lpstr>Arial</vt:lpstr>
      <vt:lpstr>Calibri</vt:lpstr>
      <vt:lpstr>Wingdings</vt:lpstr>
      <vt:lpstr>プロジェクト計画の概要プレゼンテーション</vt:lpstr>
      <vt:lpstr>成果発表</vt:lpstr>
      <vt:lpstr>提案するツール</vt:lpstr>
      <vt:lpstr>課題設定</vt:lpstr>
      <vt:lpstr>「エンジニアの能力」 可視化したい</vt:lpstr>
      <vt:lpstr>能力可視化ツール・試験</vt:lpstr>
      <vt:lpstr>特定の言語の能力は？</vt:lpstr>
      <vt:lpstr>能力可視化ツール・試験（再掲</vt:lpstr>
      <vt:lpstr>一つの言語に焦点を絞る</vt:lpstr>
      <vt:lpstr>提案するツール</vt:lpstr>
      <vt:lpstr>Java REPO Analyzer</vt:lpstr>
      <vt:lpstr>提案するツール（再掲)</vt:lpstr>
      <vt:lpstr>コンセプト</vt:lpstr>
      <vt:lpstr>ターゲット</vt:lpstr>
      <vt:lpstr>想定使用例</vt:lpstr>
      <vt:lpstr>構成</vt:lpstr>
      <vt:lpstr>PowerPoint プレゼンテーション</vt:lpstr>
      <vt:lpstr>解析のロジック</vt:lpstr>
      <vt:lpstr>解析ロジック</vt:lpstr>
      <vt:lpstr>デモ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経験分野可視化ツール(仮)</dc:title>
  <dc:creator>守田 一喜</dc:creator>
  <cp:lastModifiedBy>守田 一喜</cp:lastModifiedBy>
  <cp:revision>17</cp:revision>
  <cp:lastPrinted>2020-09-24T08:27:29Z</cp:lastPrinted>
  <dcterms:created xsi:type="dcterms:W3CDTF">2020-09-24T06:50:05Z</dcterms:created>
  <dcterms:modified xsi:type="dcterms:W3CDTF">2020-10-02T08:35:05Z</dcterms:modified>
</cp:coreProperties>
</file>