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58" r:id="rId3"/>
    <p:sldId id="332" r:id="rId4"/>
    <p:sldId id="333" r:id="rId5"/>
    <p:sldId id="447" r:id="rId6"/>
    <p:sldId id="454" r:id="rId7"/>
    <p:sldId id="453" r:id="rId8"/>
    <p:sldId id="452" r:id="rId9"/>
    <p:sldId id="451" r:id="rId10"/>
    <p:sldId id="448" r:id="rId11"/>
    <p:sldId id="450" r:id="rId12"/>
    <p:sldId id="449" r:id="rId13"/>
    <p:sldId id="455" r:id="rId14"/>
    <p:sldId id="456" r:id="rId15"/>
    <p:sldId id="460" r:id="rId16"/>
    <p:sldId id="461" r:id="rId17"/>
    <p:sldId id="462" r:id="rId18"/>
    <p:sldId id="463" r:id="rId19"/>
    <p:sldId id="468" r:id="rId20"/>
    <p:sldId id="467" r:id="rId21"/>
    <p:sldId id="466" r:id="rId22"/>
    <p:sldId id="465" r:id="rId23"/>
    <p:sldId id="464" r:id="rId24"/>
    <p:sldId id="477" r:id="rId25"/>
    <p:sldId id="476" r:id="rId26"/>
    <p:sldId id="475" r:id="rId27"/>
    <p:sldId id="474" r:id="rId28"/>
    <p:sldId id="473" r:id="rId29"/>
    <p:sldId id="472" r:id="rId30"/>
    <p:sldId id="471" r:id="rId31"/>
    <p:sldId id="470" r:id="rId32"/>
    <p:sldId id="469" r:id="rId33"/>
    <p:sldId id="478" r:id="rId34"/>
    <p:sldId id="479" r:id="rId35"/>
    <p:sldId id="340" r:id="rId36"/>
    <p:sldId id="339" r:id="rId37"/>
    <p:sldId id="345" r:id="rId38"/>
    <p:sldId id="348" r:id="rId39"/>
    <p:sldId id="355" r:id="rId40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28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B7BA"/>
    <a:srgbClr val="56781E"/>
    <a:srgbClr val="EE7619"/>
    <a:srgbClr val="F32307"/>
    <a:srgbClr val="0099A7"/>
    <a:srgbClr val="1C3313"/>
    <a:srgbClr val="2E2E2E"/>
    <a:srgbClr val="9D8670"/>
    <a:srgbClr val="BAC8D0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6181" autoAdjust="0"/>
  </p:normalViewPr>
  <p:slideViewPr>
    <p:cSldViewPr snapToGrid="0">
      <p:cViewPr varScale="1">
        <p:scale>
          <a:sx n="96" d="100"/>
          <a:sy n="96" d="100"/>
        </p:scale>
        <p:origin x="840" y="84"/>
      </p:cViewPr>
      <p:guideLst>
        <p:guide orient="horz" pos="1556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88" d="100"/>
        <a:sy n="88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  <a:t>2017/12/20</a:t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SRS</a:t>
            </a:r>
            <a:endParaRPr lang="en-US" altLang="zh-CN" sz="3200" b="1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0339" y="3722685"/>
            <a:ext cx="17049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noProof="1">
                <a:solidFill>
                  <a:srgbClr val="B3B7BA"/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1600" noProof="1" smtClean="0">
                <a:solidFill>
                  <a:srgbClr val="B3B7BA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600" noProof="1" smtClean="0">
                <a:solidFill>
                  <a:srgbClr val="B3B7BA"/>
                </a:solidFill>
                <a:latin typeface="Arial" panose="020B0604020202020204" pitchFamily="34" charset="0"/>
              </a:rPr>
              <a:t>G09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3" grpId="1"/>
      <p:bldP spid="1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929748"/>
            <a:ext cx="636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6.</a:t>
            </a:r>
            <a:r>
              <a:rPr lang="zh-CN" altLang="en-US" sz="3200" dirty="0" smtClean="0">
                <a:solidFill>
                  <a:schemeClr val="bg1"/>
                </a:solidFill>
              </a:rPr>
              <a:t>对用户进行需求获取</a:t>
            </a:r>
            <a:r>
              <a:rPr lang="en-US" altLang="zh-CN" sz="3200" dirty="0" smtClean="0">
                <a:solidFill>
                  <a:schemeClr val="bg1"/>
                </a:solidFill>
              </a:rPr>
              <a:t>+</a:t>
            </a:r>
            <a:r>
              <a:rPr lang="zh-CN" altLang="en-US" sz="3200" dirty="0" smtClean="0">
                <a:solidFill>
                  <a:schemeClr val="bg1"/>
                </a:solidFill>
              </a:rPr>
              <a:t>确认需求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696255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7.</a:t>
            </a:r>
            <a:r>
              <a:rPr lang="zh-CN" altLang="en-US" sz="3200" dirty="0" smtClean="0">
                <a:solidFill>
                  <a:schemeClr val="bg1"/>
                </a:solidFill>
              </a:rPr>
              <a:t>界面原型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22" y="1288370"/>
            <a:ext cx="5641096" cy="2379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835" y="1902392"/>
            <a:ext cx="5510381" cy="2575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362" y="3189921"/>
            <a:ext cx="4643918" cy="18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4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929748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8.</a:t>
            </a:r>
            <a:r>
              <a:rPr lang="zh-CN" altLang="en-US" sz="3200" dirty="0" smtClean="0">
                <a:solidFill>
                  <a:schemeClr val="bg1"/>
                </a:solidFill>
              </a:rPr>
              <a:t>用例文档（模板）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5200" y="711200"/>
            <a:ext cx="803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9.</a:t>
            </a:r>
            <a:r>
              <a:rPr lang="zh-CN" altLang="en-US" sz="3200" dirty="0" smtClean="0">
                <a:solidFill>
                  <a:schemeClr val="bg1"/>
                </a:solidFill>
              </a:rPr>
              <a:t>用例图、用例场景说明、界面原型、</a:t>
            </a:r>
            <a:r>
              <a:rPr lang="en-US" altLang="zh-CN" sz="3200" dirty="0" smtClean="0">
                <a:solidFill>
                  <a:schemeClr val="bg1"/>
                </a:solidFill>
              </a:rPr>
              <a:t>DM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2317" y="721481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10.</a:t>
            </a:r>
            <a:r>
              <a:rPr lang="zh-CN" altLang="en-US" sz="3200" dirty="0" smtClean="0">
                <a:solidFill>
                  <a:schemeClr val="bg1"/>
                </a:solidFill>
              </a:rPr>
              <a:t>每个用户的非功能性需求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11</a:t>
            </a:r>
            <a:r>
              <a:rPr lang="zh-CN" altLang="en-US" sz="2800" dirty="0" smtClean="0">
                <a:solidFill>
                  <a:schemeClr val="bg1"/>
                </a:solidFill>
              </a:rPr>
              <a:t>、每个用户的需求优先级打分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量化方法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12</a:t>
            </a:r>
            <a:r>
              <a:rPr lang="zh-CN" altLang="en-US" sz="2800" dirty="0" smtClean="0">
                <a:solidFill>
                  <a:schemeClr val="bg1"/>
                </a:solidFill>
              </a:rPr>
              <a:t>论证需求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不可行需求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86152"/>
              </p:ext>
            </p:extLst>
          </p:nvPr>
        </p:nvGraphicFramePr>
        <p:xfrm>
          <a:off x="687358" y="1209148"/>
          <a:ext cx="7157835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660">
                  <a:extLst>
                    <a:ext uri="{9D8B030D-6E8A-4147-A177-3AD203B41FA5}">
                      <a16:colId xmlns:a16="http://schemas.microsoft.com/office/drawing/2014/main" val="949514871"/>
                    </a:ext>
                  </a:extLst>
                </a:gridCol>
                <a:gridCol w="3302819">
                  <a:extLst>
                    <a:ext uri="{9D8B030D-6E8A-4147-A177-3AD203B41FA5}">
                      <a16:colId xmlns:a16="http://schemas.microsoft.com/office/drawing/2014/main" val="2299027564"/>
                    </a:ext>
                  </a:extLst>
                </a:gridCol>
                <a:gridCol w="3123356">
                  <a:extLst>
                    <a:ext uri="{9D8B030D-6E8A-4147-A177-3AD203B41FA5}">
                      <a16:colId xmlns:a16="http://schemas.microsoft.com/office/drawing/2014/main" val="4150101623"/>
                    </a:ext>
                  </a:extLst>
                </a:gridCol>
              </a:tblGrid>
              <a:tr h="1782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不可行需求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不可行原因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509348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网站内设有文章模块，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由于帖子与文章功能相似，添加后繁杂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773042"/>
                  </a:ext>
                </a:extLst>
              </a:tr>
              <a:tr h="1782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对于帖子的赞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第一阶段暂不考虑，后续可能会添加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035723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对于发出的帖子的编辑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贴子一点发出后由于以被他人阅读和回复，故取消发帖后的再编辑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708984"/>
                  </a:ext>
                </a:extLst>
              </a:tr>
              <a:tr h="534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课程总公告中显示每门课程的通知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由于课程多，通知多，将所有的通知放在一起会显得繁杂。故只显示系统通知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109189"/>
                  </a:ext>
                </a:extLst>
              </a:tr>
              <a:tr h="1782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网站页脚的友情链接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与首页的相关链接类似，故去掉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751595"/>
                  </a:ext>
                </a:extLst>
              </a:tr>
              <a:tr h="1782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直播功能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技术难度较大，第一阶段暂不考虑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812939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可连续设置多个答疑，并显示列表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太过冗余，不利于学生的使用体验。教师也有可能会忘记。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020951"/>
                  </a:ext>
                </a:extLst>
              </a:tr>
              <a:tr h="1782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首页的放置短视频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技术难度和视频制作的问题。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997191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搜索的结果按照不同种类分页显示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不利于后续的发展，当再添加一个类别时，需改动的地方较大。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150389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移动端</a:t>
                      </a:r>
                      <a:r>
                        <a:rPr lang="en-US" sz="1400" kern="100">
                          <a:effectLst/>
                        </a:rPr>
                        <a:t>app</a:t>
                      </a:r>
                      <a:r>
                        <a:rPr lang="zh-CN" sz="1400" kern="100">
                          <a:effectLst/>
                        </a:rPr>
                        <a:t>的制作。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耗工耗时且难度教大，故不考虑</a:t>
                      </a:r>
                      <a:r>
                        <a:rPr lang="en-US" sz="1400" kern="100" dirty="0">
                          <a:effectLst/>
                        </a:rPr>
                        <a:t>app</a:t>
                      </a:r>
                      <a:r>
                        <a:rPr lang="zh-CN" sz="1400" kern="100" dirty="0">
                          <a:effectLst/>
                        </a:rPr>
                        <a:t>只做自适应网页的网站。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83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3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892" y="64867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13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JAD</a:t>
            </a:r>
            <a:r>
              <a:rPr lang="zh-CN" altLang="en-US" sz="2800" dirty="0" smtClean="0">
                <a:solidFill>
                  <a:schemeClr val="bg1"/>
                </a:solidFill>
              </a:rPr>
              <a:t>会议记录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0" y="1295682"/>
            <a:ext cx="3717888" cy="3118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608" y="1809024"/>
            <a:ext cx="4305988" cy="28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14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zh-CN" altLang="en-US" sz="2800" dirty="0" smtClean="0">
                <a:solidFill>
                  <a:schemeClr val="bg1"/>
                </a:solidFill>
              </a:rPr>
              <a:t>需求思维导图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便于移交其他小组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8" y="1198036"/>
            <a:ext cx="2882348" cy="35810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716" y="1232832"/>
            <a:ext cx="3272296" cy="36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15.SRS</a:t>
            </a:r>
            <a:r>
              <a:rPr lang="zh-CN" altLang="en-US" sz="2800" dirty="0" smtClean="0">
                <a:solidFill>
                  <a:schemeClr val="bg1"/>
                </a:solidFill>
              </a:rPr>
              <a:t>文档功能和非功能需求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583530" y="24130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小组介绍</a:t>
            </a:r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56259" y="3107799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/>
          <p:cNvSpPr/>
          <p:nvPr/>
        </p:nvSpPr>
        <p:spPr>
          <a:xfrm>
            <a:off x="2773859" y="2132803"/>
            <a:ext cx="680119" cy="680119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60" name="椭圆 59"/>
          <p:cNvSpPr/>
          <p:nvPr/>
        </p:nvSpPr>
        <p:spPr>
          <a:xfrm>
            <a:off x="2773976" y="3599653"/>
            <a:ext cx="680119" cy="680119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62" name="椭圆 61"/>
          <p:cNvSpPr/>
          <p:nvPr/>
        </p:nvSpPr>
        <p:spPr>
          <a:xfrm>
            <a:off x="2773458" y="2859243"/>
            <a:ext cx="680119" cy="680119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64" name="椭圆 63"/>
          <p:cNvSpPr/>
          <p:nvPr/>
        </p:nvSpPr>
        <p:spPr>
          <a:xfrm>
            <a:off x="2662555" y="1162685"/>
            <a:ext cx="902970" cy="921385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</a:p>
        </p:txBody>
      </p:sp>
      <p:sp>
        <p:nvSpPr>
          <p:cNvPr id="67" name="椭圆 66"/>
          <p:cNvSpPr/>
          <p:nvPr/>
        </p:nvSpPr>
        <p:spPr>
          <a:xfrm>
            <a:off x="2774611" y="4340063"/>
            <a:ext cx="680119" cy="6801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875405" y="145478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奕吉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875405" y="225171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于欣汝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3875405" y="303085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张旗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874928" y="3744277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靳泽旭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875405" y="445770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曾雨晴</a:t>
            </a:r>
          </a:p>
        </p:txBody>
      </p: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60" y="-117475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8" grpId="0" bldLvl="0" animBg="1"/>
      <p:bldP spid="60" grpId="0" bldLvl="0" animBg="1"/>
      <p:bldP spid="62" grpId="0" bldLvl="0" animBg="1"/>
      <p:bldP spid="64" grpId="0" bldLvl="0" animBg="1"/>
      <p:bldP spid="6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16.SRS</a:t>
            </a:r>
            <a:r>
              <a:rPr lang="zh-CN" altLang="en-US" sz="2800" dirty="0" smtClean="0">
                <a:solidFill>
                  <a:schemeClr val="bg1"/>
                </a:solidFill>
              </a:rPr>
              <a:t>中用户需求优先级排序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17.</a:t>
            </a:r>
            <a:r>
              <a:rPr lang="zh-CN" altLang="en-US" sz="2800" dirty="0" smtClean="0">
                <a:solidFill>
                  <a:schemeClr val="bg1"/>
                </a:solidFill>
              </a:rPr>
              <a:t>需求优先级排序（考虑用户群权重）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5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18.</a:t>
            </a:r>
            <a:r>
              <a:rPr lang="zh-CN" altLang="en-US" sz="2800" dirty="0" smtClean="0">
                <a:solidFill>
                  <a:schemeClr val="bg1"/>
                </a:solidFill>
              </a:rPr>
              <a:t>需求冲突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00663"/>
              </p:ext>
            </p:extLst>
          </p:nvPr>
        </p:nvGraphicFramePr>
        <p:xfrm>
          <a:off x="1471652" y="1313614"/>
          <a:ext cx="6219508" cy="363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332">
                  <a:extLst>
                    <a:ext uri="{9D8B030D-6E8A-4147-A177-3AD203B41FA5}">
                      <a16:colId xmlns:a16="http://schemas.microsoft.com/office/drawing/2014/main" val="506501747"/>
                    </a:ext>
                  </a:extLst>
                </a:gridCol>
                <a:gridCol w="2291024">
                  <a:extLst>
                    <a:ext uri="{9D8B030D-6E8A-4147-A177-3AD203B41FA5}">
                      <a16:colId xmlns:a16="http://schemas.microsoft.com/office/drawing/2014/main" val="209400233"/>
                    </a:ext>
                  </a:extLst>
                </a:gridCol>
                <a:gridCol w="3249152">
                  <a:extLst>
                    <a:ext uri="{9D8B030D-6E8A-4147-A177-3AD203B41FA5}">
                      <a16:colId xmlns:a16="http://schemas.microsoft.com/office/drawing/2014/main" val="2930852186"/>
                    </a:ext>
                  </a:extLst>
                </a:gridCol>
              </a:tblGrid>
              <a:tr h="2583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需求冲突描述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解决措施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659581"/>
                  </a:ext>
                </a:extLst>
              </a:tr>
              <a:tr h="1065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开设课程，是由单独教师开设，还是只由管理员开设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经由教师和管理员协商打算采取，教师开设课程需申请，有管理员批准，另管理员可直接开课。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797402"/>
                  </a:ext>
                </a:extLst>
              </a:tr>
              <a:tr h="806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游客想要首页有视频，但该网站是以交流为主的网站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以客户的为主，不要视频，并且有视频技术难度会提高。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199654"/>
                  </a:ext>
                </a:extLst>
              </a:tr>
              <a:tr h="5328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是否在论坛帖子或答疑使添加表情和图片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暂定仅支持主流的三种图片格式。包括</a:t>
                      </a:r>
                      <a:r>
                        <a:rPr lang="en-US" sz="1600" kern="100">
                          <a:effectLst/>
                        </a:rPr>
                        <a:t>jpg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gif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png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986149"/>
                  </a:ext>
                </a:extLst>
              </a:tr>
              <a:tr h="355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关于游客是否能能够浏览网站内的内容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客户直接要求游客仅能看到首页，并且点击所有连接均需要登录。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013639"/>
                  </a:ext>
                </a:extLst>
              </a:tr>
              <a:tr h="2583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外来教师的注册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校内教师联系管理员，由管理员添加用户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11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4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19.SRS</a:t>
            </a:r>
            <a:r>
              <a:rPr lang="zh-CN" altLang="en-US" sz="2800" dirty="0" smtClean="0">
                <a:solidFill>
                  <a:schemeClr val="bg1"/>
                </a:solidFill>
              </a:rPr>
              <a:t>中数据字典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20.ER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21.</a:t>
            </a:r>
            <a:r>
              <a:rPr lang="zh-CN" altLang="en-US" sz="2800" dirty="0" smtClean="0">
                <a:solidFill>
                  <a:schemeClr val="bg1"/>
                </a:solidFill>
              </a:rPr>
              <a:t>系统的实现环境、运行环境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22.</a:t>
            </a:r>
            <a:r>
              <a:rPr lang="zh-CN" altLang="en-US" sz="2800" dirty="0" smtClean="0">
                <a:solidFill>
                  <a:schemeClr val="bg1"/>
                </a:solidFill>
              </a:rPr>
              <a:t>用户需求来源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链接关系和索引。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23.UML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24.UML</a:t>
            </a:r>
            <a:r>
              <a:rPr lang="zh-CN" altLang="en-US" sz="2800" dirty="0" smtClean="0">
                <a:solidFill>
                  <a:schemeClr val="bg1"/>
                </a:solidFill>
              </a:rPr>
              <a:t>用例图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25.Test Case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350" y="0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63147" r="34107"/>
          <a:stretch>
            <a:fillRect/>
          </a:stretch>
        </p:blipFill>
        <p:spPr>
          <a:xfrm rot="10800000">
            <a:off x="0" y="3224912"/>
            <a:ext cx="9144000" cy="1918587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 bwMode="auto">
          <a:xfrm>
            <a:off x="2384428" y="1347904"/>
            <a:ext cx="429466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noProof="1" smtClean="0">
                <a:solidFill>
                  <a:schemeClr val="bg1"/>
                </a:solidFill>
                <a:latin typeface="Arial" panose="020B0604020202020204" pitchFamily="34" charset="0"/>
              </a:rPr>
              <a:t>为了便于评审，该</a:t>
            </a:r>
            <a:r>
              <a:rPr lang="en-US" altLang="zh-CN" sz="2400" b="1" noProof="1" smtClean="0">
                <a:solidFill>
                  <a:schemeClr val="bg1"/>
                </a:solidFill>
                <a:latin typeface="Arial" panose="020B0604020202020204" pitchFamily="34" charset="0"/>
              </a:rPr>
              <a:t>PPT</a:t>
            </a:r>
            <a:r>
              <a:rPr lang="zh-CN" altLang="en-US" sz="2400" b="1" noProof="1" smtClean="0">
                <a:solidFill>
                  <a:schemeClr val="bg1"/>
                </a:solidFill>
                <a:latin typeface="Arial" panose="020B0604020202020204" pitchFamily="34" charset="0"/>
              </a:rPr>
              <a:t>顺序完全根据评审表顺序排序</a:t>
            </a:r>
            <a:endParaRPr lang="zh-CN" altLang="en-US" sz="2400" b="1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1961641" y="1329396"/>
            <a:ext cx="234907" cy="231048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26.Test Case </a:t>
            </a:r>
            <a:r>
              <a:rPr lang="zh-CN" altLang="en-US" sz="2800" dirty="0" smtClean="0">
                <a:solidFill>
                  <a:schemeClr val="bg1"/>
                </a:solidFill>
              </a:rPr>
              <a:t>的设计采用的方法，数量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27.</a:t>
            </a:r>
            <a:r>
              <a:rPr lang="zh-CN" altLang="en-US" sz="2800" dirty="0" smtClean="0">
                <a:solidFill>
                  <a:schemeClr val="bg1"/>
                </a:solidFill>
              </a:rPr>
              <a:t>用户手册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3" y="1483806"/>
            <a:ext cx="4017456" cy="31334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22" y="825572"/>
            <a:ext cx="3987940" cy="1366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486" y="1966350"/>
            <a:ext cx="5590476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28.SRS</a:t>
            </a:r>
            <a:r>
              <a:rPr lang="zh-CN" altLang="en-US" sz="2800" dirty="0" smtClean="0">
                <a:solidFill>
                  <a:schemeClr val="bg1"/>
                </a:solidFill>
              </a:rPr>
              <a:t>组内评审会议记录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76" y="1206586"/>
            <a:ext cx="3476730" cy="3451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685" y="1084493"/>
            <a:ext cx="4062048" cy="36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29.</a:t>
            </a:r>
            <a:r>
              <a:rPr lang="zh-CN" altLang="en-US" sz="2800" dirty="0" smtClean="0">
                <a:solidFill>
                  <a:schemeClr val="bg1"/>
                </a:solidFill>
              </a:rPr>
              <a:t>修改完善记录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748" y="687705"/>
            <a:ext cx="786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30.</a:t>
            </a:r>
            <a:r>
              <a:rPr lang="zh-CN" altLang="en-US" sz="2800" dirty="0" smtClean="0">
                <a:solidFill>
                  <a:schemeClr val="bg1"/>
                </a:solidFill>
              </a:rPr>
              <a:t>基准版本号，配置系统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Four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bg1"/>
                </a:solidFill>
                <a:latin typeface="Arial" panose="020B0604020202020204" pitchFamily="34" charset="0"/>
              </a:rPr>
              <a:t>参考文献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839874" y="396279"/>
            <a:ext cx="308034" cy="308212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组员分工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ection Five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介绍组员分工情况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 rot="16200000">
            <a:off x="4291467" y="2947631"/>
            <a:ext cx="1139102" cy="10125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20" name="六边形 19"/>
          <p:cNvSpPr/>
          <p:nvPr/>
        </p:nvSpPr>
        <p:spPr>
          <a:xfrm rot="16200000">
            <a:off x="3339602" y="2947575"/>
            <a:ext cx="1139102" cy="1012535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六边形 33"/>
          <p:cNvSpPr/>
          <p:nvPr/>
        </p:nvSpPr>
        <p:spPr>
          <a:xfrm rot="16200000">
            <a:off x="3340237" y="1219105"/>
            <a:ext cx="1139102" cy="1012535"/>
          </a:xfrm>
          <a:prstGeom prst="hexagon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sp>
        <p:nvSpPr>
          <p:cNvPr id="36" name="六边形 35"/>
          <p:cNvSpPr/>
          <p:nvPr/>
        </p:nvSpPr>
        <p:spPr>
          <a:xfrm rot="16200000">
            <a:off x="4352930" y="1232785"/>
            <a:ext cx="1139102" cy="1012535"/>
          </a:xfrm>
          <a:prstGeom prst="hexagon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38" name="六边形 37"/>
          <p:cNvSpPr/>
          <p:nvPr/>
        </p:nvSpPr>
        <p:spPr>
          <a:xfrm rot="16200000">
            <a:off x="3848237" y="2065616"/>
            <a:ext cx="1139102" cy="1012535"/>
          </a:xfrm>
          <a:prstGeom prst="hexagon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56" name="矩形 16"/>
          <p:cNvSpPr>
            <a:spLocks noChangeArrowheads="1"/>
          </p:cNvSpPr>
          <p:nvPr/>
        </p:nvSpPr>
        <p:spPr bwMode="auto">
          <a:xfrm>
            <a:off x="215900" y="1355090"/>
            <a:ext cx="2060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靳泽旭 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18" descr="999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16"/>
          <p:cNvSpPr>
            <a:spLocks noChangeArrowheads="1"/>
          </p:cNvSpPr>
          <p:nvPr/>
        </p:nvSpPr>
        <p:spPr bwMode="auto">
          <a:xfrm>
            <a:off x="320040" y="3125470"/>
            <a:ext cx="19996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曾雨晴 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16"/>
          <p:cNvSpPr>
            <a:spLocks noChangeArrowheads="1"/>
          </p:cNvSpPr>
          <p:nvPr/>
        </p:nvSpPr>
        <p:spPr bwMode="auto">
          <a:xfrm>
            <a:off x="6574405" y="1232309"/>
            <a:ext cx="23203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张旗 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8" descr="999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45" y="178920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8" descr="999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999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999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接连接符 104"/>
          <p:cNvCxnSpPr/>
          <p:nvPr/>
        </p:nvCxnSpPr>
        <p:spPr>
          <a:xfrm>
            <a:off x="2320290" y="171704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41010" y="161353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6004175" y="2308634"/>
            <a:ext cx="23203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奕吉  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评分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24425" y="26117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76475" y="350647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6528685" y="3223034"/>
            <a:ext cx="23203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于欣汝 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367655" y="34499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35445" y="392492"/>
            <a:ext cx="307953" cy="308213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Thinks For Your Watching</a:t>
            </a: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" y="3685967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  <p:bldP spid="14" grpId="0" animBg="1"/>
      <p:bldP spid="14" grpId="1" animBg="1"/>
      <p:bldP spid="14" grpId="2" animBg="1"/>
      <p:bldP spid="13" grpId="0"/>
      <p:bldP spid="13" grpId="1"/>
      <p:bldP spid="1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One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的发展历程，基本功能和发展历程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929748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1.Vision&amp;Scope 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929748"/>
            <a:ext cx="649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2.Context Diagram</a:t>
            </a:r>
            <a:r>
              <a:rPr lang="zh-CN" altLang="en-US" sz="3200" dirty="0" smtClean="0">
                <a:solidFill>
                  <a:schemeClr val="bg1"/>
                </a:solidFill>
              </a:rPr>
              <a:t>（关联图）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6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929748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</a:rPr>
              <a:t>用户群分类</a:t>
            </a:r>
            <a:r>
              <a:rPr lang="en-US" altLang="zh-CN" sz="3200" dirty="0" smtClean="0">
                <a:solidFill>
                  <a:schemeClr val="bg1"/>
                </a:solidFill>
              </a:rPr>
              <a:t>+</a:t>
            </a:r>
            <a:r>
              <a:rPr lang="zh-CN" altLang="en-US" sz="3200" dirty="0" smtClean="0">
                <a:solidFill>
                  <a:schemeClr val="bg1"/>
                </a:solidFill>
              </a:rPr>
              <a:t>文档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2604"/>
              </p:ext>
            </p:extLst>
          </p:nvPr>
        </p:nvGraphicFramePr>
        <p:xfrm>
          <a:off x="546418" y="1884594"/>
          <a:ext cx="641159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479">
                  <a:extLst>
                    <a:ext uri="{9D8B030D-6E8A-4147-A177-3AD203B41FA5}">
                      <a16:colId xmlns:a16="http://schemas.microsoft.com/office/drawing/2014/main" val="2518248380"/>
                    </a:ext>
                  </a:extLst>
                </a:gridCol>
                <a:gridCol w="4777115">
                  <a:extLst>
                    <a:ext uri="{9D8B030D-6E8A-4147-A177-3AD203B41FA5}">
                      <a16:colId xmlns:a16="http://schemas.microsoft.com/office/drawing/2014/main" val="1934359906"/>
                    </a:ext>
                  </a:extLst>
                </a:gridCol>
              </a:tblGrid>
              <a:tr h="3417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用户分类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1781613"/>
                  </a:ext>
                </a:extLst>
              </a:tr>
              <a:tr h="3560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教师用户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课程相关教师，需要扩展学生的学习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179885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学生用户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想要学习和分享软件工程系列课程知识的学生。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294966"/>
                  </a:ext>
                </a:extLst>
              </a:tr>
              <a:tr h="35921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管理员用户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对网站的信息进项管理，和审核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341612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游客用户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未注册前的用户，一般为外专业学生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422884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开发组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开发软件工程系列课程网站的人员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4548225"/>
                  </a:ext>
                </a:extLst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566" y="1558259"/>
            <a:ext cx="5543042" cy="174306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367" y="1958428"/>
            <a:ext cx="5665302" cy="154689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895" y="2559497"/>
            <a:ext cx="5833026" cy="178076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410" y="3051538"/>
            <a:ext cx="5576564" cy="18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672170"/>
            <a:ext cx="6093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</a:rPr>
              <a:t>明确相关用户代表</a:t>
            </a:r>
            <a:r>
              <a:rPr lang="en-US" altLang="zh-CN" sz="3200" dirty="0" smtClean="0">
                <a:solidFill>
                  <a:schemeClr val="bg1"/>
                </a:solidFill>
              </a:rPr>
              <a:t>+</a:t>
            </a:r>
            <a:r>
              <a:rPr lang="zh-CN" altLang="en-US" sz="3200" dirty="0" smtClean="0">
                <a:solidFill>
                  <a:schemeClr val="bg1"/>
                </a:solidFill>
              </a:rPr>
              <a:t>相关职责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89611"/>
              </p:ext>
            </p:extLst>
          </p:nvPr>
        </p:nvGraphicFramePr>
        <p:xfrm>
          <a:off x="893127" y="1263317"/>
          <a:ext cx="6402475" cy="371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875">
                  <a:extLst>
                    <a:ext uri="{9D8B030D-6E8A-4147-A177-3AD203B41FA5}">
                      <a16:colId xmlns:a16="http://schemas.microsoft.com/office/drawing/2014/main" val="2224975696"/>
                    </a:ext>
                  </a:extLst>
                </a:gridCol>
                <a:gridCol w="766967">
                  <a:extLst>
                    <a:ext uri="{9D8B030D-6E8A-4147-A177-3AD203B41FA5}">
                      <a16:colId xmlns:a16="http://schemas.microsoft.com/office/drawing/2014/main" val="309172031"/>
                    </a:ext>
                  </a:extLst>
                </a:gridCol>
                <a:gridCol w="986542">
                  <a:extLst>
                    <a:ext uri="{9D8B030D-6E8A-4147-A177-3AD203B41FA5}">
                      <a16:colId xmlns:a16="http://schemas.microsoft.com/office/drawing/2014/main" val="3255902288"/>
                    </a:ext>
                  </a:extLst>
                </a:gridCol>
                <a:gridCol w="1310494">
                  <a:extLst>
                    <a:ext uri="{9D8B030D-6E8A-4147-A177-3AD203B41FA5}">
                      <a16:colId xmlns:a16="http://schemas.microsoft.com/office/drawing/2014/main" val="525602154"/>
                    </a:ext>
                  </a:extLst>
                </a:gridCol>
                <a:gridCol w="1643722">
                  <a:extLst>
                    <a:ext uri="{9D8B030D-6E8A-4147-A177-3AD203B41FA5}">
                      <a16:colId xmlns:a16="http://schemas.microsoft.com/office/drawing/2014/main" val="1832192081"/>
                    </a:ext>
                  </a:extLst>
                </a:gridCol>
                <a:gridCol w="930875">
                  <a:extLst>
                    <a:ext uri="{9D8B030D-6E8A-4147-A177-3AD203B41FA5}">
                      <a16:colId xmlns:a16="http://schemas.microsoft.com/office/drawing/2014/main" val="2993522008"/>
                    </a:ext>
                  </a:extLst>
                </a:gridCol>
              </a:tblGrid>
              <a:tr h="186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姓名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角色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态度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联系方式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职责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971665306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杨枨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教师用户代表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强烈支持任务完成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yangc@zucc.edu.cn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提供教师用户的需求，参与在需求分析与设计的整个过程。确认需求是提供意见，和建议。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4022351745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尹建谨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学生用户代表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支持态度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237819961@qq.com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提供学生用户的需求，参与整个需求开发阶段，能够提供自己的意见和建议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763892514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李泽龙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管理员用户代表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支持态度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18258871339,kurisu_l@163.com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提供管理员用户的需求，参与整个需求开发阶段，能够不断提供自己的意见和建议。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3847532064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张应栋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游客用户代表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支持态度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773917634@qq.com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提供游客用户的需求，参与整个需求开发阶段，能够提供自己的意见和建议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工程学院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822595791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许佳俊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开发代表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支持态度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31501308@stu.zucc.edu.cn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根据各用户代表提供的需求，参照技术实现的难度和成本给出建议，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64957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123" y="929748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5.</a:t>
            </a:r>
            <a:r>
              <a:rPr lang="zh-CN" altLang="en-US" sz="3200" dirty="0" smtClean="0">
                <a:solidFill>
                  <a:schemeClr val="bg1"/>
                </a:solidFill>
              </a:rPr>
              <a:t>对用户群和用户代表分类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0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1024</Words>
  <Application>Microsoft Office PowerPoint</Application>
  <PresentationFormat>全屏显示(16:9)</PresentationFormat>
  <Paragraphs>230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lenovo</cp:lastModifiedBy>
  <cp:revision>8006</cp:revision>
  <dcterms:created xsi:type="dcterms:W3CDTF">2015-10-08T14:18:00Z</dcterms:created>
  <dcterms:modified xsi:type="dcterms:W3CDTF">2017-12-20T13:26:58Z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