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4" r:id="rId2"/>
  </p:sldMasterIdLst>
  <p:sldIdLst>
    <p:sldId id="260" r:id="rId3"/>
    <p:sldId id="350" r:id="rId4"/>
    <p:sldId id="266" r:id="rId5"/>
    <p:sldId id="294" r:id="rId6"/>
    <p:sldId id="337" r:id="rId7"/>
    <p:sldId id="336" r:id="rId8"/>
    <p:sldId id="293" r:id="rId9"/>
    <p:sldId id="311" r:id="rId10"/>
    <p:sldId id="351" r:id="rId11"/>
    <p:sldId id="275" r:id="rId12"/>
    <p:sldId id="345" r:id="rId13"/>
    <p:sldId id="292" r:id="rId14"/>
    <p:sldId id="339" r:id="rId15"/>
    <p:sldId id="347" r:id="rId16"/>
    <p:sldId id="340" r:id="rId17"/>
    <p:sldId id="341" r:id="rId18"/>
    <p:sldId id="312" r:id="rId19"/>
    <p:sldId id="352" r:id="rId20"/>
    <p:sldId id="353" r:id="rId21"/>
    <p:sldId id="354" r:id="rId22"/>
    <p:sldId id="291" r:id="rId23"/>
    <p:sldId id="342" r:id="rId24"/>
    <p:sldId id="355" r:id="rId25"/>
    <p:sldId id="313" r:id="rId26"/>
    <p:sldId id="344" r:id="rId27"/>
    <p:sldId id="349" r:id="rId28"/>
    <p:sldId id="303" r:id="rId29"/>
    <p:sldId id="305" r:id="rId30"/>
    <p:sldId id="357" r:id="rId31"/>
    <p:sldId id="356" r:id="rId32"/>
    <p:sldId id="296" r:id="rId33"/>
    <p:sldId id="358" r:id="rId34"/>
    <p:sldId id="288" r:id="rId3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1188" y="60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29/10/2017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软件工程系列课程辅助学习网站</a:t>
            </a:r>
            <a:r>
              <a:rPr lang="en-US" altLang="zh-CN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en-US" altLang="zh-CN" sz="4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G9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18054-5DA7-4796-83D8-D8CEA945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01" y="-239451"/>
            <a:ext cx="5315339" cy="29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42104" y="1349259"/>
            <a:ext cx="3015496" cy="41096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需求</a:t>
            </a:r>
            <a:r>
              <a:rPr lang="zh-CN" altLang="zh-CN" dirty="0" smtClean="0"/>
              <a:t>工程</a:t>
            </a:r>
            <a:r>
              <a:rPr lang="zh-CN" altLang="en-US" dirty="0" smtClean="0"/>
              <a:t>产出文档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14352"/>
              </p:ext>
            </p:extLst>
          </p:nvPr>
        </p:nvGraphicFramePr>
        <p:xfrm>
          <a:off x="1972195" y="2303122"/>
          <a:ext cx="4688568" cy="2151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298">
                  <a:extLst>
                    <a:ext uri="{9D8B030D-6E8A-4147-A177-3AD203B41FA5}">
                      <a16:colId xmlns:a16="http://schemas.microsoft.com/office/drawing/2014/main" val="250977927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913627495"/>
                    </a:ext>
                  </a:extLst>
                </a:gridCol>
                <a:gridCol w="595082">
                  <a:extLst>
                    <a:ext uri="{9D8B030D-6E8A-4147-A177-3AD203B41FA5}">
                      <a16:colId xmlns:a16="http://schemas.microsoft.com/office/drawing/2014/main" val="2936441681"/>
                    </a:ext>
                  </a:extLst>
                </a:gridCol>
                <a:gridCol w="1042313">
                  <a:extLst>
                    <a:ext uri="{9D8B030D-6E8A-4147-A177-3AD203B41FA5}">
                      <a16:colId xmlns:a16="http://schemas.microsoft.com/office/drawing/2014/main" val="989707731"/>
                    </a:ext>
                  </a:extLst>
                </a:gridCol>
              </a:tblGrid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编号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形式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介质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784765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《需求开发计划》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424429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《需求变更控制文档》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199980"/>
                  </a:ext>
                </a:extLst>
              </a:tr>
              <a:tr h="46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《需求规格说明书》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559307"/>
                  </a:ext>
                </a:extLst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《概要设计说明》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电子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17924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496633" y="1176241"/>
            <a:ext cx="2338007" cy="4696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验收标准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760A087-F93C-4355-96E8-C124874FAE62}"/>
              </a:ext>
            </a:extLst>
          </p:cNvPr>
          <p:cNvSpPr/>
          <p:nvPr/>
        </p:nvSpPr>
        <p:spPr>
          <a:xfrm>
            <a:off x="1438312" y="2529185"/>
            <a:ext cx="6506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400" dirty="0"/>
              <a:t>交付之前应当进行小组评审，与文档说明保持一致，风格统一。然后应和需方进行交流评审以达到需方的要求。文字应当清晰易懂，达到各类标准。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876564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项目组织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组织结构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2" y="2003708"/>
            <a:ext cx="8148689" cy="358719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483564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40108"/>
              </p:ext>
            </p:extLst>
          </p:nvPr>
        </p:nvGraphicFramePr>
        <p:xfrm>
          <a:off x="778333" y="1699423"/>
          <a:ext cx="7279990" cy="2672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537">
                  <a:extLst>
                    <a:ext uri="{9D8B030D-6E8A-4147-A177-3AD203B41FA5}">
                      <a16:colId xmlns:a16="http://schemas.microsoft.com/office/drawing/2014/main" val="3959515396"/>
                    </a:ext>
                  </a:extLst>
                </a:gridCol>
                <a:gridCol w="1240907">
                  <a:extLst>
                    <a:ext uri="{9D8B030D-6E8A-4147-A177-3AD203B41FA5}">
                      <a16:colId xmlns:a16="http://schemas.microsoft.com/office/drawing/2014/main" val="1374247849"/>
                    </a:ext>
                  </a:extLst>
                </a:gridCol>
                <a:gridCol w="1016647">
                  <a:extLst>
                    <a:ext uri="{9D8B030D-6E8A-4147-A177-3AD203B41FA5}">
                      <a16:colId xmlns:a16="http://schemas.microsoft.com/office/drawing/2014/main" val="3747731012"/>
                    </a:ext>
                  </a:extLst>
                </a:gridCol>
                <a:gridCol w="1061500">
                  <a:extLst>
                    <a:ext uri="{9D8B030D-6E8A-4147-A177-3AD203B41FA5}">
                      <a16:colId xmlns:a16="http://schemas.microsoft.com/office/drawing/2014/main" val="2284886286"/>
                    </a:ext>
                  </a:extLst>
                </a:gridCol>
                <a:gridCol w="1196055">
                  <a:extLst>
                    <a:ext uri="{9D8B030D-6E8A-4147-A177-3AD203B41FA5}">
                      <a16:colId xmlns:a16="http://schemas.microsoft.com/office/drawing/2014/main" val="2020665320"/>
                    </a:ext>
                  </a:extLst>
                </a:gridCol>
                <a:gridCol w="1108344">
                  <a:extLst>
                    <a:ext uri="{9D8B030D-6E8A-4147-A177-3AD203B41FA5}">
                      <a16:colId xmlns:a16="http://schemas.microsoft.com/office/drawing/2014/main" val="1155079124"/>
                    </a:ext>
                  </a:extLst>
                </a:gridCol>
              </a:tblGrid>
              <a:tr h="843486"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活动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项目经理奕吉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靳泽旭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曾雨晴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于欣汝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463932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需求获取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7711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需求分析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562717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规格说明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344457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验证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515192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需求管理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4081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0237" y="4371709"/>
            <a:ext cx="2249334" cy="181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主要负责人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复审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通知到位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审核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中职责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40845228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" y="1741602"/>
            <a:ext cx="8238095" cy="473333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726426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91440" y="20079"/>
            <a:ext cx="923544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661140" y="108718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99277" y="979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7937" y="70146"/>
            <a:ext cx="1295400" cy="369332"/>
          </a:xfrm>
          <a:prstGeom prst="rect">
            <a:avLst/>
          </a:prstGeom>
          <a:solidFill>
            <a:srgbClr val="E74E3E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4" y="1547014"/>
            <a:ext cx="8180952" cy="4590476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568575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94577"/>
              </p:ext>
            </p:extLst>
          </p:nvPr>
        </p:nvGraphicFramePr>
        <p:xfrm>
          <a:off x="940526" y="2403567"/>
          <a:ext cx="7262948" cy="281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736">
                  <a:extLst>
                    <a:ext uri="{9D8B030D-6E8A-4147-A177-3AD203B41FA5}">
                      <a16:colId xmlns:a16="http://schemas.microsoft.com/office/drawing/2014/main" val="1195854433"/>
                    </a:ext>
                  </a:extLst>
                </a:gridCol>
                <a:gridCol w="924701">
                  <a:extLst>
                    <a:ext uri="{9D8B030D-6E8A-4147-A177-3AD203B41FA5}">
                      <a16:colId xmlns:a16="http://schemas.microsoft.com/office/drawing/2014/main" val="4211260166"/>
                    </a:ext>
                  </a:extLst>
                </a:gridCol>
                <a:gridCol w="887201">
                  <a:extLst>
                    <a:ext uri="{9D8B030D-6E8A-4147-A177-3AD203B41FA5}">
                      <a16:colId xmlns:a16="http://schemas.microsoft.com/office/drawing/2014/main" val="795420337"/>
                    </a:ext>
                  </a:extLst>
                </a:gridCol>
                <a:gridCol w="982655">
                  <a:extLst>
                    <a:ext uri="{9D8B030D-6E8A-4147-A177-3AD203B41FA5}">
                      <a16:colId xmlns:a16="http://schemas.microsoft.com/office/drawing/2014/main" val="2567631945"/>
                    </a:ext>
                  </a:extLst>
                </a:gridCol>
                <a:gridCol w="1672983">
                  <a:extLst>
                    <a:ext uri="{9D8B030D-6E8A-4147-A177-3AD203B41FA5}">
                      <a16:colId xmlns:a16="http://schemas.microsoft.com/office/drawing/2014/main" val="1284643137"/>
                    </a:ext>
                  </a:extLst>
                </a:gridCol>
                <a:gridCol w="1951672">
                  <a:extLst>
                    <a:ext uri="{9D8B030D-6E8A-4147-A177-3AD203B41FA5}">
                      <a16:colId xmlns:a16="http://schemas.microsoft.com/office/drawing/2014/main" val="2472454967"/>
                    </a:ext>
                  </a:extLst>
                </a:gridCol>
              </a:tblGrid>
              <a:tr h="34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230054"/>
                  </a:ext>
                </a:extLst>
              </a:tr>
              <a:tr h="1093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任务下达者强烈支持，严格约束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学生的项目经验不足，不能完全严格按照实际项目开发过程。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734241"/>
                  </a:ext>
                </a:extLst>
              </a:tr>
              <a:tr h="8204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同时下达需求和监督多个小组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3190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客户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6133646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37638"/>
              </p:ext>
            </p:extLst>
          </p:nvPr>
        </p:nvGraphicFramePr>
        <p:xfrm>
          <a:off x="692610" y="2047353"/>
          <a:ext cx="7471804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999">
                  <a:extLst>
                    <a:ext uri="{9D8B030D-6E8A-4147-A177-3AD203B41FA5}">
                      <a16:colId xmlns:a16="http://schemas.microsoft.com/office/drawing/2014/main" val="3618809025"/>
                    </a:ext>
                  </a:extLst>
                </a:gridCol>
                <a:gridCol w="951292">
                  <a:extLst>
                    <a:ext uri="{9D8B030D-6E8A-4147-A177-3AD203B41FA5}">
                      <a16:colId xmlns:a16="http://schemas.microsoft.com/office/drawing/2014/main" val="1147701607"/>
                    </a:ext>
                  </a:extLst>
                </a:gridCol>
                <a:gridCol w="912714">
                  <a:extLst>
                    <a:ext uri="{9D8B030D-6E8A-4147-A177-3AD203B41FA5}">
                      <a16:colId xmlns:a16="http://schemas.microsoft.com/office/drawing/2014/main" val="2440465284"/>
                    </a:ext>
                  </a:extLst>
                </a:gridCol>
                <a:gridCol w="1365125">
                  <a:extLst>
                    <a:ext uri="{9D8B030D-6E8A-4147-A177-3AD203B41FA5}">
                      <a16:colId xmlns:a16="http://schemas.microsoft.com/office/drawing/2014/main" val="553664224"/>
                    </a:ext>
                  </a:extLst>
                </a:gridCol>
                <a:gridCol w="1121384">
                  <a:extLst>
                    <a:ext uri="{9D8B030D-6E8A-4147-A177-3AD203B41FA5}">
                      <a16:colId xmlns:a16="http://schemas.microsoft.com/office/drawing/2014/main" val="1414788033"/>
                    </a:ext>
                  </a:extLst>
                </a:gridCol>
                <a:gridCol w="2253290">
                  <a:extLst>
                    <a:ext uri="{9D8B030D-6E8A-4147-A177-3AD203B41FA5}">
                      <a16:colId xmlns:a16="http://schemas.microsoft.com/office/drawing/2014/main" val="2471100599"/>
                    </a:ext>
                  </a:extLst>
                </a:gridCol>
              </a:tblGrid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44728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奕吉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项目经理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认真负责严格按照项目的要求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078826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需求管理员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35172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服从项目经理安排，认真执行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63724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经验不足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31501404@stu.zucc.edu.cn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84455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31501312@stu.zucc.edu.cn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073661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619896" y="1245800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项目组成员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948383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1181"/>
              </p:ext>
            </p:extLst>
          </p:nvPr>
        </p:nvGraphicFramePr>
        <p:xfrm>
          <a:off x="1110342" y="2664823"/>
          <a:ext cx="7406639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28">
                  <a:extLst>
                    <a:ext uri="{9D8B030D-6E8A-4147-A177-3AD203B41FA5}">
                      <a16:colId xmlns:a16="http://schemas.microsoft.com/office/drawing/2014/main" val="3232498565"/>
                    </a:ext>
                  </a:extLst>
                </a:gridCol>
                <a:gridCol w="942995">
                  <a:extLst>
                    <a:ext uri="{9D8B030D-6E8A-4147-A177-3AD203B41FA5}">
                      <a16:colId xmlns:a16="http://schemas.microsoft.com/office/drawing/2014/main" val="3515051138"/>
                    </a:ext>
                  </a:extLst>
                </a:gridCol>
                <a:gridCol w="904754">
                  <a:extLst>
                    <a:ext uri="{9D8B030D-6E8A-4147-A177-3AD203B41FA5}">
                      <a16:colId xmlns:a16="http://schemas.microsoft.com/office/drawing/2014/main" val="3560419387"/>
                    </a:ext>
                  </a:extLst>
                </a:gridCol>
                <a:gridCol w="1353219">
                  <a:extLst>
                    <a:ext uri="{9D8B030D-6E8A-4147-A177-3AD203B41FA5}">
                      <a16:colId xmlns:a16="http://schemas.microsoft.com/office/drawing/2014/main" val="732523173"/>
                    </a:ext>
                  </a:extLst>
                </a:gridCol>
                <a:gridCol w="1111605">
                  <a:extLst>
                    <a:ext uri="{9D8B030D-6E8A-4147-A177-3AD203B41FA5}">
                      <a16:colId xmlns:a16="http://schemas.microsoft.com/office/drawing/2014/main" val="311123396"/>
                    </a:ext>
                  </a:extLst>
                </a:gridCol>
                <a:gridCol w="2233638">
                  <a:extLst>
                    <a:ext uri="{9D8B030D-6E8A-4147-A177-3AD203B41FA5}">
                      <a16:colId xmlns:a16="http://schemas.microsoft.com/office/drawing/2014/main" val="85368310"/>
                    </a:ext>
                  </a:extLst>
                </a:gridCol>
              </a:tblGrid>
              <a:tr h="203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02115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教师用户代表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同时下达需求和监督多个小组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yangc@zucc.edu.cn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236377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陈妍蓝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学生用户客户代表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暂无约束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144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PRD-2017</a:t>
                      </a:r>
                      <a:r>
                        <a:rPr lang="zh-CN" sz="1800" kern="100">
                          <a:effectLst/>
                        </a:rPr>
                        <a:t>的同学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学生使用对象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存在不想配合的同学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40833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081489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092" y="1005840"/>
            <a:ext cx="31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2228" y="1763486"/>
            <a:ext cx="604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软件需求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（第三版）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——</a:t>
            </a:r>
            <a:r>
              <a:rPr lang="zh-CN" altLang="en-US" sz="2800" dirty="0" smtClean="0"/>
              <a:t>清华大学出版社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71101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72938"/>
              </p:ext>
            </p:extLst>
          </p:nvPr>
        </p:nvGraphicFramePr>
        <p:xfrm>
          <a:off x="1173299" y="2517299"/>
          <a:ext cx="6468472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49">
                  <a:extLst>
                    <a:ext uri="{9D8B030D-6E8A-4147-A177-3AD203B41FA5}">
                      <a16:colId xmlns:a16="http://schemas.microsoft.com/office/drawing/2014/main" val="2499515268"/>
                    </a:ext>
                  </a:extLst>
                </a:gridCol>
                <a:gridCol w="1234583">
                  <a:extLst>
                    <a:ext uri="{9D8B030D-6E8A-4147-A177-3AD203B41FA5}">
                      <a16:colId xmlns:a16="http://schemas.microsoft.com/office/drawing/2014/main" val="1897067084"/>
                    </a:ext>
                  </a:extLst>
                </a:gridCol>
                <a:gridCol w="1183916">
                  <a:extLst>
                    <a:ext uri="{9D8B030D-6E8A-4147-A177-3AD203B41FA5}">
                      <a16:colId xmlns:a16="http://schemas.microsoft.com/office/drawing/2014/main" val="3846678169"/>
                    </a:ext>
                  </a:extLst>
                </a:gridCol>
                <a:gridCol w="2924324">
                  <a:extLst>
                    <a:ext uri="{9D8B030D-6E8A-4147-A177-3AD203B41FA5}">
                      <a16:colId xmlns:a16="http://schemas.microsoft.com/office/drawing/2014/main" val="2694692977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59628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奕吉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553236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过程分析员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9133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75108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31501404@stu.zucc.edu.cn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394548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1910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04575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437273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CCB</a:t>
            </a:r>
            <a:r>
              <a:rPr lang="zh-CN" altLang="en-US" sz="2400" dirty="0" smtClean="0"/>
              <a:t>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202625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144530"/>
            <a:ext cx="6050689" cy="2308324"/>
            <a:chOff x="1184275" y="2293433"/>
            <a:chExt cx="6050689" cy="230832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213826" y="2293433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需求工程计划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r>
              <a:rPr lang="zh-CN" altLang="en-US" dirty="0">
                <a:solidFill>
                  <a:schemeClr val="bg1"/>
                </a:solidFill>
              </a:rPr>
              <a:t>表（工作结构分解表）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656667" y="1655690"/>
            <a:ext cx="6488715" cy="1773309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94648" y="3572578"/>
            <a:ext cx="6450734" cy="1548062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656667" y="5264219"/>
            <a:ext cx="6710784" cy="128027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006236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r>
              <a:rPr lang="zh-CN" altLang="en-US" dirty="0">
                <a:solidFill>
                  <a:schemeClr val="bg1"/>
                </a:solidFill>
              </a:rPr>
              <a:t>表（工作结构分解表）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091595" y="1758883"/>
            <a:ext cx="3599815" cy="195199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4169" y="3341859"/>
            <a:ext cx="6320880" cy="2275682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1914169" y="5248526"/>
            <a:ext cx="6694254" cy="160947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122829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217" y="2312126"/>
            <a:ext cx="7289074" cy="37229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294009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146" y="2534194"/>
            <a:ext cx="7522663" cy="340759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502543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0566" y="2434106"/>
            <a:ext cx="6622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因本项目主要是体验项目开发过程，小组人员基本都具又开发所需的软硬件，不涉及过多经济预算。因此预算更多体现为时间成本。小组成员将费时一个学期的时间，预计每天都将花费至少一个小时的时间在本项目上，加上每周会有两次会议，会议一般进行时长为一个半小时。预计整个项目每人将至少花费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小时以上，共计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450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小时，按照时薪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30.97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元计算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每人总薪资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30.97*90=2787.3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总资金预算为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2787.3*5 = 13936.5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元。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4273358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变更控制政策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54925" y="2127594"/>
            <a:ext cx="5434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、所有变更必须遵循流程，大的变更需提交变更申请。批准后方可变更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、对于未批准的变更除了可行性探索外不进行涉及和实现工作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、只是简单提交一个变更不会保证其一定会被实现。项目的变更控制委员会决定实现哪个变更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、变更数据库的内容必须所有干系人课件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、每个变更必须进行影响分析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、每个变更必须追溯到一个通过批准的变更请求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、变更请求的批准或否决都需要记录背后的理由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651503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47268"/>
              </p:ext>
            </p:extLst>
          </p:nvPr>
        </p:nvGraphicFramePr>
        <p:xfrm>
          <a:off x="1023531" y="1636917"/>
          <a:ext cx="7223761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>
                  <a:extLst>
                    <a:ext uri="{9D8B030D-6E8A-4147-A177-3AD203B41FA5}">
                      <a16:colId xmlns:a16="http://schemas.microsoft.com/office/drawing/2014/main" val="1171233521"/>
                    </a:ext>
                  </a:extLst>
                </a:gridCol>
                <a:gridCol w="2408203">
                  <a:extLst>
                    <a:ext uri="{9D8B030D-6E8A-4147-A177-3AD203B41FA5}">
                      <a16:colId xmlns:a16="http://schemas.microsoft.com/office/drawing/2014/main" val="1408619177"/>
                    </a:ext>
                  </a:extLst>
                </a:gridCol>
                <a:gridCol w="2408203">
                  <a:extLst>
                    <a:ext uri="{9D8B030D-6E8A-4147-A177-3AD203B41FA5}">
                      <a16:colId xmlns:a16="http://schemas.microsoft.com/office/drawing/2014/main" val="4019846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需求工程阶段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解决方案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9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用户需求表达和需求获取人员之间的理解偏差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频繁的与用户代表沟通，减低需求理解偏差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32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在与用户的交流中引导用户去谈论更多的需求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63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用户需求不切实际，期望太高的风险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对用户分析，降低用户期望值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25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用户对自己的需求没有明确的认识的风险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从用户的语言中，分析摘取有用的需求。在程序中预留某些用户未提及需求的接口，为以后用户需求的变更留有余地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38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根据社会环境的改变，用户的需求改变的风险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在于用户的交流中将社会环境的因数加入，起到提醒用户的目的。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829424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0698244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6088"/>
              </p:ext>
            </p:extLst>
          </p:nvPr>
        </p:nvGraphicFramePr>
        <p:xfrm>
          <a:off x="977811" y="1906737"/>
          <a:ext cx="731520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828">
                  <a:extLst>
                    <a:ext uri="{9D8B030D-6E8A-4147-A177-3AD203B41FA5}">
                      <a16:colId xmlns:a16="http://schemas.microsoft.com/office/drawing/2014/main" val="2955481824"/>
                    </a:ext>
                  </a:extLst>
                </a:gridCol>
                <a:gridCol w="2438687">
                  <a:extLst>
                    <a:ext uri="{9D8B030D-6E8A-4147-A177-3AD203B41FA5}">
                      <a16:colId xmlns:a16="http://schemas.microsoft.com/office/drawing/2014/main" val="411128298"/>
                    </a:ext>
                  </a:extLst>
                </a:gridCol>
                <a:gridCol w="2438687">
                  <a:extLst>
                    <a:ext uri="{9D8B030D-6E8A-4147-A177-3AD203B41FA5}">
                      <a16:colId xmlns:a16="http://schemas.microsoft.com/office/drawing/2014/main" val="4135968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02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需求分析阶段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需求基线确立偏差的风险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反复与用户核对，并取得项目相关干系人的确认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01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小组成员对需求分析的经验不足，导致分析结果不准确，与用户需求有偏差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反复与用户代表确认，咨询相关老师。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559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需求优先级定义不准的风险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42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具有二义性的术语引起的风险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对重要术语进行注释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25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规范定义的经验少引发的规格说明的不全面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65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验证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评审熟练程度引发的风险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36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需求测试用例的不完全的风险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904645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507068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5" y="1537595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2229812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需求工程组织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67426" y="3183919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zh-HK" altLang="en-US" sz="2800" b="1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307023"/>
            <a:ext cx="179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参考文献及评价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0737"/>
              </p:ext>
            </p:extLst>
          </p:nvPr>
        </p:nvGraphicFramePr>
        <p:xfrm>
          <a:off x="1023531" y="1636917"/>
          <a:ext cx="7223761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>
                  <a:extLst>
                    <a:ext uri="{9D8B030D-6E8A-4147-A177-3AD203B41FA5}">
                      <a16:colId xmlns:a16="http://schemas.microsoft.com/office/drawing/2014/main" val="1171233521"/>
                    </a:ext>
                  </a:extLst>
                </a:gridCol>
                <a:gridCol w="2408203">
                  <a:extLst>
                    <a:ext uri="{9D8B030D-6E8A-4147-A177-3AD203B41FA5}">
                      <a16:colId xmlns:a16="http://schemas.microsoft.com/office/drawing/2014/main" val="1408619177"/>
                    </a:ext>
                  </a:extLst>
                </a:gridCol>
                <a:gridCol w="2408203">
                  <a:extLst>
                    <a:ext uri="{9D8B030D-6E8A-4147-A177-3AD203B41FA5}">
                      <a16:colId xmlns:a16="http://schemas.microsoft.com/office/drawing/2014/main" val="4019846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9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需求管理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变更需求引发的风险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、变更需求需提交《需求变更申请书》，得到批准才能执行。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、控制变更次数不得超过两次。并在确定的基线的基础上变更。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、预留变更的接口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41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分析变更需求的风险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需求变更会影响到后面几个阶段的任务，力求将变更的影响降到最小。或使用上述中预留的部分修改。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62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版本控制过程中的风险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使用版本控制工具，严格按变更控制流程进行。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38839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54951062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35648" y="3807595"/>
            <a:ext cx="670888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《软件工程导论（第六版）》——清华大学出版社</a:t>
            </a: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《软件项目管理》——机械工业出版社</a:t>
            </a: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《软件需求（第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部）》清华大学出版社</a:t>
            </a: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3223" y="1058091"/>
            <a:ext cx="434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组员绩效评价：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5268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G9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介绍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8568C50-53ED-45E8-A514-5EB076A7FF27}"/>
              </a:ext>
            </a:extLst>
          </p:cNvPr>
          <p:cNvSpPr txBox="1"/>
          <p:nvPr/>
        </p:nvSpPr>
        <p:spPr>
          <a:xfrm>
            <a:off x="1139869" y="2097499"/>
            <a:ext cx="7087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dirty="0"/>
              <a:t>在整个项目开发的过程中，需求分析阶段起着至关重要的作用，而如何作好需求分析这一系列的工作，整个需求工程就要有着严格的步骤和计划。需求工程中涉及了需求获取，分析、规格说明和验证，以及需求管理等阶段，每个阶段都有着自己的工作和任务。项目工程计划的目的就是使得每个阶段都能更好的完成。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37289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责任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85702CD-C6C1-4342-8343-B184302C94BB}"/>
              </a:ext>
            </a:extLst>
          </p:cNvPr>
          <p:cNvSpPr/>
          <p:nvPr/>
        </p:nvSpPr>
        <p:spPr>
          <a:xfrm>
            <a:off x="789140" y="2743442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执行发起人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E5C679-14E4-4012-AA4A-9A8F819BC419}"/>
              </a:ext>
            </a:extLst>
          </p:cNvPr>
          <p:cNvSpPr/>
          <p:nvPr/>
        </p:nvSpPr>
        <p:spPr>
          <a:xfrm>
            <a:off x="789140" y="3264935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项目发起人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C4F8F1-58A9-469F-B379-0B4F441EA9F9}"/>
              </a:ext>
            </a:extLst>
          </p:cNvPr>
          <p:cNvSpPr txBox="1"/>
          <p:nvPr/>
        </p:nvSpPr>
        <p:spPr>
          <a:xfrm>
            <a:off x="2620962" y="2758802"/>
            <a:ext cx="356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候宏仑老师，杨枨老师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7DF47C-6D94-4BD9-BBD2-61F4AA096542}"/>
              </a:ext>
            </a:extLst>
          </p:cNvPr>
          <p:cNvSpPr txBox="1"/>
          <p:nvPr/>
        </p:nvSpPr>
        <p:spPr>
          <a:xfrm>
            <a:off x="2620962" y="3264935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0EFD67-35E6-404C-BF94-7229A4D68F7B}"/>
              </a:ext>
            </a:extLst>
          </p:cNvPr>
          <p:cNvSpPr/>
          <p:nvPr/>
        </p:nvSpPr>
        <p:spPr>
          <a:xfrm>
            <a:off x="789140" y="3786428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项目经理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237873-610F-4E2A-8FE5-1015C7034D05}"/>
              </a:ext>
            </a:extLst>
          </p:cNvPr>
          <p:cNvSpPr txBox="1"/>
          <p:nvPr/>
        </p:nvSpPr>
        <p:spPr>
          <a:xfrm>
            <a:off x="2620962" y="3786428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8851FF-FAB9-46B0-B6AF-9A4859765B16}"/>
              </a:ext>
            </a:extLst>
          </p:cNvPr>
          <p:cNvSpPr/>
          <p:nvPr/>
        </p:nvSpPr>
        <p:spPr>
          <a:xfrm>
            <a:off x="789140" y="4273702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受主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A983B2-11E2-411C-BD7B-5DD2FAA8D40C}"/>
              </a:ext>
            </a:extLst>
          </p:cNvPr>
          <p:cNvSpPr/>
          <p:nvPr/>
        </p:nvSpPr>
        <p:spPr>
          <a:xfrm>
            <a:off x="789140" y="4795195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360A50D-CF83-4EEE-9B60-3FA646CEA9D6}"/>
              </a:ext>
            </a:extLst>
          </p:cNvPr>
          <p:cNvSpPr txBox="1"/>
          <p:nvPr/>
        </p:nvSpPr>
        <p:spPr>
          <a:xfrm>
            <a:off x="2620962" y="4201380"/>
            <a:ext cx="546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侯宏仑老师，杨枨老师，</a:t>
            </a:r>
            <a:r>
              <a:rPr lang="en-US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PRD2017</a:t>
            </a:r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其余各组组长</a:t>
            </a:r>
          </a:p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项目应满足两位老师的要求，得到其余组的认可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2D128C-F4F0-47DA-9B65-92B8B94016BD}"/>
              </a:ext>
            </a:extLst>
          </p:cNvPr>
          <p:cNvSpPr txBox="1"/>
          <p:nvPr/>
        </p:nvSpPr>
        <p:spPr>
          <a:xfrm>
            <a:off x="2620961" y="4795195"/>
            <a:ext cx="543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软件工程教师，选了课程的学生，以及当前学期未选该课程，但对该课程有兴趣的学生。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9FCBA8-D0EA-41D5-87C2-83D585F8DA16}"/>
              </a:ext>
            </a:extLst>
          </p:cNvPr>
          <p:cNvSpPr/>
          <p:nvPr/>
        </p:nvSpPr>
        <p:spPr>
          <a:xfrm>
            <a:off x="789140" y="5391844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审稿人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568C50-53ED-45E8-A514-5EB076A7FF27}"/>
              </a:ext>
            </a:extLst>
          </p:cNvPr>
          <p:cNvSpPr txBox="1"/>
          <p:nvPr/>
        </p:nvSpPr>
        <p:spPr>
          <a:xfrm>
            <a:off x="2620961" y="5391844"/>
            <a:ext cx="519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张琪，于欣汝，曾雨晴，靳泽旭，奕吉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195911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2438344"/>
            <a:chOff x="1184275" y="2717410"/>
            <a:chExt cx="602456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需求工程组织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42950" y="1292595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里程碑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04580"/>
              </p:ext>
            </p:extLst>
          </p:nvPr>
        </p:nvGraphicFramePr>
        <p:xfrm>
          <a:off x="1724298" y="2730139"/>
          <a:ext cx="5199016" cy="2351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693">
                  <a:extLst>
                    <a:ext uri="{9D8B030D-6E8A-4147-A177-3AD203B41FA5}">
                      <a16:colId xmlns:a16="http://schemas.microsoft.com/office/drawing/2014/main" val="2430045980"/>
                    </a:ext>
                  </a:extLst>
                </a:gridCol>
                <a:gridCol w="1764323">
                  <a:extLst>
                    <a:ext uri="{9D8B030D-6E8A-4147-A177-3AD203B41FA5}">
                      <a16:colId xmlns:a16="http://schemas.microsoft.com/office/drawing/2014/main" val="2430619422"/>
                    </a:ext>
                  </a:extLst>
                </a:gridCol>
              </a:tblGrid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内容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时间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05591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《需求工程计划》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5-6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99520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《软件需求规格说明书》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10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568835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《软件需求变更文档》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12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633526"/>
                  </a:ext>
                </a:extLst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《软件概要设计说明》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</a:t>
                      </a:r>
                      <a:r>
                        <a:rPr lang="en-US" sz="2400" kern="100" dirty="0">
                          <a:effectLst/>
                        </a:rPr>
                        <a:t>16</a:t>
                      </a:r>
                      <a:r>
                        <a:rPr lang="zh-CN" sz="2400" kern="100" dirty="0">
                          <a:effectLst/>
                        </a:rPr>
                        <a:t>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987607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102380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727428" y="1292595"/>
            <a:ext cx="1811976" cy="457828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33416" y="2076994"/>
            <a:ext cx="5538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网站主要实现：信息发布、资料下载、交流互动。</a:t>
            </a:r>
          </a:p>
          <a:p>
            <a:pPr indent="457200"/>
            <a:r>
              <a:rPr lang="zh-CN" altLang="zh-CN" sz="2400" dirty="0"/>
              <a:t>项目应能满足项目描述中的基本需求，完成相关课程的要求，在小组组员的合力工作环境下达到良好标准。</a:t>
            </a:r>
          </a:p>
          <a:p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771322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1541</Words>
  <Application>Microsoft Office PowerPoint</Application>
  <PresentationFormat>全屏显示(4:3)</PresentationFormat>
  <Paragraphs>474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yuxinru</cp:lastModifiedBy>
  <cp:revision>168</cp:revision>
  <dcterms:created xsi:type="dcterms:W3CDTF">2015-02-19T23:46:49Z</dcterms:created>
  <dcterms:modified xsi:type="dcterms:W3CDTF">2017-10-29T11:39:55Z</dcterms:modified>
</cp:coreProperties>
</file>