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8" r:id="rId5"/>
    <p:sldId id="332" r:id="rId6"/>
    <p:sldId id="333" r:id="rId7"/>
    <p:sldId id="447" r:id="rId8"/>
    <p:sldId id="334" r:id="rId9"/>
    <p:sldId id="359" r:id="rId10"/>
    <p:sldId id="360" r:id="rId11"/>
    <p:sldId id="407" r:id="rId12"/>
    <p:sldId id="413" r:id="rId13"/>
    <p:sldId id="414" r:id="rId14"/>
    <p:sldId id="418" r:id="rId15"/>
    <p:sldId id="420" r:id="rId16"/>
    <p:sldId id="384" r:id="rId17"/>
    <p:sldId id="408" r:id="rId18"/>
    <p:sldId id="385" r:id="rId19"/>
    <p:sldId id="415" r:id="rId20"/>
    <p:sldId id="417" r:id="rId21"/>
    <p:sldId id="416" r:id="rId22"/>
    <p:sldId id="404" r:id="rId23"/>
    <p:sldId id="405" r:id="rId24"/>
    <p:sldId id="406" r:id="rId25"/>
    <p:sldId id="449" r:id="rId26"/>
    <p:sldId id="454" r:id="rId27"/>
    <p:sldId id="455" r:id="rId28"/>
    <p:sldId id="456" r:id="rId29"/>
    <p:sldId id="457" r:id="rId30"/>
    <p:sldId id="453" r:id="rId31"/>
    <p:sldId id="450" r:id="rId32"/>
    <p:sldId id="452" r:id="rId33"/>
    <p:sldId id="451" r:id="rId34"/>
    <p:sldId id="340" r:id="rId35"/>
    <p:sldId id="339" r:id="rId36"/>
    <p:sldId id="345" r:id="rId37"/>
    <p:sldId id="348" r:id="rId38"/>
    <p:sldId id="351" r:id="rId39"/>
    <p:sldId id="352" r:id="rId40"/>
    <p:sldId id="355" r:id="rId41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96" d="100"/>
          <a:sy n="96" d="100"/>
        </p:scale>
        <p:origin x="840" y="78"/>
      </p:cViewPr>
      <p:guideLst>
        <p:guide orient="horz" pos="155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://www.microsoft.com/office/visio" TargetMode="External"/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www.omg.org/spec/UML/2.5/" TargetMode="External"/><Relationship Id="rId3" Type="http://schemas.openxmlformats.org/officeDocument/2006/relationships/hyperlink" Target="http://www.microsoft.com/office/visio" TargetMode="Externa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Rational Rose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No business too small, no problem too big.-------IBM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公司广告语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9239" y="416046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54789" y="4182367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1"/>
      <p:bldP spid="10" grpId="2"/>
      <p:bldP spid="14" grpId="1" animBg="1"/>
      <p:bldP spid="14" grpId="2" animBg="1"/>
      <p:bldP spid="13" grpId="1"/>
      <p:bldP spid="1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3181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42" name="图片 41" descr="QQ截图2017110420203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1575435"/>
            <a:ext cx="6780530" cy="3676650"/>
          </a:xfrm>
          <a:prstGeom prst="rect">
            <a:avLst/>
          </a:prstGeom>
        </p:spPr>
      </p:pic>
      <p:pic>
        <p:nvPicPr>
          <p:cNvPr id="43" name="图片 42" descr="QQ截图201711042039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700405"/>
            <a:ext cx="4520565" cy="198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8" name="图片 17" descr="QQ截图20171104204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167765"/>
            <a:ext cx="3575685" cy="3871595"/>
          </a:xfrm>
          <a:prstGeom prst="rect">
            <a:avLst/>
          </a:prstGeom>
        </p:spPr>
      </p:pic>
      <p:pic>
        <p:nvPicPr>
          <p:cNvPr id="19" name="图片 18" descr="QQ截图20171104205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35" y="1163320"/>
            <a:ext cx="318579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QQ截图20171104212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203575"/>
            <a:ext cx="3673475" cy="1112520"/>
          </a:xfrm>
          <a:prstGeom prst="rect">
            <a:avLst/>
          </a:prstGeom>
        </p:spPr>
      </p:pic>
      <p:pic>
        <p:nvPicPr>
          <p:cNvPr id="20" name="图片 19" descr="QQ截图20171104211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351915"/>
            <a:ext cx="3745230" cy="15163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0" name="Pentagon 21"/>
          <p:cNvSpPr>
            <a:spLocks noChangeArrowheads="1"/>
          </p:cNvSpPr>
          <p:nvPr/>
        </p:nvSpPr>
        <p:spPr bwMode="auto">
          <a:xfrm>
            <a:off x="778511" y="131107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1" name="Pentagon 29"/>
          <p:cNvSpPr>
            <a:spLocks noChangeArrowheads="1"/>
          </p:cNvSpPr>
          <p:nvPr/>
        </p:nvSpPr>
        <p:spPr bwMode="auto">
          <a:xfrm>
            <a:off x="600711" y="1311074"/>
            <a:ext cx="752475" cy="387350"/>
          </a:xfrm>
          <a:prstGeom prst="homePlate">
            <a:avLst>
              <a:gd name="adj" fmla="val 25056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2" name="Subtitle 2"/>
          <p:cNvSpPr txBox="1">
            <a:spLocks noChangeArrowheads="1"/>
          </p:cNvSpPr>
          <p:nvPr/>
        </p:nvSpPr>
        <p:spPr bwMode="auto">
          <a:xfrm>
            <a:off x="645161" y="1257099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01.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2446973" y="1539674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4907280" y="1698625"/>
            <a:ext cx="3451225" cy="12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包含与模型元素规范窗口中完全相同的信息，描述模型元素或者关系，描述角色、约束、目的以及模型元素的基本行为等信息。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文档窗口中输入的一切都将显示为生成代码中的说明语句，这样以后就不必输入系统代码说明语句。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2446973" y="3285924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4818380" y="3663315"/>
            <a:ext cx="3540125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显示按时间顺序执行某些命令和操作后，应用程序的进展情况、结果和错误。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日志可以以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.log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的文件形式进行保存。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4818063" y="12939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文档窗口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4818063" y="32878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日志窗口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Pentagon 44"/>
          <p:cNvSpPr>
            <a:spLocks noChangeArrowheads="1"/>
          </p:cNvSpPr>
          <p:nvPr/>
        </p:nvSpPr>
        <p:spPr bwMode="auto">
          <a:xfrm>
            <a:off x="778511" y="3035099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4" name="Pentagon 45"/>
          <p:cNvSpPr>
            <a:spLocks noChangeArrowheads="1"/>
          </p:cNvSpPr>
          <p:nvPr/>
        </p:nvSpPr>
        <p:spPr bwMode="auto">
          <a:xfrm>
            <a:off x="599123" y="3035099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5" name="Subtitle 2"/>
          <p:cNvSpPr txBox="1">
            <a:spLocks noChangeArrowheads="1"/>
          </p:cNvSpPr>
          <p:nvPr/>
        </p:nvSpPr>
        <p:spPr bwMode="auto">
          <a:xfrm>
            <a:off x="645161" y="2987474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02.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pic>
        <p:nvPicPr>
          <p:cNvPr id="18" name="图片 17" descr="QQ截图20171104213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1304290"/>
            <a:ext cx="2667635" cy="34328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3" name="Pentagon 28"/>
          <p:cNvSpPr>
            <a:spLocks noChangeArrowheads="1"/>
          </p:cNvSpPr>
          <p:nvPr/>
        </p:nvSpPr>
        <p:spPr bwMode="auto">
          <a:xfrm>
            <a:off x="578486" y="121836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4" name="Pentagon 31"/>
          <p:cNvSpPr>
            <a:spLocks noChangeArrowheads="1"/>
          </p:cNvSpPr>
          <p:nvPr/>
        </p:nvSpPr>
        <p:spPr bwMode="auto">
          <a:xfrm>
            <a:off x="399098" y="1218364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5" name="Subtitle 2"/>
          <p:cNvSpPr txBox="1">
            <a:spLocks noChangeArrowheads="1"/>
          </p:cNvSpPr>
          <p:nvPr/>
        </p:nvSpPr>
        <p:spPr bwMode="auto">
          <a:xfrm>
            <a:off x="445136" y="1151689"/>
            <a:ext cx="68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03.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3695700" y="1951355"/>
            <a:ext cx="305244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用于显示和修改模型元素的属性和关系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3695383" y="130408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模型元素的规范窗口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4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种视图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Three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用例视图、逻辑视图、构建视图、部署视图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1490215" y="151416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034543" y="151416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4580034" y="1514165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6125525" y="151416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149021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034543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4573684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612552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0" y="1624641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5" y="159905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97" y="162464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2021659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3567150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5118455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6653480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cxnSp>
        <p:nvCxnSpPr>
          <p:cNvPr id="33" name="直接连接符 19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2182139" y="2656130"/>
            <a:ext cx="138501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20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3727630" y="2653805"/>
            <a:ext cx="1390826" cy="23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21"/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5278935" y="2653805"/>
            <a:ext cx="137454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468120" y="307012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013611" y="308291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574219" y="3108498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103430" y="311675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88" y="165487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92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用例视图主要描述一个系统应该具备的功能，指的是从系统的外部参与者所能看到的系统功能。用例表示的是系统的一个功能单元，可以被描述为参与者与系统之间的一次交互作用。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用例模型的用途主要是列举出系统中的用例和参与者，并指出哪个参与者参与了哪个用例的执行。用例视图是其他4种视图的核心，它的内容直接驱动其他视图的开发。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可以画用例图、顺序图、协作图、活动图</a:t>
            </a:r>
            <a:endParaRPr kumimoji="1" lang="zh-CN" altLang="en-US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9785" y="1035685"/>
            <a:ext cx="5454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建立用例模型的过程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1). </a:t>
            </a:r>
            <a:r>
              <a:rPr lang="zh-CN" altLang="en-US" sz="1800">
                <a:solidFill>
                  <a:schemeClr val="bg1"/>
                </a:solidFill>
              </a:rPr>
              <a:t>确定业务参与者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2). </a:t>
            </a:r>
            <a:r>
              <a:rPr lang="zh-CN" altLang="en-US" sz="1800">
                <a:solidFill>
                  <a:schemeClr val="bg1"/>
                </a:solidFill>
              </a:rPr>
              <a:t>确定业务需求用例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3). </a:t>
            </a:r>
            <a:r>
              <a:rPr lang="zh-CN" altLang="en-US" sz="1800">
                <a:solidFill>
                  <a:schemeClr val="bg1"/>
                </a:solidFill>
              </a:rPr>
              <a:t>创建用例图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3005" y="1016000"/>
            <a:ext cx="598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用例描述的是一个分散、独立的活动，某个角色可以执行它来实现一些有价值的收益。用例可能包含有着一个共同目标的若干相关活动。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用例的基本要素：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1. </a:t>
            </a:r>
            <a:r>
              <a:rPr lang="zh-CN" altLang="en-US" sz="1400">
                <a:solidFill>
                  <a:schemeClr val="bg1"/>
                </a:solidFill>
              </a:rPr>
              <a:t>一个唯一的</a:t>
            </a:r>
            <a:r>
              <a:rPr lang="en-US" altLang="zh-CN" sz="1400">
                <a:solidFill>
                  <a:schemeClr val="bg1"/>
                </a:solidFill>
              </a:rPr>
              <a:t>ID</a:t>
            </a:r>
            <a:r>
              <a:rPr lang="zh-CN" altLang="en-US" sz="1400">
                <a:solidFill>
                  <a:schemeClr val="bg1"/>
                </a:solidFill>
              </a:rPr>
              <a:t>和一个间接的名称（指用户名称）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2. </a:t>
            </a:r>
            <a:r>
              <a:rPr lang="zh-CN" altLang="en-US" sz="1400">
                <a:solidFill>
                  <a:schemeClr val="bg1"/>
                </a:solidFill>
              </a:rPr>
              <a:t>一个简短的文字说明，用来描述的意图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3. </a:t>
            </a:r>
            <a:r>
              <a:rPr lang="zh-CN" altLang="en-US" sz="1400">
                <a:solidFill>
                  <a:schemeClr val="bg1"/>
                </a:solidFill>
              </a:rPr>
              <a:t>开始执行用例的触发条件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4. </a:t>
            </a:r>
            <a:r>
              <a:rPr lang="zh-CN" altLang="en-US" sz="1400">
                <a:solidFill>
                  <a:schemeClr val="bg1"/>
                </a:solidFill>
              </a:rPr>
              <a:t>一个或多个后置条件，描述用例成功完成后系统的状态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5. </a:t>
            </a:r>
            <a:r>
              <a:rPr lang="zh-CN" altLang="en-US" sz="1400">
                <a:solidFill>
                  <a:schemeClr val="bg1"/>
                </a:solidFill>
              </a:rPr>
              <a:t>一个有编号的步骤列表展示了角色与系统之间的交互顺序，一个从前置条件向后置条件的对话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30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9" y="1335432"/>
            <a:ext cx="6866255" cy="226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4415" y="941070"/>
            <a:ext cx="19888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ex.</a:t>
            </a:r>
            <a:r>
              <a:rPr lang="zh-CN" altLang="en-US">
                <a:solidFill>
                  <a:schemeClr val="bg1"/>
                </a:solidFill>
              </a:rPr>
              <a:t>网站用户登录用例图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504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1454150"/>
            <a:ext cx="651065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奕吉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4928" y="3744277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靳泽旭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逻辑视图主要用于描述在用例视图中提出的系统功能的实现。逻辑视图主要关注系统的内部，它既描述系统的静态结构（系统中的类、对象以及他们之间的关系），</a:t>
            </a: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也描述系统的动态协作关系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逻辑视图的使用者主要是系统的设计人员和开发人员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可以画类图、状态图等</a:t>
            </a:r>
            <a:endParaRPr kumimoji="1"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98658" y="123222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98658" y="271608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" y="131711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931265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77726" y="280097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0982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组件视图描述系统的实现模块以及它们之间的依赖关系。其中，组件指的是不同类型的代码模块，它是构造应用的软件单元。组件视图中也可以添加组件的其他附加信息，例如，资源分配或者其他管理信息。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组件视图主要由组件图构成</a:t>
            </a:r>
            <a:r>
              <a:rPr kumimoji="1" lang="zh-CN" altLang="en-US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组件视图的使用者是开发</a:t>
            </a: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可以画组件图</a:t>
            </a:r>
            <a:endParaRPr kumimoji="1" lang="zh-CN" altLang="en-US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98559" y="1132530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392209" y="2616387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5" y="1243006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936980" y="2200070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392744" y="2726863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部署视图，也称之为配置视图。配置视图主要显示系统的物理部署，它描述位于节点上的运行实例的部署情况。配置视图主要由配置图表示，配置视图还允许评估分配结果和资源分配。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配置视图的使用者是开发人员、系统集成人员和测试人员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可以画部署图</a:t>
            </a:r>
            <a:endParaRPr kumimoji="1" lang="zh-CN" altLang="en-US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415605" y="123222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41560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943560" y="229976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93510" y="283481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37293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907996" y="157106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</a:t>
            </a:r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使用举例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638122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7329" y="2127919"/>
            <a:ext cx="3827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逆向工程操作流程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    </a:t>
            </a: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点击</a:t>
            </a:r>
            <a:r>
              <a:rPr lang="en-US" altLang="zh-CN" dirty="0">
                <a:solidFill>
                  <a:schemeClr val="bg1"/>
                </a:solidFill>
              </a:rPr>
              <a:t>Tools-&gt;Java/J2ee-&gt;Reverse   Engineer</a:t>
            </a:r>
            <a:r>
              <a:rPr lang="zh-CN" altLang="en-US" dirty="0">
                <a:solidFill>
                  <a:schemeClr val="bg1"/>
                </a:solidFill>
              </a:rPr>
              <a:t>，调出</a:t>
            </a:r>
            <a:r>
              <a:rPr lang="en-US" altLang="zh-CN" dirty="0">
                <a:solidFill>
                  <a:schemeClr val="bg1"/>
                </a:solidFill>
              </a:rPr>
              <a:t>Java   Reverse   Engineer</a:t>
            </a:r>
            <a:r>
              <a:rPr lang="zh-CN" altLang="en-US" dirty="0">
                <a:solidFill>
                  <a:schemeClr val="bg1"/>
                </a:solidFill>
              </a:rPr>
              <a:t>对话框。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   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、在此页面添加要进行逆向工程的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文件，并选中，然后点击</a:t>
            </a:r>
            <a:r>
              <a:rPr lang="en-US" altLang="zh-CN" dirty="0">
                <a:solidFill>
                  <a:schemeClr val="bg1"/>
                </a:solidFill>
              </a:rPr>
              <a:t>Reverse</a:t>
            </a:r>
            <a:r>
              <a:rPr lang="zh-CN" altLang="en-US" dirty="0">
                <a:solidFill>
                  <a:schemeClr val="bg1"/>
                </a:solidFill>
              </a:rPr>
              <a:t>按钮即可。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3" y="1067025"/>
            <a:ext cx="2754716" cy="3666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892" y="1904442"/>
            <a:ext cx="3827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在浏览器内的</a:t>
            </a:r>
            <a:r>
              <a:rPr lang="en-US" altLang="zh-CN" sz="1600" b="1" dirty="0">
                <a:solidFill>
                  <a:schemeClr val="bg1"/>
                </a:solidFill>
              </a:rPr>
              <a:t>Use Case</a:t>
            </a:r>
            <a:r>
              <a:rPr lang="zh-CN" altLang="en-US" sz="1600" b="1" dirty="0">
                <a:solidFill>
                  <a:schemeClr val="bg1"/>
                </a:solidFill>
              </a:rPr>
              <a:t>视图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中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双击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 →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让</a:t>
            </a:r>
            <a:r>
              <a:rPr lang="zh-CN" altLang="en-US" sz="1600" b="1" dirty="0">
                <a:solidFill>
                  <a:schemeClr val="bg1"/>
                </a:solidFill>
              </a:rPr>
              <a:t>新的用例图显示在框图窗口中。也可以新建一个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包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右</a:t>
            </a:r>
            <a:r>
              <a:rPr lang="zh-CN" altLang="en-US" sz="1600" b="1" dirty="0">
                <a:solidFill>
                  <a:schemeClr val="bg1"/>
                </a:solidFill>
              </a:rPr>
              <a:t>击</a:t>
            </a:r>
            <a:r>
              <a:rPr lang="en-US" altLang="zh-CN" sz="1600" b="1" dirty="0">
                <a:solidFill>
                  <a:schemeClr val="bg1"/>
                </a:solidFill>
              </a:rPr>
              <a:t>Use Case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视图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选择</a:t>
            </a:r>
            <a:r>
              <a:rPr lang="en-US" altLang="zh-CN" sz="1600" b="1" dirty="0" err="1">
                <a:solidFill>
                  <a:schemeClr val="bg1"/>
                </a:solidFill>
              </a:rPr>
              <a:t>new→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package</a:t>
            </a:r>
            <a:r>
              <a:rPr lang="zh-CN" altLang="en-US" sz="1600" dirty="0">
                <a:solidFill>
                  <a:schemeClr val="bg1"/>
                </a:solidFill>
              </a:rPr>
              <a:t> →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并命名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后</a:t>
            </a:r>
            <a:r>
              <a:rPr lang="zh-CN" altLang="en-US" sz="1600" b="1" dirty="0">
                <a:solidFill>
                  <a:schemeClr val="bg1"/>
                </a:solidFill>
              </a:rPr>
              <a:t>右击这个新建包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选择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new</a:t>
            </a:r>
            <a:r>
              <a:rPr lang="en-US" altLang="zh-CN" sz="1600" b="1" dirty="0" err="1">
                <a:solidFill>
                  <a:schemeClr val="bg1"/>
                </a:solidFill>
              </a:rPr>
              <a:t>→use</a:t>
            </a:r>
            <a:r>
              <a:rPr lang="en-US" altLang="zh-CN" sz="1600" b="1" dirty="0">
                <a:solidFill>
                  <a:schemeClr val="bg1"/>
                </a:solidFill>
              </a:rPr>
              <a:t> case diagram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11" y="1269794"/>
            <a:ext cx="5438095" cy="2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780" y="1055111"/>
            <a:ext cx="3827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</a:rPr>
              <a:t>在用例图或浏览器中双击参与者符号打开对话框而且已将原型</a:t>
            </a:r>
            <a:r>
              <a:rPr lang="en-US" altLang="zh-CN" sz="1600" dirty="0">
                <a:solidFill>
                  <a:schemeClr val="bg1"/>
                </a:solidFill>
              </a:rPr>
              <a:t>(stereotype)</a:t>
            </a:r>
            <a:r>
              <a:rPr lang="zh-CN" altLang="zh-CN" sz="1600" dirty="0">
                <a:solidFill>
                  <a:schemeClr val="bg1"/>
                </a:solidFill>
              </a:rPr>
              <a:t>设置定义为“</a:t>
            </a:r>
            <a:r>
              <a:rPr lang="en-US" altLang="zh-CN" sz="1600" dirty="0">
                <a:solidFill>
                  <a:schemeClr val="bg1"/>
                </a:solidFill>
              </a:rPr>
              <a:t>Actor”</a:t>
            </a:r>
            <a:r>
              <a:rPr lang="zh-CN" altLang="zh-CN" sz="1600" dirty="0">
                <a:solidFill>
                  <a:schemeClr val="bg1"/>
                </a:solidFill>
              </a:rPr>
              <a:t>。  打开</a:t>
            </a:r>
            <a:r>
              <a:rPr lang="en-US" altLang="zh-CN" sz="1600" dirty="0">
                <a:solidFill>
                  <a:schemeClr val="bg1"/>
                </a:solidFill>
              </a:rPr>
              <a:t>“General”</a:t>
            </a:r>
            <a:r>
              <a:rPr lang="zh-CN" altLang="zh-CN" sz="1600" dirty="0">
                <a:solidFill>
                  <a:schemeClr val="bg1"/>
                </a:solidFill>
              </a:rPr>
              <a:t>选项卡</a:t>
            </a:r>
            <a:r>
              <a:rPr lang="en-US" altLang="zh-CN" sz="1600" dirty="0">
                <a:solidFill>
                  <a:schemeClr val="bg1"/>
                </a:solidFill>
              </a:rPr>
              <a:t></a:t>
            </a:r>
            <a:r>
              <a:rPr lang="zh-CN" altLang="zh-CN" sz="1600" dirty="0">
                <a:solidFill>
                  <a:schemeClr val="bg1"/>
                </a:solidFill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</a:rPr>
              <a:t>documentation</a:t>
            </a:r>
            <a:r>
              <a:rPr lang="zh-CN" altLang="zh-CN" sz="1600" dirty="0">
                <a:solidFill>
                  <a:schemeClr val="bg1"/>
                </a:solidFill>
              </a:rPr>
              <a:t>字段中写入该参与者的简要说明</a:t>
            </a:r>
            <a:endParaRPr lang="zh-CN" altLang="zh-CN" sz="16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29" y="872703"/>
            <a:ext cx="2712366" cy="376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2448" y="1178627"/>
            <a:ext cx="382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新建类图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24" y="1119523"/>
            <a:ext cx="4813104" cy="3720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908" y="1550963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</a:t>
            </a:r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其他软件介绍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076891" y="2439121"/>
            <a:ext cx="2763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Visio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989779" y="1155821"/>
            <a:ext cx="5961431" cy="35478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640" y="1456947"/>
            <a:ext cx="184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新建</a:t>
            </a:r>
            <a:r>
              <a:rPr lang="en-US" altLang="zh-CN" sz="1600" dirty="0" smtClean="0">
                <a:solidFill>
                  <a:schemeClr val="bg1"/>
                </a:solidFill>
              </a:rPr>
              <a:t>—</a:t>
            </a:r>
            <a:r>
              <a:rPr lang="zh-CN" altLang="en-US" sz="1600" dirty="0" smtClean="0">
                <a:solidFill>
                  <a:schemeClr val="bg1"/>
                </a:solidFill>
              </a:rPr>
              <a:t>搜索</a:t>
            </a:r>
            <a:r>
              <a:rPr lang="en-US" altLang="zh-CN" sz="1600" dirty="0" smtClean="0">
                <a:solidFill>
                  <a:schemeClr val="bg1"/>
                </a:solidFill>
              </a:rPr>
              <a:t>—UML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6654" y="2115540"/>
            <a:ext cx="23391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自带模板：</a:t>
            </a:r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数据库表示法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静态</a:t>
            </a: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用例图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UNL</a:t>
            </a:r>
            <a:r>
              <a:rPr lang="zh-CN" altLang="en-US" dirty="0" smtClean="0">
                <a:solidFill>
                  <a:schemeClr val="bg1"/>
                </a:solidFill>
              </a:rPr>
              <a:t>序列图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状态机图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活动图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7734" y="1048728"/>
            <a:ext cx="4803775" cy="521735"/>
            <a:chOff x="1641" y="2433"/>
            <a:chExt cx="7565" cy="82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41" y="2433"/>
              <a:ext cx="1584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1" y="2546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的发展历程，基本功能和发展历程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3" y="2447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150302" y="2478064"/>
            <a:ext cx="4835810" cy="522255"/>
            <a:chOff x="1592" y="2447"/>
            <a:chExt cx="7614" cy="825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4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种视图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用例视图、逻辑视图、构建视图、部署视图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8" y="2447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69993" y="3109599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参考资料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参考文献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180449" y="3675408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组员分工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介绍组员分工情况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154112" y="1775803"/>
            <a:ext cx="4840891" cy="538081"/>
            <a:chOff x="1592" y="2422"/>
            <a:chExt cx="7622" cy="850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界面介绍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0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的各个界面元素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文本框 29"/>
            <p:cNvSpPr txBox="1">
              <a:spLocks noChangeArrowheads="1"/>
            </p:cNvSpPr>
            <p:nvPr/>
          </p:nvSpPr>
          <p:spPr bwMode="auto">
            <a:xfrm flipH="1">
              <a:off x="3359" y="242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180449" y="4193567"/>
            <a:ext cx="4782485" cy="368585"/>
            <a:chOff x="1674" y="2422"/>
            <a:chExt cx="7532" cy="580"/>
          </a:xfrm>
        </p:grpSpPr>
        <p:sp>
          <p:nvSpPr>
            <p:cNvPr id="10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课堂疑问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针对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讲的内容提出问题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3349" y="2422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964726"/>
            <a:ext cx="4323809" cy="361904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69438" y="1265527"/>
            <a:ext cx="229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Verdana" panose="020B0604030504040204" pitchFamily="34" charset="0"/>
                <a:hlinkClick r:id="rId4"/>
              </a:rPr>
              <a:t>Microsoft </a:t>
            </a:r>
            <a:r>
              <a:rPr lang="en-US" altLang="zh-CN" sz="1800" dirty="0" smtClean="0">
                <a:solidFill>
                  <a:schemeClr val="bg1"/>
                </a:solidFill>
                <a:latin typeface="Verdana" panose="020B0604030504040204" pitchFamily="34" charset="0"/>
                <a:hlinkClick r:id="rId4"/>
              </a:rPr>
              <a:t>Visio</a:t>
            </a:r>
            <a:r>
              <a:rPr lang="zh-CN" altLang="en-US" sz="1800" dirty="0" smtClean="0">
                <a:solidFill>
                  <a:schemeClr val="bg1"/>
                </a:solidFill>
                <a:latin typeface="Verdana" panose="020B0604030504040204" pitchFamily="34" charset="0"/>
              </a:rPr>
              <a:t>自带模板绘制的</a:t>
            </a:r>
            <a:r>
              <a:rPr lang="zh-CN" altLang="en-US" sz="1800" dirty="0" smtClean="0">
                <a:solidFill>
                  <a:schemeClr val="bg1"/>
                </a:solidFill>
              </a:rPr>
              <a:t>用例图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947" y="2114599"/>
            <a:ext cx="2247619" cy="26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 smtClean="0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5493" y="140044"/>
            <a:ext cx="35991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http://www.softwarestencils.com/uml/#Visio2013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058" y="152497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的模板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  <a:hlinkClick r:id="rId3"/>
              </a:rPr>
              <a:t>Microsoft Visio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支持完整的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 2.5,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例如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用例图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类图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包图、对象图、复合结构图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交互图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序列图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通信图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交互概览图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活动图、状态机图、组件图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部署图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轮廓图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时序图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所有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 2.5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符号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OMG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指定统一建模语言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UML(OMG),</a:t>
            </a:r>
            <a:r>
              <a:rPr lang="en-US" altLang="zh-CN" sz="1600" dirty="0" err="1">
                <a:solidFill>
                  <a:schemeClr val="bg1"/>
                </a:solidFill>
                <a:latin typeface="Verdana" panose="020B0604030504040204" pitchFamily="34" charset="0"/>
                <a:hlinkClick r:id="rId4"/>
              </a:rPr>
              <a:t>ptc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  <a:hlinkClick r:id="rId4"/>
              </a:rPr>
              <a:t> / 2013-09-05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以及 以前所有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版本中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2.4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2.3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2.2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2.1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2.0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1.5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,UML 1.4,UML 1.3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UML 1.4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63" y="3940467"/>
            <a:ext cx="2514286" cy="98095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2726" y="939384"/>
            <a:ext cx="207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下载</a:t>
            </a:r>
            <a:r>
              <a:rPr lang="en-US" altLang="zh-CN" sz="2000" dirty="0" smtClean="0">
                <a:solidFill>
                  <a:schemeClr val="bg1"/>
                </a:solidFill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</a:rPr>
              <a:t>模板包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711" y="712393"/>
            <a:ext cx="1996802" cy="420902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043362" y="4202205"/>
            <a:ext cx="2071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更多形状→打开模具</a:t>
            </a:r>
            <a:r>
              <a:rPr lang="zh-CN" altLang="en-US" sz="2000" dirty="0">
                <a:solidFill>
                  <a:schemeClr val="bg1"/>
                </a:solidFill>
              </a:rPr>
              <a:t>→</a:t>
            </a:r>
            <a:r>
              <a:rPr lang="zh-CN" altLang="en-US" sz="2000" dirty="0" smtClean="0">
                <a:solidFill>
                  <a:schemeClr val="bg1"/>
                </a:solidFill>
              </a:rPr>
              <a:t>选择地址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  <a:endParaRPr lang="zh-CN" altLang="en-US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47750" y="1035685"/>
            <a:ext cx="6471285" cy="31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百度百科、维基百科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Rational Rose 2003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使用手册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用户指南（第二版</a:t>
            </a: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-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修订版）》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UML2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基础、建模与设计教程》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《软件需求（第</a:t>
            </a: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版）》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CSDN</a:t>
            </a:r>
            <a:r>
              <a:rPr kumimoji="1" lang="zh-CN" altLang="en-US" sz="16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网站</a:t>
            </a:r>
            <a:endParaRPr kumimoji="1" lang="zh-CN" altLang="en-US" sz="16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79957" y="1015775"/>
            <a:ext cx="286880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百度文库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err="1" smtClean="0">
                <a:solidFill>
                  <a:schemeClr val="bg1"/>
                </a:solidFill>
              </a:rPr>
              <a:t>Rational_Rose</a:t>
            </a:r>
            <a:r>
              <a:rPr lang="zh-CN" altLang="zh-CN" sz="1600" b="1" dirty="0">
                <a:solidFill>
                  <a:schemeClr val="bg1"/>
                </a:solidFill>
              </a:rPr>
              <a:t>【</a:t>
            </a:r>
            <a:r>
              <a:rPr lang="en-US" altLang="zh-CN" sz="1600" b="1" dirty="0">
                <a:solidFill>
                  <a:schemeClr val="bg1"/>
                </a:solidFill>
              </a:rPr>
              <a:t>UML</a:t>
            </a:r>
            <a:r>
              <a:rPr lang="zh-CN" altLang="zh-CN" sz="1600" b="1" dirty="0">
                <a:solidFill>
                  <a:schemeClr val="bg1"/>
                </a:solidFill>
              </a:rPr>
              <a:t>建模】</a:t>
            </a:r>
            <a:r>
              <a:rPr lang="en-US" altLang="zh-CN" sz="1600" b="1" dirty="0">
                <a:solidFill>
                  <a:schemeClr val="bg1"/>
                </a:solidFill>
              </a:rPr>
              <a:t>_</a:t>
            </a:r>
            <a:r>
              <a:rPr lang="zh-CN" altLang="zh-CN" sz="1600" b="1" dirty="0">
                <a:solidFill>
                  <a:schemeClr val="bg1"/>
                </a:solidFill>
              </a:rPr>
              <a:t>教程</a:t>
            </a:r>
            <a:r>
              <a:rPr lang="en-US" altLang="zh-CN" sz="1600" b="1" dirty="0">
                <a:solidFill>
                  <a:schemeClr val="bg1"/>
                </a:solidFill>
              </a:rPr>
              <a:t>+</a:t>
            </a:r>
            <a:r>
              <a:rPr lang="zh-CN" altLang="zh-CN" sz="1600" b="1" dirty="0">
                <a:solidFill>
                  <a:schemeClr val="bg1"/>
                </a:solidFill>
              </a:rPr>
              <a:t>使用详解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地址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https</a:t>
            </a:r>
            <a:r>
              <a:rPr lang="zh-CN" altLang="en-US" b="1" dirty="0">
                <a:solidFill>
                  <a:schemeClr val="bg1"/>
                </a:solidFill>
              </a:rPr>
              <a:t>://wenku.baidu.com/view/5e339311482fb4daa58d4b9e.html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8.3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</a:rPr>
              <a:t>组织焦点小组的访谈和对</a:t>
            </a:r>
            <a:r>
              <a:rPr lang="en-US" altLang="zh-CN" sz="1000" dirty="0">
                <a:solidFill>
                  <a:schemeClr val="bg1"/>
                </a:solidFill>
              </a:rPr>
              <a:t>OBS</a:t>
            </a:r>
            <a:r>
              <a:rPr lang="zh-CN" altLang="en-US" sz="1000" dirty="0">
                <a:solidFill>
                  <a:schemeClr val="bg1"/>
                </a:solidFill>
              </a:rPr>
              <a:t>的修改，审核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8.7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对之前的项目计划文档，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的修改，甘特图和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表，修改审核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计划文档的编写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</a:rPr>
              <a:t>8.8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的制作和对之前文档和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9.0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愿景与范围的文档，修改之前的文档，识别用户群与审核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课堂提问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Six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针对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PPT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讲的内容提出问题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0" y="430855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Q1: </a:t>
            </a:r>
            <a:r>
              <a:rPr lang="zh-CN" altLang="en-US" sz="1800">
                <a:solidFill>
                  <a:schemeClr val="bg1"/>
                </a:solidFill>
              </a:rPr>
              <a:t>在</a:t>
            </a:r>
            <a:r>
              <a:rPr lang="en-US" altLang="zh-CN" sz="1800">
                <a:solidFill>
                  <a:schemeClr val="bg1"/>
                </a:solidFill>
              </a:rPr>
              <a:t>Rose</a:t>
            </a:r>
            <a:r>
              <a:rPr lang="zh-CN" altLang="en-US" sz="1800">
                <a:solidFill>
                  <a:schemeClr val="bg1"/>
                </a:solidFill>
              </a:rPr>
              <a:t>中浏览器窗口中的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大视图是哪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8769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用例视图，逻辑视图，构件视图，部署视图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346075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Q3: </a:t>
            </a:r>
            <a:r>
              <a:rPr lang="zh-CN" altLang="en-US" sz="1800" dirty="0">
                <a:solidFill>
                  <a:schemeClr val="bg1"/>
                </a:solidFill>
              </a:rPr>
              <a:t>你还知道了解哪些建模工具？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9525" y="3829050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开放性回答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690" y="191262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Q2: Rose</a:t>
            </a:r>
            <a:r>
              <a:rPr lang="zh-CN" altLang="en-US" sz="1800">
                <a:solidFill>
                  <a:schemeClr val="bg1"/>
                </a:solidFill>
              </a:rPr>
              <a:t>的特点有哪些？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690" y="2345690"/>
            <a:ext cx="7040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1.Rose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是一种可视化、功能强大的面向对象设计、分析的工具。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2.Rose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能</a:t>
            </a:r>
            <a:r>
              <a:rPr lang="en-US" altLang="zh-CN" sz="1400" dirty="0" err="1">
                <a:solidFill>
                  <a:schemeClr val="bg1"/>
                </a:solidFill>
                <a:sym typeface="+mn-ea"/>
              </a:rPr>
              <a:t>提供反复式发展和来回旅程工程的能力</a:t>
            </a:r>
            <a:endParaRPr lang="en-US" altLang="zh-CN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3.Rose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允许在同一个模型中使用多种构件、语言。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4.Rose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建模工具，有很强的校验功能（答出任意一点即可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）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" y="3685967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Rational Rose </a:t>
            </a:r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工具介绍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的发展历程，基本功能和发展历程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1.1 Rational Rose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" y="1516380"/>
            <a:ext cx="74053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当前市场上基于UML可视化建模的工具很多，例如有Microsoft的Visio2002，Oracle的Designer2000，还有PlayCase 、CA BPWin、CA ERWin、Sybase PowerDesigner等等。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为什么要选择Rational Rose呢？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UML的三位创始人了，面向对象领域的大师级人物：Booch、Rumbaugh和Jacobson。而这三位大师目前都在Rational公司担任首席工程师，既然UML是业界标准的可视化建模语言，那么选择Rational Rose的原因就不言而喻了。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Rose与Rational其他一系列的软件工程方面的产品的紧密集成使得Rose的可用性和扩展性更好。</a:t>
            </a:r>
            <a:endParaRPr lang="zh-CN" altLang="en-US" sz="18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085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1.2Rational Rose </a:t>
            </a:r>
            <a:r>
              <a:rPr lang="zh-CN" altLang="en-US" sz="3200">
                <a:solidFill>
                  <a:schemeClr val="bg1"/>
                </a:solidFill>
              </a:rPr>
              <a:t>发展历史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41" name="直接连接符 4"/>
          <p:cNvCxnSpPr>
            <a:cxnSpLocks noChangeShapeType="1"/>
            <a:endCxn id="45" idx="2"/>
          </p:cNvCxnSpPr>
          <p:nvPr/>
        </p:nvCxnSpPr>
        <p:spPr bwMode="auto">
          <a:xfrm flipV="1">
            <a:off x="1140573" y="3269289"/>
            <a:ext cx="1895643" cy="47536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7"/>
          <p:cNvCxnSpPr>
            <a:cxnSpLocks noChangeShapeType="1"/>
          </p:cNvCxnSpPr>
          <p:nvPr/>
        </p:nvCxnSpPr>
        <p:spPr bwMode="auto">
          <a:xfrm flipV="1">
            <a:off x="3136810" y="2133307"/>
            <a:ext cx="1942587" cy="1130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椭圆 2"/>
          <p:cNvSpPr>
            <a:spLocks noChangeArrowheads="1"/>
          </p:cNvSpPr>
          <p:nvPr/>
        </p:nvSpPr>
        <p:spPr bwMode="auto">
          <a:xfrm>
            <a:off x="1014271" y="3698049"/>
            <a:ext cx="145303" cy="151464"/>
          </a:xfrm>
          <a:prstGeom prst="ellipse">
            <a:avLst/>
          </a:prstGeom>
          <a:solidFill>
            <a:srgbClr val="EE7619"/>
          </a:solidFill>
          <a:ln w="34925">
            <a:solidFill>
              <a:srgbClr val="EE7619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5" name="椭圆 10"/>
          <p:cNvSpPr>
            <a:spLocks noChangeArrowheads="1"/>
          </p:cNvSpPr>
          <p:nvPr/>
        </p:nvSpPr>
        <p:spPr bwMode="auto">
          <a:xfrm>
            <a:off x="3036216" y="3193556"/>
            <a:ext cx="145303" cy="152630"/>
          </a:xfrm>
          <a:prstGeom prst="ellipse">
            <a:avLst/>
          </a:prstGeom>
          <a:solidFill>
            <a:srgbClr val="0099A7"/>
          </a:solidFill>
          <a:ln w="34925">
            <a:solidFill>
              <a:srgbClr val="0099A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6" name="椭圆 13"/>
          <p:cNvSpPr>
            <a:spLocks noChangeArrowheads="1"/>
          </p:cNvSpPr>
          <p:nvPr/>
        </p:nvSpPr>
        <p:spPr bwMode="auto">
          <a:xfrm>
            <a:off x="5058160" y="2033108"/>
            <a:ext cx="145303" cy="151464"/>
          </a:xfrm>
          <a:prstGeom prst="ellipse">
            <a:avLst/>
          </a:prstGeom>
          <a:solidFill>
            <a:srgbClr val="F32307"/>
          </a:solidFill>
          <a:ln w="34925">
            <a:solidFill>
              <a:srgbClr val="F3230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8" name="任意多边形 48"/>
          <p:cNvSpPr/>
          <p:nvPr/>
        </p:nvSpPr>
        <p:spPr bwMode="auto">
          <a:xfrm>
            <a:off x="1140573" y="3880971"/>
            <a:ext cx="1502207" cy="255159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7663 h 348343"/>
              <a:gd name="T4" fmla="*/ 2133600 w 2133600"/>
              <a:gd name="T5" fmla="*/ 347663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49" name="任意多边形 49"/>
          <p:cNvSpPr/>
          <p:nvPr/>
        </p:nvSpPr>
        <p:spPr bwMode="auto">
          <a:xfrm>
            <a:off x="3162517" y="3385800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50" name="任意多边形 50"/>
          <p:cNvSpPr/>
          <p:nvPr/>
        </p:nvSpPr>
        <p:spPr bwMode="auto">
          <a:xfrm>
            <a:off x="5203463" y="2233506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grpSp>
        <p:nvGrpSpPr>
          <p:cNvPr id="53" name="组合 38"/>
          <p:cNvGrpSpPr/>
          <p:nvPr/>
        </p:nvGrpSpPr>
        <p:grpSpPr bwMode="auto">
          <a:xfrm>
            <a:off x="4635664" y="1473855"/>
            <a:ext cx="567799" cy="510318"/>
            <a:chOff x="0" y="0"/>
            <a:chExt cx="806292" cy="695970"/>
          </a:xfrm>
        </p:grpSpPr>
        <p:sp>
          <p:nvSpPr>
            <p:cNvPr id="55" name="矩形 39"/>
            <p:cNvSpPr>
              <a:spLocks noChangeArrowheads="1"/>
            </p:cNvSpPr>
            <p:nvPr/>
          </p:nvSpPr>
          <p:spPr bwMode="auto">
            <a:xfrm>
              <a:off x="0" y="0"/>
              <a:ext cx="806292" cy="390887"/>
            </a:xfrm>
            <a:prstGeom prst="rect">
              <a:avLst/>
            </a:prstGeom>
            <a:solidFill>
              <a:srgbClr val="F32307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900">
                <a:solidFill>
                  <a:srgbClr val="FFFFFF"/>
                </a:solidFill>
              </a:endParaRPr>
            </a:p>
          </p:txBody>
        </p:sp>
        <p:pic>
          <p:nvPicPr>
            <p:cNvPr id="56" name="组合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" y="390760"/>
              <a:ext cx="804514" cy="3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95"/>
          <p:cNvGrpSpPr/>
          <p:nvPr/>
        </p:nvGrpSpPr>
        <p:grpSpPr bwMode="auto">
          <a:xfrm>
            <a:off x="730372" y="3118989"/>
            <a:ext cx="567799" cy="510318"/>
            <a:chOff x="0" y="0"/>
            <a:chExt cx="806292" cy="695970"/>
          </a:xfrm>
        </p:grpSpPr>
        <p:grpSp>
          <p:nvGrpSpPr>
            <p:cNvPr id="63" name="组合 32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65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5" name="组合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7" y="392540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223073" y="34006"/>
              <a:ext cx="359817" cy="334186"/>
            </a:xfrm>
            <a:custGeom>
              <a:avLst/>
              <a:gdLst>
                <a:gd name="T0" fmla="*/ 314585 w 1233"/>
                <a:gd name="T1" fmla="*/ 47282 h 1145"/>
                <a:gd name="T2" fmla="*/ 189101 w 1233"/>
                <a:gd name="T3" fmla="*/ 46698 h 1145"/>
                <a:gd name="T4" fmla="*/ 180054 w 1233"/>
                <a:gd name="T5" fmla="*/ 0 h 1145"/>
                <a:gd name="T6" fmla="*/ 171008 w 1233"/>
                <a:gd name="T7" fmla="*/ 21890 h 1145"/>
                <a:gd name="T8" fmla="*/ 97760 w 1233"/>
                <a:gd name="T9" fmla="*/ 23349 h 1145"/>
                <a:gd name="T10" fmla="*/ 74998 w 1233"/>
                <a:gd name="T11" fmla="*/ 54287 h 1145"/>
                <a:gd name="T12" fmla="*/ 100971 w 1233"/>
                <a:gd name="T13" fmla="*/ 80263 h 1145"/>
                <a:gd name="T14" fmla="*/ 171008 w 1233"/>
                <a:gd name="T15" fmla="*/ 115579 h 1145"/>
                <a:gd name="T16" fmla="*/ 45524 w 1233"/>
                <a:gd name="T17" fmla="*/ 116162 h 1145"/>
                <a:gd name="T18" fmla="*/ 0 w 1233"/>
                <a:gd name="T19" fmla="*/ 144765 h 1145"/>
                <a:gd name="T20" fmla="*/ 45524 w 1233"/>
                <a:gd name="T21" fmla="*/ 173368 h 1145"/>
                <a:gd name="T22" fmla="*/ 171008 w 1233"/>
                <a:gd name="T23" fmla="*/ 173952 h 1145"/>
                <a:gd name="T24" fmla="*/ 171008 w 1233"/>
                <a:gd name="T25" fmla="*/ 325138 h 1145"/>
                <a:gd name="T26" fmla="*/ 66244 w 1233"/>
                <a:gd name="T27" fmla="*/ 329808 h 1145"/>
                <a:gd name="T28" fmla="*/ 289196 w 1233"/>
                <a:gd name="T29" fmla="*/ 334186 h 1145"/>
                <a:gd name="T30" fmla="*/ 289196 w 1233"/>
                <a:gd name="T31" fmla="*/ 325138 h 1145"/>
                <a:gd name="T32" fmla="*/ 189101 w 1233"/>
                <a:gd name="T33" fmla="*/ 324554 h 1145"/>
                <a:gd name="T34" fmla="*/ 270228 w 1233"/>
                <a:gd name="T35" fmla="*/ 204890 h 1145"/>
                <a:gd name="T36" fmla="*/ 299993 w 1233"/>
                <a:gd name="T37" fmla="*/ 179205 h 1145"/>
                <a:gd name="T38" fmla="*/ 299993 w 1233"/>
                <a:gd name="T39" fmla="*/ 172493 h 1145"/>
                <a:gd name="T40" fmla="*/ 270228 w 1233"/>
                <a:gd name="T41" fmla="*/ 146808 h 1145"/>
                <a:gd name="T42" fmla="*/ 189101 w 1233"/>
                <a:gd name="T43" fmla="*/ 104780 h 1145"/>
                <a:gd name="T44" fmla="*/ 314585 w 1233"/>
                <a:gd name="T45" fmla="*/ 104196 h 1145"/>
                <a:gd name="T46" fmla="*/ 359817 w 1233"/>
                <a:gd name="T47" fmla="*/ 75593 h 1145"/>
                <a:gd name="T48" fmla="*/ 103013 w 1233"/>
                <a:gd name="T49" fmla="*/ 71215 h 1145"/>
                <a:gd name="T50" fmla="*/ 103013 w 1233"/>
                <a:gd name="T51" fmla="*/ 30938 h 1145"/>
                <a:gd name="T52" fmla="*/ 171008 w 1233"/>
                <a:gd name="T53" fmla="*/ 71215 h 1145"/>
                <a:gd name="T54" fmla="*/ 49026 w 1233"/>
                <a:gd name="T55" fmla="*/ 164904 h 1145"/>
                <a:gd name="T56" fmla="*/ 49026 w 1233"/>
                <a:gd name="T57" fmla="*/ 124627 h 1145"/>
                <a:gd name="T58" fmla="*/ 171008 w 1233"/>
                <a:gd name="T59" fmla="*/ 164904 h 1145"/>
                <a:gd name="T60" fmla="*/ 268477 w 1233"/>
                <a:gd name="T61" fmla="*/ 155564 h 1145"/>
                <a:gd name="T62" fmla="*/ 268477 w 1233"/>
                <a:gd name="T63" fmla="*/ 195842 h 1145"/>
                <a:gd name="T64" fmla="*/ 189101 w 1233"/>
                <a:gd name="T65" fmla="*/ 155564 h 1145"/>
                <a:gd name="T66" fmla="*/ 311083 w 1233"/>
                <a:gd name="T67" fmla="*/ 95732 h 1145"/>
                <a:gd name="T68" fmla="*/ 189101 w 1233"/>
                <a:gd name="T69" fmla="*/ 55746 h 1145"/>
                <a:gd name="T70" fmla="*/ 346393 w 1233"/>
                <a:gd name="T71" fmla="*/ 75593 h 11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6" name="组合 96"/>
          <p:cNvGrpSpPr/>
          <p:nvPr/>
        </p:nvGrpSpPr>
        <p:grpSpPr bwMode="auto">
          <a:xfrm>
            <a:off x="2632721" y="2577214"/>
            <a:ext cx="567799" cy="511483"/>
            <a:chOff x="0" y="0"/>
            <a:chExt cx="806292" cy="695970"/>
          </a:xfrm>
        </p:grpSpPr>
        <p:grpSp>
          <p:nvGrpSpPr>
            <p:cNvPr id="68" name="组合 3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70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1582"/>
              </a:xfrm>
              <a:prstGeom prst="rect">
                <a:avLst/>
              </a:prstGeom>
              <a:solidFill>
                <a:srgbClr val="0099A7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" name="组合 35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3" y="392216"/>
                <a:ext cx="810609" cy="304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217407" y="40332"/>
              <a:ext cx="371475" cy="330200"/>
            </a:xfrm>
            <a:custGeom>
              <a:avLst/>
              <a:gdLst>
                <a:gd name="T0" fmla="*/ 322251 w 1215"/>
                <a:gd name="T1" fmla="*/ 53810 h 1080"/>
                <a:gd name="T2" fmla="*/ 252542 w 1215"/>
                <a:gd name="T3" fmla="*/ 53810 h 1080"/>
                <a:gd name="T4" fmla="*/ 252542 w 1215"/>
                <a:gd name="T5" fmla="*/ 10089 h 1080"/>
                <a:gd name="T6" fmla="*/ 242452 w 1215"/>
                <a:gd name="T7" fmla="*/ 0 h 1080"/>
                <a:gd name="T8" fmla="*/ 128717 w 1215"/>
                <a:gd name="T9" fmla="*/ 0 h 1080"/>
                <a:gd name="T10" fmla="*/ 118933 w 1215"/>
                <a:gd name="T11" fmla="*/ 10089 h 1080"/>
                <a:gd name="T12" fmla="*/ 118933 w 1215"/>
                <a:gd name="T13" fmla="*/ 53810 h 1080"/>
                <a:gd name="T14" fmla="*/ 49224 w 1215"/>
                <a:gd name="T15" fmla="*/ 53810 h 1080"/>
                <a:gd name="T16" fmla="*/ 0 w 1215"/>
                <a:gd name="T17" fmla="*/ 103340 h 1080"/>
                <a:gd name="T18" fmla="*/ 0 w 1215"/>
                <a:gd name="T19" fmla="*/ 280976 h 1080"/>
                <a:gd name="T20" fmla="*/ 49224 w 1215"/>
                <a:gd name="T21" fmla="*/ 330200 h 1080"/>
                <a:gd name="T22" fmla="*/ 322251 w 1215"/>
                <a:gd name="T23" fmla="*/ 330200 h 1080"/>
                <a:gd name="T24" fmla="*/ 371475 w 1215"/>
                <a:gd name="T25" fmla="*/ 280976 h 1080"/>
                <a:gd name="T26" fmla="*/ 371475 w 1215"/>
                <a:gd name="T27" fmla="*/ 103340 h 1080"/>
                <a:gd name="T28" fmla="*/ 322251 w 1215"/>
                <a:gd name="T29" fmla="*/ 53810 h 1080"/>
                <a:gd name="T30" fmla="*/ 202400 w 1215"/>
                <a:gd name="T31" fmla="*/ 170298 h 1080"/>
                <a:gd name="T32" fmla="*/ 169075 w 1215"/>
                <a:gd name="T33" fmla="*/ 170298 h 1080"/>
                <a:gd name="T34" fmla="*/ 164183 w 1215"/>
                <a:gd name="T35" fmla="*/ 175495 h 1080"/>
                <a:gd name="T36" fmla="*/ 164183 w 1215"/>
                <a:gd name="T37" fmla="*/ 187113 h 1080"/>
                <a:gd name="T38" fmla="*/ 49224 w 1215"/>
                <a:gd name="T39" fmla="*/ 187113 h 1080"/>
                <a:gd name="T40" fmla="*/ 14676 w 1215"/>
                <a:gd name="T41" fmla="*/ 152565 h 1080"/>
                <a:gd name="T42" fmla="*/ 14676 w 1215"/>
                <a:gd name="T43" fmla="*/ 103340 h 1080"/>
                <a:gd name="T44" fmla="*/ 49224 w 1215"/>
                <a:gd name="T45" fmla="*/ 68792 h 1080"/>
                <a:gd name="T46" fmla="*/ 322251 w 1215"/>
                <a:gd name="T47" fmla="*/ 68792 h 1080"/>
                <a:gd name="T48" fmla="*/ 356799 w 1215"/>
                <a:gd name="T49" fmla="*/ 103340 h 1080"/>
                <a:gd name="T50" fmla="*/ 356799 w 1215"/>
                <a:gd name="T51" fmla="*/ 152565 h 1080"/>
                <a:gd name="T52" fmla="*/ 322251 w 1215"/>
                <a:gd name="T53" fmla="*/ 187113 h 1080"/>
                <a:gd name="T54" fmla="*/ 207292 w 1215"/>
                <a:gd name="T55" fmla="*/ 187113 h 1080"/>
                <a:gd name="T56" fmla="*/ 207292 w 1215"/>
                <a:gd name="T57" fmla="*/ 175495 h 1080"/>
                <a:gd name="T58" fmla="*/ 202400 w 1215"/>
                <a:gd name="T59" fmla="*/ 170298 h 1080"/>
                <a:gd name="T60" fmla="*/ 197509 w 1215"/>
                <a:gd name="T61" fmla="*/ 180387 h 1080"/>
                <a:gd name="T62" fmla="*/ 197509 w 1215"/>
                <a:gd name="T63" fmla="*/ 203623 h 1080"/>
                <a:gd name="T64" fmla="*/ 173966 w 1215"/>
                <a:gd name="T65" fmla="*/ 203623 h 1080"/>
                <a:gd name="T66" fmla="*/ 173966 w 1215"/>
                <a:gd name="T67" fmla="*/ 180387 h 1080"/>
                <a:gd name="T68" fmla="*/ 197509 w 1215"/>
                <a:gd name="T69" fmla="*/ 180387 h 1080"/>
                <a:gd name="T70" fmla="*/ 138806 w 1215"/>
                <a:gd name="T71" fmla="*/ 19873 h 1080"/>
                <a:gd name="T72" fmla="*/ 232669 w 1215"/>
                <a:gd name="T73" fmla="*/ 19873 h 1080"/>
                <a:gd name="T74" fmla="*/ 232669 w 1215"/>
                <a:gd name="T75" fmla="*/ 53810 h 1080"/>
                <a:gd name="T76" fmla="*/ 138806 w 1215"/>
                <a:gd name="T77" fmla="*/ 53810 h 1080"/>
                <a:gd name="T78" fmla="*/ 138806 w 1215"/>
                <a:gd name="T79" fmla="*/ 19873 h 1080"/>
                <a:gd name="T80" fmla="*/ 322251 w 1215"/>
                <a:gd name="T81" fmla="*/ 310633 h 1080"/>
                <a:gd name="T82" fmla="*/ 49224 w 1215"/>
                <a:gd name="T83" fmla="*/ 310633 h 1080"/>
                <a:gd name="T84" fmla="*/ 19567 w 1215"/>
                <a:gd name="T85" fmla="*/ 280976 h 1080"/>
                <a:gd name="T86" fmla="*/ 19567 w 1215"/>
                <a:gd name="T87" fmla="*/ 185279 h 1080"/>
                <a:gd name="T88" fmla="*/ 49224 w 1215"/>
                <a:gd name="T89" fmla="*/ 196897 h 1080"/>
                <a:gd name="T90" fmla="*/ 164183 w 1215"/>
                <a:gd name="T91" fmla="*/ 196897 h 1080"/>
                <a:gd name="T92" fmla="*/ 164183 w 1215"/>
                <a:gd name="T93" fmla="*/ 208821 h 1080"/>
                <a:gd name="T94" fmla="*/ 169075 w 1215"/>
                <a:gd name="T95" fmla="*/ 213713 h 1080"/>
                <a:gd name="T96" fmla="*/ 202400 w 1215"/>
                <a:gd name="T97" fmla="*/ 213713 h 1080"/>
                <a:gd name="T98" fmla="*/ 207292 w 1215"/>
                <a:gd name="T99" fmla="*/ 208821 h 1080"/>
                <a:gd name="T100" fmla="*/ 207292 w 1215"/>
                <a:gd name="T101" fmla="*/ 196897 h 1080"/>
                <a:gd name="T102" fmla="*/ 322251 w 1215"/>
                <a:gd name="T103" fmla="*/ 196897 h 1080"/>
                <a:gd name="T104" fmla="*/ 351908 w 1215"/>
                <a:gd name="T105" fmla="*/ 185279 h 1080"/>
                <a:gd name="T106" fmla="*/ 351908 w 1215"/>
                <a:gd name="T107" fmla="*/ 280976 h 1080"/>
                <a:gd name="T108" fmla="*/ 322251 w 1215"/>
                <a:gd name="T109" fmla="*/ 310633 h 10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72" name="组合 70"/>
          <p:cNvGrpSpPr/>
          <p:nvPr/>
        </p:nvGrpSpPr>
        <p:grpSpPr bwMode="auto">
          <a:xfrm>
            <a:off x="1553845" y="3787775"/>
            <a:ext cx="1760855" cy="293782"/>
            <a:chOff x="0" y="-24051"/>
            <a:chExt cx="2247818" cy="400293"/>
          </a:xfrm>
        </p:grpSpPr>
        <p:grpSp>
          <p:nvGrpSpPr>
            <p:cNvPr id="73" name="组合 68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37" name="矩形 6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6" cy="376242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67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74" name="文本框 69"/>
            <p:cNvSpPr txBox="1">
              <a:spLocks noChangeArrowheads="1"/>
            </p:cNvSpPr>
            <p:nvPr/>
          </p:nvSpPr>
          <p:spPr bwMode="auto">
            <a:xfrm>
              <a:off x="343698" y="-24051"/>
              <a:ext cx="1904120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公司成立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9" name="矩形 71"/>
          <p:cNvSpPr>
            <a:spLocks noChangeArrowheads="1"/>
          </p:cNvSpPr>
          <p:nvPr/>
        </p:nvSpPr>
        <p:spPr bwMode="auto">
          <a:xfrm>
            <a:off x="1332865" y="4174490"/>
            <a:ext cx="2897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公司是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1981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年成立，为美国军方提供开发工具的公司。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4"/>
          <p:cNvGrpSpPr/>
          <p:nvPr/>
        </p:nvGrpSpPr>
        <p:grpSpPr bwMode="auto">
          <a:xfrm>
            <a:off x="3619662" y="3297250"/>
            <a:ext cx="1654810" cy="294134"/>
            <a:chOff x="0" y="0"/>
            <a:chExt cx="2350159" cy="400773"/>
          </a:xfrm>
        </p:grpSpPr>
        <p:grpSp>
          <p:nvGrpSpPr>
            <p:cNvPr id="40" name="组合 76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1" name="矩形 78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文本框 79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3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0" name="文本框 77"/>
            <p:cNvSpPr txBox="1">
              <a:spLocks noChangeArrowheads="1"/>
            </p:cNvSpPr>
            <p:nvPr/>
          </p:nvSpPr>
          <p:spPr bwMode="auto">
            <a:xfrm>
              <a:off x="354418" y="25267"/>
              <a:ext cx="1995741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工具诞生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3" name="矩形 75"/>
          <p:cNvSpPr>
            <a:spLocks noChangeArrowheads="1"/>
          </p:cNvSpPr>
          <p:nvPr/>
        </p:nvSpPr>
        <p:spPr bwMode="auto">
          <a:xfrm>
            <a:off x="3512820" y="3642360"/>
            <a:ext cx="4675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20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世纪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年代，随着面向对象开发方法获得成功，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公司推出了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自己的面向对象开发工具。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4" name="组合 81"/>
          <p:cNvGrpSpPr/>
          <p:nvPr/>
        </p:nvGrpSpPr>
        <p:grpSpPr bwMode="auto">
          <a:xfrm>
            <a:off x="5625465" y="2133600"/>
            <a:ext cx="2061210" cy="293782"/>
            <a:chOff x="0" y="-24053"/>
            <a:chExt cx="1660395" cy="400295"/>
          </a:xfrm>
        </p:grpSpPr>
        <p:grpSp>
          <p:nvGrpSpPr>
            <p:cNvPr id="85" name="组合 83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7" name="矩形 8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F32307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文本框 86"/>
              <p:cNvSpPr txBox="1">
                <a:spLocks noChangeArrowheads="1"/>
              </p:cNvSpPr>
              <p:nvPr/>
            </p:nvSpPr>
            <p:spPr bwMode="auto">
              <a:xfrm>
                <a:off x="0" y="25219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6" name="文本框 84"/>
            <p:cNvSpPr txBox="1">
              <a:spLocks noChangeArrowheads="1"/>
            </p:cNvSpPr>
            <p:nvPr/>
          </p:nvSpPr>
          <p:spPr bwMode="auto">
            <a:xfrm>
              <a:off x="343563" y="-24053"/>
              <a:ext cx="1316832" cy="37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公司被收购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9" name="矩形 82"/>
          <p:cNvSpPr>
            <a:spLocks noChangeArrowheads="1"/>
          </p:cNvSpPr>
          <p:nvPr/>
        </p:nvSpPr>
        <p:spPr bwMode="auto">
          <a:xfrm>
            <a:off x="5430520" y="2512060"/>
            <a:ext cx="28359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2002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日，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公司以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21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亿美元的价格收购了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公司，将该公司的所有业务并入IBM软件开发部门，而其产品则将继续保留Rational的品牌。至此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成为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旗下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大品牌之一。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7" name="KSO_Shape"/>
          <p:cNvSpPr/>
          <p:nvPr/>
        </p:nvSpPr>
        <p:spPr bwMode="auto">
          <a:xfrm>
            <a:off x="4857371" y="1491051"/>
            <a:ext cx="187069" cy="22127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5260" y="1641475"/>
            <a:ext cx="45974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旗下的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大软件品牌？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6420" y="2259965"/>
            <a:ext cx="1917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DB2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Lotus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Rational</a:t>
            </a:r>
            <a:r>
              <a:rPr lang="zh-CN" altLang="en-US" dirty="0">
                <a:solidFill>
                  <a:schemeClr val="bg1"/>
                </a:solidFill>
              </a:rPr>
              <a:t>，Tivoli，WebSphere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1.3 Rational Rose </a:t>
            </a:r>
            <a:r>
              <a:rPr lang="zh-CN" altLang="en-US" sz="3200" dirty="0">
                <a:solidFill>
                  <a:schemeClr val="bg1"/>
                </a:solidFill>
              </a:rPr>
              <a:t>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六边形 2"/>
          <p:cNvSpPr>
            <a:spLocks noChangeArrowheads="1"/>
          </p:cNvSpPr>
          <p:nvPr/>
        </p:nvSpPr>
        <p:spPr bwMode="auto">
          <a:xfrm>
            <a:off x="532765" y="2336800"/>
            <a:ext cx="964565" cy="83248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70168" y="2615248"/>
            <a:ext cx="48895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zh-CN" altLang="en-US" sz="1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06905" y="1649095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1.Rose</a:t>
            </a:r>
            <a:r>
              <a:rPr lang="zh-CN" altLang="en-US" dirty="0">
                <a:solidFill>
                  <a:schemeClr val="bg1"/>
                </a:solidFill>
              </a:rPr>
              <a:t>有建模中可以提供建立视图、修改和操作组建的能力。是一种可视化、功能强大的面向对象设计、分析的工具。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06905" y="225298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2.Rose</a:t>
            </a:r>
            <a:r>
              <a:rPr lang="zh-CN" altLang="en-US">
                <a:solidFill>
                  <a:schemeClr val="bg1"/>
                </a:solidFill>
              </a:rPr>
              <a:t>可以对已有的系统实施逆向工程，实施代码与模型的转换。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06905" y="265684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3.Rose</a:t>
            </a:r>
            <a:r>
              <a:rPr lang="zh-CN" altLang="en-US">
                <a:solidFill>
                  <a:schemeClr val="bg1"/>
                </a:solidFill>
              </a:rPr>
              <a:t>可以对目前多种程序设计语言进行有效集成，帮助开发人员产生框架代码。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6905" y="307848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4.Rose</a:t>
            </a:r>
            <a:r>
              <a:rPr lang="zh-CN" altLang="en-US">
                <a:solidFill>
                  <a:schemeClr val="bg1"/>
                </a:solidFill>
              </a:rPr>
              <a:t>允许在同一个模型中使用多种构件、语言。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905" y="3483610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5.Rose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建模工具，有很强的校验功能，能发现许多逻辑错误，支持多语言的双向工程，支持迭代开发。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612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1.4 Rational Rose </a:t>
            </a:r>
            <a:r>
              <a:rPr lang="zh-CN" altLang="en-US" sz="3200">
                <a:solidFill>
                  <a:schemeClr val="bg1"/>
                </a:solidFill>
              </a:rPr>
              <a:t>环境和版本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6395" y="1351280"/>
            <a:ext cx="5253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Rational Rose</a:t>
            </a:r>
            <a:r>
              <a:rPr lang="zh-CN" altLang="en-US">
                <a:solidFill>
                  <a:schemeClr val="bg1"/>
                </a:solidFill>
              </a:rPr>
              <a:t>的操作系统平台：</a:t>
            </a:r>
            <a:r>
              <a:rPr lang="en-US" altLang="zh-CN">
                <a:solidFill>
                  <a:schemeClr val="bg1"/>
                </a:solidFill>
              </a:rPr>
              <a:t>Unix/Linux</a:t>
            </a:r>
            <a:r>
              <a:rPr lang="zh-CN" altLang="en-US">
                <a:solidFill>
                  <a:schemeClr val="bg1"/>
                </a:solidFill>
              </a:rPr>
              <a:t>，Windows 2000，Windows XP，</a:t>
            </a:r>
            <a:r>
              <a:rPr lang="en-US" altLang="zh-CN">
                <a:solidFill>
                  <a:schemeClr val="bg1"/>
                </a:solidFill>
              </a:rPr>
              <a:t>widows 7/8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widows 10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支持的数据库：IBM DB2 数据库，Oracle数据库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SQL Server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任意多边形 32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185065 w 2370130"/>
              <a:gd name="T1" fmla="*/ 0 h 2370130"/>
              <a:gd name="T2" fmla="*/ 2211361 w 2370130"/>
              <a:gd name="T3" fmla="*/ 592532 h 2370130"/>
              <a:gd name="T4" fmla="*/ 2211361 w 2370130"/>
              <a:gd name="T5" fmla="*/ 1777597 h 2370130"/>
              <a:gd name="T6" fmla="*/ 1185065 w 2370130"/>
              <a:gd name="T7" fmla="*/ 1185065 h 2370130"/>
              <a:gd name="T8" fmla="*/ 1185065 w 2370130"/>
              <a:gd name="T9" fmla="*/ 0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185065" y="0"/>
                </a:moveTo>
                <a:cubicBezTo>
                  <a:pt x="1608448" y="0"/>
                  <a:pt x="1999670" y="225872"/>
                  <a:pt x="2211361" y="592532"/>
                </a:cubicBezTo>
                <a:cubicBezTo>
                  <a:pt x="2423052" y="959192"/>
                  <a:pt x="2423052" y="1410937"/>
                  <a:pt x="2211361" y="1777597"/>
                </a:cubicBezTo>
                <a:lnTo>
                  <a:pt x="1185065" y="1185065"/>
                </a:lnTo>
                <a:lnTo>
                  <a:pt x="1185065" y="0"/>
                </a:lnTo>
                <a:close/>
              </a:path>
            </a:pathLst>
          </a:custGeom>
          <a:solidFill>
            <a:srgbClr val="0099A7"/>
          </a:solidFill>
          <a:ln w="12700">
            <a:noFill/>
            <a:miter lim="800000"/>
          </a:ln>
        </p:spPr>
        <p:txBody>
          <a:bodyPr lIns="1325447" tIns="474176" rIns="314192" bIns="117957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94" name="任意多边形 33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2211361 w 2370130"/>
              <a:gd name="T1" fmla="*/ 1777598 h 2370130"/>
              <a:gd name="T2" fmla="*/ 1185065 w 2370130"/>
              <a:gd name="T3" fmla="*/ 2370131 h 2370130"/>
              <a:gd name="T4" fmla="*/ 158769 w 2370130"/>
              <a:gd name="T5" fmla="*/ 1777599 h 2370130"/>
              <a:gd name="T6" fmla="*/ 1185065 w 2370130"/>
              <a:gd name="T7" fmla="*/ 1185065 h 2370130"/>
              <a:gd name="T8" fmla="*/ 2211361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2211361" y="1777598"/>
                </a:moveTo>
                <a:cubicBezTo>
                  <a:pt x="1999670" y="2144258"/>
                  <a:pt x="1608448" y="2370131"/>
                  <a:pt x="1185065" y="2370131"/>
                </a:cubicBezTo>
                <a:cubicBezTo>
                  <a:pt x="761682" y="2370131"/>
                  <a:pt x="370460" y="2144259"/>
                  <a:pt x="158769" y="1777599"/>
                </a:cubicBezTo>
                <a:lnTo>
                  <a:pt x="1185065" y="1185065"/>
                </a:lnTo>
                <a:lnTo>
                  <a:pt x="2211361" y="1777598"/>
                </a:lnTo>
                <a:close/>
              </a:path>
            </a:pathLst>
          </a:custGeom>
          <a:solidFill>
            <a:srgbClr val="56781E"/>
          </a:solidFill>
          <a:ln w="12700">
            <a:noFill/>
            <a:miter lim="800000"/>
          </a:ln>
        </p:spPr>
        <p:txBody>
          <a:bodyPr lIns="685795" tIns="1532270" rIns="685794" bIns="177909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95" name="任意多边形 34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58769 w 2370130"/>
              <a:gd name="T1" fmla="*/ 1777598 h 2370130"/>
              <a:gd name="T2" fmla="*/ 158769 w 2370130"/>
              <a:gd name="T3" fmla="*/ 592533 h 2370130"/>
              <a:gd name="T4" fmla="*/ 1185065 w 2370130"/>
              <a:gd name="T5" fmla="*/ 0 h 2370130"/>
              <a:gd name="T6" fmla="*/ 1185065 w 2370130"/>
              <a:gd name="T7" fmla="*/ 1185065 h 2370130"/>
              <a:gd name="T8" fmla="*/ 158769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58769" y="1777598"/>
                </a:moveTo>
                <a:cubicBezTo>
                  <a:pt x="-52922" y="1410938"/>
                  <a:pt x="-52922" y="959193"/>
                  <a:pt x="158769" y="592533"/>
                </a:cubicBezTo>
                <a:cubicBezTo>
                  <a:pt x="370460" y="225873"/>
                  <a:pt x="761682" y="0"/>
                  <a:pt x="1185065" y="0"/>
                </a:cubicBezTo>
                <a:lnTo>
                  <a:pt x="1185065" y="1185065"/>
                </a:lnTo>
                <a:lnTo>
                  <a:pt x="158769" y="1777598"/>
                </a:lnTo>
                <a:close/>
              </a:path>
            </a:pathLst>
          </a:custGeom>
          <a:solidFill>
            <a:srgbClr val="F32307"/>
          </a:solidFill>
          <a:ln w="12700">
            <a:noFill/>
            <a:miter lim="800000"/>
          </a:ln>
        </p:spPr>
        <p:txBody>
          <a:bodyPr lIns="290773" tIns="502391" rIns="1348866" bIns="1151356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86" name="组合 21"/>
          <p:cNvGrpSpPr/>
          <p:nvPr/>
        </p:nvGrpSpPr>
        <p:grpSpPr bwMode="auto">
          <a:xfrm>
            <a:off x="4082097" y="2347404"/>
            <a:ext cx="1727200" cy="1674813"/>
            <a:chOff x="0" y="0"/>
            <a:chExt cx="1727085" cy="1676077"/>
          </a:xfrm>
        </p:grpSpPr>
        <p:sp>
          <p:nvSpPr>
            <p:cNvPr id="87" name="等腰三角形 23"/>
            <p:cNvSpPr>
              <a:spLocks noChangeArrowheads="1"/>
            </p:cNvSpPr>
            <p:nvPr/>
          </p:nvSpPr>
          <p:spPr bwMode="auto">
            <a:xfrm rot="9000000">
              <a:off x="1542592" y="465184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0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34230" y="271970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Modeler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279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可以对系统生成模型，但不支持双向工程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8" name="组合 24"/>
          <p:cNvGrpSpPr/>
          <p:nvPr/>
        </p:nvGrpSpPr>
        <p:grpSpPr bwMode="auto">
          <a:xfrm rot="19968150" flipH="1">
            <a:off x="4111826" y="2931143"/>
            <a:ext cx="1676400" cy="1676400"/>
            <a:chOff x="0" y="0"/>
            <a:chExt cx="1676077" cy="1676077"/>
          </a:xfrm>
          <a:solidFill>
            <a:srgbClr val="56781E"/>
          </a:solidFill>
        </p:grpSpPr>
        <p:sp>
          <p:nvSpPr>
            <p:cNvPr id="89" name="等腰三角形 26"/>
            <p:cNvSpPr>
              <a:spLocks noChangeArrowheads="1"/>
            </p:cNvSpPr>
            <p:nvPr/>
          </p:nvSpPr>
          <p:spPr bwMode="auto">
            <a:xfrm rot="-8798005">
              <a:off x="1386929" y="1313540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88560" y="4436745"/>
            <a:ext cx="25971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可以用一种语言生成代码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5425" y="3578225"/>
            <a:ext cx="1156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Professional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4" name="组合 18"/>
          <p:cNvGrpSpPr/>
          <p:nvPr/>
        </p:nvGrpSpPr>
        <p:grpSpPr bwMode="auto">
          <a:xfrm flipV="1">
            <a:off x="3205755" y="2467470"/>
            <a:ext cx="1674813" cy="1674813"/>
            <a:chOff x="0" y="0"/>
            <a:chExt cx="1676077" cy="1676077"/>
          </a:xfrm>
        </p:grpSpPr>
        <p:sp>
          <p:nvSpPr>
            <p:cNvPr id="85" name="等腰三角形 20"/>
            <p:cNvSpPr>
              <a:spLocks noChangeArrowheads="1"/>
            </p:cNvSpPr>
            <p:nvPr/>
          </p:nvSpPr>
          <p:spPr bwMode="auto">
            <a:xfrm rot="-1800000">
              <a:off x="25519" y="1187198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F32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642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支持多种语言（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VB</a:t>
            </a:r>
            <a:r>
              <a:rPr lang="zh-CN" altLang="en-US">
                <a:solidFill>
                  <a:schemeClr val="bg1"/>
                </a:solidFill>
              </a:rPr>
              <a:t>）等生成代码，支持双向工程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9990" y="277685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Enterprise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界面介绍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Two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的各个界面元素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4491</Words>
  <Application>WPS 演示</Application>
  <PresentationFormat>全屏显示(16:9)</PresentationFormat>
  <Paragraphs>459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华文细黑</vt:lpstr>
      <vt:lpstr>Arial Unicode MS</vt:lpstr>
      <vt:lpstr>Franchise</vt:lpstr>
      <vt:lpstr>楷体_GB2312</vt:lpstr>
      <vt:lpstr>黑体</vt:lpstr>
      <vt:lpstr>Verdana</vt:lpstr>
      <vt:lpstr>新宋体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JimmyYi</cp:lastModifiedBy>
  <cp:revision>7997</cp:revision>
  <dcterms:created xsi:type="dcterms:W3CDTF">2015-10-08T14:18:00Z</dcterms:created>
  <dcterms:modified xsi:type="dcterms:W3CDTF">2017-11-10T10:41:58Z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