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85" r:id="rId4"/>
    <p:sldId id="287" r:id="rId5"/>
    <p:sldId id="259" r:id="rId6"/>
    <p:sldId id="288" r:id="rId7"/>
    <p:sldId id="263" r:id="rId8"/>
    <p:sldId id="258" r:id="rId9"/>
    <p:sldId id="289" r:id="rId10"/>
    <p:sldId id="290" r:id="rId11"/>
    <p:sldId id="283" r:id="rId12"/>
    <p:sldId id="291" r:id="rId13"/>
    <p:sldId id="294" r:id="rId14"/>
    <p:sldId id="295" r:id="rId15"/>
    <p:sldId id="292" r:id="rId16"/>
    <p:sldId id="296" r:id="rId17"/>
    <p:sldId id="297" r:id="rId18"/>
    <p:sldId id="298" r:id="rId19"/>
    <p:sldId id="299" r:id="rId20"/>
    <p:sldId id="300" r:id="rId21"/>
    <p:sldId id="301" r:id="rId22"/>
    <p:sldId id="278" r:id="rId23"/>
    <p:sldId id="303" r:id="rId24"/>
    <p:sldId id="304" r:id="rId25"/>
    <p:sldId id="316" r:id="rId26"/>
    <p:sldId id="317" r:id="rId27"/>
    <p:sldId id="305" r:id="rId28"/>
    <p:sldId id="307" r:id="rId29"/>
    <p:sldId id="308" r:id="rId30"/>
    <p:sldId id="309" r:id="rId31"/>
    <p:sldId id="310" r:id="rId32"/>
    <p:sldId id="311" r:id="rId33"/>
    <p:sldId id="312" r:id="rId34"/>
    <p:sldId id="313" r:id="rId35"/>
    <p:sldId id="267" r:id="rId36"/>
    <p:sldId id="280" r:id="rId37"/>
    <p:sldId id="284" r:id="rId38"/>
    <p:sldId id="261" r:id="rId39"/>
    <p:sldId id="302" r:id="rId40"/>
    <p:sldId id="260" r:id="rId41"/>
    <p:sldId id="274" r:id="rId42"/>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2" autoAdjust="0"/>
    <p:restoredTop sz="94660"/>
  </p:normalViewPr>
  <p:slideViewPr>
    <p:cSldViewPr>
      <p:cViewPr varScale="1">
        <p:scale>
          <a:sx n="81" d="100"/>
          <a:sy n="81" d="100"/>
        </p:scale>
        <p:origin x="758"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t>2017/10/29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t>‹#›</a:t>
            </a:fld>
            <a:endParaRPr lang="zh-CN" altLang="en-US"/>
          </a:p>
        </p:txBody>
      </p:sp>
    </p:spTree>
    <p:extLst>
      <p:ext uri="{BB962C8B-B14F-4D97-AF65-F5344CB8AC3E}">
        <p14:creationId xmlns:p14="http://schemas.microsoft.com/office/powerpoint/2010/main" val="353218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1</a:t>
            </a:fld>
            <a:endParaRPr lang="zh-CN" altLang="en-US"/>
          </a:p>
        </p:txBody>
      </p:sp>
    </p:spTree>
    <p:extLst>
      <p:ext uri="{BB962C8B-B14F-4D97-AF65-F5344CB8AC3E}">
        <p14:creationId xmlns:p14="http://schemas.microsoft.com/office/powerpoint/2010/main" val="334568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10</a:t>
            </a:fld>
            <a:endParaRPr lang="zh-CN" altLang="en-US"/>
          </a:p>
        </p:txBody>
      </p:sp>
    </p:spTree>
    <p:extLst>
      <p:ext uri="{BB962C8B-B14F-4D97-AF65-F5344CB8AC3E}">
        <p14:creationId xmlns:p14="http://schemas.microsoft.com/office/powerpoint/2010/main" val="428730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11</a:t>
            </a:fld>
            <a:endParaRPr lang="zh-CN" altLang="en-US"/>
          </a:p>
        </p:txBody>
      </p:sp>
    </p:spTree>
    <p:extLst>
      <p:ext uri="{BB962C8B-B14F-4D97-AF65-F5344CB8AC3E}">
        <p14:creationId xmlns:p14="http://schemas.microsoft.com/office/powerpoint/2010/main" val="216510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12</a:t>
            </a:fld>
            <a:endParaRPr lang="zh-CN" altLang="en-US"/>
          </a:p>
        </p:txBody>
      </p:sp>
    </p:spTree>
    <p:extLst>
      <p:ext uri="{BB962C8B-B14F-4D97-AF65-F5344CB8AC3E}">
        <p14:creationId xmlns:p14="http://schemas.microsoft.com/office/powerpoint/2010/main" val="2548255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13</a:t>
            </a:fld>
            <a:endParaRPr lang="zh-CN" altLang="en-US"/>
          </a:p>
        </p:txBody>
      </p:sp>
    </p:spTree>
    <p:extLst>
      <p:ext uri="{BB962C8B-B14F-4D97-AF65-F5344CB8AC3E}">
        <p14:creationId xmlns:p14="http://schemas.microsoft.com/office/powerpoint/2010/main" val="1073286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14</a:t>
            </a:fld>
            <a:endParaRPr lang="zh-CN" altLang="en-US"/>
          </a:p>
        </p:txBody>
      </p:sp>
    </p:spTree>
    <p:extLst>
      <p:ext uri="{BB962C8B-B14F-4D97-AF65-F5344CB8AC3E}">
        <p14:creationId xmlns:p14="http://schemas.microsoft.com/office/powerpoint/2010/main" val="1268063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15</a:t>
            </a:fld>
            <a:endParaRPr lang="zh-CN" altLang="en-US"/>
          </a:p>
        </p:txBody>
      </p:sp>
    </p:spTree>
    <p:extLst>
      <p:ext uri="{BB962C8B-B14F-4D97-AF65-F5344CB8AC3E}">
        <p14:creationId xmlns:p14="http://schemas.microsoft.com/office/powerpoint/2010/main" val="240540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16</a:t>
            </a:fld>
            <a:endParaRPr lang="zh-CN" altLang="en-US"/>
          </a:p>
        </p:txBody>
      </p:sp>
    </p:spTree>
    <p:extLst>
      <p:ext uri="{BB962C8B-B14F-4D97-AF65-F5344CB8AC3E}">
        <p14:creationId xmlns:p14="http://schemas.microsoft.com/office/powerpoint/2010/main" val="79435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17</a:t>
            </a:fld>
            <a:endParaRPr lang="zh-CN" altLang="en-US"/>
          </a:p>
        </p:txBody>
      </p:sp>
    </p:spTree>
    <p:extLst>
      <p:ext uri="{BB962C8B-B14F-4D97-AF65-F5344CB8AC3E}">
        <p14:creationId xmlns:p14="http://schemas.microsoft.com/office/powerpoint/2010/main" val="2584851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18</a:t>
            </a:fld>
            <a:endParaRPr lang="zh-CN" altLang="en-US"/>
          </a:p>
        </p:txBody>
      </p:sp>
    </p:spTree>
    <p:extLst>
      <p:ext uri="{BB962C8B-B14F-4D97-AF65-F5344CB8AC3E}">
        <p14:creationId xmlns:p14="http://schemas.microsoft.com/office/powerpoint/2010/main" val="3452382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19</a:t>
            </a:fld>
            <a:endParaRPr lang="zh-CN" altLang="en-US"/>
          </a:p>
        </p:txBody>
      </p:sp>
    </p:spTree>
    <p:extLst>
      <p:ext uri="{BB962C8B-B14F-4D97-AF65-F5344CB8AC3E}">
        <p14:creationId xmlns:p14="http://schemas.microsoft.com/office/powerpoint/2010/main" val="209390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a:t>
            </a:fld>
            <a:endParaRPr lang="zh-CN" altLang="en-US"/>
          </a:p>
        </p:txBody>
      </p:sp>
    </p:spTree>
    <p:extLst>
      <p:ext uri="{BB962C8B-B14F-4D97-AF65-F5344CB8AC3E}">
        <p14:creationId xmlns:p14="http://schemas.microsoft.com/office/powerpoint/2010/main" val="3473736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20</a:t>
            </a:fld>
            <a:endParaRPr lang="zh-CN" altLang="en-US"/>
          </a:p>
        </p:txBody>
      </p:sp>
    </p:spTree>
    <p:extLst>
      <p:ext uri="{BB962C8B-B14F-4D97-AF65-F5344CB8AC3E}">
        <p14:creationId xmlns:p14="http://schemas.microsoft.com/office/powerpoint/2010/main" val="791980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21</a:t>
            </a:fld>
            <a:endParaRPr lang="zh-CN" altLang="en-US"/>
          </a:p>
        </p:txBody>
      </p:sp>
    </p:spTree>
    <p:extLst>
      <p:ext uri="{BB962C8B-B14F-4D97-AF65-F5344CB8AC3E}">
        <p14:creationId xmlns:p14="http://schemas.microsoft.com/office/powerpoint/2010/main" val="3863920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22</a:t>
            </a:fld>
            <a:endParaRPr lang="zh-CN" altLang="en-US"/>
          </a:p>
        </p:txBody>
      </p:sp>
    </p:spTree>
    <p:extLst>
      <p:ext uri="{BB962C8B-B14F-4D97-AF65-F5344CB8AC3E}">
        <p14:creationId xmlns:p14="http://schemas.microsoft.com/office/powerpoint/2010/main" val="75502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23</a:t>
            </a:fld>
            <a:endParaRPr lang="zh-CN" altLang="en-US"/>
          </a:p>
        </p:txBody>
      </p:sp>
    </p:spTree>
    <p:extLst>
      <p:ext uri="{BB962C8B-B14F-4D97-AF65-F5344CB8AC3E}">
        <p14:creationId xmlns:p14="http://schemas.microsoft.com/office/powerpoint/2010/main" val="678518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24</a:t>
            </a:fld>
            <a:endParaRPr lang="zh-CN" altLang="en-US"/>
          </a:p>
        </p:txBody>
      </p:sp>
    </p:spTree>
    <p:extLst>
      <p:ext uri="{BB962C8B-B14F-4D97-AF65-F5344CB8AC3E}">
        <p14:creationId xmlns:p14="http://schemas.microsoft.com/office/powerpoint/2010/main" val="1467874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25</a:t>
            </a:fld>
            <a:endParaRPr lang="zh-CN" altLang="en-US"/>
          </a:p>
        </p:txBody>
      </p:sp>
    </p:spTree>
    <p:extLst>
      <p:ext uri="{BB962C8B-B14F-4D97-AF65-F5344CB8AC3E}">
        <p14:creationId xmlns:p14="http://schemas.microsoft.com/office/powerpoint/2010/main" val="657957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26</a:t>
            </a:fld>
            <a:endParaRPr lang="zh-CN" altLang="en-US"/>
          </a:p>
        </p:txBody>
      </p:sp>
    </p:spTree>
    <p:extLst>
      <p:ext uri="{BB962C8B-B14F-4D97-AF65-F5344CB8AC3E}">
        <p14:creationId xmlns:p14="http://schemas.microsoft.com/office/powerpoint/2010/main" val="2972736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27</a:t>
            </a:fld>
            <a:endParaRPr lang="zh-CN" altLang="en-US"/>
          </a:p>
        </p:txBody>
      </p:sp>
    </p:spTree>
    <p:extLst>
      <p:ext uri="{BB962C8B-B14F-4D97-AF65-F5344CB8AC3E}">
        <p14:creationId xmlns:p14="http://schemas.microsoft.com/office/powerpoint/2010/main" val="3806189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28</a:t>
            </a:fld>
            <a:endParaRPr lang="zh-CN" altLang="en-US"/>
          </a:p>
        </p:txBody>
      </p:sp>
    </p:spTree>
    <p:extLst>
      <p:ext uri="{BB962C8B-B14F-4D97-AF65-F5344CB8AC3E}">
        <p14:creationId xmlns:p14="http://schemas.microsoft.com/office/powerpoint/2010/main" val="2983712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29</a:t>
            </a:fld>
            <a:endParaRPr lang="zh-CN" altLang="en-US"/>
          </a:p>
        </p:txBody>
      </p:sp>
    </p:spTree>
    <p:extLst>
      <p:ext uri="{BB962C8B-B14F-4D97-AF65-F5344CB8AC3E}">
        <p14:creationId xmlns:p14="http://schemas.microsoft.com/office/powerpoint/2010/main" val="370594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a:t>
            </a:fld>
            <a:endParaRPr lang="zh-CN" altLang="en-US"/>
          </a:p>
        </p:txBody>
      </p:sp>
    </p:spTree>
    <p:extLst>
      <p:ext uri="{BB962C8B-B14F-4D97-AF65-F5344CB8AC3E}">
        <p14:creationId xmlns:p14="http://schemas.microsoft.com/office/powerpoint/2010/main" val="1122100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30</a:t>
            </a:fld>
            <a:endParaRPr lang="zh-CN" altLang="en-US"/>
          </a:p>
        </p:txBody>
      </p:sp>
    </p:spTree>
    <p:extLst>
      <p:ext uri="{BB962C8B-B14F-4D97-AF65-F5344CB8AC3E}">
        <p14:creationId xmlns:p14="http://schemas.microsoft.com/office/powerpoint/2010/main" val="296632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31</a:t>
            </a:fld>
            <a:endParaRPr lang="zh-CN" altLang="en-US"/>
          </a:p>
        </p:txBody>
      </p:sp>
    </p:spTree>
    <p:extLst>
      <p:ext uri="{BB962C8B-B14F-4D97-AF65-F5344CB8AC3E}">
        <p14:creationId xmlns:p14="http://schemas.microsoft.com/office/powerpoint/2010/main" val="26493999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32</a:t>
            </a:fld>
            <a:endParaRPr lang="zh-CN" altLang="en-US"/>
          </a:p>
        </p:txBody>
      </p:sp>
    </p:spTree>
    <p:extLst>
      <p:ext uri="{BB962C8B-B14F-4D97-AF65-F5344CB8AC3E}">
        <p14:creationId xmlns:p14="http://schemas.microsoft.com/office/powerpoint/2010/main" val="13084270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33</a:t>
            </a:fld>
            <a:endParaRPr lang="zh-CN" altLang="en-US"/>
          </a:p>
        </p:txBody>
      </p:sp>
    </p:spTree>
    <p:extLst>
      <p:ext uri="{BB962C8B-B14F-4D97-AF65-F5344CB8AC3E}">
        <p14:creationId xmlns:p14="http://schemas.microsoft.com/office/powerpoint/2010/main" val="398167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34</a:t>
            </a:fld>
            <a:endParaRPr lang="zh-CN" altLang="en-US"/>
          </a:p>
        </p:txBody>
      </p:sp>
    </p:spTree>
    <p:extLst>
      <p:ext uri="{BB962C8B-B14F-4D97-AF65-F5344CB8AC3E}">
        <p14:creationId xmlns:p14="http://schemas.microsoft.com/office/powerpoint/2010/main" val="2603967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35</a:t>
            </a:fld>
            <a:endParaRPr lang="zh-CN" altLang="en-US"/>
          </a:p>
        </p:txBody>
      </p:sp>
    </p:spTree>
    <p:extLst>
      <p:ext uri="{BB962C8B-B14F-4D97-AF65-F5344CB8AC3E}">
        <p14:creationId xmlns:p14="http://schemas.microsoft.com/office/powerpoint/2010/main" val="2664136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36</a:t>
            </a:fld>
            <a:endParaRPr lang="zh-CN" altLang="en-US"/>
          </a:p>
        </p:txBody>
      </p:sp>
    </p:spTree>
    <p:extLst>
      <p:ext uri="{BB962C8B-B14F-4D97-AF65-F5344CB8AC3E}">
        <p14:creationId xmlns:p14="http://schemas.microsoft.com/office/powerpoint/2010/main" val="853320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37</a:t>
            </a:fld>
            <a:endParaRPr lang="zh-CN" altLang="en-US"/>
          </a:p>
        </p:txBody>
      </p:sp>
    </p:spTree>
    <p:extLst>
      <p:ext uri="{BB962C8B-B14F-4D97-AF65-F5344CB8AC3E}">
        <p14:creationId xmlns:p14="http://schemas.microsoft.com/office/powerpoint/2010/main" val="857115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38</a:t>
            </a:fld>
            <a:endParaRPr lang="zh-CN" altLang="en-US"/>
          </a:p>
        </p:txBody>
      </p:sp>
    </p:spTree>
    <p:extLst>
      <p:ext uri="{BB962C8B-B14F-4D97-AF65-F5344CB8AC3E}">
        <p14:creationId xmlns:p14="http://schemas.microsoft.com/office/powerpoint/2010/main" val="370085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39</a:t>
            </a:fld>
            <a:endParaRPr lang="zh-CN" altLang="en-US"/>
          </a:p>
        </p:txBody>
      </p:sp>
    </p:spTree>
    <p:extLst>
      <p:ext uri="{BB962C8B-B14F-4D97-AF65-F5344CB8AC3E}">
        <p14:creationId xmlns:p14="http://schemas.microsoft.com/office/powerpoint/2010/main" val="1872045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a:t>
            </a:fld>
            <a:endParaRPr lang="zh-CN" altLang="en-US"/>
          </a:p>
        </p:txBody>
      </p:sp>
    </p:spTree>
    <p:extLst>
      <p:ext uri="{BB962C8B-B14F-4D97-AF65-F5344CB8AC3E}">
        <p14:creationId xmlns:p14="http://schemas.microsoft.com/office/powerpoint/2010/main" val="9072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40</a:t>
            </a:fld>
            <a:endParaRPr lang="zh-CN" altLang="en-US"/>
          </a:p>
        </p:txBody>
      </p:sp>
    </p:spTree>
    <p:extLst>
      <p:ext uri="{BB962C8B-B14F-4D97-AF65-F5344CB8AC3E}">
        <p14:creationId xmlns:p14="http://schemas.microsoft.com/office/powerpoint/2010/main" val="3776229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41</a:t>
            </a:fld>
            <a:endParaRPr lang="zh-CN" altLang="en-US"/>
          </a:p>
        </p:txBody>
      </p:sp>
    </p:spTree>
    <p:extLst>
      <p:ext uri="{BB962C8B-B14F-4D97-AF65-F5344CB8AC3E}">
        <p14:creationId xmlns:p14="http://schemas.microsoft.com/office/powerpoint/2010/main" val="3020520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a:t>
            </a:fld>
            <a:endParaRPr lang="zh-CN" altLang="en-US"/>
          </a:p>
        </p:txBody>
      </p:sp>
    </p:spTree>
    <p:extLst>
      <p:ext uri="{BB962C8B-B14F-4D97-AF65-F5344CB8AC3E}">
        <p14:creationId xmlns:p14="http://schemas.microsoft.com/office/powerpoint/2010/main" val="1955123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6</a:t>
            </a:fld>
            <a:endParaRPr lang="zh-CN" altLang="en-US"/>
          </a:p>
        </p:txBody>
      </p:sp>
    </p:spTree>
    <p:extLst>
      <p:ext uri="{BB962C8B-B14F-4D97-AF65-F5344CB8AC3E}">
        <p14:creationId xmlns:p14="http://schemas.microsoft.com/office/powerpoint/2010/main" val="375986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7</a:t>
            </a:fld>
            <a:endParaRPr lang="zh-CN" altLang="en-US"/>
          </a:p>
        </p:txBody>
      </p:sp>
    </p:spTree>
    <p:extLst>
      <p:ext uri="{BB962C8B-B14F-4D97-AF65-F5344CB8AC3E}">
        <p14:creationId xmlns:p14="http://schemas.microsoft.com/office/powerpoint/2010/main" val="3452524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8</a:t>
            </a:fld>
            <a:endParaRPr lang="zh-CN" altLang="en-US"/>
          </a:p>
        </p:txBody>
      </p:sp>
    </p:spTree>
    <p:extLst>
      <p:ext uri="{BB962C8B-B14F-4D97-AF65-F5344CB8AC3E}">
        <p14:creationId xmlns:p14="http://schemas.microsoft.com/office/powerpoint/2010/main" val="3196411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9</a:t>
            </a:fld>
            <a:endParaRPr lang="zh-CN" altLang="en-US"/>
          </a:p>
        </p:txBody>
      </p:sp>
    </p:spTree>
    <p:extLst>
      <p:ext uri="{BB962C8B-B14F-4D97-AF65-F5344CB8AC3E}">
        <p14:creationId xmlns:p14="http://schemas.microsoft.com/office/powerpoint/2010/main" val="371282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2017/10/29</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91F2E83-7BC7-45DC-BB0A-725F129DBF2A}"/>
              </a:ext>
            </a:extLst>
          </p:cNvPr>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150990" y="2767435"/>
            <a:ext cx="3339376" cy="1107996"/>
          </a:xfrm>
          <a:prstGeom prst="rect">
            <a:avLst/>
          </a:prstGeom>
          <a:noFill/>
        </p:spPr>
        <p:txBody>
          <a:bodyPr wrap="none" rtlCol="0">
            <a:spAutoFit/>
          </a:bodyPr>
          <a:lstStyle/>
          <a:p>
            <a:r>
              <a:rPr lang="en-US" altLang="zh-CN" sz="6600" spc="300" dirty="0">
                <a:solidFill>
                  <a:schemeClr val="tx1">
                    <a:lumMod val="85000"/>
                    <a:lumOff val="15000"/>
                  </a:schemeClr>
                </a:solidFill>
                <a:latin typeface="黑体" panose="02010609060101010101" pitchFamily="49" charset="-122"/>
                <a:ea typeface="黑体" panose="02010609060101010101" pitchFamily="49" charset="-122"/>
              </a:rPr>
              <a:t>UML</a:t>
            </a:r>
            <a:r>
              <a:rPr lang="zh-CN" altLang="en-US" sz="6600" spc="300" dirty="0">
                <a:solidFill>
                  <a:schemeClr val="tx1">
                    <a:lumMod val="85000"/>
                    <a:lumOff val="15000"/>
                  </a:schemeClr>
                </a:solidFill>
                <a:latin typeface="黑体" panose="02010609060101010101" pitchFamily="49" charset="-122"/>
                <a:ea typeface="黑体" panose="02010609060101010101" pitchFamily="49" charset="-122"/>
              </a:rPr>
              <a:t>概述</a:t>
            </a: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871070" y="4711651"/>
            <a:ext cx="1944216" cy="43204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大圣体简" panose="00020600040101010101" pitchFamily="18" charset="-122"/>
                <a:ea typeface="汉仪大圣体简" panose="00020600040101010101" pitchFamily="18" charset="-122"/>
              </a:rPr>
              <a:t>G09</a:t>
            </a:r>
            <a:r>
              <a:rPr lang="zh-CN" altLang="en-US" dirty="0">
                <a:solidFill>
                  <a:schemeClr val="bg1"/>
                </a:solidFill>
                <a:latin typeface="汉仪大圣体简" panose="00020600040101010101" pitchFamily="18" charset="-122"/>
                <a:ea typeface="汉仪大圣体简" panose="00020600040101010101" pitchFamily="18" charset="-122"/>
              </a:rPr>
              <a:t>小组</a:t>
            </a:r>
          </a:p>
        </p:txBody>
      </p:sp>
      <p:grpSp>
        <p:nvGrpSpPr>
          <p:cNvPr id="38" name="组合 37"/>
          <p:cNvGrpSpPr/>
          <p:nvPr/>
        </p:nvGrpSpPr>
        <p:grpSpPr>
          <a:xfrm>
            <a:off x="4006974" y="2263380"/>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9" name="组合 38"/>
          <p:cNvGrpSpPr/>
          <p:nvPr/>
        </p:nvGrpSpPr>
        <p:grpSpPr>
          <a:xfrm flipH="1">
            <a:off x="7175326" y="2243602"/>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3F43E57D-F6C5-4EAB-A54D-FB141D3CFFC6}"/>
              </a:ext>
            </a:extLst>
          </p:cNvPr>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图片 2" descr="star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5585" y="-73398"/>
            <a:ext cx="3612568" cy="212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8917678"/>
      </p:ext>
    </p:extLst>
  </p:cSld>
  <p:clrMapOvr>
    <a:masterClrMapping/>
  </p:clrMapOvr>
  <mc:AlternateContent xmlns:mc="http://schemas.openxmlformats.org/markup-compatibility/2006" xmlns:p14="http://schemas.microsoft.com/office/powerpoint/2010/main">
    <mc:Choice Requires="p14">
      <p:transition spd="slow" p14:dur="1600" advClick="0" advTm="6355">
        <p14:gallery dir="l"/>
      </p:transition>
    </mc:Choice>
    <mc:Fallback xmlns="">
      <p:transition spd="slow" advClick="0" advTm="6355">
        <p:fade/>
      </p:transition>
    </mc:Fallback>
  </mc:AlternateContent>
  <p:extLst mod="1">
    <p:ext uri="{E180D4A7-C9FB-4DFB-919C-405C955672EB}">
      <p14:showEvtLst xmlns:p14="http://schemas.microsoft.com/office/powerpoint/2010/main">
        <p14:playEvt time="210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统一了</a:t>
            </a:r>
            <a:r>
              <a:rPr kumimoji="1" lang="en-US" altLang="zh-CN" sz="2000" b="1" dirty="0" err="1">
                <a:ea typeface="楷体_GB2312" charset="-122"/>
              </a:rPr>
              <a:t>Booch</a:t>
            </a:r>
            <a:r>
              <a:rPr kumimoji="1" lang="zh-CN" altLang="en-US" sz="2000" b="1" dirty="0">
                <a:ea typeface="楷体_GB2312" charset="-122"/>
              </a:rPr>
              <a:t>、</a:t>
            </a:r>
            <a:r>
              <a:rPr kumimoji="1" lang="en-US" altLang="zh-CN" sz="2000" b="1" dirty="0">
                <a:ea typeface="楷体_GB2312" charset="-122"/>
              </a:rPr>
              <a:t>OMT</a:t>
            </a:r>
            <a:r>
              <a:rPr kumimoji="1" lang="zh-CN" altLang="en-US" sz="2000" b="1" dirty="0">
                <a:ea typeface="楷体_GB2312" charset="-122"/>
              </a:rPr>
              <a:t>和</a:t>
            </a:r>
            <a:r>
              <a:rPr kumimoji="1" lang="en-US" altLang="zh-CN" sz="2000" b="1" dirty="0">
                <a:ea typeface="楷体_GB2312" charset="-122"/>
              </a:rPr>
              <a:t>OOSE</a:t>
            </a:r>
            <a:r>
              <a:rPr kumimoji="1" lang="zh-CN" altLang="en-US" sz="2000" b="1" dirty="0">
                <a:ea typeface="楷体_GB2312" charset="-122"/>
              </a:rPr>
              <a:t>等方法中的基本概念和符号。</a:t>
            </a:r>
          </a:p>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吸取了面向对象领域中各种优秀的思想，其中也包括非</a:t>
            </a:r>
            <a:r>
              <a:rPr kumimoji="1" lang="en-US" altLang="zh-CN" sz="2000" b="1" dirty="0">
                <a:ea typeface="楷体_GB2312" charset="-122"/>
              </a:rPr>
              <a:t>OO</a:t>
            </a:r>
            <a:r>
              <a:rPr kumimoji="1" lang="zh-CN" altLang="en-US" sz="2000" b="1" dirty="0">
                <a:ea typeface="楷体_GB2312" charset="-122"/>
              </a:rPr>
              <a:t>方法的影响。</a:t>
            </a:r>
          </a:p>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在演变过程中还提出了一些新的概念。</a:t>
            </a:r>
          </a:p>
          <a:p>
            <a:pPr marL="342900" indent="-342900">
              <a:lnSpc>
                <a:spcPct val="150000"/>
              </a:lnSpc>
              <a:buFont typeface="Wingdings" panose="05000000000000000000" pitchFamily="2" charset="2"/>
              <a:buChar char="n"/>
            </a:pPr>
            <a:r>
              <a:rPr kumimoji="1" lang="zh-CN" altLang="en-US" sz="2000" b="1" dirty="0">
                <a:ea typeface="楷体_GB2312" charset="-122"/>
              </a:rPr>
              <a:t>      例如：模板（</a:t>
            </a:r>
            <a:r>
              <a:rPr kumimoji="1" lang="en-US" altLang="zh-CN" sz="2000" b="1" dirty="0">
                <a:ea typeface="楷体_GB2312" charset="-122"/>
              </a:rPr>
              <a:t>Stereotypes</a:t>
            </a:r>
            <a:r>
              <a:rPr kumimoji="1" lang="zh-CN" altLang="en-US" sz="2000" b="1" dirty="0">
                <a:ea typeface="楷体_GB2312" charset="-122"/>
              </a:rPr>
              <a:t>）、职责</a:t>
            </a:r>
            <a:r>
              <a:rPr kumimoji="1" lang="en-US" altLang="zh-CN" sz="2000" b="1" dirty="0">
                <a:ea typeface="楷体_GB2312" charset="-122"/>
              </a:rPr>
              <a:t>Responsibilities</a:t>
            </a:r>
            <a:r>
              <a:rPr kumimoji="1" lang="zh-CN" altLang="en-US" sz="2000" b="1" dirty="0">
                <a:ea typeface="楷体_GB2312" charset="-122"/>
              </a:rPr>
              <a:t>）活动图（</a:t>
            </a:r>
            <a:r>
              <a:rPr kumimoji="1" lang="en-US" altLang="zh-CN" sz="2000" b="1" dirty="0">
                <a:ea typeface="楷体_GB2312" charset="-122"/>
              </a:rPr>
              <a:t>Activity diagram</a:t>
            </a:r>
            <a:r>
              <a:rPr kumimoji="1" lang="zh-CN" altLang="en-US" sz="2000" b="1" dirty="0">
                <a:ea typeface="楷体_GB2312" charset="-122"/>
              </a:rPr>
              <a:t>）等新概念（。</a:t>
            </a: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特点</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324106"/>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3</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5375125" y="2948730"/>
            <a:ext cx="3267241" cy="646331"/>
          </a:xfrm>
          <a:prstGeom prst="rect">
            <a:avLst/>
          </a:prstGeom>
          <a:noFill/>
        </p:spPr>
        <p:txBody>
          <a:bodyPr wrap="none" rtlCol="0">
            <a:spAutoFit/>
          </a:bodyPr>
          <a:lstStyle/>
          <a:p>
            <a:r>
              <a:rPr lang="en-US" altLang="zh-CN" sz="3600" spc="300" dirty="0">
                <a:latin typeface="+mn-ea"/>
              </a:rPr>
              <a:t>UML</a:t>
            </a:r>
            <a:r>
              <a:rPr lang="zh-CN" altLang="en-US" sz="3600" spc="300" dirty="0">
                <a:latin typeface="+mn-ea"/>
              </a:rPr>
              <a:t>概念模型</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34673"/>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03132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800" b="1" dirty="0">
                <a:ea typeface="楷体_GB2312" charset="-122"/>
              </a:rPr>
              <a:t>事物（对模型中首要成分的抽象）</a:t>
            </a:r>
            <a:endParaRPr kumimoji="1" lang="en-US" altLang="zh-CN" sz="2800" b="1" dirty="0">
              <a:ea typeface="楷体_GB2312" charset="-122"/>
            </a:endParaRPr>
          </a:p>
          <a:p>
            <a:pPr marL="342900" indent="-342900">
              <a:lnSpc>
                <a:spcPct val="150000"/>
              </a:lnSpc>
              <a:buFont typeface="Wingdings" panose="05000000000000000000" pitchFamily="2" charset="2"/>
              <a:buChar char="n"/>
            </a:pPr>
            <a:r>
              <a:rPr kumimoji="1" lang="zh-CN" altLang="en-US" sz="2800" b="1" dirty="0">
                <a:ea typeface="楷体_GB2312" charset="-122"/>
              </a:rPr>
              <a:t>关系（把事物结合在一起）</a:t>
            </a:r>
            <a:endParaRPr kumimoji="1" lang="en-US" altLang="zh-CN" sz="2800" b="1" dirty="0">
              <a:ea typeface="楷体_GB2312" charset="-122"/>
            </a:endParaRPr>
          </a:p>
          <a:p>
            <a:pPr marL="342900" indent="-342900">
              <a:lnSpc>
                <a:spcPct val="150000"/>
              </a:lnSpc>
              <a:buFont typeface="Wingdings" panose="05000000000000000000" pitchFamily="2" charset="2"/>
              <a:buChar char="n"/>
            </a:pPr>
            <a:r>
              <a:rPr kumimoji="1" lang="zh-CN" altLang="en-US" sz="2800" b="1" dirty="0">
                <a:ea typeface="楷体_GB2312" charset="-122"/>
              </a:rPr>
              <a:t>图（聚集了相关的事物）</a:t>
            </a: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的构造快</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383121"/>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48786" cy="369332"/>
          </a:xfrm>
          <a:prstGeom prst="rect">
            <a:avLst/>
          </a:prstGeom>
        </p:spPr>
        <p:txBody>
          <a:bodyPr wrap="none">
            <a:spAutoFit/>
          </a:bodyPr>
          <a:lstStyle/>
          <a:p>
            <a:r>
              <a:rPr lang="en-US" altLang="zh-CN" b="1" dirty="0"/>
              <a:t> </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02552"/>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400" b="1" dirty="0">
                <a:latin typeface="黑体" panose="02010609060101010101" pitchFamily="49" charset="-122"/>
                <a:ea typeface="黑体" panose="02010609060101010101" pitchFamily="49" charset="-122"/>
              </a:rPr>
              <a:t>结构事物（构件事物）</a:t>
            </a:r>
            <a:r>
              <a:rPr kumimoji="1" lang="zh-CN" altLang="en-US" sz="2000" b="1" dirty="0">
                <a:latin typeface="黑体" panose="02010609060101010101" pitchFamily="49" charset="-122"/>
                <a:ea typeface="黑体" panose="02010609060101010101" pitchFamily="49" charset="-122"/>
              </a:rPr>
              <a:t>是</a:t>
            </a:r>
            <a:r>
              <a:rPr kumimoji="1" lang="en-US" altLang="zh-CN" sz="2000" b="1" dirty="0">
                <a:latin typeface="黑体" panose="02010609060101010101" pitchFamily="49" charset="-122"/>
                <a:ea typeface="黑体" panose="02010609060101010101" pitchFamily="49" charset="-122"/>
              </a:rPr>
              <a:t>UML</a:t>
            </a:r>
            <a:r>
              <a:rPr kumimoji="1" lang="zh-CN" altLang="en-US" sz="2000" b="1" dirty="0">
                <a:latin typeface="黑体" panose="02010609060101010101" pitchFamily="49" charset="-122"/>
                <a:ea typeface="黑体" panose="02010609060101010101" pitchFamily="49" charset="-122"/>
              </a:rPr>
              <a:t>模型中的名词，是模型的静态部分，描述概念或物理元素，总称为类目。包括以下几种</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类（</a:t>
            </a:r>
            <a:r>
              <a:rPr kumimoji="1" lang="en-US" altLang="zh-CN" sz="2000" b="1" dirty="0">
                <a:latin typeface="楷体_GB2312" charset="-122"/>
                <a:ea typeface="楷体_GB2312" charset="-122"/>
              </a:rPr>
              <a:t>class</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接口（</a:t>
            </a:r>
            <a:r>
              <a:rPr kumimoji="1" lang="en-US" altLang="zh-CN" sz="2000" b="1" dirty="0">
                <a:latin typeface="楷体_GB2312" charset="-122"/>
                <a:ea typeface="楷体_GB2312" charset="-122"/>
              </a:rPr>
              <a:t>interface</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协作（</a:t>
            </a:r>
            <a:r>
              <a:rPr kumimoji="1" lang="en-US" altLang="zh-CN" sz="2000" b="1" dirty="0">
                <a:latin typeface="楷体_GB2312" charset="-122"/>
                <a:ea typeface="楷体_GB2312" charset="-122"/>
              </a:rPr>
              <a:t>collaboration</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用况（用例）（</a:t>
            </a:r>
            <a:r>
              <a:rPr kumimoji="1" lang="en-US" altLang="zh-CN" sz="2000" b="1" dirty="0">
                <a:latin typeface="楷体_GB2312" charset="-122"/>
                <a:ea typeface="楷体_GB2312" charset="-122"/>
              </a:rPr>
              <a:t>use case</a:t>
            </a:r>
            <a:r>
              <a:rPr kumimoji="1" lang="zh-CN" altLang="en-US"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主动类（</a:t>
            </a:r>
            <a:r>
              <a:rPr kumimoji="1" lang="en-US" altLang="zh-CN" sz="2000" b="1" dirty="0">
                <a:latin typeface="楷体_GB2312" charset="-122"/>
                <a:ea typeface="楷体_GB2312" charset="-122"/>
              </a:rPr>
              <a:t>active class</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构件（</a:t>
            </a:r>
            <a:r>
              <a:rPr kumimoji="1" lang="en-US" altLang="zh-CN" sz="2000" b="1" dirty="0">
                <a:latin typeface="楷体_GB2312" charset="-122"/>
                <a:ea typeface="楷体_GB2312" charset="-122"/>
              </a:rPr>
              <a:t>component</a:t>
            </a:r>
            <a:r>
              <a:rPr kumimoji="1" lang="zh-CN" altLang="en-US" sz="2000" b="1" dirty="0">
                <a:latin typeface="楷体_GB2312" charset="-122"/>
                <a:ea typeface="楷体_GB2312" charset="-122"/>
              </a:rPr>
              <a:t>）（</a:t>
            </a:r>
            <a:r>
              <a:rPr kumimoji="1" lang="en-US" altLang="zh-CN" sz="2000" b="1" dirty="0">
                <a:latin typeface="楷体_GB2312" charset="-122"/>
                <a:ea typeface="楷体_GB2312" charset="-122"/>
              </a:rPr>
              <a:t>UML</a:t>
            </a:r>
            <a:r>
              <a:rPr kumimoji="1" lang="zh-CN" altLang="en-US" sz="2000" b="1" dirty="0">
                <a:latin typeface="楷体_GB2312" charset="-122"/>
                <a:ea typeface="楷体_GB2312" charset="-122"/>
              </a:rPr>
              <a:t>用户指南</a:t>
            </a:r>
            <a:r>
              <a:rPr kumimoji="1" lang="en-US" altLang="zh-CN" sz="2000" b="1" dirty="0">
                <a:latin typeface="楷体_GB2312" charset="-122"/>
                <a:ea typeface="楷体_GB2312" charset="-122"/>
              </a:rPr>
              <a:t>P14</a:t>
            </a:r>
            <a:r>
              <a:rPr kumimoji="1" lang="zh-CN" altLang="en-US" sz="2000" b="1" dirty="0">
                <a:latin typeface="楷体_GB2312" charset="-122"/>
                <a:ea typeface="楷体_GB2312" charset="-122"/>
              </a:rPr>
              <a:t>图</a:t>
            </a:r>
            <a:r>
              <a:rPr kumimoji="1" lang="en-US" altLang="zh-CN" sz="2000" b="1" dirty="0">
                <a:latin typeface="楷体_GB2312" charset="-122"/>
                <a:ea typeface="楷体_GB2312" charset="-122"/>
              </a:rPr>
              <a:t>2-6</a:t>
            </a:r>
            <a:r>
              <a:rPr kumimoji="1" lang="zh-CN" altLang="en-US"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制品（</a:t>
            </a:r>
            <a:r>
              <a:rPr kumimoji="1" lang="en-US" altLang="zh-CN" sz="2000" b="1" dirty="0">
                <a:latin typeface="楷体_GB2312" charset="-122"/>
                <a:ea typeface="楷体_GB2312" charset="-122"/>
              </a:rPr>
              <a:t>artifact</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节点（</a:t>
            </a:r>
            <a:r>
              <a:rPr kumimoji="1" lang="en-US" altLang="zh-CN" sz="2000" b="1" dirty="0">
                <a:latin typeface="楷体_GB2312" charset="-122"/>
                <a:ea typeface="楷体_GB2312" charset="-122"/>
              </a:rPr>
              <a:t>node</a:t>
            </a:r>
            <a:r>
              <a:rPr kumimoji="1" lang="zh-CN" altLang="en-US" sz="2000" b="1" dirty="0">
                <a:latin typeface="楷体_GB2312" charset="-122"/>
                <a:ea typeface="楷体_GB2312" charset="-122"/>
              </a:rPr>
              <a:t>）</a:t>
            </a: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extLst>
              <p:ext uri="{D42A27DB-BD31-4B8C-83A1-F6EECF244321}">
                <p14:modId xmlns:p14="http://schemas.microsoft.com/office/powerpoint/2010/main" val="306077380"/>
              </p:ext>
            </p:extLst>
          </p:nvPr>
        </p:nvGraphicFramePr>
        <p:xfrm>
          <a:off x="4799063" y="239802"/>
          <a:ext cx="1080120" cy="165100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4010568201"/>
                    </a:ext>
                  </a:extLst>
                </a:gridCol>
              </a:tblGrid>
              <a:tr h="370840">
                <a:tc>
                  <a:txBody>
                    <a:bodyPr/>
                    <a:lstStyle/>
                    <a:p>
                      <a:r>
                        <a:rPr lang="en-US" altLang="zh-CN" dirty="0">
                          <a:solidFill>
                            <a:schemeClr val="tx1"/>
                          </a:solidFill>
                        </a:rPr>
                        <a:t>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056220"/>
                  </a:ext>
                </a:extLst>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876452"/>
                  </a:ext>
                </a:extLst>
              </a:tr>
              <a:tr h="370840">
                <a:tc>
                  <a:txBody>
                    <a:bodyPr/>
                    <a:lstStyle/>
                    <a:p>
                      <a:r>
                        <a:rPr lang="en-US" altLang="zh-CN" dirty="0"/>
                        <a:t>open()</a:t>
                      </a:r>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840437"/>
                  </a:ext>
                </a:extLst>
              </a:tr>
            </a:tbl>
          </a:graphicData>
        </a:graphic>
      </p:graphicFrame>
      <p:sp>
        <p:nvSpPr>
          <p:cNvPr id="10" name="文本框 9"/>
          <p:cNvSpPr txBox="1"/>
          <p:nvPr/>
        </p:nvSpPr>
        <p:spPr>
          <a:xfrm>
            <a:off x="5879183" y="761631"/>
            <a:ext cx="576063" cy="369332"/>
          </a:xfrm>
          <a:prstGeom prst="rect">
            <a:avLst/>
          </a:prstGeom>
          <a:noFill/>
        </p:spPr>
        <p:txBody>
          <a:bodyPr wrap="square" rtlCol="0">
            <a:spAutoFit/>
          </a:bodyPr>
          <a:lstStyle/>
          <a:p>
            <a:r>
              <a:rPr lang="zh-CN" altLang="en-US" dirty="0"/>
              <a:t>类</a:t>
            </a:r>
          </a:p>
        </p:txBody>
      </p:sp>
      <p:graphicFrame>
        <p:nvGraphicFramePr>
          <p:cNvPr id="16" name="表格 15"/>
          <p:cNvGraphicFramePr>
            <a:graphicFrameLocks noGrp="1"/>
          </p:cNvGraphicFramePr>
          <p:nvPr>
            <p:extLst>
              <p:ext uri="{D42A27DB-BD31-4B8C-83A1-F6EECF244321}">
                <p14:modId xmlns:p14="http://schemas.microsoft.com/office/powerpoint/2010/main" val="235635336"/>
              </p:ext>
            </p:extLst>
          </p:nvPr>
        </p:nvGraphicFramePr>
        <p:xfrm>
          <a:off x="7247334" y="250571"/>
          <a:ext cx="1657095" cy="1651000"/>
        </p:xfrm>
        <a:graphic>
          <a:graphicData uri="http://schemas.openxmlformats.org/drawingml/2006/table">
            <a:tbl>
              <a:tblPr firstRow="1" bandRow="1">
                <a:tableStyleId>{5C22544A-7EE6-4342-B048-85BDC9FD1C3A}</a:tableStyleId>
              </a:tblPr>
              <a:tblGrid>
                <a:gridCol w="1657095">
                  <a:extLst>
                    <a:ext uri="{9D8B030D-6E8A-4147-A177-3AD203B41FA5}">
                      <a16:colId xmlns:a16="http://schemas.microsoft.com/office/drawing/2014/main" val="4010568201"/>
                    </a:ext>
                  </a:extLst>
                </a:gridCol>
              </a:tblGrid>
              <a:tr h="370840">
                <a:tc>
                  <a:txBody>
                    <a:bodyPr/>
                    <a:lstStyle/>
                    <a:p>
                      <a:r>
                        <a:rPr lang="en-US" altLang="zh-CN" dirty="0">
                          <a:solidFill>
                            <a:schemeClr val="tx1"/>
                          </a:solidFill>
                        </a:rPr>
                        <a:t>&lt;interface&gt;</a:t>
                      </a:r>
                    </a:p>
                    <a:p>
                      <a:r>
                        <a:rPr lang="en-US" altLang="zh-CN" dirty="0" err="1">
                          <a:solidFill>
                            <a:schemeClr val="tx1"/>
                          </a:solidFill>
                        </a:rPr>
                        <a:t>Iwindow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056220"/>
                  </a:ext>
                </a:extLst>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876452"/>
                  </a:ext>
                </a:extLst>
              </a:tr>
              <a:tr h="370840">
                <a:tc>
                  <a:txBody>
                    <a:bodyPr/>
                    <a:lstStyle/>
                    <a:p>
                      <a:r>
                        <a:rPr lang="en-US" altLang="zh-CN" dirty="0"/>
                        <a:t>open()</a:t>
                      </a:r>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840437"/>
                  </a:ext>
                </a:extLst>
              </a:tr>
            </a:tbl>
          </a:graphicData>
        </a:graphic>
      </p:graphicFrame>
      <p:grpSp>
        <p:nvGrpSpPr>
          <p:cNvPr id="28" name="组合 27"/>
          <p:cNvGrpSpPr/>
          <p:nvPr/>
        </p:nvGrpSpPr>
        <p:grpSpPr>
          <a:xfrm>
            <a:off x="8901563" y="509081"/>
            <a:ext cx="3026291" cy="1250972"/>
            <a:chOff x="8901563" y="509081"/>
            <a:chExt cx="3026291" cy="1250972"/>
          </a:xfrm>
        </p:grpSpPr>
        <p:grpSp>
          <p:nvGrpSpPr>
            <p:cNvPr id="27" name="组合 26"/>
            <p:cNvGrpSpPr/>
            <p:nvPr/>
          </p:nvGrpSpPr>
          <p:grpSpPr>
            <a:xfrm>
              <a:off x="9191550" y="870890"/>
              <a:ext cx="2467224" cy="397870"/>
              <a:chOff x="9191550" y="870890"/>
              <a:chExt cx="2467224" cy="397870"/>
            </a:xfrm>
          </p:grpSpPr>
          <p:sp>
            <p:nvSpPr>
              <p:cNvPr id="17" name="椭圆 16"/>
              <p:cNvSpPr/>
              <p:nvPr/>
            </p:nvSpPr>
            <p:spPr>
              <a:xfrm>
                <a:off x="9191550" y="870890"/>
                <a:ext cx="360040" cy="397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11632" y="870890"/>
                <a:ext cx="1008110" cy="39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弧形 18"/>
              <p:cNvSpPr/>
              <p:nvPr/>
            </p:nvSpPr>
            <p:spPr>
              <a:xfrm>
                <a:off x="11351790" y="870890"/>
                <a:ext cx="306984" cy="389745"/>
              </a:xfrm>
              <a:prstGeom prst="arc">
                <a:avLst>
                  <a:gd name="adj1" fmla="val 5488116"/>
                  <a:gd name="adj2" fmla="val 165212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a:stCxn id="17" idx="6"/>
                <a:endCxn id="18" idx="1"/>
              </p:cNvCxnSpPr>
              <p:nvPr/>
            </p:nvCxnSpPr>
            <p:spPr>
              <a:xfrm>
                <a:off x="9551590" y="1069825"/>
                <a:ext cx="360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3"/>
              </p:cNvCxnSpPr>
              <p:nvPr/>
            </p:nvCxnSpPr>
            <p:spPr>
              <a:xfrm flipV="1">
                <a:off x="10919742" y="1065302"/>
                <a:ext cx="432048" cy="45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8901563" y="1390721"/>
              <a:ext cx="1300053" cy="369332"/>
            </a:xfrm>
            <a:prstGeom prst="rect">
              <a:avLst/>
            </a:prstGeom>
            <a:noFill/>
          </p:spPr>
          <p:txBody>
            <a:bodyPr wrap="square" rtlCol="0">
              <a:spAutoFit/>
            </a:bodyPr>
            <a:lstStyle/>
            <a:p>
              <a:r>
                <a:rPr lang="en-US" altLang="zh-CN" dirty="0" err="1"/>
                <a:t>IWindow</a:t>
              </a:r>
              <a:endParaRPr lang="zh-CN" altLang="en-US" dirty="0"/>
            </a:p>
          </p:txBody>
        </p:sp>
        <p:sp>
          <p:nvSpPr>
            <p:cNvPr id="25" name="文本框 24"/>
            <p:cNvSpPr txBox="1"/>
            <p:nvPr/>
          </p:nvSpPr>
          <p:spPr>
            <a:xfrm>
              <a:off x="9911632" y="509081"/>
              <a:ext cx="1008110" cy="369332"/>
            </a:xfrm>
            <a:prstGeom prst="rect">
              <a:avLst/>
            </a:prstGeom>
            <a:noFill/>
          </p:spPr>
          <p:txBody>
            <a:bodyPr wrap="square" rtlCol="0">
              <a:spAutoFit/>
            </a:bodyPr>
            <a:lstStyle/>
            <a:p>
              <a:r>
                <a:rPr lang="en-US" altLang="zh-CN" dirty="0"/>
                <a:t>Window</a:t>
              </a:r>
              <a:endParaRPr lang="zh-CN" altLang="en-US" dirty="0"/>
            </a:p>
          </p:txBody>
        </p:sp>
        <p:sp>
          <p:nvSpPr>
            <p:cNvPr id="26" name="文本框 25"/>
            <p:cNvSpPr txBox="1"/>
            <p:nvPr/>
          </p:nvSpPr>
          <p:spPr>
            <a:xfrm>
              <a:off x="11135766" y="1390721"/>
              <a:ext cx="792088" cy="369332"/>
            </a:xfrm>
            <a:prstGeom prst="rect">
              <a:avLst/>
            </a:prstGeom>
            <a:noFill/>
          </p:spPr>
          <p:txBody>
            <a:bodyPr wrap="square" rtlCol="0">
              <a:spAutoFit/>
            </a:bodyPr>
            <a:lstStyle/>
            <a:p>
              <a:r>
                <a:rPr lang="en-US" altLang="zh-CN" dirty="0" err="1"/>
                <a:t>IPaint</a:t>
              </a:r>
              <a:endParaRPr lang="zh-CN" altLang="en-US" dirty="0"/>
            </a:p>
          </p:txBody>
        </p:sp>
      </p:grpSp>
      <p:sp>
        <p:nvSpPr>
          <p:cNvPr id="29" name="文本框 28"/>
          <p:cNvSpPr txBox="1"/>
          <p:nvPr/>
        </p:nvSpPr>
        <p:spPr>
          <a:xfrm>
            <a:off x="10055646" y="1728756"/>
            <a:ext cx="864096" cy="369332"/>
          </a:xfrm>
          <a:prstGeom prst="rect">
            <a:avLst/>
          </a:prstGeom>
          <a:noFill/>
        </p:spPr>
        <p:txBody>
          <a:bodyPr wrap="square" rtlCol="0">
            <a:spAutoFit/>
          </a:bodyPr>
          <a:lstStyle/>
          <a:p>
            <a:r>
              <a:rPr lang="zh-CN" altLang="en-US" dirty="0"/>
              <a:t>接口</a:t>
            </a:r>
          </a:p>
        </p:txBody>
      </p:sp>
      <p:grpSp>
        <p:nvGrpSpPr>
          <p:cNvPr id="33" name="组合 32"/>
          <p:cNvGrpSpPr/>
          <p:nvPr/>
        </p:nvGrpSpPr>
        <p:grpSpPr>
          <a:xfrm>
            <a:off x="9436250" y="2852936"/>
            <a:ext cx="1915540" cy="1397595"/>
            <a:chOff x="9436250" y="2852936"/>
            <a:chExt cx="1915540" cy="1397595"/>
          </a:xfrm>
        </p:grpSpPr>
        <p:sp>
          <p:nvSpPr>
            <p:cNvPr id="30" name="椭圆 29"/>
            <p:cNvSpPr/>
            <p:nvPr/>
          </p:nvSpPr>
          <p:spPr>
            <a:xfrm>
              <a:off x="9436250" y="2852936"/>
              <a:ext cx="1915540" cy="97496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691143" y="3068960"/>
              <a:ext cx="1444623" cy="646331"/>
            </a:xfrm>
            <a:prstGeom prst="rect">
              <a:avLst/>
            </a:prstGeom>
            <a:noFill/>
          </p:spPr>
          <p:txBody>
            <a:bodyPr wrap="square" rtlCol="0">
              <a:spAutoFit/>
            </a:bodyPr>
            <a:lstStyle/>
            <a:p>
              <a:r>
                <a:rPr lang="en-US" altLang="zh-CN" dirty="0"/>
                <a:t>Chain of responsible</a:t>
              </a:r>
              <a:endParaRPr lang="zh-CN" altLang="en-US" dirty="0"/>
            </a:p>
          </p:txBody>
        </p:sp>
        <p:sp>
          <p:nvSpPr>
            <p:cNvPr id="32" name="文本框 31"/>
            <p:cNvSpPr txBox="1"/>
            <p:nvPr/>
          </p:nvSpPr>
          <p:spPr>
            <a:xfrm>
              <a:off x="10089419" y="3881199"/>
              <a:ext cx="864094" cy="369332"/>
            </a:xfrm>
            <a:prstGeom prst="rect">
              <a:avLst/>
            </a:prstGeom>
            <a:noFill/>
          </p:spPr>
          <p:txBody>
            <a:bodyPr wrap="square" rtlCol="0">
              <a:spAutoFit/>
            </a:bodyPr>
            <a:lstStyle/>
            <a:p>
              <a:r>
                <a:rPr lang="zh-CN" altLang="en-US" dirty="0"/>
                <a:t>协作</a:t>
              </a:r>
            </a:p>
          </p:txBody>
        </p:sp>
      </p:grpSp>
      <p:grpSp>
        <p:nvGrpSpPr>
          <p:cNvPr id="37" name="组合 36"/>
          <p:cNvGrpSpPr/>
          <p:nvPr/>
        </p:nvGrpSpPr>
        <p:grpSpPr>
          <a:xfrm>
            <a:off x="9691143" y="4509120"/>
            <a:ext cx="1967631" cy="1346212"/>
            <a:chOff x="9691143" y="4509120"/>
            <a:chExt cx="1967631" cy="1346212"/>
          </a:xfrm>
        </p:grpSpPr>
        <p:sp>
          <p:nvSpPr>
            <p:cNvPr id="34" name="椭圆 33"/>
            <p:cNvSpPr/>
            <p:nvPr/>
          </p:nvSpPr>
          <p:spPr>
            <a:xfrm>
              <a:off x="9691143" y="4509120"/>
              <a:ext cx="1967631" cy="9029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055646" y="4769193"/>
              <a:ext cx="1478395" cy="369332"/>
            </a:xfrm>
            <a:prstGeom prst="rect">
              <a:avLst/>
            </a:prstGeom>
            <a:noFill/>
          </p:spPr>
          <p:txBody>
            <a:bodyPr wrap="square" rtlCol="0">
              <a:spAutoFit/>
            </a:bodyPr>
            <a:lstStyle/>
            <a:p>
              <a:r>
                <a:rPr lang="en-US" altLang="zh-CN" dirty="0"/>
                <a:t>Place order</a:t>
              </a:r>
              <a:endParaRPr lang="zh-CN" altLang="en-US" dirty="0"/>
            </a:p>
          </p:txBody>
        </p:sp>
        <p:sp>
          <p:nvSpPr>
            <p:cNvPr id="36" name="文本框 35"/>
            <p:cNvSpPr txBox="1"/>
            <p:nvPr/>
          </p:nvSpPr>
          <p:spPr>
            <a:xfrm>
              <a:off x="10362796" y="5486000"/>
              <a:ext cx="864094" cy="369332"/>
            </a:xfrm>
            <a:prstGeom prst="rect">
              <a:avLst/>
            </a:prstGeom>
            <a:noFill/>
          </p:spPr>
          <p:txBody>
            <a:bodyPr wrap="square" rtlCol="0">
              <a:spAutoFit/>
            </a:bodyPr>
            <a:lstStyle/>
            <a:p>
              <a:r>
                <a:rPr lang="zh-CN" altLang="en-US" dirty="0"/>
                <a:t>用况</a:t>
              </a:r>
            </a:p>
          </p:txBody>
        </p:sp>
      </p:grpSp>
      <p:grpSp>
        <p:nvGrpSpPr>
          <p:cNvPr id="54" name="组合 53"/>
          <p:cNvGrpSpPr/>
          <p:nvPr/>
        </p:nvGrpSpPr>
        <p:grpSpPr>
          <a:xfrm>
            <a:off x="6716515" y="3190929"/>
            <a:ext cx="2355231" cy="1411666"/>
            <a:chOff x="6716515" y="3190929"/>
            <a:chExt cx="2355231" cy="1411666"/>
          </a:xfrm>
        </p:grpSpPr>
        <p:grpSp>
          <p:nvGrpSpPr>
            <p:cNvPr id="50" name="组合 49"/>
            <p:cNvGrpSpPr/>
            <p:nvPr/>
          </p:nvGrpSpPr>
          <p:grpSpPr>
            <a:xfrm>
              <a:off x="6716515" y="3190929"/>
              <a:ext cx="2355231" cy="1380540"/>
              <a:chOff x="6167214" y="4003858"/>
              <a:chExt cx="1728192" cy="1380540"/>
            </a:xfrm>
          </p:grpSpPr>
          <p:grpSp>
            <p:nvGrpSpPr>
              <p:cNvPr id="47" name="组合 46"/>
              <p:cNvGrpSpPr/>
              <p:nvPr/>
            </p:nvGrpSpPr>
            <p:grpSpPr>
              <a:xfrm>
                <a:off x="6167214" y="4003858"/>
                <a:ext cx="1728192" cy="1380540"/>
                <a:chOff x="6167214" y="4003857"/>
                <a:chExt cx="2016224" cy="1729399"/>
              </a:xfrm>
            </p:grpSpPr>
            <p:sp>
              <p:nvSpPr>
                <p:cNvPr id="38" name="流程图: 预定义过程 37"/>
                <p:cNvSpPr/>
                <p:nvPr/>
              </p:nvSpPr>
              <p:spPr>
                <a:xfrm>
                  <a:off x="6167214" y="4003857"/>
                  <a:ext cx="2016224" cy="1729399"/>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385464" y="4636797"/>
                  <a:ext cx="145673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455246" y="4769193"/>
                <a:ext cx="114766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7004548" y="3190929"/>
              <a:ext cx="1760049" cy="369332"/>
            </a:xfrm>
            <a:prstGeom prst="rect">
              <a:avLst/>
            </a:prstGeom>
            <a:noFill/>
          </p:spPr>
          <p:txBody>
            <a:bodyPr wrap="square" rtlCol="0">
              <a:spAutoFit/>
            </a:bodyPr>
            <a:lstStyle/>
            <a:p>
              <a:r>
                <a:rPr lang="en-US" altLang="zh-CN" dirty="0" err="1"/>
                <a:t>EventManager</a:t>
              </a:r>
              <a:endParaRPr lang="zh-CN" altLang="en-US" dirty="0"/>
            </a:p>
          </p:txBody>
        </p:sp>
        <p:sp>
          <p:nvSpPr>
            <p:cNvPr id="53" name="文本框 52"/>
            <p:cNvSpPr txBox="1"/>
            <p:nvPr/>
          </p:nvSpPr>
          <p:spPr>
            <a:xfrm>
              <a:off x="7109054" y="3956264"/>
              <a:ext cx="1564071" cy="646331"/>
            </a:xfrm>
            <a:prstGeom prst="rect">
              <a:avLst/>
            </a:prstGeom>
            <a:noFill/>
          </p:spPr>
          <p:txBody>
            <a:bodyPr wrap="square" rtlCol="0">
              <a:spAutoFit/>
            </a:bodyPr>
            <a:lstStyle/>
            <a:p>
              <a:r>
                <a:rPr lang="en-US" altLang="zh-CN" dirty="0"/>
                <a:t>suspend()</a:t>
              </a:r>
            </a:p>
            <a:p>
              <a:r>
                <a:rPr lang="en-US" altLang="zh-CN" dirty="0"/>
                <a:t>flush ()</a:t>
              </a:r>
              <a:endParaRPr lang="zh-CN" altLang="en-US" dirty="0"/>
            </a:p>
          </p:txBody>
        </p:sp>
      </p:grpSp>
      <p:sp>
        <p:nvSpPr>
          <p:cNvPr id="56" name="文本框 55"/>
          <p:cNvSpPr txBox="1"/>
          <p:nvPr/>
        </p:nvSpPr>
        <p:spPr>
          <a:xfrm>
            <a:off x="7391349" y="4602595"/>
            <a:ext cx="984531" cy="369332"/>
          </a:xfrm>
          <a:prstGeom prst="rect">
            <a:avLst/>
          </a:prstGeom>
          <a:noFill/>
        </p:spPr>
        <p:txBody>
          <a:bodyPr wrap="square" rtlCol="0">
            <a:spAutoFit/>
          </a:bodyPr>
          <a:lstStyle/>
          <a:p>
            <a:r>
              <a:rPr lang="zh-CN" altLang="en-US" dirty="0"/>
              <a:t>主动类</a:t>
            </a:r>
          </a:p>
        </p:txBody>
      </p:sp>
      <p:graphicFrame>
        <p:nvGraphicFramePr>
          <p:cNvPr id="57" name="表格 56"/>
          <p:cNvGraphicFramePr>
            <a:graphicFrameLocks noGrp="1"/>
          </p:cNvGraphicFramePr>
          <p:nvPr>
            <p:extLst>
              <p:ext uri="{D42A27DB-BD31-4B8C-83A1-F6EECF244321}">
                <p14:modId xmlns:p14="http://schemas.microsoft.com/office/powerpoint/2010/main" val="2273910512"/>
              </p:ext>
            </p:extLst>
          </p:nvPr>
        </p:nvGraphicFramePr>
        <p:xfrm>
          <a:off x="6973426" y="5169092"/>
          <a:ext cx="1282020" cy="640080"/>
        </p:xfrm>
        <a:graphic>
          <a:graphicData uri="http://schemas.openxmlformats.org/drawingml/2006/table">
            <a:tbl>
              <a:tblPr firstRow="1" bandRow="1">
                <a:tableStyleId>{5C22544A-7EE6-4342-B048-85BDC9FD1C3A}</a:tableStyleId>
              </a:tblPr>
              <a:tblGrid>
                <a:gridCol w="1282020">
                  <a:extLst>
                    <a:ext uri="{9D8B030D-6E8A-4147-A177-3AD203B41FA5}">
                      <a16:colId xmlns:a16="http://schemas.microsoft.com/office/drawing/2014/main" val="3542442036"/>
                    </a:ext>
                  </a:extLst>
                </a:gridCol>
              </a:tblGrid>
              <a:tr h="370840">
                <a:tc>
                  <a:txBody>
                    <a:bodyPr/>
                    <a:lstStyle/>
                    <a:p>
                      <a:r>
                        <a:rPr lang="en-US" altLang="zh-CN" b="0" dirty="0">
                          <a:ln>
                            <a:solidFill>
                              <a:sysClr val="windowText" lastClr="000000"/>
                            </a:solidFill>
                          </a:ln>
                          <a:solidFill>
                            <a:schemeClr val="tx1"/>
                          </a:solidFill>
                        </a:rPr>
                        <a:t>《artifact》</a:t>
                      </a:r>
                    </a:p>
                    <a:p>
                      <a:r>
                        <a:rPr lang="en-US" altLang="zh-CN" b="0" dirty="0">
                          <a:ln>
                            <a:solidFill>
                              <a:sysClr val="windowText" lastClr="000000"/>
                            </a:solidFill>
                          </a:ln>
                          <a:solidFill>
                            <a:schemeClr val="tx1"/>
                          </a:solidFill>
                        </a:rPr>
                        <a:t>Window.dll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5550312"/>
                  </a:ext>
                </a:extLst>
              </a:tr>
            </a:tbl>
          </a:graphicData>
        </a:graphic>
      </p:graphicFrame>
      <p:sp>
        <p:nvSpPr>
          <p:cNvPr id="58" name="文本框 57"/>
          <p:cNvSpPr txBox="1"/>
          <p:nvPr/>
        </p:nvSpPr>
        <p:spPr>
          <a:xfrm>
            <a:off x="7247334" y="5855331"/>
            <a:ext cx="800776" cy="369332"/>
          </a:xfrm>
          <a:prstGeom prst="rect">
            <a:avLst/>
          </a:prstGeom>
          <a:noFill/>
        </p:spPr>
        <p:txBody>
          <a:bodyPr wrap="square" rtlCol="0">
            <a:spAutoFit/>
          </a:bodyPr>
          <a:lstStyle/>
          <a:p>
            <a:r>
              <a:rPr lang="zh-CN" altLang="en-US" dirty="0"/>
              <a:t>制品</a:t>
            </a:r>
          </a:p>
        </p:txBody>
      </p:sp>
      <p:sp>
        <p:nvSpPr>
          <p:cNvPr id="59" name="立方体 58"/>
          <p:cNvSpPr/>
          <p:nvPr/>
        </p:nvSpPr>
        <p:spPr>
          <a:xfrm>
            <a:off x="851525" y="2996952"/>
            <a:ext cx="1345311" cy="1512168"/>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766614" y="3284984"/>
            <a:ext cx="957508" cy="369332"/>
          </a:xfrm>
          <a:prstGeom prst="rect">
            <a:avLst/>
          </a:prstGeom>
          <a:noFill/>
        </p:spPr>
        <p:txBody>
          <a:bodyPr wrap="square" rtlCol="0">
            <a:spAutoFit/>
          </a:bodyPr>
          <a:lstStyle/>
          <a:p>
            <a:r>
              <a:rPr lang="en-US" altLang="zh-CN" dirty="0"/>
              <a:t>server</a:t>
            </a:r>
            <a:endParaRPr lang="zh-CN" altLang="en-US" dirty="0"/>
          </a:p>
        </p:txBody>
      </p:sp>
      <p:sp>
        <p:nvSpPr>
          <p:cNvPr id="61" name="文本框 60"/>
          <p:cNvSpPr txBox="1"/>
          <p:nvPr/>
        </p:nvSpPr>
        <p:spPr>
          <a:xfrm>
            <a:off x="941079" y="4602595"/>
            <a:ext cx="940711" cy="369332"/>
          </a:xfrm>
          <a:prstGeom prst="rect">
            <a:avLst/>
          </a:prstGeom>
          <a:noFill/>
        </p:spPr>
        <p:txBody>
          <a:bodyPr wrap="square" rtlCol="0">
            <a:spAutoFit/>
          </a:bodyPr>
          <a:lstStyle/>
          <a:p>
            <a:r>
              <a:rPr lang="zh-CN" altLang="en-US" dirty="0"/>
              <a:t>结点</a:t>
            </a:r>
          </a:p>
        </p:txBody>
      </p:sp>
    </p:spTree>
    <p:extLst>
      <p:ext uri="{BB962C8B-B14F-4D97-AF65-F5344CB8AC3E}">
        <p14:creationId xmlns:p14="http://schemas.microsoft.com/office/powerpoint/2010/main" val="3899067213"/>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82621" cy="461665"/>
          </a:xfrm>
          <a:prstGeom prst="rect">
            <a:avLst/>
          </a:prstGeom>
        </p:spPr>
        <p:txBody>
          <a:bodyPr wrap="none">
            <a:spAutoFit/>
          </a:bodyPr>
          <a:lstStyle/>
          <a:p>
            <a:r>
              <a:rPr lang="en-US" altLang="zh-CN" sz="2400" b="1" dirty="0"/>
              <a:t>UML</a:t>
            </a:r>
            <a:r>
              <a:rPr lang="zh-CN" altLang="en-US" sz="2400" b="1" dirty="0"/>
              <a:t>概念模型</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02552"/>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400" b="1" dirty="0">
                <a:latin typeface="黑体" panose="02010609060101010101" pitchFamily="49" charset="-122"/>
                <a:ea typeface="黑体" panose="02010609060101010101" pitchFamily="49" charset="-122"/>
              </a:rPr>
              <a:t>行为事物</a:t>
            </a:r>
            <a:endParaRPr kumimoji="1" lang="en-US" altLang="zh-CN" sz="24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dirty="0">
                <a:latin typeface="黑体" panose="02010609060101010101" pitchFamily="49" charset="-122"/>
                <a:ea typeface="黑体" panose="02010609060101010101" pitchFamily="49" charset="-122"/>
              </a:rPr>
              <a:t>      是</a:t>
            </a:r>
            <a:r>
              <a:rPr kumimoji="1" lang="en-US" altLang="zh-CN" sz="2000" dirty="0">
                <a:latin typeface="黑体" panose="02010609060101010101" pitchFamily="49" charset="-122"/>
                <a:ea typeface="黑体" panose="02010609060101010101" pitchFamily="49" charset="-122"/>
              </a:rPr>
              <a:t>UML</a:t>
            </a:r>
            <a:r>
              <a:rPr kumimoji="1" lang="zh-CN" altLang="en-US" sz="2000" dirty="0">
                <a:latin typeface="黑体" panose="02010609060101010101" pitchFamily="49" charset="-122"/>
                <a:ea typeface="黑体" panose="02010609060101010101" pitchFamily="49" charset="-122"/>
              </a:rPr>
              <a:t>是模型的动态部分，代表了跨越时间和空间的行为。包括以下几种</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交互：</a:t>
            </a:r>
            <a:r>
              <a:rPr kumimoji="1" lang="zh-CN" altLang="en-US" sz="2000" dirty="0">
                <a:latin typeface="黑体" panose="02010609060101010101" pitchFamily="49" charset="-122"/>
                <a:ea typeface="黑体" panose="02010609060101010101" pitchFamily="49" charset="-122"/>
              </a:rPr>
              <a:t>实现某功能的一组构建事物之间的消息的集合，涉及信息、动作序列、链接（注重交互对象）</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状态机：</a:t>
            </a:r>
            <a:r>
              <a:rPr kumimoji="1" lang="zh-CN" altLang="en-US" sz="2000" dirty="0">
                <a:latin typeface="黑体" panose="02010609060101010101" pitchFamily="49" charset="-122"/>
                <a:ea typeface="黑体" panose="02010609060101010101" pitchFamily="49" charset="-122"/>
              </a:rPr>
              <a:t>描述事物或交互在生命周期内响应事件所经历的状态序列。（注重一定时间内一个对象的生命周期）</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活动：</a:t>
            </a:r>
            <a:r>
              <a:rPr kumimoji="1" lang="zh-CN" altLang="en-US" sz="2000" dirty="0">
                <a:latin typeface="黑体" panose="02010609060101010101" pitchFamily="49" charset="-122"/>
                <a:ea typeface="黑体" panose="02010609060101010101" pitchFamily="49" charset="-122"/>
              </a:rPr>
              <a:t>描述了计算过程执行的步骤序列（注重步骤之间的流而不关心哪个对象执行哪个步骤）</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611086"/>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82621" cy="461665"/>
          </a:xfrm>
          <a:prstGeom prst="rect">
            <a:avLst/>
          </a:prstGeom>
        </p:spPr>
        <p:txBody>
          <a:bodyPr wrap="none">
            <a:spAutoFit/>
          </a:bodyPr>
          <a:lstStyle/>
          <a:p>
            <a:r>
              <a:rPr lang="en-US" altLang="zh-CN" sz="2400" b="1" dirty="0"/>
              <a:t>UML</a:t>
            </a:r>
            <a:r>
              <a:rPr lang="zh-CN" altLang="en-US" sz="2400" b="1" dirty="0"/>
              <a:t>概念模型</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640723"/>
          </a:xfrm>
          <a:prstGeom prst="rect">
            <a:avLst/>
          </a:prstGeom>
          <a:noFill/>
        </p:spPr>
        <p:txBody>
          <a:bodyPr wrap="square" rtlCol="0">
            <a:spAutoFit/>
          </a:bodyPr>
          <a:lstStyle/>
          <a:p>
            <a:pPr marL="342900" indent="-342900">
              <a:lnSpc>
                <a:spcPct val="115000"/>
              </a:lnSpc>
              <a:spcBef>
                <a:spcPct val="0"/>
              </a:spcBef>
              <a:buClrTx/>
              <a:buFont typeface="Wingdings" panose="05000000000000000000" pitchFamily="2" charset="2"/>
              <a:buChar char="n"/>
            </a:pPr>
            <a:r>
              <a:rPr lang="zh-CN" altLang="zh-CN" sz="2400" dirty="0">
                <a:latin typeface="黑体" panose="02010609060101010101" pitchFamily="49" charset="-122"/>
              </a:rPr>
              <a:t>分组事物</a:t>
            </a:r>
            <a:endParaRPr lang="en-US" altLang="zh-CN" sz="2400" dirty="0">
              <a:latin typeface="黑体" panose="02010609060101010101" pitchFamily="49" charset="-122"/>
            </a:endParaRPr>
          </a:p>
          <a:p>
            <a:pPr>
              <a:lnSpc>
                <a:spcPct val="115000"/>
              </a:lnSpc>
              <a:spcBef>
                <a:spcPct val="0"/>
              </a:spcBef>
              <a:buClrTx/>
            </a:pPr>
            <a:r>
              <a:rPr lang="zh-CN" altLang="en-US" sz="2400" dirty="0">
                <a:latin typeface="黑体" panose="02010609060101010101" pitchFamily="49" charset="-122"/>
              </a:rPr>
              <a:t>   </a:t>
            </a:r>
            <a:r>
              <a:rPr lang="zh-CN" altLang="zh-CN" sz="2400" dirty="0">
                <a:latin typeface="楷体_GB2312" charset="-122"/>
                <a:ea typeface="楷体_GB2312" charset="-122"/>
              </a:rPr>
              <a:t>分组事物是UML模型图的组织部分，描述事物的组织结构，主要由包来实现。</a:t>
            </a:r>
          </a:p>
          <a:p>
            <a:pPr marL="342900" indent="-342900">
              <a:lnSpc>
                <a:spcPct val="115000"/>
              </a:lnSpc>
              <a:spcBef>
                <a:spcPct val="0"/>
              </a:spcBef>
              <a:buClrTx/>
              <a:buFont typeface="Wingdings" panose="05000000000000000000" pitchFamily="2" charset="2"/>
              <a:buChar char="n"/>
            </a:pPr>
            <a:r>
              <a:rPr lang="zh-CN" altLang="zh-CN" sz="2400" dirty="0">
                <a:latin typeface="黑体" panose="02010609060101010101" pitchFamily="49" charset="-122"/>
              </a:rPr>
              <a:t>注释事物</a:t>
            </a:r>
          </a:p>
          <a:p>
            <a:pPr>
              <a:lnSpc>
                <a:spcPct val="115000"/>
              </a:lnSpc>
              <a:spcBef>
                <a:spcPct val="0"/>
              </a:spcBef>
              <a:buClrTx/>
            </a:pPr>
            <a:r>
              <a:rPr lang="zh-CN" altLang="en-US" sz="2400" dirty="0">
                <a:latin typeface="楷体_GB2312" charset="-122"/>
                <a:ea typeface="楷体_GB2312" charset="-122"/>
              </a:rPr>
              <a:t>   </a:t>
            </a:r>
            <a:r>
              <a:rPr lang="zh-CN" altLang="zh-CN" sz="2400" dirty="0">
                <a:latin typeface="楷体_GB2312" charset="-122"/>
                <a:ea typeface="楷体_GB2312" charset="-122"/>
              </a:rPr>
              <a:t>注释事物是UML模型的解释部分，用来对模型中的元素进行说明，解释。</a:t>
            </a: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468600"/>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812105" y="140267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876984" y="1675784"/>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39532" y="1402479"/>
            <a:ext cx="8076919" cy="587853"/>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800" b="1" dirty="0">
                <a:latin typeface="黑体" panose="02010609060101010101" pitchFamily="49" charset="-122"/>
                <a:ea typeface="黑体" panose="02010609060101010101" pitchFamily="49" charset="-122"/>
              </a:rPr>
              <a:t>在</a:t>
            </a:r>
            <a:r>
              <a:rPr kumimoji="1" lang="en-US" altLang="zh-CN" sz="2800" b="1" dirty="0">
                <a:latin typeface="黑体" panose="02010609060101010101" pitchFamily="49" charset="-122"/>
                <a:ea typeface="黑体" panose="02010609060101010101" pitchFamily="49" charset="-122"/>
              </a:rPr>
              <a:t>UML</a:t>
            </a:r>
            <a:r>
              <a:rPr kumimoji="1" lang="zh-CN" altLang="en-US" sz="2800" b="1" dirty="0">
                <a:latin typeface="黑体" panose="02010609060101010101" pitchFamily="49" charset="-122"/>
                <a:ea typeface="黑体" panose="02010609060101010101" pitchFamily="49" charset="-122"/>
              </a:rPr>
              <a:t>中有</a:t>
            </a:r>
            <a:r>
              <a:rPr kumimoji="1" lang="en-US" altLang="zh-CN" sz="2800" b="1" dirty="0">
                <a:latin typeface="黑体" panose="02010609060101010101" pitchFamily="49" charset="-122"/>
                <a:ea typeface="黑体" panose="02010609060101010101" pitchFamily="49" charset="-122"/>
              </a:rPr>
              <a:t>4</a:t>
            </a:r>
            <a:r>
              <a:rPr kumimoji="1" lang="zh-CN" altLang="en-US" sz="2800" b="1" dirty="0">
                <a:latin typeface="黑体" panose="02010609060101010101" pitchFamily="49" charset="-122"/>
                <a:ea typeface="黑体" panose="02010609060101010101" pitchFamily="49" charset="-122"/>
              </a:rPr>
              <a:t>种关系：依赖、关联、泛化和实现。</a:t>
            </a:r>
            <a:endParaRPr kumimoji="1" lang="zh-CN" altLang="en-US" sz="2800" b="1" dirty="0">
              <a:latin typeface="楷体_GB2312" charset="-122"/>
              <a:ea typeface="楷体_GB2312" charset="-122"/>
            </a:endParaRPr>
          </a:p>
        </p:txBody>
      </p:sp>
      <p:sp>
        <p:nvSpPr>
          <p:cNvPr id="13" name="TextBox 9"/>
          <p:cNvSpPr txBox="1"/>
          <p:nvPr/>
        </p:nvSpPr>
        <p:spPr>
          <a:xfrm>
            <a:off x="2239532" y="955685"/>
            <a:ext cx="5488856" cy="461665"/>
          </a:xfrm>
          <a:prstGeom prst="rect">
            <a:avLst/>
          </a:prstGeom>
          <a:noFill/>
        </p:spPr>
        <p:txBody>
          <a:bodyPr wrap="square" rtlCol="0">
            <a:spAutoFit/>
          </a:bodyPr>
          <a:lstStyle/>
          <a:p>
            <a:r>
              <a:rPr lang="en-US" altLang="zh-CN" sz="2400" b="1" dirty="0"/>
              <a:t>UML</a:t>
            </a:r>
            <a:r>
              <a:rPr lang="zh-CN" altLang="en-US" sz="2400" b="1" dirty="0"/>
              <a:t>的关系</a:t>
            </a:r>
          </a:p>
        </p:txBody>
      </p:sp>
      <p:cxnSp>
        <p:nvCxnSpPr>
          <p:cNvPr id="14" name="直接连接符 13"/>
          <p:cNvCxnSpPr/>
          <p:nvPr/>
        </p:nvCxnSpPr>
        <p:spPr>
          <a:xfrm flipH="1">
            <a:off x="1789742" y="113858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876984" y="188308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5"/>
          <p:cNvSpPr txBox="1"/>
          <p:nvPr/>
        </p:nvSpPr>
        <p:spPr>
          <a:xfrm>
            <a:off x="658603" y="2211277"/>
            <a:ext cx="2448272" cy="2585323"/>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依赖（</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Dependency</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       依赖是两个模型元素间的语义关系，其中一个元素（独立事务）发生变化会影响另一个元素（依赖事务）的语义</a:t>
            </a:r>
            <a:endParaRPr lang="en-US" altLang="zh-CN"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7" name="TextBox 6"/>
          <p:cNvSpPr txBox="1"/>
          <p:nvPr/>
        </p:nvSpPr>
        <p:spPr>
          <a:xfrm>
            <a:off x="3275154" y="2256594"/>
            <a:ext cx="2520281" cy="2862322"/>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关联（</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association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是类之间的结构关系，他描述了一组链，链是对象（类的实例）之间的链接。聚合是一种特殊类型的关联，他描述了整体和部分的结构关系。</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8" name="TextBox 7"/>
          <p:cNvSpPr txBox="1"/>
          <p:nvPr/>
        </p:nvSpPr>
        <p:spPr>
          <a:xfrm>
            <a:off x="6113208" y="2348880"/>
            <a:ext cx="2421432" cy="2862322"/>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泛化（</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generalization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是一种特殊</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一般关系，其中特殊元素（子元素）基于一般元素（父元素）而建立，用这种方法子元素共享了父元素的结构和行为。</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9" name="直接连接符 18"/>
          <p:cNvCxnSpPr/>
          <p:nvPr/>
        </p:nvCxnSpPr>
        <p:spPr>
          <a:xfrm>
            <a:off x="5951190" y="2348880"/>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214886" y="2348880"/>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15486" y="2420888"/>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6"/>
          <p:cNvSpPr txBox="1"/>
          <p:nvPr/>
        </p:nvSpPr>
        <p:spPr>
          <a:xfrm>
            <a:off x="8811201" y="2348880"/>
            <a:ext cx="2520281" cy="3416320"/>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实现（</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realization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是类目之间的语义关系，其中一个类目指定了由另一个类目保证执行的合约，在两种地方会遇到实现关系：一种是在接口和实现它们的类或构件之间；另一种是在用例和实现它们的协作之间</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grpSp>
        <p:nvGrpSpPr>
          <p:cNvPr id="26" name="组合 25"/>
          <p:cNvGrpSpPr/>
          <p:nvPr/>
        </p:nvGrpSpPr>
        <p:grpSpPr>
          <a:xfrm>
            <a:off x="658603" y="5373216"/>
            <a:ext cx="1836203" cy="524256"/>
            <a:chOff x="658603" y="5373216"/>
            <a:chExt cx="1836203" cy="524256"/>
          </a:xfrm>
        </p:grpSpPr>
        <p:cxnSp>
          <p:nvCxnSpPr>
            <p:cNvPr id="24" name="直接箭头连接符 23"/>
            <p:cNvCxnSpPr/>
            <p:nvPr/>
          </p:nvCxnSpPr>
          <p:spPr>
            <a:xfrm>
              <a:off x="658603" y="5373216"/>
              <a:ext cx="1836203" cy="0"/>
            </a:xfrm>
            <a:prstGeom prst="straightConnector1">
              <a:avLst/>
            </a:prstGeom>
            <a:ln w="28575">
              <a:solidFill>
                <a:schemeClr val="tx1"/>
              </a:solidFill>
              <a:prstDash val="sysDash"/>
              <a:headEnd w="lg" len="lg"/>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149983" y="5528140"/>
              <a:ext cx="1001462" cy="369332"/>
            </a:xfrm>
            <a:prstGeom prst="rect">
              <a:avLst/>
            </a:prstGeom>
            <a:noFill/>
          </p:spPr>
          <p:txBody>
            <a:bodyPr wrap="square" rtlCol="0">
              <a:spAutoFit/>
            </a:bodyPr>
            <a:lstStyle/>
            <a:p>
              <a:r>
                <a:rPr lang="zh-CN" altLang="en-US" dirty="0"/>
                <a:t>依赖</a:t>
              </a:r>
            </a:p>
          </p:txBody>
        </p:sp>
      </p:grpSp>
      <p:grpSp>
        <p:nvGrpSpPr>
          <p:cNvPr id="27" name="组合 26"/>
          <p:cNvGrpSpPr/>
          <p:nvPr/>
        </p:nvGrpSpPr>
        <p:grpSpPr>
          <a:xfrm>
            <a:off x="3406258" y="5528140"/>
            <a:ext cx="1836203" cy="778557"/>
            <a:chOff x="658603" y="5373216"/>
            <a:chExt cx="1836203" cy="778557"/>
          </a:xfrm>
        </p:grpSpPr>
        <p:cxnSp>
          <p:nvCxnSpPr>
            <p:cNvPr id="28" name="直接箭头连接符 27"/>
            <p:cNvCxnSpPr/>
            <p:nvPr/>
          </p:nvCxnSpPr>
          <p:spPr>
            <a:xfrm>
              <a:off x="658603" y="5373216"/>
              <a:ext cx="1836203" cy="0"/>
            </a:xfrm>
            <a:prstGeom prst="straightConnector1">
              <a:avLst/>
            </a:prstGeom>
            <a:ln w="28575">
              <a:solidFill>
                <a:schemeClr val="tx1"/>
              </a:solidFill>
              <a:prstDash val="sysDash"/>
              <a:headEnd w="lg" len="lg"/>
              <a:tailEnd type="non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204360" y="5782441"/>
              <a:ext cx="1001462" cy="369332"/>
            </a:xfrm>
            <a:prstGeom prst="rect">
              <a:avLst/>
            </a:prstGeom>
            <a:noFill/>
          </p:spPr>
          <p:txBody>
            <a:bodyPr wrap="square" rtlCol="0">
              <a:spAutoFit/>
            </a:bodyPr>
            <a:lstStyle/>
            <a:p>
              <a:r>
                <a:rPr lang="zh-CN" altLang="en-US" dirty="0"/>
                <a:t>关联</a:t>
              </a:r>
            </a:p>
          </p:txBody>
        </p:sp>
      </p:grpSp>
      <p:sp>
        <p:nvSpPr>
          <p:cNvPr id="30" name="文本框 29"/>
          <p:cNvSpPr txBox="1"/>
          <p:nvPr/>
        </p:nvSpPr>
        <p:spPr>
          <a:xfrm>
            <a:off x="3406258" y="5118916"/>
            <a:ext cx="744732" cy="369332"/>
          </a:xfrm>
          <a:prstGeom prst="rect">
            <a:avLst/>
          </a:prstGeom>
          <a:noFill/>
        </p:spPr>
        <p:txBody>
          <a:bodyPr wrap="square" rtlCol="0">
            <a:spAutoFit/>
          </a:bodyPr>
          <a:lstStyle/>
          <a:p>
            <a:r>
              <a:rPr lang="en-US" altLang="zh-CN" dirty="0"/>
              <a:t>0..1</a:t>
            </a:r>
            <a:endParaRPr lang="zh-CN" altLang="en-US" dirty="0"/>
          </a:p>
        </p:txBody>
      </p:sp>
      <p:sp>
        <p:nvSpPr>
          <p:cNvPr id="31" name="文本框 30"/>
          <p:cNvSpPr txBox="1"/>
          <p:nvPr/>
        </p:nvSpPr>
        <p:spPr>
          <a:xfrm>
            <a:off x="3078261" y="5580534"/>
            <a:ext cx="1176780" cy="369332"/>
          </a:xfrm>
          <a:prstGeom prst="rect">
            <a:avLst/>
          </a:prstGeom>
          <a:noFill/>
        </p:spPr>
        <p:txBody>
          <a:bodyPr wrap="square" rtlCol="0">
            <a:spAutoFit/>
          </a:bodyPr>
          <a:lstStyle/>
          <a:p>
            <a:r>
              <a:rPr lang="en-US" altLang="zh-CN" dirty="0"/>
              <a:t>employer</a:t>
            </a:r>
            <a:endParaRPr lang="zh-CN" altLang="en-US" dirty="0"/>
          </a:p>
        </p:txBody>
      </p:sp>
      <p:sp>
        <p:nvSpPr>
          <p:cNvPr id="32" name="文本框 31"/>
          <p:cNvSpPr txBox="1"/>
          <p:nvPr/>
        </p:nvSpPr>
        <p:spPr>
          <a:xfrm>
            <a:off x="4255041" y="5580534"/>
            <a:ext cx="1176780" cy="369332"/>
          </a:xfrm>
          <a:prstGeom prst="rect">
            <a:avLst/>
          </a:prstGeom>
          <a:noFill/>
        </p:spPr>
        <p:txBody>
          <a:bodyPr wrap="square" rtlCol="0">
            <a:spAutoFit/>
          </a:bodyPr>
          <a:lstStyle/>
          <a:p>
            <a:r>
              <a:rPr lang="en-US" altLang="zh-CN" dirty="0"/>
              <a:t>employee</a:t>
            </a:r>
            <a:endParaRPr lang="zh-CN" altLang="en-US" dirty="0"/>
          </a:p>
        </p:txBody>
      </p:sp>
      <p:sp>
        <p:nvSpPr>
          <p:cNvPr id="34" name="文本框 33"/>
          <p:cNvSpPr txBox="1"/>
          <p:nvPr/>
        </p:nvSpPr>
        <p:spPr>
          <a:xfrm>
            <a:off x="5010316" y="5215728"/>
            <a:ext cx="744732" cy="369332"/>
          </a:xfrm>
          <a:prstGeom prst="rect">
            <a:avLst/>
          </a:prstGeom>
          <a:noFill/>
        </p:spPr>
        <p:txBody>
          <a:bodyPr wrap="square" rtlCol="0">
            <a:spAutoFit/>
          </a:bodyPr>
          <a:lstStyle/>
          <a:p>
            <a:r>
              <a:rPr lang="en-US" altLang="zh-CN" dirty="0"/>
              <a:t>*</a:t>
            </a:r>
            <a:endParaRPr lang="zh-CN" altLang="en-US" dirty="0"/>
          </a:p>
        </p:txBody>
      </p:sp>
      <p:grpSp>
        <p:nvGrpSpPr>
          <p:cNvPr id="40" name="组合 39"/>
          <p:cNvGrpSpPr/>
          <p:nvPr/>
        </p:nvGrpSpPr>
        <p:grpSpPr>
          <a:xfrm>
            <a:off x="6332099" y="5276112"/>
            <a:ext cx="2031917" cy="893334"/>
            <a:chOff x="6332099" y="5276112"/>
            <a:chExt cx="2031917" cy="893334"/>
          </a:xfrm>
        </p:grpSpPr>
        <p:grpSp>
          <p:nvGrpSpPr>
            <p:cNvPr id="36" name="组合 35"/>
            <p:cNvGrpSpPr/>
            <p:nvPr/>
          </p:nvGrpSpPr>
          <p:grpSpPr>
            <a:xfrm>
              <a:off x="6332099" y="5548086"/>
              <a:ext cx="1836203" cy="621360"/>
              <a:chOff x="658603" y="5373216"/>
              <a:chExt cx="1836203" cy="621360"/>
            </a:xfrm>
          </p:grpSpPr>
          <p:cxnSp>
            <p:nvCxnSpPr>
              <p:cNvPr id="37" name="直接箭头连接符 36"/>
              <p:cNvCxnSpPr/>
              <p:nvPr/>
            </p:nvCxnSpPr>
            <p:spPr>
              <a:xfrm>
                <a:off x="658603" y="5373216"/>
                <a:ext cx="1836203" cy="0"/>
              </a:xfrm>
              <a:prstGeom prst="straightConnector1">
                <a:avLst/>
              </a:prstGeom>
              <a:ln w="28575">
                <a:solidFill>
                  <a:schemeClr val="tx1"/>
                </a:solidFill>
                <a:prstDash val="solid"/>
                <a:headEnd w="lg" len="lg"/>
                <a:tailEnd type="non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191286" y="5625244"/>
                <a:ext cx="1001462" cy="369332"/>
              </a:xfrm>
              <a:prstGeom prst="rect">
                <a:avLst/>
              </a:prstGeom>
              <a:noFill/>
            </p:spPr>
            <p:txBody>
              <a:bodyPr wrap="square" rtlCol="0">
                <a:spAutoFit/>
              </a:bodyPr>
              <a:lstStyle/>
              <a:p>
                <a:r>
                  <a:rPr lang="zh-CN" altLang="en-US" dirty="0"/>
                  <a:t>泛化</a:t>
                </a:r>
              </a:p>
            </p:txBody>
          </p:sp>
        </p:grpSp>
        <p:sp>
          <p:nvSpPr>
            <p:cNvPr id="39" name="等腰三角形 38"/>
            <p:cNvSpPr/>
            <p:nvPr/>
          </p:nvSpPr>
          <p:spPr>
            <a:xfrm rot="5400000">
              <a:off x="8025906" y="5442058"/>
              <a:ext cx="504056" cy="172164"/>
            </a:xfrm>
            <a:prstGeom prst="triangle">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9114005" y="5712806"/>
            <a:ext cx="2031917" cy="860887"/>
            <a:chOff x="6332099" y="5276112"/>
            <a:chExt cx="2031917" cy="860887"/>
          </a:xfrm>
        </p:grpSpPr>
        <p:grpSp>
          <p:nvGrpSpPr>
            <p:cNvPr id="42" name="组合 41"/>
            <p:cNvGrpSpPr/>
            <p:nvPr/>
          </p:nvGrpSpPr>
          <p:grpSpPr>
            <a:xfrm>
              <a:off x="6332099" y="5548086"/>
              <a:ext cx="1836203" cy="588913"/>
              <a:chOff x="658603" y="5373216"/>
              <a:chExt cx="1836203" cy="588913"/>
            </a:xfrm>
          </p:grpSpPr>
          <p:cxnSp>
            <p:nvCxnSpPr>
              <p:cNvPr id="44" name="直接箭头连接符 43"/>
              <p:cNvCxnSpPr/>
              <p:nvPr/>
            </p:nvCxnSpPr>
            <p:spPr>
              <a:xfrm>
                <a:off x="658603" y="5373216"/>
                <a:ext cx="1836203" cy="0"/>
              </a:xfrm>
              <a:prstGeom prst="straightConnector1">
                <a:avLst/>
              </a:prstGeom>
              <a:ln w="28575">
                <a:solidFill>
                  <a:schemeClr val="tx1"/>
                </a:solidFill>
                <a:prstDash val="sysDash"/>
                <a:headEnd w="lg" len="lg"/>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115208" y="5592797"/>
                <a:ext cx="1001462" cy="369332"/>
              </a:xfrm>
              <a:prstGeom prst="rect">
                <a:avLst/>
              </a:prstGeom>
              <a:noFill/>
            </p:spPr>
            <p:txBody>
              <a:bodyPr wrap="square" rtlCol="0">
                <a:spAutoFit/>
              </a:bodyPr>
              <a:lstStyle/>
              <a:p>
                <a:r>
                  <a:rPr lang="zh-CN" altLang="en-US" dirty="0"/>
                  <a:t>实现</a:t>
                </a:r>
              </a:p>
            </p:txBody>
          </p:sp>
        </p:grpSp>
        <p:sp>
          <p:nvSpPr>
            <p:cNvPr id="43" name="等腰三角形 42"/>
            <p:cNvSpPr/>
            <p:nvPr/>
          </p:nvSpPr>
          <p:spPr>
            <a:xfrm rot="5400000">
              <a:off x="8025906" y="5442058"/>
              <a:ext cx="504056" cy="172164"/>
            </a:xfrm>
            <a:prstGeom prst="triangle">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4652042"/>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780775" cy="2923877"/>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用例视图主要描述一个系统应该具备的功能，指的是从系统的外部参与者所能看到的系统功能。用例表示的是系统的一个功能单元，可以被描述为参与者与系统之间的一次交互作用。</a:t>
            </a:r>
          </a:p>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用例模型的用途主要是列举出系统中的用例和参与者，并指出哪个参与者参与了哪个用例的执行。用例视图是其他4种视图的核心，它的内容直接驱动其他视图的开发。</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用例视图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3519738"/>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923877"/>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黑体" panose="02010609060101010101" pitchFamily="49" charset="-122"/>
                <a:ea typeface="黑体" panose="02010609060101010101" pitchFamily="49" charset="-122"/>
              </a:rPr>
              <a:t> 逻辑视图主要用于描述在用例视图中提出的系统功能的实现。逻辑视图主要关注系统的内部，它既描述系统的静态结构（系统中的类、对象以及他们之间的关系），</a:t>
            </a:r>
            <a:r>
              <a:rPr kumimoji="1" lang="en-US" altLang="zh-CN" sz="2000" b="1" dirty="0" err="1">
                <a:latin typeface="黑体" panose="02010609060101010101" pitchFamily="49" charset="-122"/>
                <a:ea typeface="黑体" panose="02010609060101010101" pitchFamily="49" charset="-122"/>
              </a:rPr>
              <a:t>也描述系统的动态协作关系</a:t>
            </a:r>
            <a:r>
              <a:rPr kumimoji="1" lang="en-US" altLang="zh-CN" sz="2000" b="1" dirty="0">
                <a:latin typeface="黑体" panose="02010609060101010101" pitchFamily="49" charset="-122"/>
                <a:ea typeface="黑体" panose="02010609060101010101" pitchFamily="49" charset="-122"/>
              </a:rPr>
              <a:t>。</a:t>
            </a:r>
          </a:p>
          <a:p>
            <a:pPr marL="342900" indent="-342900">
              <a:lnSpc>
                <a:spcPct val="115000"/>
              </a:lnSpc>
              <a:buFont typeface="Wingdings" panose="05000000000000000000" pitchFamily="2" charset="2"/>
              <a:buChar char="n"/>
            </a:pPr>
            <a:endParaRPr kumimoji="1" lang="en-US" altLang="zh-CN"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en-US" altLang="zh-CN" sz="2000" b="1" dirty="0" err="1">
                <a:latin typeface="黑体" panose="02010609060101010101" pitchFamily="49" charset="-122"/>
                <a:ea typeface="黑体" panose="02010609060101010101" pitchFamily="49" charset="-122"/>
              </a:rPr>
              <a:t>逻辑视图的使用者主要是系统的设计人员和开发人员</a:t>
            </a:r>
            <a:r>
              <a:rPr kumimoji="1" lang="en-US" altLang="zh-CN" sz="2000" b="1" dirty="0">
                <a:latin typeface="黑体" panose="02010609060101010101" pitchFamily="49" charset="-122"/>
                <a:ea typeface="黑体" panose="02010609060101010101" pitchFamily="49" charset="-122"/>
              </a:rPr>
              <a:t>。</a:t>
            </a: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逻辑视图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428956"/>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222466"/>
            <a:ext cx="5418085" cy="2215991"/>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黑体" panose="02010609060101010101" pitchFamily="49" charset="-122"/>
                <a:ea typeface="黑体" panose="02010609060101010101" pitchFamily="49" charset="-122"/>
              </a:rPr>
              <a:t> </a:t>
            </a:r>
            <a:r>
              <a:rPr kumimoji="1" lang="en-US" altLang="zh-CN" sz="2000" b="1" dirty="0" err="1">
                <a:latin typeface="黑体" panose="02010609060101010101" pitchFamily="49" charset="-122"/>
                <a:ea typeface="黑体" panose="02010609060101010101" pitchFamily="49" charset="-122"/>
              </a:rPr>
              <a:t>并发视图主要是从资源的有效利用、代码的并行执行以及系统环境中异步事件的处理等方面的考虑。将系统划分为并发执行的控制</a:t>
            </a:r>
            <a:r>
              <a:rPr kumimoji="1" lang="en-US" altLang="zh-CN" sz="2000" b="1" dirty="0">
                <a:latin typeface="黑体" panose="02010609060101010101" pitchFamily="49" charset="-122"/>
                <a:ea typeface="黑体" panose="02010609060101010101" pitchFamily="49" charset="-122"/>
              </a:rPr>
              <a:t>。</a:t>
            </a:r>
          </a:p>
          <a:p>
            <a:pPr marL="342900" indent="-342900">
              <a:lnSpc>
                <a:spcPct val="115000"/>
              </a:lnSpc>
              <a:buFont typeface="Wingdings" panose="05000000000000000000" pitchFamily="2" charset="2"/>
              <a:buChar char="n"/>
            </a:pPr>
            <a:r>
              <a:rPr kumimoji="1" lang="en-US" altLang="zh-CN" sz="2000" b="1" dirty="0" err="1">
                <a:latin typeface="黑体" panose="02010609060101010101" pitchFamily="49" charset="-122"/>
                <a:ea typeface="黑体" panose="02010609060101010101" pitchFamily="49" charset="-122"/>
              </a:rPr>
              <a:t>并发视图的使用者是开发人员和系统集成人员</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并发视图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3884368"/>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45210" y="1749258"/>
            <a:ext cx="1105802" cy="815646"/>
            <a:chOff x="-1604504" y="2147667"/>
            <a:chExt cx="3687215" cy="2719712"/>
          </a:xfrm>
        </p:grpSpPr>
        <p:cxnSp>
          <p:nvCxnSpPr>
            <p:cNvPr id="2" name="直接连接符 1"/>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flipV="1">
            <a:off x="1270670" y="4341546"/>
            <a:ext cx="1105802" cy="815646"/>
            <a:chOff x="-1604504" y="2147667"/>
            <a:chExt cx="3687215" cy="2719712"/>
          </a:xfrm>
        </p:grpSpPr>
        <p:cxnSp>
          <p:nvCxnSpPr>
            <p:cNvPr id="6" name="直接连接符 5"/>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719268" y="2492896"/>
            <a:ext cx="415498" cy="1477328"/>
          </a:xfrm>
          <a:prstGeom prst="rect">
            <a:avLst/>
          </a:prstGeom>
          <a:noFill/>
        </p:spPr>
        <p:txBody>
          <a:bodyPr wrap="none" rtlCol="0">
            <a:spAutoFit/>
          </a:bodyPr>
          <a:lstStyle/>
          <a:p>
            <a:pPr>
              <a:lnSpc>
                <a:spcPct val="250000"/>
              </a:lnSpc>
            </a:pPr>
            <a:r>
              <a:rPr lang="zh-CN" altLang="en-US" dirty="0"/>
              <a:t>目</a:t>
            </a:r>
            <a:endParaRPr lang="en-US" altLang="zh-CN" dirty="0"/>
          </a:p>
          <a:p>
            <a:pPr>
              <a:lnSpc>
                <a:spcPct val="250000"/>
              </a:lnSpc>
            </a:pPr>
            <a:r>
              <a:rPr lang="zh-CN" altLang="en-US" dirty="0"/>
              <a:t>录</a:t>
            </a:r>
            <a:endParaRPr lang="en-US" altLang="zh-CN" dirty="0"/>
          </a:p>
        </p:txBody>
      </p:sp>
      <p:sp>
        <p:nvSpPr>
          <p:cNvPr id="11" name="矩形 10"/>
          <p:cNvSpPr/>
          <p:nvPr/>
        </p:nvSpPr>
        <p:spPr>
          <a:xfrm>
            <a:off x="1261668" y="3329697"/>
            <a:ext cx="225026" cy="1323439"/>
          </a:xfrm>
          <a:prstGeom prst="rect">
            <a:avLst/>
          </a:prstGeom>
        </p:spPr>
        <p:txBody>
          <a:bodyPr wrap="square">
            <a:spAutoFit/>
          </a:bodyPr>
          <a:lstStyle/>
          <a:p>
            <a:pPr lvl="0"/>
            <a:r>
              <a:rPr lang="en-US" altLang="zh-CN" sz="1000" dirty="0">
                <a:solidFill>
                  <a:prstClr val="black"/>
                </a:solidFill>
              </a:rPr>
              <a:t>CONTENTS</a:t>
            </a:r>
            <a:endParaRPr lang="zh-CN" altLang="en-US" sz="1000" dirty="0">
              <a:solidFill>
                <a:prstClr val="black"/>
              </a:solidFill>
            </a:endParaRPr>
          </a:p>
        </p:txBody>
      </p:sp>
      <p:grpSp>
        <p:nvGrpSpPr>
          <p:cNvPr id="33" name="组合 32"/>
          <p:cNvGrpSpPr/>
          <p:nvPr/>
        </p:nvGrpSpPr>
        <p:grpSpPr>
          <a:xfrm>
            <a:off x="4696533" y="1124744"/>
            <a:ext cx="2371621" cy="488790"/>
            <a:chOff x="4727054" y="1768670"/>
            <a:chExt cx="2371621" cy="488790"/>
          </a:xfrm>
        </p:grpSpPr>
        <p:sp>
          <p:nvSpPr>
            <p:cNvPr id="13" name="TextBox 12"/>
            <p:cNvSpPr txBox="1"/>
            <p:nvPr/>
          </p:nvSpPr>
          <p:spPr>
            <a:xfrm>
              <a:off x="4822629" y="1828399"/>
              <a:ext cx="312906" cy="369332"/>
            </a:xfrm>
            <a:prstGeom prst="rect">
              <a:avLst/>
            </a:prstGeom>
            <a:noFill/>
          </p:spPr>
          <p:txBody>
            <a:bodyPr wrap="none" rtlCol="0">
              <a:spAutoFit/>
            </a:bodyPr>
            <a:lstStyle/>
            <a:p>
              <a:r>
                <a:rPr lang="en-US" altLang="zh-CN" dirty="0"/>
                <a:t>1</a:t>
              </a:r>
              <a:endParaRPr lang="zh-CN" altLang="en-US" dirty="0"/>
            </a:p>
          </p:txBody>
        </p:sp>
        <p:grpSp>
          <p:nvGrpSpPr>
            <p:cNvPr id="15" name="组合 14"/>
            <p:cNvGrpSpPr/>
            <p:nvPr/>
          </p:nvGrpSpPr>
          <p:grpSpPr>
            <a:xfrm>
              <a:off x="4727054" y="1768670"/>
              <a:ext cx="504056" cy="488790"/>
              <a:chOff x="4727054" y="1768670"/>
              <a:chExt cx="504056" cy="488790"/>
            </a:xfrm>
          </p:grpSpPr>
          <p:sp>
            <p:nvSpPr>
              <p:cNvPr id="12" name="左中括号 11"/>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中括号 1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TextBox 15"/>
            <p:cNvSpPr txBox="1"/>
            <p:nvPr/>
          </p:nvSpPr>
          <p:spPr>
            <a:xfrm>
              <a:off x="5375126" y="1772816"/>
              <a:ext cx="1723549" cy="461665"/>
            </a:xfrm>
            <a:prstGeom prst="rect">
              <a:avLst/>
            </a:prstGeom>
            <a:noFill/>
          </p:spPr>
          <p:txBody>
            <a:bodyPr wrap="none" rtlCol="0">
              <a:spAutoFit/>
            </a:bodyPr>
            <a:lstStyle/>
            <a:p>
              <a:r>
                <a:rPr lang="zh-CN" altLang="en-US" sz="2400" b="1"/>
                <a:t>为什么建模</a:t>
              </a:r>
              <a:endParaRPr lang="zh-CN" altLang="en-US" sz="2400" b="1" dirty="0"/>
            </a:p>
          </p:txBody>
        </p:sp>
      </p:grpSp>
      <p:grpSp>
        <p:nvGrpSpPr>
          <p:cNvPr id="34" name="组合 33"/>
          <p:cNvGrpSpPr/>
          <p:nvPr/>
        </p:nvGrpSpPr>
        <p:grpSpPr>
          <a:xfrm>
            <a:off x="4696533" y="2449466"/>
            <a:ext cx="2115140" cy="488790"/>
            <a:chOff x="4727054" y="3140968"/>
            <a:chExt cx="2115140" cy="488790"/>
          </a:xfrm>
        </p:grpSpPr>
        <p:sp>
          <p:nvSpPr>
            <p:cNvPr id="21" name="TextBox 20"/>
            <p:cNvSpPr txBox="1"/>
            <p:nvPr/>
          </p:nvSpPr>
          <p:spPr>
            <a:xfrm>
              <a:off x="4822629" y="3200697"/>
              <a:ext cx="312906" cy="369332"/>
            </a:xfrm>
            <a:prstGeom prst="rect">
              <a:avLst/>
            </a:prstGeom>
            <a:noFill/>
          </p:spPr>
          <p:txBody>
            <a:bodyPr wrap="none" rtlCol="0">
              <a:spAutoFit/>
            </a:bodyPr>
            <a:lstStyle/>
            <a:p>
              <a:r>
                <a:rPr lang="en-US" altLang="zh-CN" dirty="0"/>
                <a:t>2</a:t>
              </a:r>
              <a:endParaRPr lang="zh-CN" altLang="en-US" dirty="0"/>
            </a:p>
          </p:txBody>
        </p:sp>
        <p:grpSp>
          <p:nvGrpSpPr>
            <p:cNvPr id="22" name="组合 21"/>
            <p:cNvGrpSpPr/>
            <p:nvPr/>
          </p:nvGrpSpPr>
          <p:grpSpPr>
            <a:xfrm>
              <a:off x="4727054" y="3140968"/>
              <a:ext cx="504056" cy="488790"/>
              <a:chOff x="4727054" y="1768670"/>
              <a:chExt cx="504056" cy="488790"/>
            </a:xfrm>
          </p:grpSpPr>
          <p:sp>
            <p:nvSpPr>
              <p:cNvPr id="23" name="左中括号 22"/>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中括号 2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5" name="TextBox 24"/>
            <p:cNvSpPr txBox="1"/>
            <p:nvPr/>
          </p:nvSpPr>
          <p:spPr>
            <a:xfrm>
              <a:off x="5375126" y="3145114"/>
              <a:ext cx="1467068" cy="461665"/>
            </a:xfrm>
            <a:prstGeom prst="rect">
              <a:avLst/>
            </a:prstGeom>
            <a:noFill/>
          </p:spPr>
          <p:txBody>
            <a:bodyPr wrap="none" rtlCol="0">
              <a:spAutoFit/>
            </a:bodyPr>
            <a:lstStyle/>
            <a:p>
              <a:r>
                <a:rPr lang="en-US" altLang="zh-CN" sz="2400" b="1" dirty="0"/>
                <a:t>UML</a:t>
              </a:r>
              <a:r>
                <a:rPr lang="zh-CN" altLang="en-US" sz="2400" b="1" dirty="0"/>
                <a:t>介绍</a:t>
              </a:r>
            </a:p>
          </p:txBody>
        </p:sp>
      </p:grpSp>
      <p:grpSp>
        <p:nvGrpSpPr>
          <p:cNvPr id="35" name="组合 34"/>
          <p:cNvGrpSpPr/>
          <p:nvPr/>
        </p:nvGrpSpPr>
        <p:grpSpPr>
          <a:xfrm>
            <a:off x="4696533" y="3770042"/>
            <a:ext cx="2730693" cy="488790"/>
            <a:chOff x="4727054" y="4413802"/>
            <a:chExt cx="2730693" cy="488790"/>
          </a:xfrm>
        </p:grpSpPr>
        <p:sp>
          <p:nvSpPr>
            <p:cNvPr id="27" name="TextBox 26"/>
            <p:cNvSpPr txBox="1"/>
            <p:nvPr/>
          </p:nvSpPr>
          <p:spPr>
            <a:xfrm>
              <a:off x="4822629" y="4473531"/>
              <a:ext cx="312906" cy="369332"/>
            </a:xfrm>
            <a:prstGeom prst="rect">
              <a:avLst/>
            </a:prstGeom>
            <a:noFill/>
          </p:spPr>
          <p:txBody>
            <a:bodyPr wrap="none" rtlCol="0">
              <a:spAutoFit/>
            </a:bodyPr>
            <a:lstStyle/>
            <a:p>
              <a:r>
                <a:rPr lang="en-US" altLang="zh-CN" dirty="0"/>
                <a:t>3</a:t>
              </a:r>
              <a:endParaRPr lang="zh-CN" altLang="en-US" dirty="0"/>
            </a:p>
          </p:txBody>
        </p:sp>
        <p:grpSp>
          <p:nvGrpSpPr>
            <p:cNvPr id="28" name="组合 27"/>
            <p:cNvGrpSpPr/>
            <p:nvPr/>
          </p:nvGrpSpPr>
          <p:grpSpPr>
            <a:xfrm>
              <a:off x="4727054" y="4413802"/>
              <a:ext cx="504056" cy="488790"/>
              <a:chOff x="4727054" y="1768670"/>
              <a:chExt cx="504056" cy="488790"/>
            </a:xfrm>
          </p:grpSpPr>
          <p:sp>
            <p:nvSpPr>
              <p:cNvPr id="29" name="左中括号 28"/>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左中括号 29"/>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TextBox 30"/>
            <p:cNvSpPr txBox="1"/>
            <p:nvPr/>
          </p:nvSpPr>
          <p:spPr>
            <a:xfrm>
              <a:off x="5375126" y="4417948"/>
              <a:ext cx="2082621" cy="461665"/>
            </a:xfrm>
            <a:prstGeom prst="rect">
              <a:avLst/>
            </a:prstGeom>
            <a:noFill/>
          </p:spPr>
          <p:txBody>
            <a:bodyPr wrap="none" rtlCol="0">
              <a:spAutoFit/>
            </a:bodyPr>
            <a:lstStyle/>
            <a:p>
              <a:r>
                <a:rPr lang="en-US" altLang="zh-CN" sz="2400" b="1" dirty="0"/>
                <a:t>UML</a:t>
              </a:r>
              <a:r>
                <a:rPr lang="zh-CN" altLang="en-US" sz="2400" b="1" dirty="0"/>
                <a:t>概念模型</a:t>
              </a:r>
            </a:p>
          </p:txBody>
        </p:sp>
      </p:grpSp>
      <p:cxnSp>
        <p:nvCxnSpPr>
          <p:cNvPr id="36" name="直接连接符 35"/>
          <p:cNvCxnSpPr/>
          <p:nvPr/>
        </p:nvCxnSpPr>
        <p:spPr>
          <a:xfrm flipH="1">
            <a:off x="8857297" y="764704"/>
            <a:ext cx="777432" cy="6537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255446" y="2921425"/>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0631710" y="5314403"/>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593077" y="3537213"/>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3CAD1D57-A211-44D8-892B-97DAE6828F5A}"/>
              </a:ext>
            </a:extLst>
          </p:cNvPr>
          <p:cNvGrpSpPr/>
          <p:nvPr/>
        </p:nvGrpSpPr>
        <p:grpSpPr>
          <a:xfrm>
            <a:off x="4727054" y="5113927"/>
            <a:ext cx="2063844" cy="488790"/>
            <a:chOff x="4727054" y="4413802"/>
            <a:chExt cx="2063844" cy="488790"/>
          </a:xfrm>
        </p:grpSpPr>
        <p:sp>
          <p:nvSpPr>
            <p:cNvPr id="41" name="TextBox 26">
              <a:extLst>
                <a:ext uri="{FF2B5EF4-FFF2-40B4-BE49-F238E27FC236}">
                  <a16:creationId xmlns:a16="http://schemas.microsoft.com/office/drawing/2014/main" id="{A9FBF5A1-7233-4BFB-BE52-3C7EBE48845D}"/>
                </a:ext>
              </a:extLst>
            </p:cNvPr>
            <p:cNvSpPr txBox="1"/>
            <p:nvPr/>
          </p:nvSpPr>
          <p:spPr>
            <a:xfrm>
              <a:off x="4822629" y="4473531"/>
              <a:ext cx="312906" cy="369332"/>
            </a:xfrm>
            <a:prstGeom prst="rect">
              <a:avLst/>
            </a:prstGeom>
            <a:noFill/>
          </p:spPr>
          <p:txBody>
            <a:bodyPr wrap="none" rtlCol="0">
              <a:spAutoFit/>
            </a:bodyPr>
            <a:lstStyle/>
            <a:p>
              <a:r>
                <a:rPr lang="en-US" altLang="zh-CN" dirty="0"/>
                <a:t>4</a:t>
              </a:r>
              <a:endParaRPr lang="zh-CN" altLang="en-US" dirty="0"/>
            </a:p>
          </p:txBody>
        </p:sp>
        <p:grpSp>
          <p:nvGrpSpPr>
            <p:cNvPr id="42" name="组合 41">
              <a:extLst>
                <a:ext uri="{FF2B5EF4-FFF2-40B4-BE49-F238E27FC236}">
                  <a16:creationId xmlns:a16="http://schemas.microsoft.com/office/drawing/2014/main" id="{AED21585-49C2-4A11-81D6-133F3A8BB37F}"/>
                </a:ext>
              </a:extLst>
            </p:cNvPr>
            <p:cNvGrpSpPr/>
            <p:nvPr/>
          </p:nvGrpSpPr>
          <p:grpSpPr>
            <a:xfrm>
              <a:off x="4727054" y="4413802"/>
              <a:ext cx="504056" cy="488790"/>
              <a:chOff x="4727054" y="1768670"/>
              <a:chExt cx="504056" cy="488790"/>
            </a:xfrm>
          </p:grpSpPr>
          <p:sp>
            <p:nvSpPr>
              <p:cNvPr id="45" name="左中括号 44">
                <a:extLst>
                  <a:ext uri="{FF2B5EF4-FFF2-40B4-BE49-F238E27FC236}">
                    <a16:creationId xmlns:a16="http://schemas.microsoft.com/office/drawing/2014/main" id="{5FE9DE43-67AD-4B15-A321-B16285C428D9}"/>
                  </a:ext>
                </a:extLst>
              </p:cNvPr>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中括号 45">
                <a:extLst>
                  <a:ext uri="{FF2B5EF4-FFF2-40B4-BE49-F238E27FC236}">
                    <a16:creationId xmlns:a16="http://schemas.microsoft.com/office/drawing/2014/main" id="{9F6869D8-3057-433C-8E1E-26C51425B794}"/>
                  </a:ext>
                </a:extLst>
              </p:cNvPr>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3" name="TextBox 30">
              <a:extLst>
                <a:ext uri="{FF2B5EF4-FFF2-40B4-BE49-F238E27FC236}">
                  <a16:creationId xmlns:a16="http://schemas.microsoft.com/office/drawing/2014/main" id="{B0330DDB-0C00-4A43-9F13-06FDADEF338B}"/>
                </a:ext>
              </a:extLst>
            </p:cNvPr>
            <p:cNvSpPr txBox="1"/>
            <p:nvPr/>
          </p:nvSpPr>
          <p:spPr>
            <a:xfrm>
              <a:off x="5375126" y="4417948"/>
              <a:ext cx="1415772" cy="461665"/>
            </a:xfrm>
            <a:prstGeom prst="rect">
              <a:avLst/>
            </a:prstGeom>
            <a:noFill/>
          </p:spPr>
          <p:txBody>
            <a:bodyPr wrap="none" rtlCol="0">
              <a:spAutoFit/>
            </a:bodyPr>
            <a:lstStyle/>
            <a:p>
              <a:r>
                <a:rPr lang="zh-CN" altLang="en-US" sz="2400" b="1" dirty="0"/>
                <a:t>体系结构</a:t>
              </a:r>
            </a:p>
          </p:txBody>
        </p:sp>
      </p:grpSp>
    </p:spTree>
    <p:extLst>
      <p:ext uri="{BB962C8B-B14F-4D97-AF65-F5344CB8AC3E}">
        <p14:creationId xmlns:p14="http://schemas.microsoft.com/office/powerpoint/2010/main" val="387336063"/>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524730"/>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组件视图描述系统的实现模块以及它们之间的依赖关系。其中，组件指的是不同类型的代码模块，它是构造应用的软件单元。组件视图中也可以添加组件的其他附加信息，例如，资源分配或者其他管理信息。</a:t>
            </a:r>
          </a:p>
          <a:p>
            <a:pPr marL="342900" indent="-342900">
              <a:lnSpc>
                <a:spcPct val="115000"/>
              </a:lnSpc>
              <a:buFont typeface="Wingdings" panose="05000000000000000000" pitchFamily="2" charset="2"/>
              <a:buChar char="n"/>
            </a:pPr>
            <a:r>
              <a:rPr kumimoji="1" lang="en-US" altLang="zh-CN" sz="2000" b="1" dirty="0" err="1">
                <a:latin typeface="楷体_GB2312" charset="-122"/>
                <a:ea typeface="楷体_GB2312" charset="-122"/>
              </a:rPr>
              <a:t>组件视图主要由组件图构成</a:t>
            </a:r>
            <a:r>
              <a:rPr kumimoji="1" lang="zh-CN" altLang="en-US" sz="2000" b="1" dirty="0" err="1">
                <a:latin typeface="楷体_GB2312" charset="-122"/>
                <a:ea typeface="楷体_GB2312" charset="-122"/>
              </a:rPr>
              <a:t>。</a:t>
            </a:r>
            <a:r>
              <a:rPr kumimoji="1" lang="en-US" altLang="zh-CN" sz="2000" b="1" dirty="0" err="1">
                <a:latin typeface="楷体_GB2312" charset="-122"/>
                <a:ea typeface="楷体_GB2312" charset="-122"/>
              </a:rPr>
              <a:t>组件视图的使用者是开发</a:t>
            </a:r>
            <a:r>
              <a:rPr kumimoji="1" lang="zh-CN" altLang="en-US" sz="2000" b="1" dirty="0">
                <a:latin typeface="楷体_GB2312" charset="-122"/>
                <a:ea typeface="楷体_GB2312" charset="-122"/>
              </a:rPr>
              <a:t>人员</a:t>
            </a:r>
            <a:r>
              <a:rPr kumimoji="1" lang="en-US" altLang="zh-CN" sz="2000" b="1" dirty="0">
                <a:latin typeface="楷体_GB2312" charset="-122"/>
                <a:ea typeface="楷体_GB2312" charset="-122"/>
              </a:rPr>
              <a:t>。</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组件视图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1540507"/>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524730"/>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部署视图，也称之为配置视图。配置视图主要显示系统的物理部署，它描述位于节点上的运行实例的部署情况。配置视图主要由配置图表示，配置视图还允许评估分配结果和资源分配。</a:t>
            </a:r>
          </a:p>
          <a:p>
            <a:pPr marL="342900" indent="-342900">
              <a:lnSpc>
                <a:spcPct val="115000"/>
              </a:lnSpc>
              <a:buFont typeface="Wingdings" panose="05000000000000000000" pitchFamily="2" charset="2"/>
              <a:buChar char="n"/>
            </a:pPr>
            <a:r>
              <a:rPr kumimoji="1" lang="en-US" altLang="zh-CN" sz="2000" b="1" dirty="0" err="1">
                <a:latin typeface="楷体_GB2312" charset="-122"/>
                <a:ea typeface="楷体_GB2312" charset="-122"/>
              </a:rPr>
              <a:t>配置视图的使用者是开发人员、系统集成人员和测试人员</a:t>
            </a:r>
            <a:r>
              <a:rPr kumimoji="1" lang="en-US" altLang="zh-CN" sz="2000" b="1" dirty="0">
                <a:latin typeface="楷体_GB2312" charset="-122"/>
                <a:ea typeface="楷体_GB2312" charset="-122"/>
              </a:rPr>
              <a:t>。</a:t>
            </a: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部署视图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906838"/>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AB701E-BB0E-401A-9063-7263E5BEEACF}"/>
              </a:ext>
            </a:extLst>
          </p:cNvPr>
          <p:cNvGrpSpPr/>
          <p:nvPr/>
        </p:nvGrpSpPr>
        <p:grpSpPr>
          <a:xfrm flipH="1">
            <a:off x="11639822" y="296059"/>
            <a:ext cx="777432" cy="871309"/>
            <a:chOff x="8415343" y="292006"/>
            <a:chExt cx="777432" cy="871309"/>
          </a:xfrm>
        </p:grpSpPr>
        <p:cxnSp>
          <p:nvCxnSpPr>
            <p:cNvPr id="3" name="直接连接符 2">
              <a:extLst>
                <a:ext uri="{FF2B5EF4-FFF2-40B4-BE49-F238E27FC236}">
                  <a16:creationId xmlns:a16="http://schemas.microsoft.com/office/drawing/2014/main" id="{7DFDE6F1-078E-444E-B4CC-5A51325ACDC6}"/>
                </a:ext>
              </a:extLst>
            </p:cNvPr>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19214D3F-E673-4601-8A30-B81A29C16B5D}"/>
                </a:ext>
              </a:extLst>
            </p:cNvPr>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a:extLst>
              <a:ext uri="{FF2B5EF4-FFF2-40B4-BE49-F238E27FC236}">
                <a16:creationId xmlns:a16="http://schemas.microsoft.com/office/drawing/2014/main" id="{DF7CAAF0-4C35-4326-9517-9A93F1807399}"/>
              </a:ext>
            </a:extLst>
          </p:cNvPr>
          <p:cNvSpPr/>
          <p:nvPr/>
        </p:nvSpPr>
        <p:spPr>
          <a:xfrm>
            <a:off x="9263558" y="692696"/>
            <a:ext cx="2056973" cy="369332"/>
          </a:xfrm>
          <a:prstGeom prst="rect">
            <a:avLst/>
          </a:prstGeom>
        </p:spPr>
        <p:txBody>
          <a:bodyPr wrap="none">
            <a:spAutoFit/>
          </a:bodyPr>
          <a:lstStyle/>
          <a:p>
            <a:r>
              <a:rPr lang="zh-CN" altLang="en-US" b="1" dirty="0"/>
              <a:t>请输入你的题目  </a:t>
            </a:r>
            <a:r>
              <a:rPr lang="en-US" altLang="zh-CN" b="1" dirty="0">
                <a:solidFill>
                  <a:srgbClr val="C00000"/>
                </a:solidFill>
              </a:rPr>
              <a:t>4</a:t>
            </a:r>
            <a:endParaRPr lang="zh-CN" altLang="en-US" b="1" dirty="0">
              <a:solidFill>
                <a:srgbClr val="C00000"/>
              </a:solidFill>
            </a:endParaRPr>
          </a:p>
        </p:txBody>
      </p:sp>
      <p:sp>
        <p:nvSpPr>
          <p:cNvPr id="6" name="左中括号 5">
            <a:extLst>
              <a:ext uri="{FF2B5EF4-FFF2-40B4-BE49-F238E27FC236}">
                <a16:creationId xmlns:a16="http://schemas.microsoft.com/office/drawing/2014/main" id="{C4AE4604-F167-444A-8EF8-8D848CED412E}"/>
              </a:ext>
            </a:extLst>
          </p:cNvPr>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02BF825-1525-4FF2-9DE0-DD4E641781AD}"/>
              </a:ext>
            </a:extLst>
          </p:cNvPr>
          <p:cNvSpPr/>
          <p:nvPr/>
        </p:nvSpPr>
        <p:spPr>
          <a:xfrm>
            <a:off x="2030034" y="1988840"/>
            <a:ext cx="8280920" cy="3816424"/>
          </a:xfrm>
          <a:prstGeom prst="rect">
            <a:avLst/>
          </a:prstGeom>
          <a:solidFill>
            <a:schemeClr val="tx1">
              <a:lumMod val="85000"/>
              <a:lumOff val="15000"/>
              <a:alpha val="6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F608A77-54D9-4B6B-ABDA-AF96DCD4961B}"/>
              </a:ext>
            </a:extLst>
          </p:cNvPr>
          <p:cNvSpPr/>
          <p:nvPr/>
        </p:nvSpPr>
        <p:spPr>
          <a:xfrm>
            <a:off x="2134766" y="213285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4">
            <a:extLst>
              <a:ext uri="{FF2B5EF4-FFF2-40B4-BE49-F238E27FC236}">
                <a16:creationId xmlns:a16="http://schemas.microsoft.com/office/drawing/2014/main" id="{8F81C9FF-9837-4C30-8625-3B518B929D9E}"/>
              </a:ext>
            </a:extLst>
          </p:cNvPr>
          <p:cNvSpPr txBox="1"/>
          <p:nvPr/>
        </p:nvSpPr>
        <p:spPr>
          <a:xfrm>
            <a:off x="2733566" y="2300093"/>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类图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对象图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构件图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组合结构图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用况图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顺序图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通信图</a:t>
            </a:r>
            <a:endParaRPr kumimoji="1" lang="en-US" altLang="zh-CN" sz="2000" b="1" dirty="0">
              <a:solidFill>
                <a:schemeClr val="bg1"/>
              </a:solidFill>
              <a:latin typeface="楷体_GB2312" charset="-122"/>
              <a:ea typeface="楷体_GB2312" charset="-122"/>
            </a:endParaRPr>
          </a:p>
        </p:txBody>
      </p:sp>
      <p:sp>
        <p:nvSpPr>
          <p:cNvPr id="11" name="文本框 10">
            <a:extLst>
              <a:ext uri="{FF2B5EF4-FFF2-40B4-BE49-F238E27FC236}">
                <a16:creationId xmlns:a16="http://schemas.microsoft.com/office/drawing/2014/main" id="{9F155B29-17C1-44BB-9495-CD02DF39931B}"/>
              </a:ext>
            </a:extLst>
          </p:cNvPr>
          <p:cNvSpPr txBox="1"/>
          <p:nvPr/>
        </p:nvSpPr>
        <p:spPr>
          <a:xfrm>
            <a:off x="2363167" y="1331252"/>
            <a:ext cx="1467068" cy="461665"/>
          </a:xfrm>
          <a:prstGeom prst="rect">
            <a:avLst/>
          </a:prstGeom>
          <a:noFill/>
        </p:spPr>
        <p:txBody>
          <a:bodyPr wrap="none" rtlCol="0">
            <a:spAutoFit/>
          </a:bodyPr>
          <a:lstStyle/>
          <a:p>
            <a:r>
              <a:rPr lang="en-US" altLang="zh-CN" sz="2400" b="1" dirty="0"/>
              <a:t>UML</a:t>
            </a:r>
            <a:r>
              <a:rPr lang="zh-CN" altLang="en-US" sz="2400" b="1" dirty="0"/>
              <a:t>的图</a:t>
            </a:r>
          </a:p>
        </p:txBody>
      </p:sp>
      <p:sp>
        <p:nvSpPr>
          <p:cNvPr id="9" name="文本框 8"/>
          <p:cNvSpPr txBox="1"/>
          <p:nvPr/>
        </p:nvSpPr>
        <p:spPr>
          <a:xfrm>
            <a:off x="3934966" y="1331252"/>
            <a:ext cx="5544616" cy="646331"/>
          </a:xfrm>
          <a:prstGeom prst="rect">
            <a:avLst/>
          </a:prstGeom>
          <a:noFill/>
        </p:spPr>
        <p:txBody>
          <a:bodyPr wrap="square" rtlCol="0">
            <a:spAutoFit/>
          </a:bodyPr>
          <a:lstStyle/>
          <a:p>
            <a:r>
              <a:rPr lang="zh-CN" altLang="en-US" dirty="0"/>
              <a:t>图是一组元素的图形表示，大多数情况下把图画成顶点（代表事物）和弧（代表关系）的连通图。</a:t>
            </a:r>
          </a:p>
        </p:txBody>
      </p:sp>
      <p:sp>
        <p:nvSpPr>
          <p:cNvPr id="12" name="TextBox 14">
            <a:extLst>
              <a:ext uri="{FF2B5EF4-FFF2-40B4-BE49-F238E27FC236}">
                <a16:creationId xmlns:a16="http://schemas.microsoft.com/office/drawing/2014/main" id="{8F81C9FF-9837-4C30-8625-3B518B929D9E}"/>
              </a:ext>
            </a:extLst>
          </p:cNvPr>
          <p:cNvSpPr txBox="1"/>
          <p:nvPr/>
        </p:nvSpPr>
        <p:spPr>
          <a:xfrm>
            <a:off x="5879182" y="2484759"/>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状态机图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活动图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部署图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包图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定时图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交互概览图</a:t>
            </a:r>
            <a:endParaRPr kumimoji="1" lang="en-US" altLang="zh-CN" sz="2000" b="1" dirty="0">
              <a:solidFill>
                <a:schemeClr val="bg1"/>
              </a:solidFill>
              <a:latin typeface="楷体_GB2312" charset="-122"/>
              <a:ea typeface="楷体_GB2312" charset="-122"/>
            </a:endParaRPr>
          </a:p>
          <a:p>
            <a:pPr>
              <a:lnSpc>
                <a:spcPct val="150000"/>
              </a:lnSpc>
            </a:pPr>
            <a:endParaRPr kumimoji="1" lang="en-US" altLang="zh-CN" sz="2000" b="1" dirty="0">
              <a:solidFill>
                <a:schemeClr val="bg1"/>
              </a:solidFill>
              <a:latin typeface="楷体_GB2312" charset="-122"/>
              <a:ea typeface="楷体_GB2312" charset="-122"/>
            </a:endParaRPr>
          </a:p>
        </p:txBody>
      </p:sp>
    </p:spTree>
    <p:extLst>
      <p:ext uri="{BB962C8B-B14F-4D97-AF65-F5344CB8AC3E}">
        <p14:creationId xmlns:p14="http://schemas.microsoft.com/office/powerpoint/2010/main" val="1663642673"/>
      </p:ext>
    </p:extLst>
  </p:cSld>
  <p:clrMapOvr>
    <a:masterClrMapping/>
  </p:clrMapOvr>
  <mc:AlternateContent xmlns:mc="http://schemas.openxmlformats.org/markup-compatibility/2006" xmlns:p14="http://schemas.microsoft.com/office/powerpoint/2010/main">
    <mc:Choice Requires="p14">
      <p:transition spd="slow" p14:dur="1600" advClick="0" advTm="4000">
        <p14:gallery dir="l"/>
      </p:transition>
    </mc:Choice>
    <mc:Fallback xmlns="">
      <p:transition spd="slow" advClick="0" advTm="4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C6793406-A54F-4FCD-B2A7-5BE513B73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726" y="217178"/>
            <a:ext cx="8442251" cy="6858000"/>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800219" cy="461665"/>
          </a:xfrm>
          <a:prstGeom prst="rect">
            <a:avLst/>
          </a:prstGeom>
        </p:spPr>
        <p:txBody>
          <a:bodyPr wrap="none">
            <a:spAutoFit/>
          </a:bodyPr>
          <a:lstStyle/>
          <a:p>
            <a:r>
              <a:rPr lang="zh-CN" altLang="en-US" sz="2400" b="1" dirty="0">
                <a:solidFill>
                  <a:srgbClr val="C00000"/>
                </a:solidFill>
              </a:rPr>
              <a:t>类图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5923D7A-5225-4D70-BE36-F3A2336C5BD9}"/>
              </a:ext>
            </a:extLst>
          </p:cNvPr>
          <p:cNvSpPr/>
          <p:nvPr/>
        </p:nvSpPr>
        <p:spPr>
          <a:xfrm>
            <a:off x="10519202" y="1443841"/>
            <a:ext cx="587773" cy="4247317"/>
          </a:xfrm>
          <a:prstGeom prst="rect">
            <a:avLst/>
          </a:prstGeom>
        </p:spPr>
        <p:txBody>
          <a:bodyPr wrap="square">
            <a:spAutoFit/>
          </a:bodyPr>
          <a:lstStyle/>
          <a:p>
            <a:r>
              <a:rPr lang="zh-CN" altLang="en-US" dirty="0"/>
              <a:t>静态图</a:t>
            </a:r>
            <a:endParaRPr lang="en-US" altLang="zh-CN" dirty="0"/>
          </a:p>
          <a:p>
            <a:r>
              <a:rPr lang="zh-CN" altLang="en-US" dirty="0"/>
              <a:t>，</a:t>
            </a:r>
            <a:endParaRPr lang="en-US" altLang="zh-CN" dirty="0"/>
          </a:p>
          <a:p>
            <a:r>
              <a:rPr lang="zh-CN" altLang="en-US" dirty="0"/>
              <a:t>显示类和它们的相互关系</a:t>
            </a:r>
            <a:r>
              <a:rPr lang="en-US" altLang="zh-CN" dirty="0"/>
              <a:t>. </a:t>
            </a:r>
            <a:endParaRPr lang="zh-CN" altLang="en-US" dirty="0"/>
          </a:p>
        </p:txBody>
      </p:sp>
    </p:spTree>
    <p:extLst>
      <p:ext uri="{BB962C8B-B14F-4D97-AF65-F5344CB8AC3E}">
        <p14:creationId xmlns:p14="http://schemas.microsoft.com/office/powerpoint/2010/main" val="4173621553"/>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3E74CB15-AF15-41CD-9FA6-2852D5E33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377" y="1073061"/>
            <a:ext cx="10501657" cy="5584033"/>
          </a:xfrm>
          <a:prstGeom prst="rect">
            <a:avLst/>
          </a:prstGeom>
        </p:spPr>
      </p:pic>
      <p:sp>
        <p:nvSpPr>
          <p:cNvPr id="12" name="矩形 11">
            <a:extLst>
              <a:ext uri="{FF2B5EF4-FFF2-40B4-BE49-F238E27FC236}">
                <a16:creationId xmlns:a16="http://schemas.microsoft.com/office/drawing/2014/main" id="{382075AA-612D-4200-980E-9AB58309A15D}"/>
              </a:ext>
            </a:extLst>
          </p:cNvPr>
          <p:cNvSpPr/>
          <p:nvPr/>
        </p:nvSpPr>
        <p:spPr>
          <a:xfrm>
            <a:off x="11346034" y="1484784"/>
            <a:ext cx="587773" cy="4801314"/>
          </a:xfrm>
          <a:prstGeom prst="rect">
            <a:avLst/>
          </a:prstGeom>
        </p:spPr>
        <p:txBody>
          <a:bodyPr wrap="square">
            <a:spAutoFit/>
          </a:bodyPr>
          <a:lstStyle/>
          <a:p>
            <a:r>
              <a:rPr lang="zh-CN" altLang="en-US" dirty="0"/>
              <a:t>静态图</a:t>
            </a:r>
            <a:endParaRPr lang="en-US" altLang="zh-CN" dirty="0"/>
          </a:p>
          <a:p>
            <a:r>
              <a:rPr lang="zh-CN" altLang="en-US" dirty="0"/>
              <a:t>，</a:t>
            </a:r>
            <a:endParaRPr lang="en-US" altLang="zh-CN" dirty="0"/>
          </a:p>
          <a:p>
            <a:r>
              <a:rPr lang="zh-CN" altLang="en-US" dirty="0"/>
              <a:t>只显示对象及它们的相互关系</a:t>
            </a:r>
            <a:r>
              <a:rPr lang="en-US" altLang="zh-CN" dirty="0">
                <a:solidFill>
                  <a:srgbClr val="3F3F3F"/>
                </a:solidFill>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329266351"/>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6588D9-0603-415C-9692-74F95CCFC6E1}"/>
              </a:ext>
            </a:extLst>
          </p:cNvPr>
          <p:cNvSpPr/>
          <p:nvPr/>
        </p:nvSpPr>
        <p:spPr>
          <a:xfrm>
            <a:off x="1702718" y="1412776"/>
            <a:ext cx="1463862" cy="369332"/>
          </a:xfrm>
          <a:prstGeom prst="rect">
            <a:avLst/>
          </a:prstGeom>
        </p:spPr>
        <p:txBody>
          <a:bodyPr wrap="none">
            <a:spAutoFit/>
          </a:bodyPr>
          <a:lstStyle/>
          <a:p>
            <a:r>
              <a:rPr lang="zh-CN" altLang="en-US" dirty="0">
                <a:solidFill>
                  <a:srgbClr val="3F3F3F"/>
                </a:solidFill>
                <a:latin typeface="microsoft yahei" panose="020B0503020204020204" pitchFamily="34" charset="-122"/>
                <a:ea typeface="microsoft yahei" panose="020B0503020204020204" pitchFamily="34" charset="-122"/>
              </a:rPr>
              <a:t>和类图对比</a:t>
            </a:r>
            <a:r>
              <a:rPr lang="en-US" altLang="zh-CN" dirty="0">
                <a:solidFill>
                  <a:srgbClr val="3F3F3F"/>
                </a:solidFill>
                <a:latin typeface="microsoft yahei" panose="020B0503020204020204" pitchFamily="34" charset="-122"/>
                <a:ea typeface="microsoft yahei" panose="020B0503020204020204" pitchFamily="34" charset="-122"/>
              </a:rPr>
              <a:t>: </a:t>
            </a:r>
            <a:endParaRPr lang="zh-CN" altLang="en-US" dirty="0"/>
          </a:p>
        </p:txBody>
      </p:sp>
      <p:pic>
        <p:nvPicPr>
          <p:cNvPr id="8" name="图片 7">
            <a:extLst>
              <a:ext uri="{FF2B5EF4-FFF2-40B4-BE49-F238E27FC236}">
                <a16:creationId xmlns:a16="http://schemas.microsoft.com/office/drawing/2014/main" id="{500558B8-6F79-4F3A-AA4A-FE91777D2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34" y="2038350"/>
            <a:ext cx="10033944" cy="3406874"/>
          </a:xfrm>
          <a:prstGeom prst="rect">
            <a:avLst/>
          </a:prstGeom>
        </p:spPr>
      </p:pic>
    </p:spTree>
    <p:extLst>
      <p:ext uri="{BB962C8B-B14F-4D97-AF65-F5344CB8AC3E}">
        <p14:creationId xmlns:p14="http://schemas.microsoft.com/office/powerpoint/2010/main" val="3173073214"/>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9DF7602-ED62-4D45-A0CA-F30FEC76E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75" y="2391993"/>
            <a:ext cx="7600364" cy="4466007"/>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6588D9-0603-415C-9692-74F95CCFC6E1}"/>
              </a:ext>
            </a:extLst>
          </p:cNvPr>
          <p:cNvSpPr/>
          <p:nvPr/>
        </p:nvSpPr>
        <p:spPr>
          <a:xfrm>
            <a:off x="1702718" y="1412776"/>
            <a:ext cx="1463862" cy="369332"/>
          </a:xfrm>
          <a:prstGeom prst="rect">
            <a:avLst/>
          </a:prstGeom>
        </p:spPr>
        <p:txBody>
          <a:bodyPr wrap="none">
            <a:spAutoFit/>
          </a:bodyPr>
          <a:lstStyle/>
          <a:p>
            <a:r>
              <a:rPr lang="zh-CN" altLang="en-US" dirty="0"/>
              <a:t>对象图示例</a:t>
            </a:r>
            <a:r>
              <a:rPr lang="en-US" altLang="zh-CN" dirty="0"/>
              <a:t>: </a:t>
            </a:r>
            <a:endParaRPr lang="zh-CN" altLang="en-US" dirty="0"/>
          </a:p>
        </p:txBody>
      </p:sp>
      <p:pic>
        <p:nvPicPr>
          <p:cNvPr id="9" name="图片 8">
            <a:extLst>
              <a:ext uri="{FF2B5EF4-FFF2-40B4-BE49-F238E27FC236}">
                <a16:creationId xmlns:a16="http://schemas.microsoft.com/office/drawing/2014/main" id="{EA404066-8577-4D9F-8497-935AE4EC62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206" y="238430"/>
            <a:ext cx="5754510" cy="2609792"/>
          </a:xfrm>
          <a:prstGeom prst="rect">
            <a:avLst/>
          </a:prstGeom>
        </p:spPr>
      </p:pic>
    </p:spTree>
    <p:extLst>
      <p:ext uri="{BB962C8B-B14F-4D97-AF65-F5344CB8AC3E}">
        <p14:creationId xmlns:p14="http://schemas.microsoft.com/office/powerpoint/2010/main" val="970139166"/>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构件图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D8C65C8-CF53-41C1-9FE1-D23CF332915B}"/>
              </a:ext>
            </a:extLst>
          </p:cNvPr>
          <p:cNvSpPr txBox="1"/>
          <p:nvPr/>
        </p:nvSpPr>
        <p:spPr>
          <a:xfrm>
            <a:off x="924559" y="1340768"/>
            <a:ext cx="10341293" cy="646331"/>
          </a:xfrm>
          <a:prstGeom prst="rect">
            <a:avLst/>
          </a:prstGeom>
          <a:noFill/>
        </p:spPr>
        <p:txBody>
          <a:bodyPr wrap="none" rtlCol="0">
            <a:spAutoFit/>
          </a:bodyPr>
          <a:lstStyle/>
          <a:p>
            <a:r>
              <a:rPr lang="zh-CN" altLang="en-US" dirty="0"/>
              <a:t>展现了一个封装的类和它的接口、端口以及由内嵌的构件和连接件构成的内部结构。</a:t>
            </a:r>
            <a:endParaRPr lang="en-US" altLang="zh-CN" dirty="0"/>
          </a:p>
          <a:p>
            <a:r>
              <a:rPr lang="zh-CN" altLang="en-US" dirty="0"/>
              <a:t>构件图用于表示系统的静态设计实现视图。对于由小的部件构建大的系统来说，构件图是很重要的。</a:t>
            </a:r>
            <a:endParaRPr lang="en-US" altLang="zh-CN" dirty="0"/>
          </a:p>
        </p:txBody>
      </p:sp>
      <p:pic>
        <p:nvPicPr>
          <p:cNvPr id="8" name="图片 7">
            <a:extLst>
              <a:ext uri="{FF2B5EF4-FFF2-40B4-BE49-F238E27FC236}">
                <a16:creationId xmlns:a16="http://schemas.microsoft.com/office/drawing/2014/main" id="{4734124C-7E9B-4E7D-95A8-3946BF3212FB}"/>
              </a:ext>
            </a:extLst>
          </p:cNvPr>
          <p:cNvPicPr>
            <a:picLocks noChangeAspect="1"/>
          </p:cNvPicPr>
          <p:nvPr/>
        </p:nvPicPr>
        <p:blipFill>
          <a:blip r:embed="rId3"/>
          <a:stretch>
            <a:fillRect/>
          </a:stretch>
        </p:blipFill>
        <p:spPr>
          <a:xfrm>
            <a:off x="2782837" y="2132856"/>
            <a:ext cx="6624736" cy="4358984"/>
          </a:xfrm>
          <a:prstGeom prst="rect">
            <a:avLst/>
          </a:prstGeom>
        </p:spPr>
      </p:pic>
    </p:spTree>
    <p:extLst>
      <p:ext uri="{BB962C8B-B14F-4D97-AF65-F5344CB8AC3E}">
        <p14:creationId xmlns:p14="http://schemas.microsoft.com/office/powerpoint/2010/main" val="930869258"/>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2F47597-B2D8-4F66-87A5-393D74B2D23A}"/>
              </a:ext>
            </a:extLst>
          </p:cNvPr>
          <p:cNvPicPr>
            <a:picLocks noChangeAspect="1"/>
          </p:cNvPicPr>
          <p:nvPr/>
        </p:nvPicPr>
        <p:blipFill>
          <a:blip r:embed="rId3"/>
          <a:stretch>
            <a:fillRect/>
          </a:stretch>
        </p:blipFill>
        <p:spPr>
          <a:xfrm>
            <a:off x="3113881" y="2276872"/>
            <a:ext cx="5962650" cy="4695825"/>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用况图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E754D99-C546-4FDD-AA82-30A19EA937B0}"/>
              </a:ext>
            </a:extLst>
          </p:cNvPr>
          <p:cNvSpPr txBox="1"/>
          <p:nvPr/>
        </p:nvSpPr>
        <p:spPr>
          <a:xfrm>
            <a:off x="2890850" y="1484784"/>
            <a:ext cx="6408712" cy="923330"/>
          </a:xfrm>
          <a:prstGeom prst="rect">
            <a:avLst/>
          </a:prstGeom>
          <a:noFill/>
        </p:spPr>
        <p:txBody>
          <a:bodyPr wrap="square" rtlCol="0">
            <a:spAutoFit/>
          </a:bodyPr>
          <a:lstStyle/>
          <a:p>
            <a:r>
              <a:rPr lang="zh-CN" altLang="en-US" dirty="0"/>
              <a:t>展现了一组用况、参与者以及他们之间的关系。用狂徒给出系统的静态用况视图。这些图在对系统的行为进行组织和建模上是非常重要的。</a:t>
            </a:r>
          </a:p>
        </p:txBody>
      </p:sp>
    </p:spTree>
    <p:extLst>
      <p:ext uri="{BB962C8B-B14F-4D97-AF65-F5344CB8AC3E}">
        <p14:creationId xmlns:p14="http://schemas.microsoft.com/office/powerpoint/2010/main" val="940130360"/>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顺序图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802D72F-3E07-4095-97E6-26384774D344}"/>
              </a:ext>
            </a:extLst>
          </p:cNvPr>
          <p:cNvSpPr/>
          <p:nvPr/>
        </p:nvSpPr>
        <p:spPr>
          <a:xfrm>
            <a:off x="3047999" y="1628800"/>
            <a:ext cx="6092825" cy="646331"/>
          </a:xfrm>
          <a:prstGeom prst="rect">
            <a:avLst/>
          </a:prstGeom>
        </p:spPr>
        <p:txBody>
          <a:bodyPr>
            <a:spAutoFit/>
          </a:bodyPr>
          <a:lstStyle/>
          <a:p>
            <a:r>
              <a:rPr lang="zh-CN" altLang="en-US" dirty="0"/>
              <a:t>顺序图强调消息的时间顺序，形成顺序图时，首先把参加交互的对象或角色放在图的上方，沿水平轴方向排列。</a:t>
            </a:r>
          </a:p>
        </p:txBody>
      </p:sp>
      <p:pic>
        <p:nvPicPr>
          <p:cNvPr id="7" name="图片 6">
            <a:extLst>
              <a:ext uri="{FF2B5EF4-FFF2-40B4-BE49-F238E27FC236}">
                <a16:creationId xmlns:a16="http://schemas.microsoft.com/office/drawing/2014/main" id="{EFD56113-67F4-422A-BA0A-BCB41D3FA553}"/>
              </a:ext>
            </a:extLst>
          </p:cNvPr>
          <p:cNvPicPr>
            <a:picLocks noChangeAspect="1"/>
          </p:cNvPicPr>
          <p:nvPr/>
        </p:nvPicPr>
        <p:blipFill>
          <a:blip r:embed="rId3"/>
          <a:stretch>
            <a:fillRect/>
          </a:stretch>
        </p:blipFill>
        <p:spPr>
          <a:xfrm>
            <a:off x="3473710" y="2420888"/>
            <a:ext cx="5241404" cy="3619065"/>
          </a:xfrm>
          <a:prstGeom prst="rect">
            <a:avLst/>
          </a:prstGeom>
        </p:spPr>
      </p:pic>
    </p:spTree>
    <p:extLst>
      <p:ext uri="{BB962C8B-B14F-4D97-AF65-F5344CB8AC3E}">
        <p14:creationId xmlns:p14="http://schemas.microsoft.com/office/powerpoint/2010/main" val="264908172"/>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1</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158535" y="2924231"/>
            <a:ext cx="2685351" cy="646331"/>
          </a:xfrm>
          <a:prstGeom prst="rect">
            <a:avLst/>
          </a:prstGeom>
          <a:noFill/>
        </p:spPr>
        <p:txBody>
          <a:bodyPr wrap="none" rtlCol="0">
            <a:spAutoFit/>
          </a:bodyPr>
          <a:lstStyle/>
          <a:p>
            <a:r>
              <a:rPr lang="zh-CN" altLang="en-US" sz="3600" spc="300" dirty="0">
                <a:latin typeface="+mn-ea"/>
              </a:rPr>
              <a:t>为什么建模</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32745"/>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通信图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2B7104D-7FAE-45F6-A72C-CE61978DDEAC}"/>
              </a:ext>
            </a:extLst>
          </p:cNvPr>
          <p:cNvSpPr/>
          <p:nvPr/>
        </p:nvSpPr>
        <p:spPr>
          <a:xfrm>
            <a:off x="2052116" y="1048090"/>
            <a:ext cx="8086179" cy="923330"/>
          </a:xfrm>
          <a:prstGeom prst="rect">
            <a:avLst/>
          </a:prstGeom>
        </p:spPr>
        <p:txBody>
          <a:bodyPr wrap="square">
            <a:spAutoFit/>
          </a:bodyPr>
          <a:lstStyle/>
          <a:p>
            <a:r>
              <a:rPr lang="en-US" altLang="zh-CN" dirty="0"/>
              <a:t>UML2.0</a:t>
            </a:r>
            <a:r>
              <a:rPr lang="zh-CN" altLang="en-US" dirty="0"/>
              <a:t>之前叫协作图</a:t>
            </a:r>
            <a:r>
              <a:rPr lang="en-US" altLang="zh-CN" dirty="0"/>
              <a:t>(Collaboration Diagram) </a:t>
            </a:r>
            <a:br>
              <a:rPr lang="zh-CN" altLang="en-US" dirty="0"/>
            </a:br>
            <a:r>
              <a:rPr lang="zh-CN" altLang="en-US" dirty="0"/>
              <a:t>显示在某种情形下对象之间发送的消息。 协作图显示了一系列的对象和在这些对象之间的联系以及对象间发送和接收的消息 </a:t>
            </a:r>
          </a:p>
        </p:txBody>
      </p:sp>
      <p:pic>
        <p:nvPicPr>
          <p:cNvPr id="8" name="图片 7">
            <a:extLst>
              <a:ext uri="{FF2B5EF4-FFF2-40B4-BE49-F238E27FC236}">
                <a16:creationId xmlns:a16="http://schemas.microsoft.com/office/drawing/2014/main" id="{E77E4C27-2675-440B-8230-53CCE3731BAD}"/>
              </a:ext>
            </a:extLst>
          </p:cNvPr>
          <p:cNvPicPr>
            <a:picLocks noChangeAspect="1"/>
          </p:cNvPicPr>
          <p:nvPr/>
        </p:nvPicPr>
        <p:blipFill>
          <a:blip r:embed="rId3"/>
          <a:stretch>
            <a:fillRect/>
          </a:stretch>
        </p:blipFill>
        <p:spPr>
          <a:xfrm>
            <a:off x="3448706" y="2276872"/>
            <a:ext cx="5292999" cy="4212294"/>
          </a:xfrm>
          <a:prstGeom prst="rect">
            <a:avLst/>
          </a:prstGeom>
        </p:spPr>
      </p:pic>
    </p:spTree>
    <p:extLst>
      <p:ext uri="{BB962C8B-B14F-4D97-AF65-F5344CB8AC3E}">
        <p14:creationId xmlns:p14="http://schemas.microsoft.com/office/powerpoint/2010/main" val="905575116"/>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状态图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09DDDCF0-2B52-410B-8769-2ED1CF7F5372}"/>
              </a:ext>
            </a:extLst>
          </p:cNvPr>
          <p:cNvPicPr>
            <a:picLocks noChangeAspect="1"/>
          </p:cNvPicPr>
          <p:nvPr/>
        </p:nvPicPr>
        <p:blipFill>
          <a:blip r:embed="rId3"/>
          <a:stretch>
            <a:fillRect/>
          </a:stretch>
        </p:blipFill>
        <p:spPr>
          <a:xfrm>
            <a:off x="2793677" y="2564904"/>
            <a:ext cx="6603057" cy="3672226"/>
          </a:xfrm>
          <a:prstGeom prst="rect">
            <a:avLst/>
          </a:prstGeom>
        </p:spPr>
      </p:pic>
      <p:sp>
        <p:nvSpPr>
          <p:cNvPr id="7" name="文本框 6">
            <a:extLst>
              <a:ext uri="{FF2B5EF4-FFF2-40B4-BE49-F238E27FC236}">
                <a16:creationId xmlns:a16="http://schemas.microsoft.com/office/drawing/2014/main" id="{E6FC0769-3D1D-42F1-9F63-0E9898B0EE91}"/>
              </a:ext>
            </a:extLst>
          </p:cNvPr>
          <p:cNvSpPr txBox="1"/>
          <p:nvPr/>
        </p:nvSpPr>
        <p:spPr>
          <a:xfrm>
            <a:off x="1732472" y="1412776"/>
            <a:ext cx="8725466" cy="923330"/>
          </a:xfrm>
          <a:prstGeom prst="rect">
            <a:avLst/>
          </a:prstGeom>
          <a:noFill/>
        </p:spPr>
        <p:txBody>
          <a:bodyPr wrap="none" rtlCol="0">
            <a:spAutoFit/>
          </a:bodyPr>
          <a:lstStyle/>
          <a:p>
            <a:r>
              <a:rPr lang="zh-CN" altLang="en-US" dirty="0"/>
              <a:t>展现了一个状态机，由状态、转移、事件、活动组成。展现了对象的动态视图，</a:t>
            </a:r>
            <a:endParaRPr lang="en-US" altLang="zh-CN" dirty="0"/>
          </a:p>
          <a:p>
            <a:r>
              <a:rPr lang="zh-CN" altLang="en-US" dirty="0"/>
              <a:t>它对于接口、类或协作行为的建模尤为重要，而且他强调由事件引发的对象行为，这</a:t>
            </a:r>
            <a:endParaRPr lang="en-US" altLang="zh-CN" dirty="0"/>
          </a:p>
          <a:p>
            <a:r>
              <a:rPr lang="zh-CN" altLang="en-US" dirty="0"/>
              <a:t>非常有助于对反应式系统建模</a:t>
            </a:r>
          </a:p>
        </p:txBody>
      </p:sp>
    </p:spTree>
    <p:extLst>
      <p:ext uri="{BB962C8B-B14F-4D97-AF65-F5344CB8AC3E}">
        <p14:creationId xmlns:p14="http://schemas.microsoft.com/office/powerpoint/2010/main" val="2580533043"/>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活动图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D67AF04-85E6-452B-B1BA-462F862A1FB9}"/>
              </a:ext>
            </a:extLst>
          </p:cNvPr>
          <p:cNvSpPr/>
          <p:nvPr/>
        </p:nvSpPr>
        <p:spPr>
          <a:xfrm>
            <a:off x="334885" y="3861048"/>
            <a:ext cx="5701852" cy="646331"/>
          </a:xfrm>
          <a:prstGeom prst="rect">
            <a:avLst/>
          </a:prstGeom>
        </p:spPr>
        <p:txBody>
          <a:bodyPr wrap="square">
            <a:spAutoFit/>
          </a:bodyPr>
          <a:lstStyle/>
          <a:p>
            <a:r>
              <a:rPr lang="zh-CN" altLang="en-US" b="1" dirty="0"/>
              <a:t>开始</a:t>
            </a:r>
            <a:r>
              <a:rPr lang="en-US" altLang="zh-CN" b="1" dirty="0"/>
              <a:t>/</a:t>
            </a:r>
            <a:r>
              <a:rPr lang="zh-CN" altLang="en-US" b="1" dirty="0"/>
              <a:t>结束</a:t>
            </a:r>
            <a:r>
              <a:rPr lang="zh-CN" altLang="en-US" dirty="0"/>
              <a:t> 实心圆表示初始节点，圆圈内加一个实心圆来表示活动终点 </a:t>
            </a:r>
          </a:p>
        </p:txBody>
      </p:sp>
      <p:pic>
        <p:nvPicPr>
          <p:cNvPr id="8" name="图片 7">
            <a:extLst>
              <a:ext uri="{FF2B5EF4-FFF2-40B4-BE49-F238E27FC236}">
                <a16:creationId xmlns:a16="http://schemas.microsoft.com/office/drawing/2014/main" id="{910314BA-E062-4375-8C6D-4F198B7F3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290" y="2159328"/>
            <a:ext cx="2647950" cy="1095375"/>
          </a:xfrm>
          <a:prstGeom prst="rect">
            <a:avLst/>
          </a:prstGeom>
        </p:spPr>
      </p:pic>
      <p:sp>
        <p:nvSpPr>
          <p:cNvPr id="9" name="矩形 8">
            <a:extLst>
              <a:ext uri="{FF2B5EF4-FFF2-40B4-BE49-F238E27FC236}">
                <a16:creationId xmlns:a16="http://schemas.microsoft.com/office/drawing/2014/main" id="{D4C5E6A0-635D-4C80-8B3D-06882B432A69}"/>
              </a:ext>
            </a:extLst>
          </p:cNvPr>
          <p:cNvSpPr/>
          <p:nvPr/>
        </p:nvSpPr>
        <p:spPr>
          <a:xfrm>
            <a:off x="1315606" y="1340152"/>
            <a:ext cx="9676144" cy="646331"/>
          </a:xfrm>
          <a:prstGeom prst="rect">
            <a:avLst/>
          </a:prstGeom>
        </p:spPr>
        <p:txBody>
          <a:bodyPr wrap="square">
            <a:spAutoFit/>
          </a:bodyPr>
          <a:lstStyle/>
          <a:p>
            <a:r>
              <a:rPr lang="zh-CN" altLang="en-US" dirty="0"/>
              <a:t>动态图</a:t>
            </a:r>
            <a:r>
              <a:rPr lang="en-US" altLang="zh-CN" dirty="0"/>
              <a:t>.</a:t>
            </a:r>
            <a:r>
              <a:rPr lang="zh-CN" altLang="en-US" dirty="0"/>
              <a:t>显示人或对象的活动，其方式类似于流程图 </a:t>
            </a:r>
            <a:br>
              <a:rPr lang="zh-CN" altLang="en-US" dirty="0"/>
            </a:br>
            <a:r>
              <a:rPr lang="zh-CN" altLang="en-US" dirty="0"/>
              <a:t>包含有</a:t>
            </a:r>
            <a:r>
              <a:rPr lang="en-US" altLang="zh-CN" dirty="0"/>
              <a:t>: </a:t>
            </a:r>
            <a:r>
              <a:rPr lang="zh-CN" altLang="en-US" dirty="0"/>
              <a:t>初始节点</a:t>
            </a:r>
            <a:r>
              <a:rPr lang="en-US" altLang="zh-CN" dirty="0"/>
              <a:t>(</a:t>
            </a:r>
            <a:r>
              <a:rPr lang="zh-CN" altLang="en-US" dirty="0"/>
              <a:t>开始</a:t>
            </a:r>
            <a:r>
              <a:rPr lang="en-US" altLang="zh-CN" dirty="0"/>
              <a:t>),</a:t>
            </a:r>
            <a:r>
              <a:rPr lang="zh-CN" altLang="en-US" dirty="0"/>
              <a:t>最后一个节点</a:t>
            </a:r>
            <a:r>
              <a:rPr lang="en-US" altLang="zh-CN" dirty="0"/>
              <a:t>(</a:t>
            </a:r>
            <a:r>
              <a:rPr lang="zh-CN" altLang="en-US" dirty="0"/>
              <a:t>结束</a:t>
            </a:r>
            <a:r>
              <a:rPr lang="en-US" altLang="zh-CN" dirty="0"/>
              <a:t>),</a:t>
            </a:r>
            <a:r>
              <a:rPr lang="zh-CN" altLang="en-US" dirty="0"/>
              <a:t>活动</a:t>
            </a:r>
            <a:r>
              <a:rPr lang="en-US" altLang="zh-CN" dirty="0"/>
              <a:t>,,</a:t>
            </a:r>
            <a:r>
              <a:rPr lang="zh-CN" altLang="en-US" dirty="0"/>
              <a:t>转换</a:t>
            </a:r>
            <a:r>
              <a:rPr lang="en-US" altLang="zh-CN" dirty="0"/>
              <a:t>,</a:t>
            </a:r>
            <a:r>
              <a:rPr lang="zh-CN" altLang="en-US" dirty="0"/>
              <a:t>判定</a:t>
            </a:r>
            <a:r>
              <a:rPr lang="en-US" altLang="zh-CN" dirty="0"/>
              <a:t>(</a:t>
            </a:r>
            <a:r>
              <a:rPr lang="zh-CN" altLang="en-US" dirty="0"/>
              <a:t>决策</a:t>
            </a:r>
            <a:r>
              <a:rPr lang="en-US" altLang="zh-CN" dirty="0"/>
              <a:t>), </a:t>
            </a:r>
            <a:r>
              <a:rPr lang="zh-CN" altLang="en-US" dirty="0"/>
              <a:t>同步条</a:t>
            </a:r>
            <a:r>
              <a:rPr lang="en-US" altLang="zh-CN" dirty="0"/>
              <a:t>,</a:t>
            </a:r>
            <a:r>
              <a:rPr lang="zh-CN" altLang="en-US" dirty="0"/>
              <a:t>分岔或汇合</a:t>
            </a:r>
            <a:r>
              <a:rPr lang="en-US" altLang="zh-CN" dirty="0"/>
              <a:t>,</a:t>
            </a:r>
            <a:r>
              <a:rPr lang="zh-CN" altLang="en-US" dirty="0"/>
              <a:t>泳道等</a:t>
            </a:r>
          </a:p>
        </p:txBody>
      </p:sp>
      <p:pic>
        <p:nvPicPr>
          <p:cNvPr id="12" name="图片 11">
            <a:extLst>
              <a:ext uri="{FF2B5EF4-FFF2-40B4-BE49-F238E27FC236}">
                <a16:creationId xmlns:a16="http://schemas.microsoft.com/office/drawing/2014/main" id="{2FDBA3AA-379B-4DCB-84A0-52E9D7A5F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3677" y="2076618"/>
            <a:ext cx="5811061" cy="4572638"/>
          </a:xfrm>
          <a:prstGeom prst="rect">
            <a:avLst/>
          </a:prstGeom>
        </p:spPr>
      </p:pic>
    </p:spTree>
    <p:extLst>
      <p:ext uri="{BB962C8B-B14F-4D97-AF65-F5344CB8AC3E}">
        <p14:creationId xmlns:p14="http://schemas.microsoft.com/office/powerpoint/2010/main" val="2858201570"/>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部署图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0C86AFA-0F1B-4E44-B0B1-F90C31556D1F}"/>
              </a:ext>
            </a:extLst>
          </p:cNvPr>
          <p:cNvSpPr/>
          <p:nvPr/>
        </p:nvSpPr>
        <p:spPr>
          <a:xfrm>
            <a:off x="910630" y="1196752"/>
            <a:ext cx="10729192" cy="646331"/>
          </a:xfrm>
          <a:prstGeom prst="rect">
            <a:avLst/>
          </a:prstGeom>
        </p:spPr>
        <p:txBody>
          <a:bodyPr wrap="square">
            <a:spAutoFit/>
          </a:bodyPr>
          <a:lstStyle/>
          <a:p>
            <a:r>
              <a:rPr lang="zh-CN" altLang="en-US" dirty="0"/>
              <a:t>展现了对运行时的处理结点以及在其中生存的构件的配置。部署图给出了体系结构的静态部署视图。通常一个结点包含一个或多个制品</a:t>
            </a:r>
          </a:p>
        </p:txBody>
      </p:sp>
      <p:pic>
        <p:nvPicPr>
          <p:cNvPr id="7" name="图片 6">
            <a:extLst>
              <a:ext uri="{FF2B5EF4-FFF2-40B4-BE49-F238E27FC236}">
                <a16:creationId xmlns:a16="http://schemas.microsoft.com/office/drawing/2014/main" id="{EFAB5479-1FDE-4F26-81BD-D83609E6D6B3}"/>
              </a:ext>
            </a:extLst>
          </p:cNvPr>
          <p:cNvPicPr>
            <a:picLocks noChangeAspect="1"/>
          </p:cNvPicPr>
          <p:nvPr/>
        </p:nvPicPr>
        <p:blipFill>
          <a:blip r:embed="rId3"/>
          <a:stretch>
            <a:fillRect/>
          </a:stretch>
        </p:blipFill>
        <p:spPr>
          <a:xfrm>
            <a:off x="3409156" y="2348880"/>
            <a:ext cx="5372100" cy="4229100"/>
          </a:xfrm>
          <a:prstGeom prst="rect">
            <a:avLst/>
          </a:prstGeom>
        </p:spPr>
      </p:pic>
    </p:spTree>
    <p:extLst>
      <p:ext uri="{BB962C8B-B14F-4D97-AF65-F5344CB8AC3E}">
        <p14:creationId xmlns:p14="http://schemas.microsoft.com/office/powerpoint/2010/main" val="2344757266"/>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800219" cy="461665"/>
          </a:xfrm>
          <a:prstGeom prst="rect">
            <a:avLst/>
          </a:prstGeom>
        </p:spPr>
        <p:txBody>
          <a:bodyPr wrap="none">
            <a:spAutoFit/>
          </a:bodyPr>
          <a:lstStyle/>
          <a:p>
            <a:r>
              <a:rPr lang="zh-CN" altLang="en-US" sz="2400" b="1" dirty="0">
                <a:solidFill>
                  <a:srgbClr val="C00000"/>
                </a:solidFill>
              </a:rPr>
              <a:t>包图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7043F86B-B181-42B5-9430-4D0293F645BC}"/>
              </a:ext>
            </a:extLst>
          </p:cNvPr>
          <p:cNvPicPr>
            <a:picLocks noChangeAspect="1"/>
          </p:cNvPicPr>
          <p:nvPr/>
        </p:nvPicPr>
        <p:blipFill>
          <a:blip r:embed="rId3"/>
          <a:stretch>
            <a:fillRect/>
          </a:stretch>
        </p:blipFill>
        <p:spPr>
          <a:xfrm>
            <a:off x="3563863" y="2276872"/>
            <a:ext cx="5062686" cy="4246505"/>
          </a:xfrm>
          <a:prstGeom prst="rect">
            <a:avLst/>
          </a:prstGeom>
        </p:spPr>
      </p:pic>
      <p:pic>
        <p:nvPicPr>
          <p:cNvPr id="7" name="图片 6">
            <a:extLst>
              <a:ext uri="{FF2B5EF4-FFF2-40B4-BE49-F238E27FC236}">
                <a16:creationId xmlns:a16="http://schemas.microsoft.com/office/drawing/2014/main" id="{BEC2CBDE-9D08-4DBE-A156-C39AC3AB558F}"/>
              </a:ext>
            </a:extLst>
          </p:cNvPr>
          <p:cNvPicPr>
            <a:picLocks noChangeAspect="1"/>
          </p:cNvPicPr>
          <p:nvPr/>
        </p:nvPicPr>
        <p:blipFill>
          <a:blip r:embed="rId4"/>
          <a:stretch>
            <a:fillRect/>
          </a:stretch>
        </p:blipFill>
        <p:spPr>
          <a:xfrm>
            <a:off x="9119542" y="3206557"/>
            <a:ext cx="1971675" cy="3314700"/>
          </a:xfrm>
          <a:prstGeom prst="rect">
            <a:avLst/>
          </a:prstGeom>
        </p:spPr>
      </p:pic>
      <p:pic>
        <p:nvPicPr>
          <p:cNvPr id="8" name="图片 7">
            <a:extLst>
              <a:ext uri="{FF2B5EF4-FFF2-40B4-BE49-F238E27FC236}">
                <a16:creationId xmlns:a16="http://schemas.microsoft.com/office/drawing/2014/main" id="{5CDECC1D-3AA7-49C3-91F1-290A5C13F6F8}"/>
              </a:ext>
            </a:extLst>
          </p:cNvPr>
          <p:cNvPicPr>
            <a:picLocks noChangeAspect="1"/>
          </p:cNvPicPr>
          <p:nvPr/>
        </p:nvPicPr>
        <p:blipFill>
          <a:blip r:embed="rId5"/>
          <a:stretch>
            <a:fillRect/>
          </a:stretch>
        </p:blipFill>
        <p:spPr>
          <a:xfrm>
            <a:off x="-385514" y="3989866"/>
            <a:ext cx="4200525" cy="2324100"/>
          </a:xfrm>
          <a:prstGeom prst="rect">
            <a:avLst/>
          </a:prstGeom>
        </p:spPr>
      </p:pic>
      <p:pic>
        <p:nvPicPr>
          <p:cNvPr id="9" name="图片 8">
            <a:extLst>
              <a:ext uri="{FF2B5EF4-FFF2-40B4-BE49-F238E27FC236}">
                <a16:creationId xmlns:a16="http://schemas.microsoft.com/office/drawing/2014/main" id="{8F9AFDAB-F6B5-4DBA-9FBD-B1C4004E3B15}"/>
              </a:ext>
            </a:extLst>
          </p:cNvPr>
          <p:cNvPicPr>
            <a:picLocks noChangeAspect="1"/>
          </p:cNvPicPr>
          <p:nvPr/>
        </p:nvPicPr>
        <p:blipFill>
          <a:blip r:embed="rId6"/>
          <a:stretch>
            <a:fillRect/>
          </a:stretch>
        </p:blipFill>
        <p:spPr>
          <a:xfrm>
            <a:off x="8471470" y="209121"/>
            <a:ext cx="3608164" cy="2564135"/>
          </a:xfrm>
          <a:prstGeom prst="rect">
            <a:avLst/>
          </a:prstGeom>
        </p:spPr>
      </p:pic>
      <p:sp>
        <p:nvSpPr>
          <p:cNvPr id="11" name="矩形 10">
            <a:extLst>
              <a:ext uri="{FF2B5EF4-FFF2-40B4-BE49-F238E27FC236}">
                <a16:creationId xmlns:a16="http://schemas.microsoft.com/office/drawing/2014/main" id="{BE70794E-DB67-4204-A81E-C1A1D53E9A7E}"/>
              </a:ext>
            </a:extLst>
          </p:cNvPr>
          <p:cNvSpPr/>
          <p:nvPr/>
        </p:nvSpPr>
        <p:spPr>
          <a:xfrm>
            <a:off x="1988368" y="547461"/>
            <a:ext cx="6299562" cy="1477328"/>
          </a:xfrm>
          <a:prstGeom prst="rect">
            <a:avLst/>
          </a:prstGeom>
        </p:spPr>
        <p:txBody>
          <a:bodyPr wrap="square">
            <a:spAutoFit/>
          </a:bodyPr>
          <a:lstStyle/>
          <a:p>
            <a:r>
              <a:rPr lang="zh-CN" altLang="en-US" dirty="0"/>
              <a:t>显示相关的类如何组合，对开发人员有用。 </a:t>
            </a:r>
            <a:br>
              <a:rPr lang="zh-CN" altLang="en-US" dirty="0"/>
            </a:br>
            <a:r>
              <a:rPr lang="zh-CN" altLang="en-US" dirty="0"/>
              <a:t>包可直接理解为命名空间，文件夹，是用来组织图形的封装，包图可以用来表述功能组命名空间的组织层次</a:t>
            </a:r>
            <a:r>
              <a:rPr lang="en-US" altLang="zh-CN" dirty="0"/>
              <a:t>Package</a:t>
            </a:r>
            <a:r>
              <a:rPr lang="zh-CN" altLang="en-US" dirty="0"/>
              <a:t>之间的关系非常的简单，两个字，依赖，</a:t>
            </a:r>
            <a:r>
              <a:rPr lang="en-US" altLang="zh-CN" dirty="0"/>
              <a:t>UML</a:t>
            </a:r>
            <a:r>
              <a:rPr lang="zh-CN" altLang="en-US" dirty="0"/>
              <a:t>中依赖用带箭头的虚线表示。</a:t>
            </a:r>
            <a:endParaRPr lang="en-US" altLang="zh-CN" dirty="0"/>
          </a:p>
        </p:txBody>
      </p:sp>
    </p:spTree>
    <p:extLst>
      <p:ext uri="{BB962C8B-B14F-4D97-AF65-F5344CB8AC3E}">
        <p14:creationId xmlns:p14="http://schemas.microsoft.com/office/powerpoint/2010/main" val="647009176"/>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1402948" cy="369332"/>
          </a:xfrm>
          <a:prstGeom prst="rect">
            <a:avLst/>
          </a:prstGeom>
        </p:spPr>
        <p:txBody>
          <a:bodyPr wrap="none">
            <a:spAutoFit/>
          </a:bodyPr>
          <a:lstStyle/>
          <a:p>
            <a:r>
              <a:rPr lang="en-US" altLang="zh-CN" b="1" dirty="0"/>
              <a:t>UML</a:t>
            </a:r>
            <a:r>
              <a:rPr lang="zh-CN" altLang="en-US" b="1" dirty="0"/>
              <a:t>规则  </a:t>
            </a:r>
            <a:r>
              <a:rPr lang="en-US" altLang="zh-CN" b="1" dirty="0">
                <a:solidFill>
                  <a:srgbClr val="C00000"/>
                </a:solidFill>
              </a:rPr>
              <a:t>2</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301" y="2204864"/>
            <a:ext cx="12417254" cy="6984704"/>
          </a:xfrm>
          <a:prstGeom prst="rect">
            <a:avLst/>
          </a:prstGeom>
        </p:spPr>
      </p:pic>
      <p:sp>
        <p:nvSpPr>
          <p:cNvPr id="8" name="文本框 7"/>
          <p:cNvSpPr txBox="1"/>
          <p:nvPr/>
        </p:nvSpPr>
        <p:spPr>
          <a:xfrm>
            <a:off x="1126654" y="1062028"/>
            <a:ext cx="4464496" cy="523220"/>
          </a:xfrm>
          <a:prstGeom prst="rect">
            <a:avLst/>
          </a:prstGeom>
          <a:noFill/>
        </p:spPr>
        <p:txBody>
          <a:bodyPr wrap="square" rtlCol="0">
            <a:spAutoFit/>
          </a:bodyPr>
          <a:lstStyle/>
          <a:p>
            <a:r>
              <a:rPr lang="en-US" altLang="zh-CN" sz="2800" dirty="0"/>
              <a:t>UML</a:t>
            </a:r>
            <a:r>
              <a:rPr lang="zh-CN" altLang="en-US" sz="2800" dirty="0"/>
              <a:t>语法和语义规则</a:t>
            </a:r>
          </a:p>
        </p:txBody>
      </p:sp>
      <p:sp>
        <p:nvSpPr>
          <p:cNvPr id="12" name="矩形 11"/>
          <p:cNvSpPr/>
          <p:nvPr/>
        </p:nvSpPr>
        <p:spPr>
          <a:xfrm>
            <a:off x="93996" y="2204864"/>
            <a:ext cx="5737760" cy="4320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38622" y="2492896"/>
            <a:ext cx="4752528" cy="3785652"/>
          </a:xfrm>
          <a:prstGeom prst="rect">
            <a:avLst/>
          </a:prstGeom>
          <a:noFill/>
        </p:spPr>
        <p:txBody>
          <a:bodyPr wrap="square" rtlCol="0">
            <a:spAutoFit/>
          </a:bodyPr>
          <a:lstStyle/>
          <a:p>
            <a:r>
              <a:rPr lang="zh-CN" altLang="en-US" sz="2400" dirty="0"/>
              <a:t>命名</a:t>
            </a:r>
            <a:r>
              <a:rPr lang="en-US" altLang="zh-CN" sz="2400" dirty="0"/>
              <a:t>——</a:t>
            </a:r>
            <a:r>
              <a:rPr lang="zh-CN" altLang="en-US" sz="2400" dirty="0"/>
              <a:t>为事物关系和图起的名字</a:t>
            </a:r>
            <a:endParaRPr lang="en-US" altLang="zh-CN" sz="2400" dirty="0"/>
          </a:p>
          <a:p>
            <a:r>
              <a:rPr lang="zh-CN" altLang="en-US" sz="2400" dirty="0"/>
              <a:t>范围</a:t>
            </a:r>
            <a:r>
              <a:rPr lang="en-US" altLang="zh-CN" sz="2400" dirty="0"/>
              <a:t>——</a:t>
            </a:r>
            <a:r>
              <a:rPr lang="zh-CN" altLang="en-US" sz="2400" dirty="0"/>
              <a:t>使名字具有特定含义的语境</a:t>
            </a:r>
            <a:endParaRPr lang="en-US" altLang="zh-CN" sz="2400" dirty="0"/>
          </a:p>
          <a:p>
            <a:r>
              <a:rPr lang="zh-CN" altLang="en-US" sz="2400" dirty="0"/>
              <a:t>可见性</a:t>
            </a:r>
            <a:r>
              <a:rPr lang="en-US" altLang="zh-CN" sz="2400" dirty="0"/>
              <a:t>——</a:t>
            </a:r>
            <a:r>
              <a:rPr lang="zh-CN" altLang="en-US" sz="2400" dirty="0"/>
              <a:t>这些名字如何让其他成分看见和使用</a:t>
            </a:r>
            <a:endParaRPr lang="en-US" altLang="zh-CN" sz="2400" dirty="0"/>
          </a:p>
          <a:p>
            <a:r>
              <a:rPr lang="zh-CN" altLang="en-US" sz="2400" dirty="0"/>
              <a:t>完整性</a:t>
            </a:r>
            <a:r>
              <a:rPr lang="en-US" altLang="zh-CN" sz="2400" dirty="0"/>
              <a:t>——</a:t>
            </a:r>
            <a:r>
              <a:rPr lang="zh-CN" altLang="en-US" sz="2400" dirty="0"/>
              <a:t>事物如何正确、一致的相互联系</a:t>
            </a:r>
            <a:endParaRPr lang="en-US" altLang="zh-CN" sz="2400" dirty="0"/>
          </a:p>
          <a:p>
            <a:r>
              <a:rPr lang="zh-CN" altLang="en-US" sz="2400" dirty="0"/>
              <a:t>执行</a:t>
            </a:r>
            <a:r>
              <a:rPr lang="en-US" altLang="zh-CN" sz="2400" dirty="0"/>
              <a:t>——</a:t>
            </a:r>
            <a:r>
              <a:rPr lang="zh-CN" altLang="en-US" sz="2400" dirty="0"/>
              <a:t>运行或模拟一个动态模型意味着什么</a:t>
            </a:r>
          </a:p>
        </p:txBody>
      </p:sp>
      <p:sp>
        <p:nvSpPr>
          <p:cNvPr id="13" name="矩形 12"/>
          <p:cNvSpPr/>
          <p:nvPr/>
        </p:nvSpPr>
        <p:spPr>
          <a:xfrm>
            <a:off x="6335776" y="2235671"/>
            <a:ext cx="5737760" cy="4320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784246" y="2529434"/>
            <a:ext cx="4752528" cy="1938992"/>
          </a:xfrm>
          <a:prstGeom prst="rect">
            <a:avLst/>
          </a:prstGeom>
          <a:noFill/>
        </p:spPr>
        <p:txBody>
          <a:bodyPr wrap="square" rtlCol="0">
            <a:spAutoFit/>
          </a:bodyPr>
          <a:lstStyle/>
          <a:p>
            <a:r>
              <a:rPr lang="zh-CN" altLang="en-US" sz="2400" dirty="0"/>
              <a:t>省略</a:t>
            </a:r>
            <a:r>
              <a:rPr lang="en-US" altLang="zh-CN" sz="2400" dirty="0"/>
              <a:t>——</a:t>
            </a:r>
            <a:r>
              <a:rPr lang="zh-CN" altLang="en-US" sz="2400" dirty="0"/>
              <a:t>隐藏某些元素以简化视图</a:t>
            </a:r>
            <a:endParaRPr lang="en-US" altLang="zh-CN" sz="2400" dirty="0"/>
          </a:p>
          <a:p>
            <a:r>
              <a:rPr lang="zh-CN" altLang="en-US" sz="2400" dirty="0"/>
              <a:t>不完全</a:t>
            </a:r>
            <a:r>
              <a:rPr lang="en-US" altLang="zh-CN" sz="2400" dirty="0"/>
              <a:t>——</a:t>
            </a:r>
            <a:r>
              <a:rPr lang="zh-CN" altLang="en-US" sz="2400" dirty="0"/>
              <a:t>可能遗漏了某些元素</a:t>
            </a:r>
            <a:endParaRPr lang="en-US" altLang="zh-CN" sz="2400" dirty="0"/>
          </a:p>
          <a:p>
            <a:r>
              <a:rPr lang="zh-CN" altLang="en-US" sz="2400" dirty="0"/>
              <a:t>不一致</a:t>
            </a:r>
            <a:r>
              <a:rPr lang="en-US" altLang="zh-CN" sz="2400" dirty="0"/>
              <a:t>——</a:t>
            </a:r>
            <a:r>
              <a:rPr lang="zh-CN" altLang="en-US" sz="2400" dirty="0"/>
              <a:t>模型的完整性得不到保证</a:t>
            </a:r>
            <a:endParaRPr lang="en-US" altLang="zh-CN" sz="2400" dirty="0"/>
          </a:p>
        </p:txBody>
      </p:sp>
    </p:spTree>
    <p:extLst>
      <p:ext uri="{BB962C8B-B14F-4D97-AF65-F5344CB8AC3E}">
        <p14:creationId xmlns:p14="http://schemas.microsoft.com/office/powerpoint/2010/main" val="57306180"/>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00219D5-BCDD-464C-8F33-2AF35D8DACC4}"/>
              </a:ext>
            </a:extLst>
          </p:cNvPr>
          <p:cNvGrpSpPr/>
          <p:nvPr/>
        </p:nvGrpSpPr>
        <p:grpSpPr>
          <a:xfrm flipH="1">
            <a:off x="11639822" y="296059"/>
            <a:ext cx="777432" cy="871309"/>
            <a:chOff x="8415343" y="292006"/>
            <a:chExt cx="777432" cy="871309"/>
          </a:xfrm>
        </p:grpSpPr>
        <p:cxnSp>
          <p:nvCxnSpPr>
            <p:cNvPr id="3" name="直接连接符 2">
              <a:extLst>
                <a:ext uri="{FF2B5EF4-FFF2-40B4-BE49-F238E27FC236}">
                  <a16:creationId xmlns:a16="http://schemas.microsoft.com/office/drawing/2014/main" id="{8F30DDB9-D587-41B3-8026-E3427A4F5046}"/>
                </a:ext>
              </a:extLst>
            </p:cNvPr>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AD80A267-27E0-4796-9DB5-3B46168428BE}"/>
                </a:ext>
              </a:extLst>
            </p:cNvPr>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a:extLst>
              <a:ext uri="{FF2B5EF4-FFF2-40B4-BE49-F238E27FC236}">
                <a16:creationId xmlns:a16="http://schemas.microsoft.com/office/drawing/2014/main" id="{848ED90B-5737-44B9-A95C-6142115C613B}"/>
              </a:ext>
            </a:extLst>
          </p:cNvPr>
          <p:cNvSpPr/>
          <p:nvPr/>
        </p:nvSpPr>
        <p:spPr>
          <a:xfrm>
            <a:off x="9263558" y="692696"/>
            <a:ext cx="1838965" cy="369332"/>
          </a:xfrm>
          <a:prstGeom prst="rect">
            <a:avLst/>
          </a:prstGeom>
        </p:spPr>
        <p:txBody>
          <a:bodyPr wrap="none">
            <a:spAutoFit/>
          </a:bodyPr>
          <a:lstStyle/>
          <a:p>
            <a:r>
              <a:rPr lang="en-US" altLang="zh-CN" b="1" dirty="0"/>
              <a:t>UML</a:t>
            </a:r>
            <a:r>
              <a:rPr lang="zh-CN" altLang="en-US" b="1" dirty="0"/>
              <a:t>的公共机制</a:t>
            </a:r>
            <a:endParaRPr lang="zh-CN" altLang="en-US" b="1" dirty="0">
              <a:solidFill>
                <a:srgbClr val="C00000"/>
              </a:solidFill>
            </a:endParaRPr>
          </a:p>
        </p:txBody>
      </p:sp>
      <p:sp>
        <p:nvSpPr>
          <p:cNvPr id="6" name="左中括号 5">
            <a:extLst>
              <a:ext uri="{FF2B5EF4-FFF2-40B4-BE49-F238E27FC236}">
                <a16:creationId xmlns:a16="http://schemas.microsoft.com/office/drawing/2014/main" id="{3EDD9304-CC82-4D67-94AA-54958789D40C}"/>
              </a:ext>
            </a:extLst>
          </p:cNvPr>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13300F9F-F024-4031-B577-DD5960313E02}"/>
              </a:ext>
            </a:extLst>
          </p:cNvPr>
          <p:cNvGrpSpPr/>
          <p:nvPr/>
        </p:nvGrpSpPr>
        <p:grpSpPr>
          <a:xfrm>
            <a:off x="4583038" y="2420888"/>
            <a:ext cx="2885200" cy="2884486"/>
            <a:chOff x="4952097" y="2353076"/>
            <a:chExt cx="2885200" cy="2884486"/>
          </a:xfrm>
        </p:grpSpPr>
        <p:sp>
          <p:nvSpPr>
            <p:cNvPr id="7" name="圆角矩形 2">
              <a:extLst>
                <a:ext uri="{FF2B5EF4-FFF2-40B4-BE49-F238E27FC236}">
                  <a16:creationId xmlns:a16="http://schemas.microsoft.com/office/drawing/2014/main" id="{408E8147-E946-47BA-AF7F-762C569341B1}"/>
                </a:ext>
              </a:extLst>
            </p:cNvPr>
            <p:cNvSpPr/>
            <p:nvPr/>
          </p:nvSpPr>
          <p:spPr>
            <a:xfrm>
              <a:off x="4952097" y="2353076"/>
              <a:ext cx="1376513" cy="1376513"/>
            </a:xfrm>
            <a:prstGeom prst="round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2">
              <a:extLst>
                <a:ext uri="{FF2B5EF4-FFF2-40B4-BE49-F238E27FC236}">
                  <a16:creationId xmlns:a16="http://schemas.microsoft.com/office/drawing/2014/main" id="{37646F77-8BA5-4002-B48C-09F9D0E67606}"/>
                </a:ext>
              </a:extLst>
            </p:cNvPr>
            <p:cNvSpPr/>
            <p:nvPr/>
          </p:nvSpPr>
          <p:spPr>
            <a:xfrm>
              <a:off x="6460784" y="2353076"/>
              <a:ext cx="1376513" cy="1376513"/>
            </a:xfrm>
            <a:prstGeom prst="round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3">
              <a:extLst>
                <a:ext uri="{FF2B5EF4-FFF2-40B4-BE49-F238E27FC236}">
                  <a16:creationId xmlns:a16="http://schemas.microsoft.com/office/drawing/2014/main" id="{761052E2-F628-4FAA-8AE1-3E2CBB002823}"/>
                </a:ext>
              </a:extLst>
            </p:cNvPr>
            <p:cNvSpPr/>
            <p:nvPr/>
          </p:nvSpPr>
          <p:spPr>
            <a:xfrm>
              <a:off x="4952097" y="3861049"/>
              <a:ext cx="1376513" cy="1376513"/>
            </a:xfrm>
            <a:prstGeom prst="round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4">
              <a:extLst>
                <a:ext uri="{FF2B5EF4-FFF2-40B4-BE49-F238E27FC236}">
                  <a16:creationId xmlns:a16="http://schemas.microsoft.com/office/drawing/2014/main" id="{915120F3-4A64-4787-ABD1-7CEC8D364FA7}"/>
                </a:ext>
              </a:extLst>
            </p:cNvPr>
            <p:cNvSpPr/>
            <p:nvPr/>
          </p:nvSpPr>
          <p:spPr>
            <a:xfrm>
              <a:off x="6455246" y="3861048"/>
              <a:ext cx="1376513" cy="1376513"/>
            </a:xfrm>
            <a:prstGeom prst="round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C767357-8168-434D-939F-946DBA61C229}"/>
                </a:ext>
              </a:extLst>
            </p:cNvPr>
            <p:cNvSpPr txBox="1"/>
            <p:nvPr/>
          </p:nvSpPr>
          <p:spPr>
            <a:xfrm>
              <a:off x="5356041" y="2569100"/>
              <a:ext cx="532160" cy="954107"/>
            </a:xfrm>
            <a:prstGeom prst="rect">
              <a:avLst/>
            </a:prstGeom>
            <a:noFill/>
          </p:spPr>
          <p:txBody>
            <a:bodyPr wrap="square" rtlCol="0">
              <a:spAutoFit/>
            </a:bodyPr>
            <a:lstStyle/>
            <a:p>
              <a:r>
                <a:rPr lang="zh-CN" altLang="en-US" sz="2800" dirty="0">
                  <a:solidFill>
                    <a:schemeClr val="bg1"/>
                  </a:solidFill>
                </a:rPr>
                <a:t>规约</a:t>
              </a:r>
            </a:p>
          </p:txBody>
        </p:sp>
        <p:sp>
          <p:nvSpPr>
            <p:cNvPr id="12" name="文本框 11">
              <a:extLst>
                <a:ext uri="{FF2B5EF4-FFF2-40B4-BE49-F238E27FC236}">
                  <a16:creationId xmlns:a16="http://schemas.microsoft.com/office/drawing/2014/main" id="{D895582D-673D-4374-ABD7-24DF72249A0E}"/>
                </a:ext>
              </a:extLst>
            </p:cNvPr>
            <p:cNvSpPr txBox="1"/>
            <p:nvPr/>
          </p:nvSpPr>
          <p:spPr>
            <a:xfrm>
              <a:off x="6824297" y="2569100"/>
              <a:ext cx="532160" cy="954107"/>
            </a:xfrm>
            <a:prstGeom prst="rect">
              <a:avLst/>
            </a:prstGeom>
            <a:noFill/>
          </p:spPr>
          <p:txBody>
            <a:bodyPr wrap="square" rtlCol="0">
              <a:spAutoFit/>
            </a:bodyPr>
            <a:lstStyle/>
            <a:p>
              <a:r>
                <a:rPr lang="zh-CN" altLang="en-US" sz="2800" dirty="0">
                  <a:solidFill>
                    <a:schemeClr val="bg1"/>
                  </a:solidFill>
                </a:rPr>
                <a:t>修饰</a:t>
              </a:r>
            </a:p>
          </p:txBody>
        </p:sp>
        <p:sp>
          <p:nvSpPr>
            <p:cNvPr id="13" name="文本框 12">
              <a:extLst>
                <a:ext uri="{FF2B5EF4-FFF2-40B4-BE49-F238E27FC236}">
                  <a16:creationId xmlns:a16="http://schemas.microsoft.com/office/drawing/2014/main" id="{F202A7AD-48C7-4638-879F-041DA4F7C3BA}"/>
                </a:ext>
              </a:extLst>
            </p:cNvPr>
            <p:cNvSpPr txBox="1"/>
            <p:nvPr/>
          </p:nvSpPr>
          <p:spPr>
            <a:xfrm>
              <a:off x="6705772" y="4115154"/>
              <a:ext cx="901219" cy="954107"/>
            </a:xfrm>
            <a:prstGeom prst="rect">
              <a:avLst/>
            </a:prstGeom>
            <a:noFill/>
          </p:spPr>
          <p:txBody>
            <a:bodyPr wrap="square" rtlCol="0">
              <a:spAutoFit/>
            </a:bodyPr>
            <a:lstStyle/>
            <a:p>
              <a:r>
                <a:rPr lang="zh-CN" altLang="en-US" sz="2800" dirty="0">
                  <a:solidFill>
                    <a:schemeClr val="bg1"/>
                  </a:solidFill>
                </a:rPr>
                <a:t>扩展机制</a:t>
              </a:r>
            </a:p>
          </p:txBody>
        </p:sp>
        <p:sp>
          <p:nvSpPr>
            <p:cNvPr id="14" name="文本框 13">
              <a:extLst>
                <a:ext uri="{FF2B5EF4-FFF2-40B4-BE49-F238E27FC236}">
                  <a16:creationId xmlns:a16="http://schemas.microsoft.com/office/drawing/2014/main" id="{11A6917C-D50B-4934-999D-C8EE09268AAA}"/>
                </a:ext>
              </a:extLst>
            </p:cNvPr>
            <p:cNvSpPr txBox="1"/>
            <p:nvPr/>
          </p:nvSpPr>
          <p:spPr>
            <a:xfrm>
              <a:off x="5168121" y="4092747"/>
              <a:ext cx="936104" cy="954107"/>
            </a:xfrm>
            <a:prstGeom prst="rect">
              <a:avLst/>
            </a:prstGeom>
            <a:noFill/>
          </p:spPr>
          <p:txBody>
            <a:bodyPr wrap="square" rtlCol="0">
              <a:spAutoFit/>
            </a:bodyPr>
            <a:lstStyle/>
            <a:p>
              <a:r>
                <a:rPr lang="zh-CN" altLang="en-US" sz="2800" dirty="0">
                  <a:solidFill>
                    <a:schemeClr val="bg1"/>
                  </a:solidFill>
                </a:rPr>
                <a:t>通用划分</a:t>
              </a:r>
            </a:p>
          </p:txBody>
        </p:sp>
      </p:grpSp>
      <p:sp>
        <p:nvSpPr>
          <p:cNvPr id="17" name="TextBox 10">
            <a:extLst>
              <a:ext uri="{FF2B5EF4-FFF2-40B4-BE49-F238E27FC236}">
                <a16:creationId xmlns:a16="http://schemas.microsoft.com/office/drawing/2014/main" id="{F8293832-E418-40B9-BCB3-2E56CD5C5D24}"/>
              </a:ext>
            </a:extLst>
          </p:cNvPr>
          <p:cNvSpPr txBox="1"/>
          <p:nvPr/>
        </p:nvSpPr>
        <p:spPr>
          <a:xfrm>
            <a:off x="7462700" y="2163748"/>
            <a:ext cx="3977837" cy="1468058"/>
          </a:xfrm>
          <a:prstGeom prst="rect">
            <a:avLst/>
          </a:prstGeom>
          <a:noFill/>
        </p:spPr>
        <p:txBody>
          <a:bodyPr wrap="square" lIns="219419" tIns="109710" rIns="219419" bIns="109710" rtlCol="0">
            <a:spAutoFit/>
          </a:bodyPr>
          <a:lstStyle/>
          <a:p>
            <a:pPr>
              <a:lnSpc>
                <a:spcPct val="150000"/>
              </a:lnSpc>
            </a:pPr>
            <a:r>
              <a:rPr lang="en-US" altLang="zh-CN" b="1" dirty="0">
                <a:latin typeface="微软雅黑" panose="020B0503020204020204" pitchFamily="34" charset="-122"/>
                <a:cs typeface="Aparajita" panose="020B0604020202020204" pitchFamily="34" charset="0"/>
              </a:rPr>
              <a:t>UML</a:t>
            </a:r>
            <a:r>
              <a:rPr lang="zh-CN" altLang="en-US" b="1" dirty="0">
                <a:latin typeface="微软雅黑" panose="020B0503020204020204" pitchFamily="34" charset="-122"/>
                <a:cs typeface="Aparajita" panose="020B0604020202020204" pitchFamily="34" charset="0"/>
              </a:rPr>
              <a:t>表示法中的每一个元素都有一个基本符号，可以把各种修饰细节加到这个符号上</a:t>
            </a:r>
            <a:endParaRPr lang="en-US" b="1" dirty="0">
              <a:latin typeface="微软雅黑" panose="020B0503020204020204" pitchFamily="34" charset="-122"/>
              <a:cs typeface="Aparajita" panose="020B0604020202020204" pitchFamily="34" charset="0"/>
            </a:endParaRPr>
          </a:p>
        </p:txBody>
      </p:sp>
      <p:sp>
        <p:nvSpPr>
          <p:cNvPr id="19" name="TextBox 10">
            <a:extLst>
              <a:ext uri="{FF2B5EF4-FFF2-40B4-BE49-F238E27FC236}">
                <a16:creationId xmlns:a16="http://schemas.microsoft.com/office/drawing/2014/main" id="{EA2E6AC1-D2E7-4440-858F-B78CFC63DFA5}"/>
              </a:ext>
            </a:extLst>
          </p:cNvPr>
          <p:cNvSpPr txBox="1"/>
          <p:nvPr/>
        </p:nvSpPr>
        <p:spPr>
          <a:xfrm>
            <a:off x="7522714" y="3949746"/>
            <a:ext cx="3977837" cy="1883556"/>
          </a:xfrm>
          <a:prstGeom prst="rect">
            <a:avLst/>
          </a:prstGeom>
          <a:noFill/>
        </p:spPr>
        <p:txBody>
          <a:bodyPr wrap="square" lIns="219419" tIns="109710" rIns="219419" bIns="109710" rtlCol="0">
            <a:spAutoFit/>
          </a:bodyPr>
          <a:lstStyle/>
          <a:p>
            <a:pPr>
              <a:lnSpc>
                <a:spcPct val="150000"/>
              </a:lnSpc>
            </a:pPr>
            <a:r>
              <a:rPr lang="en-US" altLang="zh-CN" b="1" dirty="0">
                <a:latin typeface="微软雅黑" panose="020B0503020204020204" pitchFamily="34" charset="-122"/>
                <a:cs typeface="Aparajita" panose="020B0604020202020204" pitchFamily="34" charset="0"/>
              </a:rPr>
              <a:t>UML</a:t>
            </a:r>
            <a:r>
              <a:rPr lang="zh-CN" altLang="en-US" b="1" dirty="0">
                <a:latin typeface="微软雅黑" panose="020B0503020204020204" pitchFamily="34" charset="-122"/>
                <a:cs typeface="Aparajita" panose="020B0604020202020204" pitchFamily="34" charset="0"/>
              </a:rPr>
              <a:t>的扩展机制包括：</a:t>
            </a:r>
            <a:endParaRPr lang="en-US" altLang="zh-CN" b="1" dirty="0">
              <a:latin typeface="微软雅黑" panose="020B0503020204020204" pitchFamily="34" charset="-122"/>
              <a:cs typeface="Aparajita" panose="020B0604020202020204" pitchFamily="34" charset="0"/>
            </a:endParaRPr>
          </a:p>
          <a:p>
            <a:pPr>
              <a:lnSpc>
                <a:spcPct val="150000"/>
              </a:lnSpc>
            </a:pPr>
            <a:r>
              <a:rPr lang="zh-CN" altLang="en-US" b="1" dirty="0">
                <a:latin typeface="微软雅黑" panose="020B0503020204020204" pitchFamily="34" charset="-122"/>
                <a:cs typeface="Aparajita" panose="020B0604020202020204" pitchFamily="34" charset="0"/>
              </a:rPr>
              <a:t>衍型</a:t>
            </a:r>
            <a:endParaRPr lang="en-US" altLang="zh-CN" b="1" dirty="0">
              <a:latin typeface="微软雅黑" panose="020B0503020204020204" pitchFamily="34" charset="-122"/>
              <a:cs typeface="Aparajita" panose="020B0604020202020204" pitchFamily="34" charset="0"/>
            </a:endParaRPr>
          </a:p>
          <a:p>
            <a:pPr>
              <a:lnSpc>
                <a:spcPct val="150000"/>
              </a:lnSpc>
            </a:pPr>
            <a:r>
              <a:rPr lang="zh-CN" altLang="en-US" b="1" dirty="0">
                <a:latin typeface="微软雅黑" panose="020B0503020204020204" pitchFamily="34" charset="-122"/>
                <a:cs typeface="Aparajita" panose="020B0604020202020204" pitchFamily="34" charset="0"/>
              </a:rPr>
              <a:t>标记值</a:t>
            </a:r>
            <a:endParaRPr lang="en-US" altLang="zh-CN" b="1" dirty="0">
              <a:latin typeface="微软雅黑" panose="020B0503020204020204" pitchFamily="34" charset="-122"/>
              <a:cs typeface="Aparajita" panose="020B0604020202020204" pitchFamily="34" charset="0"/>
            </a:endParaRPr>
          </a:p>
          <a:p>
            <a:pPr>
              <a:lnSpc>
                <a:spcPct val="150000"/>
              </a:lnSpc>
            </a:pPr>
            <a:r>
              <a:rPr lang="zh-CN" altLang="en-US" b="1" dirty="0">
                <a:latin typeface="微软雅黑" panose="020B0503020204020204" pitchFamily="34" charset="-122"/>
                <a:cs typeface="Aparajita" panose="020B0604020202020204" pitchFamily="34" charset="0"/>
              </a:rPr>
              <a:t>约束</a:t>
            </a:r>
            <a:endParaRPr lang="en-US" b="1" dirty="0">
              <a:latin typeface="微软雅黑" panose="020B0503020204020204" pitchFamily="34" charset="-122"/>
              <a:cs typeface="Aparajita" panose="020B0604020202020204" pitchFamily="34" charset="0"/>
            </a:endParaRPr>
          </a:p>
        </p:txBody>
      </p:sp>
      <p:sp>
        <p:nvSpPr>
          <p:cNvPr id="21" name="TextBox 10">
            <a:extLst>
              <a:ext uri="{FF2B5EF4-FFF2-40B4-BE49-F238E27FC236}">
                <a16:creationId xmlns:a16="http://schemas.microsoft.com/office/drawing/2014/main" id="{76679188-CCB2-4917-A071-9A9576A4BC93}"/>
              </a:ext>
            </a:extLst>
          </p:cNvPr>
          <p:cNvSpPr txBox="1"/>
          <p:nvPr/>
        </p:nvSpPr>
        <p:spPr>
          <a:xfrm>
            <a:off x="511469" y="3949746"/>
            <a:ext cx="3977837" cy="1468058"/>
          </a:xfrm>
          <a:prstGeom prst="rect">
            <a:avLst/>
          </a:prstGeom>
          <a:noFill/>
        </p:spPr>
        <p:txBody>
          <a:bodyPr wrap="square" lIns="219419" tIns="109710" rIns="219419" bIns="109710" rtlCol="0">
            <a:spAutoFit/>
          </a:bodyPr>
          <a:lstStyle/>
          <a:p>
            <a:pPr algn="r">
              <a:lnSpc>
                <a:spcPct val="150000"/>
              </a:lnSpc>
            </a:pPr>
            <a:r>
              <a:rPr lang="en-US" altLang="zh-CN" b="1" dirty="0">
                <a:latin typeface="微软雅黑" panose="020B0503020204020204" pitchFamily="34" charset="-122"/>
                <a:cs typeface="Aparajita" panose="020B0604020202020204" pitchFamily="34" charset="0"/>
              </a:rPr>
              <a:t>1</a:t>
            </a:r>
            <a:r>
              <a:rPr lang="zh-CN" altLang="en-US" b="1" dirty="0">
                <a:latin typeface="微软雅黑" panose="020B0503020204020204" pitchFamily="34" charset="-122"/>
                <a:cs typeface="Aparajita" panose="020B0604020202020204" pitchFamily="34" charset="0"/>
              </a:rPr>
              <a:t>、对类和对象的划分</a:t>
            </a:r>
            <a:endParaRPr lang="en-US" altLang="zh-CN" b="1" dirty="0">
              <a:latin typeface="微软雅黑" panose="020B0503020204020204" pitchFamily="34" charset="-122"/>
              <a:cs typeface="Aparajita" panose="020B0604020202020204" pitchFamily="34" charset="0"/>
            </a:endParaRPr>
          </a:p>
          <a:p>
            <a:pPr algn="r">
              <a:lnSpc>
                <a:spcPct val="150000"/>
              </a:lnSpc>
            </a:pPr>
            <a:r>
              <a:rPr lang="en-US" b="1" dirty="0">
                <a:latin typeface="微软雅黑" panose="020B0503020204020204" pitchFamily="34" charset="-122"/>
                <a:cs typeface="Aparajita" panose="020B0604020202020204" pitchFamily="34" charset="0"/>
              </a:rPr>
              <a:t>2</a:t>
            </a:r>
            <a:r>
              <a:rPr lang="zh-CN" altLang="en-US" b="1" dirty="0">
                <a:latin typeface="微软雅黑" panose="020B0503020204020204" pitchFamily="34" charset="-122"/>
                <a:cs typeface="Aparajita" panose="020B0604020202020204" pitchFamily="34" charset="0"/>
              </a:rPr>
              <a:t>、接口和实现的分离</a:t>
            </a:r>
            <a:endParaRPr lang="en-US" altLang="zh-CN" b="1" dirty="0">
              <a:latin typeface="微软雅黑" panose="020B0503020204020204" pitchFamily="34" charset="-122"/>
              <a:cs typeface="Aparajita" panose="020B0604020202020204" pitchFamily="34" charset="0"/>
            </a:endParaRPr>
          </a:p>
          <a:p>
            <a:pPr algn="r">
              <a:lnSpc>
                <a:spcPct val="150000"/>
              </a:lnSpc>
            </a:pPr>
            <a:r>
              <a:rPr lang="en-US" b="1" dirty="0">
                <a:latin typeface="微软雅黑" panose="020B0503020204020204" pitchFamily="34" charset="-122"/>
                <a:cs typeface="Aparajita" panose="020B0604020202020204" pitchFamily="34" charset="0"/>
              </a:rPr>
              <a:t>3</a:t>
            </a:r>
            <a:r>
              <a:rPr lang="zh-CN" altLang="en-US" b="1" dirty="0">
                <a:latin typeface="微软雅黑" panose="020B0503020204020204" pitchFamily="34" charset="-122"/>
                <a:cs typeface="Aparajita" panose="020B0604020202020204" pitchFamily="34" charset="0"/>
              </a:rPr>
              <a:t>、类型和角色的分离</a:t>
            </a:r>
            <a:endParaRPr lang="en-US" b="1" dirty="0">
              <a:latin typeface="微软雅黑" panose="020B0503020204020204" pitchFamily="34" charset="-122"/>
              <a:cs typeface="Aparajita" panose="020B0604020202020204" pitchFamily="34" charset="0"/>
            </a:endParaRPr>
          </a:p>
        </p:txBody>
      </p:sp>
      <p:sp>
        <p:nvSpPr>
          <p:cNvPr id="23" name="TextBox 10">
            <a:extLst>
              <a:ext uri="{FF2B5EF4-FFF2-40B4-BE49-F238E27FC236}">
                <a16:creationId xmlns:a16="http://schemas.microsoft.com/office/drawing/2014/main" id="{5F6674A9-5E05-4E3E-A18A-9BC823B82F23}"/>
              </a:ext>
            </a:extLst>
          </p:cNvPr>
          <p:cNvSpPr txBox="1"/>
          <p:nvPr/>
        </p:nvSpPr>
        <p:spPr>
          <a:xfrm>
            <a:off x="334566" y="2139992"/>
            <a:ext cx="4331645" cy="1468058"/>
          </a:xfrm>
          <a:prstGeom prst="rect">
            <a:avLst/>
          </a:prstGeom>
          <a:noFill/>
        </p:spPr>
        <p:txBody>
          <a:bodyPr wrap="square" lIns="219419" tIns="109710" rIns="219419" bIns="109710" rtlCol="0">
            <a:spAutoFit/>
          </a:bodyPr>
          <a:lstStyle/>
          <a:p>
            <a:pPr algn="r">
              <a:lnSpc>
                <a:spcPct val="150000"/>
              </a:lnSpc>
            </a:pPr>
            <a:r>
              <a:rPr lang="zh-CN" altLang="en-US" b="1" dirty="0">
                <a:latin typeface="微软雅黑" panose="020B0503020204020204" pitchFamily="34" charset="-122"/>
                <a:cs typeface="Aparajita" panose="020B0604020202020204" pitchFamily="34" charset="0"/>
              </a:rPr>
              <a:t>实际上在</a:t>
            </a:r>
            <a:r>
              <a:rPr lang="en-US" altLang="zh-CN" b="1" dirty="0">
                <a:latin typeface="微软雅黑" panose="020B0503020204020204" pitchFamily="34" charset="-122"/>
                <a:cs typeface="Aparajita" panose="020B0604020202020204" pitchFamily="34" charset="0"/>
              </a:rPr>
              <a:t>UML</a:t>
            </a:r>
            <a:r>
              <a:rPr lang="zh-CN" altLang="en-US" b="1" dirty="0">
                <a:latin typeface="微软雅黑" panose="020B0503020204020204" pitchFamily="34" charset="-122"/>
                <a:cs typeface="Aparajita" panose="020B0604020202020204" pitchFamily="34" charset="0"/>
              </a:rPr>
              <a:t>的图形表示法的每个部分背后都有一个规约，这个规约提供了对构造块的语法和语义的文字描述</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Aparajita" panose="020B0604020202020204" pitchFamily="34" charset="0"/>
            </a:endParaRPr>
          </a:p>
        </p:txBody>
      </p:sp>
    </p:spTree>
    <p:extLst>
      <p:ext uri="{BB962C8B-B14F-4D97-AF65-F5344CB8AC3E}">
        <p14:creationId xmlns:p14="http://schemas.microsoft.com/office/powerpoint/2010/main" val="2033309072"/>
      </p:ext>
    </p:extLst>
  </p:cSld>
  <p:clrMapOvr>
    <a:masterClrMapping/>
  </p:clrMapOvr>
  <mc:AlternateContent xmlns:mc="http://schemas.openxmlformats.org/markup-compatibility/2006" xmlns:p14="http://schemas.microsoft.com/office/powerpoint/2010/main">
    <mc:Choice Requires="p14">
      <p:transition spd="slow" p14:dur="1600" advClick="0" advTm="4000">
        <p14:gallery dir="l"/>
      </p:transition>
    </mc:Choice>
    <mc:Fallback xmlns="">
      <p:transition spd="slow" advClick="0" advTm="4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4</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488310" y="2971612"/>
            <a:ext cx="2185214" cy="646331"/>
          </a:xfrm>
          <a:prstGeom prst="rect">
            <a:avLst/>
          </a:prstGeom>
          <a:noFill/>
        </p:spPr>
        <p:txBody>
          <a:bodyPr wrap="none" rtlCol="0">
            <a:spAutoFit/>
          </a:bodyPr>
          <a:lstStyle/>
          <a:p>
            <a:r>
              <a:rPr lang="zh-CN" altLang="en-US" sz="3600" spc="300" dirty="0">
                <a:latin typeface="+mn-ea"/>
              </a:rPr>
              <a:t>体系结构</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04642"/>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15772" cy="461665"/>
          </a:xfrm>
          <a:prstGeom prst="rect">
            <a:avLst/>
          </a:prstGeom>
        </p:spPr>
        <p:txBody>
          <a:bodyPr wrap="none">
            <a:spAutoFit/>
          </a:bodyPr>
          <a:lstStyle/>
          <a:p>
            <a:r>
              <a:rPr lang="zh-CN" altLang="en-US" sz="2400" b="1" dirty="0">
                <a:solidFill>
                  <a:srgbClr val="C00000"/>
                </a:solidFill>
              </a:rPr>
              <a:t>体系结构</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1198662" y="1736812"/>
            <a:ext cx="6692820" cy="3456384"/>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30710" y="1916832"/>
            <a:ext cx="5760640" cy="3139321"/>
          </a:xfrm>
          <a:prstGeom prst="rect">
            <a:avLst/>
          </a:prstGeom>
          <a:noFill/>
        </p:spPr>
        <p:txBody>
          <a:bodyPr wrap="square" rtlCol="0">
            <a:spAutoFit/>
          </a:bodyPr>
          <a:lstStyle/>
          <a:p>
            <a:r>
              <a:rPr lang="zh-CN" altLang="en-US" sz="2200" b="1" dirty="0"/>
              <a:t>体系结构是一组有关下述内容的重要决策：</a:t>
            </a:r>
            <a:endParaRPr lang="en-US" altLang="zh-CN" sz="2200" b="1" dirty="0"/>
          </a:p>
          <a:p>
            <a:endParaRPr lang="en-US" altLang="zh-CN" sz="2200" b="1" dirty="0"/>
          </a:p>
          <a:p>
            <a:pPr marL="342900" indent="-342900">
              <a:buFont typeface="Wingdings" panose="05000000000000000000" pitchFamily="2" charset="2"/>
              <a:buChar char="n"/>
            </a:pPr>
            <a:r>
              <a:rPr lang="zh-CN" altLang="en-US" sz="2200" b="1" dirty="0"/>
              <a:t>软件系统的组织</a:t>
            </a:r>
            <a:endParaRPr lang="en-US" altLang="zh-CN" sz="2200" b="1" dirty="0"/>
          </a:p>
          <a:p>
            <a:pPr marL="342900" indent="-342900">
              <a:buFont typeface="Wingdings" panose="05000000000000000000" pitchFamily="2" charset="2"/>
              <a:buChar char="n"/>
            </a:pPr>
            <a:r>
              <a:rPr lang="zh-CN" altLang="en-US" sz="2200" b="1" dirty="0"/>
              <a:t>对组成系统的结构元素及其接口的选择</a:t>
            </a:r>
            <a:endParaRPr lang="en-US" altLang="zh-CN" sz="2200" b="1" dirty="0"/>
          </a:p>
          <a:p>
            <a:pPr marL="342900" indent="-342900">
              <a:buFont typeface="Wingdings" panose="05000000000000000000" pitchFamily="2" charset="2"/>
              <a:buChar char="n"/>
            </a:pPr>
            <a:r>
              <a:rPr lang="zh-CN" altLang="en-US" sz="2200" b="1" dirty="0"/>
              <a:t>像元素间的协作描述的那样的行为</a:t>
            </a:r>
            <a:endParaRPr lang="en-US" altLang="zh-CN" sz="2200" b="1" dirty="0"/>
          </a:p>
          <a:p>
            <a:pPr marL="342900" indent="-342900">
              <a:buFont typeface="Wingdings" panose="05000000000000000000" pitchFamily="2" charset="2"/>
              <a:buChar char="n"/>
            </a:pPr>
            <a:r>
              <a:rPr lang="zh-CN" altLang="en-US" sz="2200" b="1" dirty="0"/>
              <a:t>将这些结构元素和行为元素组合到逐步增大的子系统中</a:t>
            </a:r>
            <a:endParaRPr lang="en-US" altLang="zh-CN" sz="2200" b="1" dirty="0"/>
          </a:p>
          <a:p>
            <a:pPr marL="342900" indent="-342900">
              <a:buFont typeface="Wingdings" panose="05000000000000000000" pitchFamily="2" charset="2"/>
              <a:buChar char="n"/>
            </a:pPr>
            <a:r>
              <a:rPr lang="zh-CN" altLang="en-US" sz="2200" b="1" dirty="0"/>
              <a:t>指导这些组织的体系结构风格：静态和动态元素以及他们的接口、协作和组成。</a:t>
            </a:r>
          </a:p>
        </p:txBody>
      </p:sp>
    </p:spTree>
    <p:extLst>
      <p:ext uri="{BB962C8B-B14F-4D97-AF65-F5344CB8AC3E}">
        <p14:creationId xmlns:p14="http://schemas.microsoft.com/office/powerpoint/2010/main" val="10654133"/>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15772" cy="461665"/>
          </a:xfrm>
          <a:prstGeom prst="rect">
            <a:avLst/>
          </a:prstGeom>
        </p:spPr>
        <p:txBody>
          <a:bodyPr wrap="none">
            <a:spAutoFit/>
          </a:bodyPr>
          <a:lstStyle/>
          <a:p>
            <a:r>
              <a:rPr lang="zh-CN" altLang="en-US" sz="2400" b="1" dirty="0">
                <a:solidFill>
                  <a:srgbClr val="C00000"/>
                </a:solidFill>
              </a:rPr>
              <a:t>体系结构</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2350790" y="1916832"/>
            <a:ext cx="2160240" cy="1152128"/>
            <a:chOff x="2350790" y="1916832"/>
            <a:chExt cx="2160240" cy="1152128"/>
          </a:xfrm>
        </p:grpSpPr>
        <p:sp>
          <p:nvSpPr>
            <p:cNvPr id="7" name="矩形 6"/>
            <p:cNvSpPr/>
            <p:nvPr/>
          </p:nvSpPr>
          <p:spPr>
            <a:xfrm>
              <a:off x="2350790" y="1916832"/>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设计视图</a:t>
              </a:r>
            </a:p>
          </p:txBody>
        </p:sp>
        <p:sp>
          <p:nvSpPr>
            <p:cNvPr id="8" name="文本框 7"/>
            <p:cNvSpPr txBox="1"/>
            <p:nvPr/>
          </p:nvSpPr>
          <p:spPr>
            <a:xfrm>
              <a:off x="2566814" y="2276872"/>
              <a:ext cx="1584176" cy="432048"/>
            </a:xfrm>
            <a:prstGeom prst="rect">
              <a:avLst/>
            </a:prstGeom>
            <a:noFill/>
          </p:spPr>
          <p:txBody>
            <a:bodyPr wrap="square" rtlCol="0">
              <a:spAutoFit/>
            </a:bodyPr>
            <a:lstStyle/>
            <a:p>
              <a:endParaRPr lang="zh-CN" altLang="en-US" dirty="0"/>
            </a:p>
          </p:txBody>
        </p:sp>
      </p:grpSp>
      <p:sp>
        <p:nvSpPr>
          <p:cNvPr id="13" name="矩形 12"/>
          <p:cNvSpPr/>
          <p:nvPr/>
        </p:nvSpPr>
        <p:spPr>
          <a:xfrm>
            <a:off x="5663158" y="4005064"/>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部署视图</a:t>
            </a:r>
          </a:p>
        </p:txBody>
      </p:sp>
      <p:sp>
        <p:nvSpPr>
          <p:cNvPr id="16" name="矩形 15"/>
          <p:cNvSpPr/>
          <p:nvPr/>
        </p:nvSpPr>
        <p:spPr>
          <a:xfrm>
            <a:off x="2350790" y="3965021"/>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交互视图</a:t>
            </a:r>
          </a:p>
        </p:txBody>
      </p:sp>
      <p:sp>
        <p:nvSpPr>
          <p:cNvPr id="19" name="矩形 18"/>
          <p:cNvSpPr/>
          <p:nvPr/>
        </p:nvSpPr>
        <p:spPr>
          <a:xfrm>
            <a:off x="5689617" y="1876618"/>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实现视图</a:t>
            </a:r>
          </a:p>
        </p:txBody>
      </p:sp>
      <p:sp>
        <p:nvSpPr>
          <p:cNvPr id="10" name="椭圆 9"/>
          <p:cNvSpPr/>
          <p:nvPr/>
        </p:nvSpPr>
        <p:spPr>
          <a:xfrm>
            <a:off x="3862958" y="2780928"/>
            <a:ext cx="2376264" cy="144016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59002" y="3276563"/>
            <a:ext cx="1620180" cy="461665"/>
          </a:xfrm>
          <a:prstGeom prst="rect">
            <a:avLst/>
          </a:prstGeom>
          <a:noFill/>
        </p:spPr>
        <p:txBody>
          <a:bodyPr wrap="square" rtlCol="0">
            <a:spAutoFit/>
          </a:bodyPr>
          <a:lstStyle/>
          <a:p>
            <a:r>
              <a:rPr lang="zh-CN" altLang="en-US" sz="2400" dirty="0"/>
              <a:t>用况视图</a:t>
            </a:r>
          </a:p>
        </p:txBody>
      </p:sp>
      <p:sp>
        <p:nvSpPr>
          <p:cNvPr id="22" name="文本框 21"/>
          <p:cNvSpPr txBox="1"/>
          <p:nvPr/>
        </p:nvSpPr>
        <p:spPr>
          <a:xfrm>
            <a:off x="1505759" y="1480270"/>
            <a:ext cx="845031" cy="646331"/>
          </a:xfrm>
          <a:prstGeom prst="rect">
            <a:avLst/>
          </a:prstGeom>
          <a:noFill/>
        </p:spPr>
        <p:txBody>
          <a:bodyPr wrap="square" rtlCol="0">
            <a:spAutoFit/>
          </a:bodyPr>
          <a:lstStyle/>
          <a:p>
            <a:r>
              <a:rPr lang="zh-CN" altLang="en-US" dirty="0"/>
              <a:t>词汇</a:t>
            </a:r>
            <a:endParaRPr lang="en-US" altLang="zh-CN" dirty="0"/>
          </a:p>
          <a:p>
            <a:r>
              <a:rPr lang="zh-CN" altLang="en-US" dirty="0"/>
              <a:t>功能</a:t>
            </a:r>
          </a:p>
        </p:txBody>
      </p:sp>
      <p:sp>
        <p:nvSpPr>
          <p:cNvPr id="23" name="文本框 22"/>
          <p:cNvSpPr txBox="1"/>
          <p:nvPr/>
        </p:nvSpPr>
        <p:spPr>
          <a:xfrm>
            <a:off x="1506362" y="3295753"/>
            <a:ext cx="845031" cy="369332"/>
          </a:xfrm>
          <a:prstGeom prst="rect">
            <a:avLst/>
          </a:prstGeom>
          <a:noFill/>
        </p:spPr>
        <p:txBody>
          <a:bodyPr wrap="square" rtlCol="0">
            <a:spAutoFit/>
          </a:bodyPr>
          <a:lstStyle/>
          <a:p>
            <a:r>
              <a:rPr lang="zh-CN" altLang="en-US" dirty="0"/>
              <a:t>行为</a:t>
            </a:r>
          </a:p>
        </p:txBody>
      </p:sp>
      <p:sp>
        <p:nvSpPr>
          <p:cNvPr id="24" name="文本框 23"/>
          <p:cNvSpPr txBox="1"/>
          <p:nvPr/>
        </p:nvSpPr>
        <p:spPr>
          <a:xfrm>
            <a:off x="1198662" y="5157192"/>
            <a:ext cx="1130573" cy="923330"/>
          </a:xfrm>
          <a:prstGeom prst="rect">
            <a:avLst/>
          </a:prstGeom>
          <a:noFill/>
        </p:spPr>
        <p:txBody>
          <a:bodyPr wrap="square" rtlCol="0">
            <a:spAutoFit/>
          </a:bodyPr>
          <a:lstStyle/>
          <a:p>
            <a:r>
              <a:rPr lang="zh-CN" altLang="en-US" dirty="0"/>
              <a:t>性能</a:t>
            </a:r>
            <a:endParaRPr lang="en-US" altLang="zh-CN" dirty="0"/>
          </a:p>
          <a:p>
            <a:r>
              <a:rPr lang="zh-CN" altLang="en-US" dirty="0"/>
              <a:t>可伸缩性</a:t>
            </a:r>
            <a:endParaRPr lang="en-US" altLang="zh-CN" dirty="0"/>
          </a:p>
          <a:p>
            <a:r>
              <a:rPr lang="zh-CN" altLang="en-US" dirty="0"/>
              <a:t>吞吐量</a:t>
            </a:r>
          </a:p>
        </p:txBody>
      </p:sp>
      <p:sp>
        <p:nvSpPr>
          <p:cNvPr id="25" name="文本框 24"/>
          <p:cNvSpPr txBox="1"/>
          <p:nvPr/>
        </p:nvSpPr>
        <p:spPr>
          <a:xfrm>
            <a:off x="7823398" y="1497984"/>
            <a:ext cx="1728192" cy="646331"/>
          </a:xfrm>
          <a:prstGeom prst="rect">
            <a:avLst/>
          </a:prstGeom>
          <a:noFill/>
        </p:spPr>
        <p:txBody>
          <a:bodyPr wrap="square" rtlCol="0">
            <a:spAutoFit/>
          </a:bodyPr>
          <a:lstStyle/>
          <a:p>
            <a:r>
              <a:rPr lang="zh-CN" altLang="en-US" dirty="0"/>
              <a:t>系统装配</a:t>
            </a:r>
            <a:endParaRPr lang="en-US" altLang="zh-CN" dirty="0"/>
          </a:p>
          <a:p>
            <a:r>
              <a:rPr lang="zh-CN" altLang="en-US" dirty="0"/>
              <a:t>配置管理</a:t>
            </a:r>
            <a:endParaRPr lang="en-US" altLang="zh-CN" dirty="0"/>
          </a:p>
        </p:txBody>
      </p:sp>
      <p:sp>
        <p:nvSpPr>
          <p:cNvPr id="26" name="文本框 25"/>
          <p:cNvSpPr txBox="1"/>
          <p:nvPr/>
        </p:nvSpPr>
        <p:spPr>
          <a:xfrm>
            <a:off x="7881933" y="4949943"/>
            <a:ext cx="1885681" cy="1200329"/>
          </a:xfrm>
          <a:prstGeom prst="rect">
            <a:avLst/>
          </a:prstGeom>
          <a:noFill/>
        </p:spPr>
        <p:txBody>
          <a:bodyPr wrap="square" rtlCol="0">
            <a:spAutoFit/>
          </a:bodyPr>
          <a:lstStyle/>
          <a:p>
            <a:r>
              <a:rPr lang="zh-CN" altLang="en-US" dirty="0"/>
              <a:t>系统拓扑结构</a:t>
            </a:r>
            <a:endParaRPr lang="en-US" altLang="zh-CN" dirty="0"/>
          </a:p>
          <a:p>
            <a:r>
              <a:rPr lang="zh-CN" altLang="en-US" dirty="0"/>
              <a:t>分布</a:t>
            </a:r>
            <a:endParaRPr lang="en-US" altLang="zh-CN" dirty="0"/>
          </a:p>
          <a:p>
            <a:r>
              <a:rPr lang="zh-CN" altLang="en-US" dirty="0"/>
              <a:t>交付</a:t>
            </a:r>
            <a:endParaRPr lang="en-US" altLang="zh-CN" dirty="0"/>
          </a:p>
          <a:p>
            <a:r>
              <a:rPr lang="zh-CN" altLang="en-US" dirty="0"/>
              <a:t>安装</a:t>
            </a:r>
            <a:endParaRPr lang="en-US" altLang="zh-CN" dirty="0"/>
          </a:p>
        </p:txBody>
      </p:sp>
    </p:spTree>
    <p:extLst>
      <p:ext uri="{BB962C8B-B14F-4D97-AF65-F5344CB8AC3E}">
        <p14:creationId xmlns:p14="http://schemas.microsoft.com/office/powerpoint/2010/main" val="1496071196"/>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633781" cy="369332"/>
          </a:xfrm>
          <a:prstGeom prst="rect">
            <a:avLst/>
          </a:prstGeom>
        </p:spPr>
        <p:txBody>
          <a:bodyPr wrap="none">
            <a:spAutoFit/>
          </a:bodyPr>
          <a:lstStyle/>
          <a:p>
            <a:r>
              <a:rPr lang="en-US" altLang="zh-CN" b="1" dirty="0"/>
              <a:t> </a:t>
            </a:r>
            <a:r>
              <a:rPr lang="zh-CN" altLang="en-US" b="1" dirty="0"/>
              <a:t>为什么要建模</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0" name="TextBox 9"/>
          <p:cNvSpPr txBox="1"/>
          <p:nvPr/>
        </p:nvSpPr>
        <p:spPr>
          <a:xfrm>
            <a:off x="2782838" y="1045493"/>
            <a:ext cx="5488856" cy="830997"/>
          </a:xfrm>
          <a:prstGeom prst="rect">
            <a:avLst/>
          </a:prstGeom>
          <a:noFill/>
        </p:spPr>
        <p:txBody>
          <a:bodyPr wrap="square" rtlCol="0">
            <a:spAutoFit/>
          </a:bodyPr>
          <a:lstStyle/>
          <a:p>
            <a:r>
              <a:rPr lang="zh-CN" altLang="en-US" sz="2400" b="1" dirty="0"/>
              <a:t>模型是对现实的简化，建模是为了更好的理解正在开发的系统</a:t>
            </a:r>
          </a:p>
        </p:txBody>
      </p:sp>
      <p:cxnSp>
        <p:nvCxnSpPr>
          <p:cNvPr id="11" name="直接连接符 10"/>
          <p:cNvCxnSpPr/>
          <p:nvPr/>
        </p:nvCxnSpPr>
        <p:spPr>
          <a:xfrm flipH="1">
            <a:off x="2199257" y="201228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86904" y="4306459"/>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901887"/>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建模有助于</a:t>
            </a:r>
            <a:r>
              <a:rPr lang="zh-CN" altLang="en-US" dirty="0"/>
              <a:t>按照实际情况或按所需要的样式对系统进行可视化</a:t>
            </a:r>
            <a:endParaRPr lang="en-US" altLang="zh-CN" dirty="0"/>
          </a:p>
          <a:p>
            <a:pPr marL="285750" indent="-285750">
              <a:buFont typeface="Wingdings" panose="05000000000000000000" pitchFamily="2" charset="2"/>
              <a:buChar char="n"/>
            </a:pPr>
            <a:r>
              <a:rPr lang="zh-CN" altLang="en-US" sz="2000" dirty="0"/>
              <a:t>模型能够约束系统的结构和行为</a:t>
            </a:r>
            <a:endParaRPr lang="en-US" altLang="zh-CN" sz="2000" dirty="0"/>
          </a:p>
          <a:p>
            <a:pPr marL="285750" indent="-285750">
              <a:buFont typeface="Wingdings" panose="05000000000000000000" pitchFamily="2" charset="2"/>
              <a:buChar char="n"/>
            </a:pPr>
            <a:r>
              <a:rPr lang="zh-CN" altLang="en-US" sz="2000" dirty="0"/>
              <a:t>模型给出了指导构造系统的模板</a:t>
            </a:r>
            <a:endParaRPr lang="en-US" altLang="zh-CN" sz="2000" dirty="0"/>
          </a:p>
          <a:p>
            <a:pPr marL="285750" indent="-285750">
              <a:buFont typeface="Wingdings" panose="05000000000000000000" pitchFamily="2" charset="2"/>
              <a:buChar char="n"/>
            </a:pPr>
            <a:r>
              <a:rPr lang="zh-CN" altLang="en-US" sz="2000" dirty="0"/>
              <a:t>模型对做出的决策进行文档化</a:t>
            </a:r>
          </a:p>
        </p:txBody>
      </p:sp>
      <p:sp>
        <p:nvSpPr>
          <p:cNvPr id="13" name="TextBox 9"/>
          <p:cNvSpPr txBox="1"/>
          <p:nvPr/>
        </p:nvSpPr>
        <p:spPr>
          <a:xfrm>
            <a:off x="2782838" y="2179413"/>
            <a:ext cx="5488856" cy="461665"/>
          </a:xfrm>
          <a:prstGeom prst="rect">
            <a:avLst/>
          </a:prstGeom>
          <a:noFill/>
        </p:spPr>
        <p:txBody>
          <a:bodyPr wrap="square" rtlCol="0">
            <a:spAutoFit/>
          </a:bodyPr>
          <a:lstStyle/>
          <a:p>
            <a:r>
              <a:rPr lang="zh-CN" altLang="en-US" sz="2400" b="1" dirty="0"/>
              <a:t>通过建模要达到一下四个目的</a:t>
            </a:r>
          </a:p>
        </p:txBody>
      </p:sp>
      <p:cxnSp>
        <p:nvCxnSpPr>
          <p:cNvPr id="14" name="直接连接符 13"/>
          <p:cNvCxnSpPr/>
          <p:nvPr/>
        </p:nvCxnSpPr>
        <p:spPr>
          <a:xfrm flipH="1">
            <a:off x="1810541" y="21277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303158" y="397971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11159"/>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056973"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请输入你的题目</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7031310" y="-283017"/>
            <a:ext cx="3593593" cy="7424035"/>
            <a:chOff x="7384902" y="158612"/>
            <a:chExt cx="3240001" cy="6693545"/>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4902" y="158612"/>
              <a:ext cx="3240000" cy="2196326"/>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902" y="2443548"/>
              <a:ext cx="3240001" cy="2160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5233" y="4692157"/>
              <a:ext cx="3239339" cy="2160000"/>
            </a:xfrm>
            <a:prstGeom prst="rect">
              <a:avLst/>
            </a:prstGeom>
          </p:spPr>
        </p:pic>
      </p:grpSp>
      <p:sp>
        <p:nvSpPr>
          <p:cNvPr id="10" name="TextBox 9"/>
          <p:cNvSpPr txBox="1"/>
          <p:nvPr/>
        </p:nvSpPr>
        <p:spPr>
          <a:xfrm>
            <a:off x="1054646" y="2923790"/>
            <a:ext cx="4680520" cy="1994713"/>
          </a:xfrm>
          <a:prstGeom prst="rect">
            <a:avLst/>
          </a:prstGeom>
          <a:noFill/>
        </p:spPr>
        <p:txBody>
          <a:bodyPr wrap="square" rtlCol="0">
            <a:spAutoFit/>
          </a:bodyPr>
          <a:lstStyle/>
          <a:p>
            <a:pPr>
              <a:lnSpc>
                <a:spcPct val="150000"/>
              </a:lnSpc>
            </a:pP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您的内容打在这里，或者通过复制您的文本后，在此框中选择粘贴。您的内容打在这里，或者通过复制您的文本后，在此框中选择粘贴。您的内容打在这里，或者通过复制您的文本后，在此框中选择粘贴。您的内容打在这里，或者通过复制您的文本后，在此框中选择粘贴。</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1" name="TextBox 10"/>
          <p:cNvSpPr txBox="1"/>
          <p:nvPr/>
        </p:nvSpPr>
        <p:spPr>
          <a:xfrm>
            <a:off x="1048814" y="2420888"/>
            <a:ext cx="1800200" cy="369332"/>
          </a:xfrm>
          <a:prstGeom prst="rect">
            <a:avLst/>
          </a:prstGeom>
          <a:noFill/>
        </p:spPr>
        <p:txBody>
          <a:bodyPr wrap="square" rtlCol="0">
            <a:spAutoFit/>
          </a:bodyPr>
          <a:lstStyle/>
          <a:p>
            <a:r>
              <a:rPr lang="zh-CN" altLang="en-US" b="1" dirty="0"/>
              <a:t>请输入你的题目</a:t>
            </a:r>
          </a:p>
        </p:txBody>
      </p:sp>
      <p:cxnSp>
        <p:nvCxnSpPr>
          <p:cNvPr id="13" name="直接连接符 12"/>
          <p:cNvCxnSpPr/>
          <p:nvPr/>
        </p:nvCxnSpPr>
        <p:spPr>
          <a:xfrm>
            <a:off x="1048814" y="5013176"/>
            <a:ext cx="439248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61710"/>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62958" y="1714302"/>
            <a:ext cx="3816424" cy="3429397"/>
            <a:chOff x="3862958" y="1655787"/>
            <a:chExt cx="3816424" cy="3429397"/>
          </a:xfrm>
        </p:grpSpPr>
        <p:sp>
          <p:nvSpPr>
            <p:cNvPr id="3" name="TextBox 2"/>
            <p:cNvSpPr txBox="1"/>
            <p:nvPr/>
          </p:nvSpPr>
          <p:spPr>
            <a:xfrm>
              <a:off x="4186994" y="3024497"/>
              <a:ext cx="2492990" cy="923330"/>
            </a:xfrm>
            <a:prstGeom prst="rect">
              <a:avLst/>
            </a:prstGeom>
            <a:noFill/>
          </p:spPr>
          <p:txBody>
            <a:bodyPr wrap="none" rtlCol="0">
              <a:spAutoFit/>
            </a:bodyPr>
            <a:lstStyle/>
            <a:p>
              <a:r>
                <a:rPr lang="en-US" altLang="zh-CN" sz="5400" spc="300" dirty="0">
                  <a:solidFill>
                    <a:schemeClr val="tx1">
                      <a:lumMod val="85000"/>
                      <a:lumOff val="15000"/>
                    </a:schemeClr>
                  </a:solidFill>
                  <a:latin typeface="黑体" panose="02010609060101010101" pitchFamily="49" charset="-122"/>
                  <a:ea typeface="黑体" panose="02010609060101010101" pitchFamily="49" charset="-122"/>
                </a:rPr>
                <a:t>THANKS</a:t>
              </a:r>
              <a:endParaRPr lang="zh-CN" altLang="en-US" sz="5400" spc="300" dirty="0">
                <a:solidFill>
                  <a:schemeClr val="tx1">
                    <a:lumMod val="85000"/>
                    <a:lumOff val="15000"/>
                  </a:schemeClr>
                </a:solidFill>
                <a:latin typeface="黑体" panose="02010609060101010101" pitchFamily="49" charset="-122"/>
                <a:ea typeface="黑体" panose="02010609060101010101" pitchFamily="49" charset="-122"/>
              </a:endParaRPr>
            </a:p>
          </p:txBody>
        </p:sp>
        <p:grpSp>
          <p:nvGrpSpPr>
            <p:cNvPr id="4" name="组合 3"/>
            <p:cNvGrpSpPr/>
            <p:nvPr/>
          </p:nvGrpSpPr>
          <p:grpSpPr>
            <a:xfrm>
              <a:off x="4873233" y="1655787"/>
              <a:ext cx="1870045" cy="741200"/>
              <a:chOff x="4796735" y="1439763"/>
              <a:chExt cx="1870045" cy="741200"/>
            </a:xfrm>
          </p:grpSpPr>
          <p:sp>
            <p:nvSpPr>
              <p:cNvPr id="12" name="等腰三角形 11"/>
              <p:cNvSpPr/>
              <p:nvPr/>
            </p:nvSpPr>
            <p:spPr>
              <a:xfrm rot="512239">
                <a:off x="5758296" y="16516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6409581" y="1919741"/>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5313555" y="1947984"/>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4680323" y="1556175"/>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6400290" y="1536196"/>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圆角矩形 4"/>
            <p:cNvSpPr/>
            <p:nvPr/>
          </p:nvSpPr>
          <p:spPr>
            <a:xfrm>
              <a:off x="4871070" y="4653136"/>
              <a:ext cx="1944216" cy="43204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汉仪大圣体简" panose="00020600040101010101" pitchFamily="18" charset="-122"/>
                  <a:ea typeface="汉仪大圣体简" panose="00020600040101010101" pitchFamily="18" charset="-122"/>
                </a:rPr>
                <a:t>请输入你的内容</a:t>
              </a:r>
            </a:p>
          </p:txBody>
        </p:sp>
        <p:grpSp>
          <p:nvGrpSpPr>
            <p:cNvPr id="6" name="组合 5"/>
            <p:cNvGrpSpPr/>
            <p:nvPr/>
          </p:nvGrpSpPr>
          <p:grpSpPr>
            <a:xfrm>
              <a:off x="3862958" y="2204865"/>
              <a:ext cx="360040" cy="2602150"/>
              <a:chOff x="3934966" y="1988841"/>
              <a:chExt cx="360040" cy="2602150"/>
            </a:xfrm>
          </p:grpSpPr>
          <p:sp>
            <p:nvSpPr>
              <p:cNvPr id="10" name="左中括号 9"/>
              <p:cNvSpPr/>
              <p:nvPr/>
            </p:nvSpPr>
            <p:spPr>
              <a:xfrm>
                <a:off x="4029132"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中括号 10"/>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flipH="1">
              <a:off x="7319342" y="2185087"/>
              <a:ext cx="360040" cy="2602150"/>
              <a:chOff x="3934966" y="1988841"/>
              <a:chExt cx="360040" cy="2602150"/>
            </a:xfrm>
          </p:grpSpPr>
          <p:sp>
            <p:nvSpPr>
              <p:cNvPr id="8" name="左中括号 7"/>
              <p:cNvSpPr/>
              <p:nvPr/>
            </p:nvSpPr>
            <p:spPr>
              <a:xfrm>
                <a:off x="4006974"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中括号 8"/>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5" name="组合 24"/>
          <p:cNvGrpSpPr/>
          <p:nvPr/>
        </p:nvGrpSpPr>
        <p:grpSpPr>
          <a:xfrm rot="10800000">
            <a:off x="8909219" y="2293464"/>
            <a:ext cx="3687215" cy="2719712"/>
            <a:chOff x="-1604504" y="2147667"/>
            <a:chExt cx="3687215" cy="2719712"/>
          </a:xfrm>
        </p:grpSpPr>
        <p:cxnSp>
          <p:nvCxnSpPr>
            <p:cNvPr id="23" name="直接连接符 22"/>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15539734">
            <a:off x="-1516550" y="1473563"/>
            <a:ext cx="3687215" cy="2719712"/>
            <a:chOff x="-1604504" y="2147667"/>
            <a:chExt cx="3687215" cy="2719712"/>
          </a:xfrm>
        </p:grpSpPr>
        <p:cxnSp>
          <p:nvCxnSpPr>
            <p:cNvPr id="27" name="直接连接符 26"/>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957326"/>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236236" cy="369332"/>
          </a:xfrm>
          <a:prstGeom prst="rect">
            <a:avLst/>
          </a:prstGeom>
        </p:spPr>
        <p:txBody>
          <a:bodyPr wrap="none">
            <a:spAutoFit/>
          </a:bodyPr>
          <a:lstStyle/>
          <a:p>
            <a:r>
              <a:rPr lang="en-US" altLang="zh-CN" b="1" dirty="0"/>
              <a:t>  </a:t>
            </a:r>
            <a:r>
              <a:rPr lang="zh-CN" altLang="en-US" b="1" dirty="0"/>
              <a:t>建模原理</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66614" y="2666643"/>
            <a:ext cx="2448272" cy="2169825"/>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1</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、选择要建立什么模型，对如何动手解决问题和如何形成解决方案有着意义深远的影响</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7" name="TextBox 6"/>
          <p:cNvSpPr txBox="1"/>
          <p:nvPr/>
        </p:nvSpPr>
        <p:spPr>
          <a:xfrm>
            <a:off x="3430909" y="2677601"/>
            <a:ext cx="2520281" cy="1338828"/>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2</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、可以在不同的精度级别上表示每一种模型</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8" name="TextBox 7"/>
          <p:cNvSpPr txBox="1"/>
          <p:nvPr/>
        </p:nvSpPr>
        <p:spPr>
          <a:xfrm>
            <a:off x="6167212" y="2635350"/>
            <a:ext cx="2421432" cy="876202"/>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3</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、最好的模型是与现实相联系的</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a:off x="5951190" y="2780928"/>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14886" y="2697887"/>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15486" y="2697887"/>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7"/>
          <p:cNvSpPr txBox="1"/>
          <p:nvPr/>
        </p:nvSpPr>
        <p:spPr>
          <a:xfrm>
            <a:off x="8807091" y="2665277"/>
            <a:ext cx="2421432" cy="2585323"/>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4</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、单个模型或视图是不充分的。对每个重要的系统最好用一小组几乎独立的模型从多个视角去逼近。</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Tree>
    <p:extLst>
      <p:ext uri="{BB962C8B-B14F-4D97-AF65-F5344CB8AC3E}">
        <p14:creationId xmlns:p14="http://schemas.microsoft.com/office/powerpoint/2010/main" val="4243755945"/>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826141"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为什么要建模</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2199257" y="201228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86904" y="4306459"/>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901887"/>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建模有助于</a:t>
            </a:r>
            <a:r>
              <a:rPr lang="zh-CN" altLang="en-US" dirty="0"/>
              <a:t>按照实际情况或按所需要的样式对系统进行可视化</a:t>
            </a:r>
            <a:endParaRPr lang="en-US" altLang="zh-CN" dirty="0"/>
          </a:p>
          <a:p>
            <a:pPr marL="285750" indent="-285750">
              <a:buFont typeface="Wingdings" panose="05000000000000000000" pitchFamily="2" charset="2"/>
              <a:buChar char="n"/>
            </a:pPr>
            <a:r>
              <a:rPr lang="zh-CN" altLang="en-US" sz="2000" dirty="0"/>
              <a:t>模型能够约束系统的结构和行为</a:t>
            </a:r>
            <a:endParaRPr lang="en-US" altLang="zh-CN" sz="2000" dirty="0"/>
          </a:p>
          <a:p>
            <a:pPr marL="285750" indent="-285750">
              <a:buFont typeface="Wingdings" panose="05000000000000000000" pitchFamily="2" charset="2"/>
              <a:buChar char="n"/>
            </a:pPr>
            <a:r>
              <a:rPr lang="zh-CN" altLang="en-US" sz="2000" dirty="0"/>
              <a:t>模型给出了指导构造系统的模板</a:t>
            </a:r>
            <a:endParaRPr lang="en-US" altLang="zh-CN" sz="2000" dirty="0"/>
          </a:p>
          <a:p>
            <a:pPr marL="285750" indent="-285750">
              <a:buFont typeface="Wingdings" panose="05000000000000000000" pitchFamily="2" charset="2"/>
              <a:buChar char="n"/>
            </a:pPr>
            <a:r>
              <a:rPr lang="zh-CN" altLang="en-US" sz="2000" dirty="0"/>
              <a:t>模型对做出的决策进行文档化</a:t>
            </a:r>
          </a:p>
        </p:txBody>
      </p:sp>
      <p:sp>
        <p:nvSpPr>
          <p:cNvPr id="13" name="TextBox 9"/>
          <p:cNvSpPr txBox="1"/>
          <p:nvPr/>
        </p:nvSpPr>
        <p:spPr>
          <a:xfrm>
            <a:off x="2782838" y="2179413"/>
            <a:ext cx="5488856" cy="461665"/>
          </a:xfrm>
          <a:prstGeom prst="rect">
            <a:avLst/>
          </a:prstGeom>
          <a:noFill/>
        </p:spPr>
        <p:txBody>
          <a:bodyPr wrap="square" rtlCol="0">
            <a:spAutoFit/>
          </a:bodyPr>
          <a:lstStyle/>
          <a:p>
            <a:r>
              <a:rPr lang="zh-CN" altLang="en-US" sz="2400" b="1" dirty="0"/>
              <a:t>通过建模要达到一下四个目的</a:t>
            </a:r>
          </a:p>
        </p:txBody>
      </p:sp>
      <p:cxnSp>
        <p:nvCxnSpPr>
          <p:cNvPr id="14" name="直接连接符 13"/>
          <p:cNvCxnSpPr/>
          <p:nvPr/>
        </p:nvCxnSpPr>
        <p:spPr>
          <a:xfrm flipH="1">
            <a:off x="1810541" y="21277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303158" y="397971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503251"/>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2</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5375126" y="2955654"/>
            <a:ext cx="2266967" cy="646331"/>
          </a:xfrm>
          <a:prstGeom prst="rect">
            <a:avLst/>
          </a:prstGeom>
          <a:noFill/>
        </p:spPr>
        <p:txBody>
          <a:bodyPr wrap="none" rtlCol="0">
            <a:spAutoFit/>
          </a:bodyPr>
          <a:lstStyle/>
          <a:p>
            <a:r>
              <a:rPr lang="en-US" altLang="zh-CN" sz="3600" spc="300" dirty="0">
                <a:latin typeface="+mn-ea"/>
              </a:rPr>
              <a:t>UML</a:t>
            </a:r>
            <a:r>
              <a:rPr lang="zh-CN" altLang="en-US" sz="3600" spc="300" dirty="0">
                <a:latin typeface="+mn-ea"/>
              </a:rPr>
              <a:t>简介</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06443"/>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简介</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0" name="TextBox 9"/>
          <p:cNvSpPr txBox="1"/>
          <p:nvPr/>
        </p:nvSpPr>
        <p:spPr>
          <a:xfrm>
            <a:off x="2206774" y="1311151"/>
            <a:ext cx="1800200" cy="461665"/>
          </a:xfrm>
          <a:prstGeom prst="rect">
            <a:avLst/>
          </a:prstGeom>
          <a:noFill/>
        </p:spPr>
        <p:txBody>
          <a:bodyPr wrap="square" rtlCol="0">
            <a:spAutoFit/>
          </a:bodyPr>
          <a:lstStyle/>
          <a:p>
            <a:r>
              <a:rPr lang="zh-CN" altLang="en-US" sz="2400" b="1" dirty="0"/>
              <a:t>什么是</a:t>
            </a:r>
            <a:r>
              <a:rPr lang="en-US" altLang="zh-CN" sz="2400" b="1" dirty="0"/>
              <a:t>UML</a:t>
            </a:r>
            <a:endParaRPr lang="zh-CN" altLang="en-US" sz="2400" b="1" dirty="0"/>
          </a:p>
        </p:txBody>
      </p:sp>
      <p:cxnSp>
        <p:nvCxnSpPr>
          <p:cNvPr id="11" name="直接连接符 10"/>
          <p:cNvCxnSpPr/>
          <p:nvPr/>
        </p:nvCxnSpPr>
        <p:spPr>
          <a:xfrm flipH="1">
            <a:off x="1569538" y="1340768"/>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407574" y="479715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511030" y="553696"/>
            <a:ext cx="6703394" cy="1323439"/>
          </a:xfrm>
          <a:prstGeom prst="rect">
            <a:avLst/>
          </a:prstGeom>
          <a:noFill/>
        </p:spPr>
        <p:txBody>
          <a:bodyPr wrap="square" rtlCol="0">
            <a:spAutoFit/>
          </a:bodyPr>
          <a:lstStyle/>
          <a:p>
            <a:r>
              <a:rPr lang="en-US" altLang="zh-CN" sz="2000" dirty="0"/>
              <a:t>UML</a:t>
            </a:r>
            <a:r>
              <a:rPr lang="zh-CN" altLang="en-US" sz="2000" dirty="0"/>
              <a:t>（</a:t>
            </a:r>
            <a:r>
              <a:rPr lang="en-US" altLang="zh-CN" sz="2000" dirty="0"/>
              <a:t>Unified Modeling Language</a:t>
            </a:r>
            <a:r>
              <a:rPr lang="zh-CN" altLang="en-US" sz="2000" dirty="0"/>
              <a:t>，统一建模语言）是一种能够描述问题、描述解决方案、起到沟通作用的语言。通俗的讲它是一种用文本、图形和符号的集合来描述现实生活中各种类实物、活动及其之间关系的语言。</a:t>
            </a:r>
          </a:p>
        </p:txBody>
      </p:sp>
      <p:sp>
        <p:nvSpPr>
          <p:cNvPr id="7" name="文本框 6"/>
          <p:cNvSpPr txBox="1"/>
          <p:nvPr/>
        </p:nvSpPr>
        <p:spPr>
          <a:xfrm>
            <a:off x="1991461" y="3637141"/>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贯穿软件开发周期中的每一个阶段，</a:t>
            </a:r>
            <a:endParaRPr lang="en-US" altLang="zh-CN" sz="2000" dirty="0"/>
          </a:p>
          <a:p>
            <a:pPr marL="285750" indent="-285750">
              <a:buFont typeface="Wingdings" panose="05000000000000000000" pitchFamily="2" charset="2"/>
              <a:buChar char="n"/>
            </a:pPr>
            <a:r>
              <a:rPr lang="zh-CN" altLang="en-US" sz="2000" dirty="0"/>
              <a:t>最适于数据建模、业务建模、对象建模和组件建模</a:t>
            </a:r>
            <a:endParaRPr lang="en-US" altLang="zh-CN" sz="2000" dirty="0"/>
          </a:p>
          <a:p>
            <a:pPr marL="285750" indent="-285750">
              <a:buFont typeface="Wingdings" panose="05000000000000000000" pitchFamily="2" charset="2"/>
              <a:buChar char="n"/>
            </a:pPr>
            <a:r>
              <a:rPr lang="zh-CN" altLang="en-US" sz="2000" dirty="0"/>
              <a:t>使开发人员更专注于产品的模型和结构，</a:t>
            </a:r>
            <a:endParaRPr lang="en-US" altLang="zh-CN" sz="2000" dirty="0"/>
          </a:p>
          <a:p>
            <a:pPr marL="285750" indent="-285750">
              <a:buFont typeface="Wingdings" panose="05000000000000000000" pitchFamily="2" charset="2"/>
              <a:buChar char="n"/>
            </a:pPr>
            <a:r>
              <a:rPr lang="zh-CN" altLang="en-US" sz="2000" dirty="0"/>
              <a:t>模型建立后可被</a:t>
            </a:r>
            <a:r>
              <a:rPr lang="en-US" altLang="zh-CN" sz="2000" dirty="0"/>
              <a:t>UML</a:t>
            </a:r>
            <a:r>
              <a:rPr lang="zh-CN" altLang="en-US" sz="2000" dirty="0"/>
              <a:t>工具转化成指定的程序语言和代码</a:t>
            </a:r>
          </a:p>
        </p:txBody>
      </p:sp>
      <p:sp>
        <p:nvSpPr>
          <p:cNvPr id="8" name="文本框 7"/>
          <p:cNvSpPr txBox="1"/>
          <p:nvPr/>
        </p:nvSpPr>
        <p:spPr>
          <a:xfrm>
            <a:off x="1984100" y="2086647"/>
            <a:ext cx="6774705" cy="923330"/>
          </a:xfrm>
          <a:prstGeom prst="rect">
            <a:avLst/>
          </a:prstGeom>
          <a:noFill/>
        </p:spPr>
        <p:txBody>
          <a:bodyPr wrap="square" rtlCol="0">
            <a:spAutoFit/>
          </a:bodyPr>
          <a:lstStyle/>
          <a:p>
            <a:r>
              <a:rPr lang="en-US" altLang="zh-CN" dirty="0"/>
              <a:t>UML</a:t>
            </a:r>
            <a:r>
              <a:rPr lang="zh-CN" altLang="en-US" dirty="0"/>
              <a:t>（</a:t>
            </a:r>
            <a:r>
              <a:rPr lang="en-US" altLang="zh-CN" dirty="0"/>
              <a:t>Unified Modeling Language</a:t>
            </a:r>
            <a:r>
              <a:rPr lang="zh-CN" altLang="en-US" dirty="0"/>
              <a:t>，统一建模语言）是一种绘制软件蓝图的标准语言。可以用</a:t>
            </a:r>
            <a:r>
              <a:rPr lang="en-US" altLang="zh-CN" dirty="0"/>
              <a:t>UML</a:t>
            </a:r>
            <a:r>
              <a:rPr lang="zh-CN" altLang="en-US" dirty="0"/>
              <a:t>对软件密集型系统的制品进行可视化、详述、构造和文档化。</a:t>
            </a:r>
          </a:p>
        </p:txBody>
      </p:sp>
    </p:spTree>
    <p:extLst>
      <p:ext uri="{BB962C8B-B14F-4D97-AF65-F5344CB8AC3E}">
        <p14:creationId xmlns:p14="http://schemas.microsoft.com/office/powerpoint/2010/main" val="2883435965"/>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552028" cy="461665"/>
          </a:xfrm>
          <a:prstGeom prst="rect">
            <a:avLst/>
          </a:prstGeom>
        </p:spPr>
        <p:txBody>
          <a:bodyPr wrap="none">
            <a:spAutoFit/>
          </a:bodyPr>
          <a:lstStyle/>
          <a:p>
            <a:r>
              <a:rPr lang="en-US" altLang="zh-CN" sz="2400" b="1" dirty="0"/>
              <a:t> 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2077319" y="1622678"/>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8665148" y="54313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71677" y="2233876"/>
            <a:ext cx="7233296" cy="3477875"/>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a:t>1994</a:t>
            </a:r>
            <a:r>
              <a:rPr lang="zh-CN" altLang="en-US" sz="2000" dirty="0"/>
              <a:t>年</a:t>
            </a:r>
            <a:r>
              <a:rPr lang="en-US" altLang="zh-CN" sz="2000" dirty="0"/>
              <a:t>10</a:t>
            </a:r>
            <a:r>
              <a:rPr lang="zh-CN" altLang="en-US" sz="2000" dirty="0"/>
              <a:t>月，</a:t>
            </a:r>
            <a:r>
              <a:rPr lang="en-US" altLang="zh-CN" sz="2000" dirty="0"/>
              <a:t>Grady </a:t>
            </a:r>
            <a:r>
              <a:rPr lang="en-US" altLang="zh-CN" sz="2000" dirty="0" err="1"/>
              <a:t>Booch</a:t>
            </a:r>
            <a:r>
              <a:rPr lang="zh-CN" altLang="en-US" sz="2000" dirty="0"/>
              <a:t>和</a:t>
            </a:r>
            <a:r>
              <a:rPr lang="en-US" altLang="zh-CN" sz="2000" dirty="0"/>
              <a:t>Jim </a:t>
            </a:r>
            <a:r>
              <a:rPr lang="en-US" altLang="zh-CN" sz="2000" dirty="0" err="1"/>
              <a:t>Rumbaugh</a:t>
            </a:r>
            <a:r>
              <a:rPr lang="zh-CN" altLang="en-US" sz="2000" dirty="0"/>
              <a:t>于</a:t>
            </a:r>
            <a:r>
              <a:rPr lang="en-US" altLang="zh-CN" sz="2000" dirty="0"/>
              <a:t>1995</a:t>
            </a:r>
            <a:r>
              <a:rPr lang="zh-CN" altLang="en-US" sz="2000" dirty="0"/>
              <a:t>年</a:t>
            </a:r>
            <a:r>
              <a:rPr lang="en-US" altLang="zh-CN" sz="2000" dirty="0"/>
              <a:t>10</a:t>
            </a:r>
            <a:r>
              <a:rPr lang="zh-CN" altLang="en-US" sz="2000" dirty="0"/>
              <a:t>月发布第一个公开版本，称为统一方法</a:t>
            </a:r>
            <a:r>
              <a:rPr lang="en-US" altLang="zh-CN" sz="2000" dirty="0"/>
              <a:t>UM 0.8</a:t>
            </a:r>
            <a:r>
              <a:rPr lang="zh-CN" altLang="en-US" sz="2000" dirty="0"/>
              <a:t>。</a:t>
            </a:r>
          </a:p>
          <a:p>
            <a:pPr marL="342900" indent="-342900">
              <a:buFont typeface="Wingdings" panose="05000000000000000000" pitchFamily="2" charset="2"/>
              <a:buChar char="n"/>
            </a:pPr>
            <a:r>
              <a:rPr lang="en-US" altLang="zh-CN" sz="2000" dirty="0"/>
              <a:t>1995</a:t>
            </a:r>
            <a:r>
              <a:rPr lang="zh-CN" altLang="en-US" sz="2000" dirty="0"/>
              <a:t>年秋，</a:t>
            </a:r>
            <a:r>
              <a:rPr lang="en-US" altLang="zh-CN" sz="2000" dirty="0" err="1"/>
              <a:t>Booch</a:t>
            </a:r>
            <a:r>
              <a:rPr lang="zh-CN" altLang="en-US" sz="2000" dirty="0"/>
              <a:t>、</a:t>
            </a:r>
            <a:r>
              <a:rPr lang="en-US" altLang="zh-CN" sz="2000" dirty="0" err="1"/>
              <a:t>Rumbaugh</a:t>
            </a:r>
            <a:r>
              <a:rPr lang="zh-CN" altLang="en-US" sz="2000" dirty="0"/>
              <a:t>和</a:t>
            </a:r>
            <a:r>
              <a:rPr lang="en-US" altLang="zh-CN" sz="2000" dirty="0"/>
              <a:t>Jacobson</a:t>
            </a:r>
            <a:r>
              <a:rPr lang="zh-CN" altLang="en-US" sz="2000" dirty="0"/>
              <a:t>在</a:t>
            </a:r>
            <a:r>
              <a:rPr lang="en-US" altLang="zh-CN" sz="2000" dirty="0"/>
              <a:t>1996</a:t>
            </a:r>
            <a:r>
              <a:rPr lang="zh-CN" altLang="en-US" sz="2000" dirty="0"/>
              <a:t>年</a:t>
            </a:r>
            <a:r>
              <a:rPr lang="en-US" altLang="zh-CN" sz="2000" dirty="0"/>
              <a:t>6</a:t>
            </a:r>
            <a:r>
              <a:rPr lang="zh-CN" altLang="en-US" sz="2000" dirty="0"/>
              <a:t>月和</a:t>
            </a:r>
            <a:r>
              <a:rPr lang="en-US" altLang="zh-CN" sz="2000" dirty="0"/>
              <a:t>10</a:t>
            </a:r>
            <a:r>
              <a:rPr lang="zh-CN" altLang="en-US" sz="2000" dirty="0"/>
              <a:t>月分别发布了两个新的版本，</a:t>
            </a:r>
            <a:r>
              <a:rPr lang="en-US" altLang="zh-CN" sz="2000" dirty="0"/>
              <a:t>UML 0.9</a:t>
            </a:r>
            <a:r>
              <a:rPr lang="zh-CN" altLang="en-US" sz="2000" dirty="0"/>
              <a:t>和</a:t>
            </a:r>
            <a:r>
              <a:rPr lang="en-US" altLang="zh-CN" sz="2000" dirty="0"/>
              <a:t>UML0.91</a:t>
            </a:r>
            <a:r>
              <a:rPr lang="zh-CN" altLang="en-US" sz="2000" dirty="0"/>
              <a:t>，并将</a:t>
            </a:r>
            <a:r>
              <a:rPr lang="en-US" altLang="zh-CN" sz="2000" dirty="0"/>
              <a:t>UM</a:t>
            </a:r>
            <a:r>
              <a:rPr lang="zh-CN" altLang="en-US" sz="2000" dirty="0"/>
              <a:t>重新命名为</a:t>
            </a:r>
            <a:r>
              <a:rPr lang="en-US" altLang="zh-CN" sz="2000" dirty="0"/>
              <a:t>UML</a:t>
            </a:r>
            <a:r>
              <a:rPr lang="zh-CN" altLang="en-US" sz="2000" dirty="0"/>
              <a:t>（</a:t>
            </a:r>
            <a:r>
              <a:rPr lang="en-US" altLang="zh-CN" sz="2000" dirty="0"/>
              <a:t>Unified Modeling Language</a:t>
            </a:r>
            <a:r>
              <a:rPr lang="zh-CN" altLang="en-US" sz="2000" dirty="0"/>
              <a:t>）。</a:t>
            </a:r>
          </a:p>
          <a:p>
            <a:pPr marL="342900" indent="-342900">
              <a:buFont typeface="Wingdings" panose="05000000000000000000" pitchFamily="2" charset="2"/>
              <a:buChar char="n"/>
            </a:pPr>
            <a:r>
              <a:rPr lang="en-US" altLang="zh-CN" sz="2000" dirty="0"/>
              <a:t>1996</a:t>
            </a:r>
            <a:r>
              <a:rPr lang="zh-CN" altLang="en-US" sz="2000" dirty="0"/>
              <a:t>年，</a:t>
            </a:r>
            <a:r>
              <a:rPr lang="en-US" altLang="zh-CN" sz="2000" dirty="0"/>
              <a:t>UML</a:t>
            </a:r>
            <a:r>
              <a:rPr lang="zh-CN" altLang="en-US" sz="2000" dirty="0"/>
              <a:t>的开发者倡议成立了</a:t>
            </a:r>
            <a:r>
              <a:rPr lang="en-US" altLang="zh-CN" sz="2000" dirty="0"/>
              <a:t>UML</a:t>
            </a:r>
            <a:r>
              <a:rPr lang="zh-CN" altLang="en-US" sz="2000" dirty="0"/>
              <a:t>成员协会，以完善、加强和促进</a:t>
            </a:r>
            <a:r>
              <a:rPr lang="en-US" altLang="zh-CN" sz="2000" dirty="0"/>
              <a:t>UML</a:t>
            </a:r>
            <a:r>
              <a:rPr lang="zh-CN" altLang="en-US" sz="2000" dirty="0"/>
              <a:t>的定义工作。</a:t>
            </a:r>
          </a:p>
          <a:p>
            <a:pPr marL="342900" indent="-342900">
              <a:buFont typeface="Wingdings" panose="05000000000000000000" pitchFamily="2" charset="2"/>
              <a:buChar char="n"/>
            </a:pPr>
            <a:r>
              <a:rPr lang="en-US" altLang="zh-CN" sz="2000" dirty="0"/>
              <a:t>1996</a:t>
            </a:r>
            <a:r>
              <a:rPr lang="zh-CN" altLang="en-US" sz="2000" dirty="0"/>
              <a:t>年底，</a:t>
            </a:r>
            <a:r>
              <a:rPr lang="en-US" altLang="zh-CN" sz="2000" dirty="0"/>
              <a:t>UML</a:t>
            </a:r>
            <a:r>
              <a:rPr lang="zh-CN" altLang="en-US" sz="2000" dirty="0"/>
              <a:t>已稳占面向对象技术市场的</a:t>
            </a:r>
            <a:r>
              <a:rPr lang="en-US" altLang="zh-CN" sz="2000" dirty="0"/>
              <a:t>85%</a:t>
            </a:r>
            <a:r>
              <a:rPr lang="zh-CN" altLang="en-US" sz="2000" dirty="0"/>
              <a:t>，成为可视化建模语言事实上的工业标准。</a:t>
            </a:r>
          </a:p>
          <a:p>
            <a:pPr marL="342900" indent="-342900">
              <a:buFont typeface="Wingdings" panose="05000000000000000000" pitchFamily="2" charset="2"/>
              <a:buChar char="n"/>
            </a:pPr>
            <a:r>
              <a:rPr lang="en-US" altLang="zh-CN" sz="2000" dirty="0"/>
              <a:t>1997</a:t>
            </a:r>
            <a:r>
              <a:rPr lang="zh-CN" altLang="en-US" sz="2000" dirty="0"/>
              <a:t>年</a:t>
            </a:r>
            <a:r>
              <a:rPr lang="en-US" altLang="zh-CN" sz="2000" dirty="0"/>
              <a:t>11</a:t>
            </a:r>
            <a:r>
              <a:rPr lang="zh-CN" altLang="en-US" sz="2000" dirty="0"/>
              <a:t>月</a:t>
            </a:r>
            <a:r>
              <a:rPr lang="en-US" altLang="zh-CN" sz="2000" dirty="0"/>
              <a:t>17</a:t>
            </a:r>
            <a:r>
              <a:rPr lang="zh-CN" altLang="en-US" sz="2000" dirty="0"/>
              <a:t>日，</a:t>
            </a:r>
            <a:r>
              <a:rPr lang="en-US" altLang="zh-CN" sz="2000" dirty="0"/>
              <a:t>OMG</a:t>
            </a:r>
            <a:r>
              <a:rPr lang="zh-CN" altLang="en-US" sz="2000" dirty="0"/>
              <a:t>采纳</a:t>
            </a:r>
            <a:r>
              <a:rPr lang="en-US" altLang="zh-CN" sz="2000" dirty="0"/>
              <a:t>UML 1.1</a:t>
            </a:r>
            <a:r>
              <a:rPr lang="zh-CN" altLang="en-US" sz="2000" dirty="0"/>
              <a:t>作为基于面向对象技术的标准建模语言。</a:t>
            </a:r>
          </a:p>
        </p:txBody>
      </p:sp>
      <p:sp>
        <p:nvSpPr>
          <p:cNvPr id="13" name="TextBox 9"/>
          <p:cNvSpPr txBox="1"/>
          <p:nvPr/>
        </p:nvSpPr>
        <p:spPr>
          <a:xfrm>
            <a:off x="2559254" y="1609484"/>
            <a:ext cx="5488856" cy="461665"/>
          </a:xfrm>
          <a:prstGeom prst="rect">
            <a:avLst/>
          </a:prstGeom>
          <a:noFill/>
        </p:spPr>
        <p:txBody>
          <a:bodyPr wrap="square" rtlCol="0">
            <a:spAutoFit/>
          </a:bodyPr>
          <a:lstStyle/>
          <a:p>
            <a:r>
              <a:rPr lang="en-US" altLang="zh-CN" sz="2400" b="1" dirty="0"/>
              <a:t>UML</a:t>
            </a:r>
            <a:r>
              <a:rPr lang="zh-CN" altLang="en-US" sz="2400" b="1" dirty="0"/>
              <a:t>发展历程</a:t>
            </a:r>
          </a:p>
        </p:txBody>
      </p:sp>
      <p:cxnSp>
        <p:nvCxnSpPr>
          <p:cNvPr id="14" name="直接连接符 13"/>
          <p:cNvCxnSpPr/>
          <p:nvPr/>
        </p:nvCxnSpPr>
        <p:spPr>
          <a:xfrm flipH="1">
            <a:off x="1789742" y="162267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53864" y="539179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841016"/>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2179</TotalTime>
  <Words>2040</Words>
  <Application>Microsoft Office PowerPoint</Application>
  <PresentationFormat>自定义</PresentationFormat>
  <Paragraphs>297</Paragraphs>
  <Slides>41</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楷体_GB2312</vt:lpstr>
      <vt:lpstr>microsoft yahei</vt:lpstr>
      <vt:lpstr>Open Sans</vt:lpstr>
      <vt:lpstr>黑体</vt:lpstr>
      <vt:lpstr>Calibri</vt:lpstr>
      <vt:lpstr>宋体</vt:lpstr>
      <vt:lpstr>Wingdings</vt:lpstr>
      <vt:lpstr>Aparajita</vt:lpstr>
      <vt:lpstr>汉仪大圣体简</vt:lpstr>
      <vt:lpstr>微软雅黑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红黑简约创意工作汇报动态PPT</dc:title>
  <dc:creator>段子</dc:creator>
  <cp:lastModifiedBy>hp</cp:lastModifiedBy>
  <cp:revision>92</cp:revision>
  <dcterms:modified xsi:type="dcterms:W3CDTF">2017-10-29T06:54:27Z</dcterms:modified>
</cp:coreProperties>
</file>