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58" r:id="rId5"/>
    <p:sldId id="332" r:id="rId6"/>
    <p:sldId id="333" r:id="rId7"/>
    <p:sldId id="447" r:id="rId8"/>
    <p:sldId id="334" r:id="rId9"/>
    <p:sldId id="359" r:id="rId10"/>
    <p:sldId id="360" r:id="rId11"/>
    <p:sldId id="472" r:id="rId12"/>
    <p:sldId id="473" r:id="rId13"/>
    <p:sldId id="407" r:id="rId14"/>
    <p:sldId id="413" r:id="rId15"/>
    <p:sldId id="414" r:id="rId16"/>
    <p:sldId id="418" r:id="rId17"/>
    <p:sldId id="474" r:id="rId18"/>
    <p:sldId id="420" r:id="rId19"/>
    <p:sldId id="384" r:id="rId20"/>
    <p:sldId id="408" r:id="rId21"/>
    <p:sldId id="475" r:id="rId22"/>
    <p:sldId id="476" r:id="rId23"/>
    <p:sldId id="477" r:id="rId24"/>
    <p:sldId id="478" r:id="rId25"/>
    <p:sldId id="479" r:id="rId26"/>
    <p:sldId id="480" r:id="rId27"/>
    <p:sldId id="340" r:id="rId28"/>
    <p:sldId id="339" r:id="rId29"/>
    <p:sldId id="345" r:id="rId30"/>
    <p:sldId id="348" r:id="rId31"/>
    <p:sldId id="351" r:id="rId32"/>
    <p:sldId id="352" r:id="rId33"/>
    <p:sldId id="481" r:id="rId34"/>
    <p:sldId id="482" r:id="rId35"/>
    <p:sldId id="355" r:id="rId36"/>
  </p:sldIdLst>
  <p:sldSz cx="9144000" cy="5143500" type="screen16x9"/>
  <p:notesSz cx="6858000" cy="9144000"/>
  <p:defaultTextStyle>
    <a:defPPr>
      <a:defRPr lang="zh-CN"/>
    </a:defPPr>
    <a:lvl1pPr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6781E"/>
    <a:srgbClr val="EE7619"/>
    <a:srgbClr val="F32307"/>
    <a:srgbClr val="0099A7"/>
    <a:srgbClr val="1C3313"/>
    <a:srgbClr val="2E2E2E"/>
    <a:srgbClr val="9D8670"/>
    <a:srgbClr val="BAC8D0"/>
    <a:srgbClr val="B3B7BA"/>
    <a:srgbClr val="D5D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2" autoAdjust="0"/>
    <p:restoredTop sz="96181" autoAdjust="0"/>
  </p:normalViewPr>
  <p:slideViewPr>
    <p:cSldViewPr snapToGrid="0">
      <p:cViewPr varScale="1">
        <p:scale>
          <a:sx n="117" d="100"/>
          <a:sy n="117" d="100"/>
        </p:scale>
        <p:origin x="438" y="96"/>
      </p:cViewPr>
      <p:guideLst>
        <p:guide orient="horz" pos="1554"/>
        <p:guide pos="2801"/>
      </p:guideLst>
    </p:cSldViewPr>
  </p:slideViewPr>
  <p:outlineViewPr>
    <p:cViewPr>
      <p:scale>
        <a:sx n="33" d="100"/>
        <a:sy n="33" d="100"/>
      </p:scale>
      <p:origin x="0" y="0"/>
    </p:cViewPr>
  </p:outlineViewPr>
  <p:notesTextViewPr>
    <p:cViewPr>
      <p:scale>
        <a:sx n="125" d="100"/>
        <a:sy n="125" d="100"/>
      </p:scale>
      <p:origin x="0" y="0"/>
    </p:cViewPr>
  </p:notesTextViewPr>
  <p:sorterViewPr showFormatting="0">
    <p:cViewPr>
      <p:scale>
        <a:sx n="88" d="100"/>
        <a:sy n="88"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7F3EF5EF-C183-428B-80C9-8F2B957BC91E}" type="datetimeFigureOut">
              <a:rPr lang="zh-CN" altLang="en-US"/>
            </a:fld>
            <a:endParaRPr lang="zh-CN" altLang="en-US"/>
          </a:p>
        </p:txBody>
      </p:sp>
      <p:sp>
        <p:nvSpPr>
          <p:cNvPr id="10244"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024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noProof="1">
                <a:latin typeface="+mn-lt"/>
                <a:ea typeface="+mn-ea"/>
              </a:defRPr>
            </a:lvl1pPr>
          </a:lstStyle>
          <a:p>
            <a:pPr>
              <a:defRPr/>
            </a:pPr>
            <a:fld id="{9668CB19-E835-4018-A545-A952CEF593B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68CB19-E835-4018-A545-A952CEF593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9"/>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27100" y="1066800"/>
            <a:ext cx="3048000" cy="2882900"/>
          </a:xfrm>
          <a:prstGeom prst="rect">
            <a:avLst/>
          </a:prstGeom>
        </p:spPr>
        <p:txBody>
          <a:bodyPr/>
          <a:lstStyle/>
          <a:p>
            <a:pPr lvl="0"/>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348D7349-070A-4E19-80EA-7B230E0E17FB}"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49A8B5D8-7A02-4109-806C-055DEE1AE0D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369219"/>
            <a:ext cx="7886700" cy="3263504"/>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6F08C8AF-B2FD-4039-AB05-6C0BA0F4FD4E}"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C0FF39F8-6213-4695-B132-4B0EE6D4ADD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131A0EE4-B2B4-4030-A5A0-82DC478FBD5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0606B29-6252-46E4-A461-695E367BB25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p:nvGrpSpPr>
        <p:grpSpPr bwMode="auto">
          <a:xfrm>
            <a:off x="237920" y="196230"/>
            <a:ext cx="230076" cy="290200"/>
            <a:chOff x="4481513" y="4638676"/>
            <a:chExt cx="290512" cy="366711"/>
          </a:xfrm>
          <a:solidFill>
            <a:schemeClr val="bg1"/>
          </a:solidFill>
        </p:grpSpPr>
        <p:sp>
          <p:nvSpPr>
            <p:cNvPr id="3" name="Freeform 5"/>
            <p:cNvSpPr/>
            <p:nvPr/>
          </p:nvSpPr>
          <p:spPr bwMode="auto">
            <a:xfrm>
              <a:off x="4598988" y="4784725"/>
              <a:ext cx="46038" cy="23812"/>
            </a:xfrm>
            <a:custGeom>
              <a:avLst/>
              <a:gdLst>
                <a:gd name="T0" fmla="*/ 0 w 29"/>
                <a:gd name="T1" fmla="*/ 13 h 15"/>
                <a:gd name="T2" fmla="*/ 18 w 29"/>
                <a:gd name="T3" fmla="*/ 15 h 15"/>
                <a:gd name="T4" fmla="*/ 29 w 29"/>
                <a:gd name="T5" fmla="*/ 1 h 15"/>
                <a:gd name="T6" fmla="*/ 14 w 29"/>
                <a:gd name="T7" fmla="*/ 0 h 15"/>
                <a:gd name="T8" fmla="*/ 0 w 29"/>
                <a:gd name="T9" fmla="*/ 13 h 15"/>
              </a:gdLst>
              <a:ahLst/>
              <a:cxnLst>
                <a:cxn ang="0">
                  <a:pos x="T0" y="T1"/>
                </a:cxn>
                <a:cxn ang="0">
                  <a:pos x="T2" y="T3"/>
                </a:cxn>
                <a:cxn ang="0">
                  <a:pos x="T4" y="T5"/>
                </a:cxn>
                <a:cxn ang="0">
                  <a:pos x="T6" y="T7"/>
                </a:cxn>
                <a:cxn ang="0">
                  <a:pos x="T8" y="T9"/>
                </a:cxn>
              </a:cxnLst>
              <a:rect l="0" t="0" r="r" b="b"/>
              <a:pathLst>
                <a:path w="29" h="15">
                  <a:moveTo>
                    <a:pt x="0" y="13"/>
                  </a:moveTo>
                  <a:lnTo>
                    <a:pt x="18" y="15"/>
                  </a:lnTo>
                  <a:lnTo>
                    <a:pt x="29" y="1"/>
                  </a:lnTo>
                  <a:lnTo>
                    <a:pt x="14"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4" name="Freeform 6"/>
            <p:cNvSpPr/>
            <p:nvPr/>
          </p:nvSpPr>
          <p:spPr bwMode="auto">
            <a:xfrm>
              <a:off x="4562475" y="4962525"/>
              <a:ext cx="50800" cy="42862"/>
            </a:xfrm>
            <a:custGeom>
              <a:avLst/>
              <a:gdLst>
                <a:gd name="T0" fmla="*/ 6 w 32"/>
                <a:gd name="T1" fmla="*/ 0 h 27"/>
                <a:gd name="T2" fmla="*/ 0 w 32"/>
                <a:gd name="T3" fmla="*/ 27 h 27"/>
                <a:gd name="T4" fmla="*/ 32 w 32"/>
                <a:gd name="T5" fmla="*/ 0 h 27"/>
                <a:gd name="T6" fmla="*/ 6 w 32"/>
                <a:gd name="T7" fmla="*/ 0 h 27"/>
              </a:gdLst>
              <a:ahLst/>
              <a:cxnLst>
                <a:cxn ang="0">
                  <a:pos x="T0" y="T1"/>
                </a:cxn>
                <a:cxn ang="0">
                  <a:pos x="T2" y="T3"/>
                </a:cxn>
                <a:cxn ang="0">
                  <a:pos x="T4" y="T5"/>
                </a:cxn>
                <a:cxn ang="0">
                  <a:pos x="T6" y="T7"/>
                </a:cxn>
              </a:cxnLst>
              <a:rect l="0" t="0" r="r" b="b"/>
              <a:pathLst>
                <a:path w="32" h="27">
                  <a:moveTo>
                    <a:pt x="6" y="0"/>
                  </a:moveTo>
                  <a:lnTo>
                    <a:pt x="0" y="27"/>
                  </a:lnTo>
                  <a:lnTo>
                    <a:pt x="32"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5" name="Freeform 7"/>
            <p:cNvSpPr/>
            <p:nvPr/>
          </p:nvSpPr>
          <p:spPr bwMode="auto">
            <a:xfrm>
              <a:off x="4591050" y="4962525"/>
              <a:ext cx="107950" cy="38100"/>
            </a:xfrm>
            <a:custGeom>
              <a:avLst/>
              <a:gdLst>
                <a:gd name="T0" fmla="*/ 58 w 68"/>
                <a:gd name="T1" fmla="*/ 0 h 24"/>
                <a:gd name="T2" fmla="*/ 31 w 68"/>
                <a:gd name="T3" fmla="*/ 0 h 24"/>
                <a:gd name="T4" fmla="*/ 0 w 68"/>
                <a:gd name="T5" fmla="*/ 24 h 24"/>
                <a:gd name="T6" fmla="*/ 68 w 68"/>
                <a:gd name="T7" fmla="*/ 24 h 24"/>
                <a:gd name="T8" fmla="*/ 47 w 68"/>
                <a:gd name="T9" fmla="*/ 11 h 24"/>
                <a:gd name="T10" fmla="*/ 58 w 68"/>
                <a:gd name="T11" fmla="*/ 0 h 24"/>
              </a:gdLst>
              <a:ahLst/>
              <a:cxnLst>
                <a:cxn ang="0">
                  <a:pos x="T0" y="T1"/>
                </a:cxn>
                <a:cxn ang="0">
                  <a:pos x="T2" y="T3"/>
                </a:cxn>
                <a:cxn ang="0">
                  <a:pos x="T4" y="T5"/>
                </a:cxn>
                <a:cxn ang="0">
                  <a:pos x="T6" y="T7"/>
                </a:cxn>
                <a:cxn ang="0">
                  <a:pos x="T8" y="T9"/>
                </a:cxn>
                <a:cxn ang="0">
                  <a:pos x="T10" y="T11"/>
                </a:cxn>
              </a:cxnLst>
              <a:rect l="0" t="0" r="r" b="b"/>
              <a:pathLst>
                <a:path w="68" h="24">
                  <a:moveTo>
                    <a:pt x="58" y="0"/>
                  </a:moveTo>
                  <a:lnTo>
                    <a:pt x="31" y="0"/>
                  </a:lnTo>
                  <a:lnTo>
                    <a:pt x="0" y="24"/>
                  </a:lnTo>
                  <a:lnTo>
                    <a:pt x="68" y="24"/>
                  </a:lnTo>
                  <a:lnTo>
                    <a:pt x="47" y="11"/>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6" name="Freeform 8"/>
            <p:cNvSpPr/>
            <p:nvPr/>
          </p:nvSpPr>
          <p:spPr bwMode="auto">
            <a:xfrm>
              <a:off x="4491038" y="4638676"/>
              <a:ext cx="263525" cy="258762"/>
            </a:xfrm>
            <a:custGeom>
              <a:avLst/>
              <a:gdLst>
                <a:gd name="T0" fmla="*/ 123 w 166"/>
                <a:gd name="T1" fmla="*/ 77 h 163"/>
                <a:gd name="T2" fmla="*/ 123 w 166"/>
                <a:gd name="T3" fmla="*/ 57 h 163"/>
                <a:gd name="T4" fmla="*/ 117 w 166"/>
                <a:gd name="T5" fmla="*/ 64 h 163"/>
                <a:gd name="T6" fmla="*/ 117 w 166"/>
                <a:gd name="T7" fmla="*/ 43 h 163"/>
                <a:gd name="T8" fmla="*/ 109 w 166"/>
                <a:gd name="T9" fmla="*/ 53 h 163"/>
                <a:gd name="T10" fmla="*/ 109 w 166"/>
                <a:gd name="T11" fmla="*/ 30 h 163"/>
                <a:gd name="T12" fmla="*/ 101 w 166"/>
                <a:gd name="T13" fmla="*/ 44 h 163"/>
                <a:gd name="T14" fmla="*/ 77 w 166"/>
                <a:gd name="T15" fmla="*/ 10 h 163"/>
                <a:gd name="T16" fmla="*/ 76 w 166"/>
                <a:gd name="T17" fmla="*/ 62 h 163"/>
                <a:gd name="T18" fmla="*/ 75 w 166"/>
                <a:gd name="T19" fmla="*/ 62 h 163"/>
                <a:gd name="T20" fmla="*/ 6 w 166"/>
                <a:gd name="T21" fmla="*/ 0 h 163"/>
                <a:gd name="T22" fmla="*/ 59 w 166"/>
                <a:gd name="T23" fmla="*/ 76 h 163"/>
                <a:gd name="T24" fmla="*/ 0 w 166"/>
                <a:gd name="T25" fmla="*/ 125 h 163"/>
                <a:gd name="T26" fmla="*/ 37 w 166"/>
                <a:gd name="T27" fmla="*/ 163 h 163"/>
                <a:gd name="T28" fmla="*/ 65 w 166"/>
                <a:gd name="T29" fmla="*/ 144 h 163"/>
                <a:gd name="T30" fmla="*/ 62 w 166"/>
                <a:gd name="T31" fmla="*/ 153 h 163"/>
                <a:gd name="T32" fmla="*/ 72 w 166"/>
                <a:gd name="T33" fmla="*/ 153 h 163"/>
                <a:gd name="T34" fmla="*/ 75 w 166"/>
                <a:gd name="T35" fmla="*/ 143 h 163"/>
                <a:gd name="T36" fmla="*/ 109 w 166"/>
                <a:gd name="T37" fmla="*/ 126 h 163"/>
                <a:gd name="T38" fmla="*/ 102 w 166"/>
                <a:gd name="T39" fmla="*/ 116 h 163"/>
                <a:gd name="T40" fmla="*/ 80 w 166"/>
                <a:gd name="T41" fmla="*/ 131 h 163"/>
                <a:gd name="T42" fmla="*/ 61 w 166"/>
                <a:gd name="T43" fmla="*/ 129 h 163"/>
                <a:gd name="T44" fmla="*/ 35 w 166"/>
                <a:gd name="T45" fmla="*/ 148 h 163"/>
                <a:gd name="T46" fmla="*/ 17 w 166"/>
                <a:gd name="T47" fmla="*/ 126 h 163"/>
                <a:gd name="T48" fmla="*/ 89 w 166"/>
                <a:gd name="T49" fmla="*/ 72 h 163"/>
                <a:gd name="T50" fmla="*/ 89 w 166"/>
                <a:gd name="T51" fmla="*/ 46 h 163"/>
                <a:gd name="T52" fmla="*/ 147 w 166"/>
                <a:gd name="T53" fmla="*/ 133 h 163"/>
                <a:gd name="T54" fmla="*/ 116 w 166"/>
                <a:gd name="T55" fmla="*/ 156 h 163"/>
                <a:gd name="T56" fmla="*/ 136 w 166"/>
                <a:gd name="T57" fmla="*/ 156 h 163"/>
                <a:gd name="T58" fmla="*/ 166 w 166"/>
                <a:gd name="T59" fmla="*/ 132 h 163"/>
                <a:gd name="T60" fmla="*/ 123 w 166"/>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6" h="163">
                  <a:moveTo>
                    <a:pt x="123" y="77"/>
                  </a:moveTo>
                  <a:lnTo>
                    <a:pt x="123" y="57"/>
                  </a:lnTo>
                  <a:lnTo>
                    <a:pt x="117" y="64"/>
                  </a:lnTo>
                  <a:lnTo>
                    <a:pt x="117" y="43"/>
                  </a:lnTo>
                  <a:lnTo>
                    <a:pt x="109" y="53"/>
                  </a:lnTo>
                  <a:lnTo>
                    <a:pt x="109" y="30"/>
                  </a:lnTo>
                  <a:lnTo>
                    <a:pt x="101" y="44"/>
                  </a:lnTo>
                  <a:lnTo>
                    <a:pt x="77" y="10"/>
                  </a:lnTo>
                  <a:lnTo>
                    <a:pt x="76" y="62"/>
                  </a:lnTo>
                  <a:lnTo>
                    <a:pt x="75" y="62"/>
                  </a:lnTo>
                  <a:lnTo>
                    <a:pt x="6" y="0"/>
                  </a:lnTo>
                  <a:lnTo>
                    <a:pt x="59" y="76"/>
                  </a:lnTo>
                  <a:lnTo>
                    <a:pt x="0" y="125"/>
                  </a:lnTo>
                  <a:lnTo>
                    <a:pt x="37" y="163"/>
                  </a:lnTo>
                  <a:lnTo>
                    <a:pt x="65" y="144"/>
                  </a:lnTo>
                  <a:lnTo>
                    <a:pt x="62" y="153"/>
                  </a:lnTo>
                  <a:lnTo>
                    <a:pt x="72" y="153"/>
                  </a:lnTo>
                  <a:lnTo>
                    <a:pt x="75" y="143"/>
                  </a:lnTo>
                  <a:lnTo>
                    <a:pt x="109" y="126"/>
                  </a:lnTo>
                  <a:lnTo>
                    <a:pt x="102" y="116"/>
                  </a:lnTo>
                  <a:lnTo>
                    <a:pt x="80" y="131"/>
                  </a:lnTo>
                  <a:lnTo>
                    <a:pt x="61" y="129"/>
                  </a:lnTo>
                  <a:lnTo>
                    <a:pt x="35" y="148"/>
                  </a:lnTo>
                  <a:lnTo>
                    <a:pt x="17" y="126"/>
                  </a:lnTo>
                  <a:lnTo>
                    <a:pt x="89" y="72"/>
                  </a:lnTo>
                  <a:lnTo>
                    <a:pt x="89" y="46"/>
                  </a:lnTo>
                  <a:lnTo>
                    <a:pt x="147" y="133"/>
                  </a:lnTo>
                  <a:lnTo>
                    <a:pt x="116" y="156"/>
                  </a:lnTo>
                  <a:lnTo>
                    <a:pt x="136" y="156"/>
                  </a:lnTo>
                  <a:lnTo>
                    <a:pt x="166" y="132"/>
                  </a:lnTo>
                  <a:lnTo>
                    <a:pt x="123"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7" name="Freeform 9"/>
            <p:cNvSpPr/>
            <p:nvPr/>
          </p:nvSpPr>
          <p:spPr bwMode="auto">
            <a:xfrm>
              <a:off x="454977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8" name="Freeform 10"/>
            <p:cNvSpPr/>
            <p:nvPr/>
          </p:nvSpPr>
          <p:spPr bwMode="auto">
            <a:xfrm>
              <a:off x="4564063"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9" name="Freeform 11"/>
            <p:cNvSpPr/>
            <p:nvPr/>
          </p:nvSpPr>
          <p:spPr bwMode="auto">
            <a:xfrm>
              <a:off x="4578350"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0" name="Freeform 12"/>
            <p:cNvSpPr/>
            <p:nvPr/>
          </p:nvSpPr>
          <p:spPr bwMode="auto">
            <a:xfrm>
              <a:off x="459422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1" name="Freeform 13"/>
            <p:cNvSpPr>
              <a:spLocks noEditPoints="1"/>
            </p:cNvSpPr>
            <p:nvPr/>
          </p:nvSpPr>
          <p:spPr bwMode="auto">
            <a:xfrm>
              <a:off x="4484688" y="4903788"/>
              <a:ext cx="58738" cy="38100"/>
            </a:xfrm>
            <a:custGeom>
              <a:avLst/>
              <a:gdLst>
                <a:gd name="T0" fmla="*/ 60 w 60"/>
                <a:gd name="T1" fmla="*/ 34 h 39"/>
                <a:gd name="T2" fmla="*/ 36 w 60"/>
                <a:gd name="T3" fmla="*/ 34 h 39"/>
                <a:gd name="T4" fmla="*/ 36 w 60"/>
                <a:gd name="T5" fmla="*/ 29 h 39"/>
                <a:gd name="T6" fmla="*/ 60 w 60"/>
                <a:gd name="T7" fmla="*/ 29 h 39"/>
                <a:gd name="T8" fmla="*/ 60 w 60"/>
                <a:gd name="T9" fmla="*/ 23 h 39"/>
                <a:gd name="T10" fmla="*/ 36 w 60"/>
                <a:gd name="T11" fmla="*/ 23 h 39"/>
                <a:gd name="T12" fmla="*/ 36 w 60"/>
                <a:gd name="T13" fmla="*/ 21 h 39"/>
                <a:gd name="T14" fmla="*/ 55 w 60"/>
                <a:gd name="T15" fmla="*/ 21 h 39"/>
                <a:gd name="T16" fmla="*/ 60 w 60"/>
                <a:gd name="T17" fmla="*/ 16 h 39"/>
                <a:gd name="T18" fmla="*/ 60 w 60"/>
                <a:gd name="T19" fmla="*/ 0 h 39"/>
                <a:gd name="T20" fmla="*/ 0 w 60"/>
                <a:gd name="T21" fmla="*/ 0 h 39"/>
                <a:gd name="T22" fmla="*/ 0 w 60"/>
                <a:gd name="T23" fmla="*/ 21 h 39"/>
                <a:gd name="T24" fmla="*/ 24 w 60"/>
                <a:gd name="T25" fmla="*/ 21 h 39"/>
                <a:gd name="T26" fmla="*/ 24 w 60"/>
                <a:gd name="T27" fmla="*/ 23 h 39"/>
                <a:gd name="T28" fmla="*/ 0 w 60"/>
                <a:gd name="T29" fmla="*/ 23 h 39"/>
                <a:gd name="T30" fmla="*/ 0 w 60"/>
                <a:gd name="T31" fmla="*/ 29 h 39"/>
                <a:gd name="T32" fmla="*/ 24 w 60"/>
                <a:gd name="T33" fmla="*/ 29 h 39"/>
                <a:gd name="T34" fmla="*/ 24 w 60"/>
                <a:gd name="T35" fmla="*/ 34 h 39"/>
                <a:gd name="T36" fmla="*/ 0 w 60"/>
                <a:gd name="T37" fmla="*/ 34 h 39"/>
                <a:gd name="T38" fmla="*/ 0 w 60"/>
                <a:gd name="T39" fmla="*/ 39 h 39"/>
                <a:gd name="T40" fmla="*/ 60 w 60"/>
                <a:gd name="T41" fmla="*/ 39 h 39"/>
                <a:gd name="T42" fmla="*/ 60 w 60"/>
                <a:gd name="T43" fmla="*/ 34 h 39"/>
                <a:gd name="T44" fmla="*/ 36 w 60"/>
                <a:gd name="T45" fmla="*/ 5 h 39"/>
                <a:gd name="T46" fmla="*/ 49 w 60"/>
                <a:gd name="T47" fmla="*/ 5 h 39"/>
                <a:gd name="T48" fmla="*/ 49 w 60"/>
                <a:gd name="T49" fmla="*/ 14 h 39"/>
                <a:gd name="T50" fmla="*/ 46 w 60"/>
                <a:gd name="T51" fmla="*/ 16 h 39"/>
                <a:gd name="T52" fmla="*/ 46 w 60"/>
                <a:gd name="T53" fmla="*/ 16 h 39"/>
                <a:gd name="T54" fmla="*/ 47 w 60"/>
                <a:gd name="T55" fmla="*/ 6 h 39"/>
                <a:gd name="T56" fmla="*/ 40 w 60"/>
                <a:gd name="T57" fmla="*/ 6 h 39"/>
                <a:gd name="T58" fmla="*/ 38 w 60"/>
                <a:gd name="T59" fmla="*/ 16 h 39"/>
                <a:gd name="T60" fmla="*/ 36 w 60"/>
                <a:gd name="T61" fmla="*/ 16 h 39"/>
                <a:gd name="T62" fmla="*/ 36 w 60"/>
                <a:gd name="T63" fmla="*/ 5 h 39"/>
                <a:gd name="T64" fmla="*/ 24 w 60"/>
                <a:gd name="T65" fmla="*/ 16 h 39"/>
                <a:gd name="T66" fmla="*/ 22 w 60"/>
                <a:gd name="T67" fmla="*/ 16 h 39"/>
                <a:gd name="T68" fmla="*/ 20 w 60"/>
                <a:gd name="T69" fmla="*/ 6 h 39"/>
                <a:gd name="T70" fmla="*/ 12 w 60"/>
                <a:gd name="T71" fmla="*/ 6 h 39"/>
                <a:gd name="T72" fmla="*/ 14 w 60"/>
                <a:gd name="T73" fmla="*/ 16 h 39"/>
                <a:gd name="T74" fmla="*/ 11 w 60"/>
                <a:gd name="T75" fmla="*/ 16 h 39"/>
                <a:gd name="T76" fmla="*/ 11 w 60"/>
                <a:gd name="T77" fmla="*/ 5 h 39"/>
                <a:gd name="T78" fmla="*/ 24 w 60"/>
                <a:gd name="T79" fmla="*/ 5 h 39"/>
                <a:gd name="T80" fmla="*/ 24 w 60"/>
                <a:gd name="T81"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39">
                  <a:moveTo>
                    <a:pt x="60" y="34"/>
                  </a:moveTo>
                  <a:cubicBezTo>
                    <a:pt x="36" y="34"/>
                    <a:pt x="36" y="34"/>
                    <a:pt x="36" y="34"/>
                  </a:cubicBezTo>
                  <a:cubicBezTo>
                    <a:pt x="36" y="29"/>
                    <a:pt x="36" y="29"/>
                    <a:pt x="36" y="29"/>
                  </a:cubicBezTo>
                  <a:cubicBezTo>
                    <a:pt x="60" y="29"/>
                    <a:pt x="60" y="29"/>
                    <a:pt x="60" y="29"/>
                  </a:cubicBezTo>
                  <a:cubicBezTo>
                    <a:pt x="60" y="23"/>
                    <a:pt x="60" y="23"/>
                    <a:pt x="60" y="23"/>
                  </a:cubicBezTo>
                  <a:cubicBezTo>
                    <a:pt x="36" y="23"/>
                    <a:pt x="36" y="23"/>
                    <a:pt x="36" y="23"/>
                  </a:cubicBezTo>
                  <a:cubicBezTo>
                    <a:pt x="36" y="21"/>
                    <a:pt x="36" y="21"/>
                    <a:pt x="36" y="21"/>
                  </a:cubicBezTo>
                  <a:cubicBezTo>
                    <a:pt x="55" y="21"/>
                    <a:pt x="55" y="21"/>
                    <a:pt x="55" y="21"/>
                  </a:cubicBezTo>
                  <a:cubicBezTo>
                    <a:pt x="59" y="21"/>
                    <a:pt x="60" y="20"/>
                    <a:pt x="60" y="16"/>
                  </a:cubicBezTo>
                  <a:cubicBezTo>
                    <a:pt x="60" y="0"/>
                    <a:pt x="60" y="0"/>
                    <a:pt x="60" y="0"/>
                  </a:cubicBezTo>
                  <a:cubicBezTo>
                    <a:pt x="0" y="0"/>
                    <a:pt x="0" y="0"/>
                    <a:pt x="0" y="0"/>
                  </a:cubicBezTo>
                  <a:cubicBezTo>
                    <a:pt x="0" y="21"/>
                    <a:pt x="0" y="21"/>
                    <a:pt x="0" y="21"/>
                  </a:cubicBezTo>
                  <a:cubicBezTo>
                    <a:pt x="24" y="21"/>
                    <a:pt x="24" y="21"/>
                    <a:pt x="24" y="21"/>
                  </a:cubicBezTo>
                  <a:cubicBezTo>
                    <a:pt x="24" y="23"/>
                    <a:pt x="24" y="23"/>
                    <a:pt x="24" y="23"/>
                  </a:cubicBezTo>
                  <a:cubicBezTo>
                    <a:pt x="0" y="23"/>
                    <a:pt x="0" y="23"/>
                    <a:pt x="0" y="23"/>
                  </a:cubicBezTo>
                  <a:cubicBezTo>
                    <a:pt x="0" y="29"/>
                    <a:pt x="0" y="29"/>
                    <a:pt x="0" y="29"/>
                  </a:cubicBezTo>
                  <a:cubicBezTo>
                    <a:pt x="24" y="29"/>
                    <a:pt x="24" y="29"/>
                    <a:pt x="24" y="29"/>
                  </a:cubicBezTo>
                  <a:cubicBezTo>
                    <a:pt x="24" y="34"/>
                    <a:pt x="24" y="34"/>
                    <a:pt x="24" y="34"/>
                  </a:cubicBezTo>
                  <a:cubicBezTo>
                    <a:pt x="0" y="34"/>
                    <a:pt x="0" y="34"/>
                    <a:pt x="0" y="34"/>
                  </a:cubicBezTo>
                  <a:cubicBezTo>
                    <a:pt x="0" y="39"/>
                    <a:pt x="0" y="39"/>
                    <a:pt x="0" y="39"/>
                  </a:cubicBezTo>
                  <a:cubicBezTo>
                    <a:pt x="60" y="39"/>
                    <a:pt x="60" y="39"/>
                    <a:pt x="60" y="39"/>
                  </a:cubicBezTo>
                  <a:lnTo>
                    <a:pt x="60" y="34"/>
                  </a:lnTo>
                  <a:close/>
                  <a:moveTo>
                    <a:pt x="36" y="5"/>
                  </a:moveTo>
                  <a:cubicBezTo>
                    <a:pt x="49" y="5"/>
                    <a:pt x="49" y="5"/>
                    <a:pt x="49" y="5"/>
                  </a:cubicBezTo>
                  <a:cubicBezTo>
                    <a:pt x="49" y="14"/>
                    <a:pt x="49" y="14"/>
                    <a:pt x="49" y="14"/>
                  </a:cubicBezTo>
                  <a:cubicBezTo>
                    <a:pt x="49" y="16"/>
                    <a:pt x="48" y="16"/>
                    <a:pt x="46" y="16"/>
                  </a:cubicBezTo>
                  <a:cubicBezTo>
                    <a:pt x="46" y="16"/>
                    <a:pt x="46" y="16"/>
                    <a:pt x="46" y="16"/>
                  </a:cubicBezTo>
                  <a:cubicBezTo>
                    <a:pt x="47" y="6"/>
                    <a:pt x="47" y="6"/>
                    <a:pt x="47" y="6"/>
                  </a:cubicBezTo>
                  <a:cubicBezTo>
                    <a:pt x="40" y="6"/>
                    <a:pt x="40" y="6"/>
                    <a:pt x="40" y="6"/>
                  </a:cubicBezTo>
                  <a:cubicBezTo>
                    <a:pt x="38" y="16"/>
                    <a:pt x="38" y="16"/>
                    <a:pt x="38" y="16"/>
                  </a:cubicBezTo>
                  <a:cubicBezTo>
                    <a:pt x="36" y="16"/>
                    <a:pt x="36" y="16"/>
                    <a:pt x="36" y="16"/>
                  </a:cubicBezTo>
                  <a:lnTo>
                    <a:pt x="36" y="5"/>
                  </a:lnTo>
                  <a:close/>
                  <a:moveTo>
                    <a:pt x="24" y="16"/>
                  </a:moveTo>
                  <a:cubicBezTo>
                    <a:pt x="22" y="16"/>
                    <a:pt x="22" y="16"/>
                    <a:pt x="22" y="16"/>
                  </a:cubicBezTo>
                  <a:cubicBezTo>
                    <a:pt x="20" y="6"/>
                    <a:pt x="20" y="6"/>
                    <a:pt x="20" y="6"/>
                  </a:cubicBezTo>
                  <a:cubicBezTo>
                    <a:pt x="12" y="6"/>
                    <a:pt x="12" y="6"/>
                    <a:pt x="12" y="6"/>
                  </a:cubicBezTo>
                  <a:cubicBezTo>
                    <a:pt x="14" y="16"/>
                    <a:pt x="14" y="16"/>
                    <a:pt x="14" y="16"/>
                  </a:cubicBezTo>
                  <a:cubicBezTo>
                    <a:pt x="11" y="16"/>
                    <a:pt x="11" y="16"/>
                    <a:pt x="11" y="16"/>
                  </a:cubicBezTo>
                  <a:cubicBezTo>
                    <a:pt x="11" y="5"/>
                    <a:pt x="11" y="5"/>
                    <a:pt x="11" y="5"/>
                  </a:cubicBezTo>
                  <a:cubicBezTo>
                    <a:pt x="24" y="5"/>
                    <a:pt x="24" y="5"/>
                    <a:pt x="24" y="5"/>
                  </a:cubicBezTo>
                  <a:lnTo>
                    <a:pt x="2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2" name="Freeform 14"/>
            <p:cNvSpPr/>
            <p:nvPr/>
          </p:nvSpPr>
          <p:spPr bwMode="auto">
            <a:xfrm>
              <a:off x="4546600" y="4903788"/>
              <a:ext cx="77788" cy="15875"/>
            </a:xfrm>
            <a:custGeom>
              <a:avLst/>
              <a:gdLst>
                <a:gd name="T0" fmla="*/ 0 w 49"/>
                <a:gd name="T1" fmla="*/ 3 h 10"/>
                <a:gd name="T2" fmla="*/ 40 w 49"/>
                <a:gd name="T3" fmla="*/ 3 h 10"/>
                <a:gd name="T4" fmla="*/ 40 w 49"/>
                <a:gd name="T5" fmla="*/ 10 h 10"/>
                <a:gd name="T6" fmla="*/ 48 w 49"/>
                <a:gd name="T7" fmla="*/ 10 h 10"/>
                <a:gd name="T8" fmla="*/ 49 w 49"/>
                <a:gd name="T9" fmla="*/ 0 h 10"/>
                <a:gd name="T10" fmla="*/ 0 w 49"/>
                <a:gd name="T11" fmla="*/ 0 h 10"/>
                <a:gd name="T12" fmla="*/ 0 w 49"/>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0" y="3"/>
                  </a:moveTo>
                  <a:lnTo>
                    <a:pt x="40" y="3"/>
                  </a:lnTo>
                  <a:lnTo>
                    <a:pt x="40" y="10"/>
                  </a:lnTo>
                  <a:lnTo>
                    <a:pt x="48" y="10"/>
                  </a:lnTo>
                  <a:lnTo>
                    <a:pt x="49"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3" name="Freeform 15"/>
            <p:cNvSpPr/>
            <p:nvPr/>
          </p:nvSpPr>
          <p:spPr bwMode="auto">
            <a:xfrm>
              <a:off x="4562475" y="4910138"/>
              <a:ext cx="61913" cy="41275"/>
            </a:xfrm>
            <a:custGeom>
              <a:avLst/>
              <a:gdLst>
                <a:gd name="T0" fmla="*/ 16 w 62"/>
                <a:gd name="T1" fmla="*/ 0 h 43"/>
                <a:gd name="T2" fmla="*/ 2 w 62"/>
                <a:gd name="T3" fmla="*/ 0 h 43"/>
                <a:gd name="T4" fmla="*/ 0 w 62"/>
                <a:gd name="T5" fmla="*/ 17 h 43"/>
                <a:gd name="T6" fmla="*/ 47 w 62"/>
                <a:gd name="T7" fmla="*/ 17 h 43"/>
                <a:gd name="T8" fmla="*/ 47 w 62"/>
                <a:gd name="T9" fmla="*/ 34 h 43"/>
                <a:gd name="T10" fmla="*/ 61 w 62"/>
                <a:gd name="T11" fmla="*/ 42 h 43"/>
                <a:gd name="T12" fmla="*/ 62 w 62"/>
                <a:gd name="T13" fmla="*/ 41 h 43"/>
                <a:gd name="T14" fmla="*/ 62 w 62"/>
                <a:gd name="T15" fmla="*/ 12 h 43"/>
                <a:gd name="T16" fmla="*/ 14 w 62"/>
                <a:gd name="T17" fmla="*/ 12 h 43"/>
                <a:gd name="T18" fmla="*/ 16 w 62"/>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3">
                  <a:moveTo>
                    <a:pt x="16" y="0"/>
                  </a:moveTo>
                  <a:cubicBezTo>
                    <a:pt x="2" y="0"/>
                    <a:pt x="2" y="0"/>
                    <a:pt x="2" y="0"/>
                  </a:cubicBezTo>
                  <a:cubicBezTo>
                    <a:pt x="0" y="17"/>
                    <a:pt x="0" y="17"/>
                    <a:pt x="0" y="17"/>
                  </a:cubicBezTo>
                  <a:cubicBezTo>
                    <a:pt x="47" y="17"/>
                    <a:pt x="47" y="17"/>
                    <a:pt x="47" y="17"/>
                  </a:cubicBezTo>
                  <a:cubicBezTo>
                    <a:pt x="47" y="34"/>
                    <a:pt x="47" y="34"/>
                    <a:pt x="47" y="34"/>
                  </a:cubicBezTo>
                  <a:cubicBezTo>
                    <a:pt x="47" y="34"/>
                    <a:pt x="60" y="41"/>
                    <a:pt x="61" y="42"/>
                  </a:cubicBezTo>
                  <a:cubicBezTo>
                    <a:pt x="62" y="43"/>
                    <a:pt x="62" y="41"/>
                    <a:pt x="62" y="41"/>
                  </a:cubicBezTo>
                  <a:cubicBezTo>
                    <a:pt x="62" y="12"/>
                    <a:pt x="62" y="12"/>
                    <a:pt x="62" y="12"/>
                  </a:cubicBezTo>
                  <a:cubicBezTo>
                    <a:pt x="14" y="12"/>
                    <a:pt x="14" y="12"/>
                    <a:pt x="14" y="12"/>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4" name="Freeform 16"/>
            <p:cNvSpPr>
              <a:spLocks noEditPoints="1"/>
            </p:cNvSpPr>
            <p:nvPr/>
          </p:nvSpPr>
          <p:spPr bwMode="auto">
            <a:xfrm>
              <a:off x="4640263"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7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7" y="29"/>
                    <a:pt x="17" y="29"/>
                    <a:pt x="17" y="29"/>
                  </a:cubicBezTo>
                  <a:cubicBezTo>
                    <a:pt x="28" y="28"/>
                    <a:pt x="33" y="24"/>
                    <a:pt x="34" y="15"/>
                  </a:cubicBezTo>
                  <a:cubicBezTo>
                    <a:pt x="34" y="5"/>
                    <a:pt x="27"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5" name="Freeform 17"/>
            <p:cNvSpPr>
              <a:spLocks noEditPoints="1"/>
            </p:cNvSpPr>
            <p:nvPr/>
          </p:nvSpPr>
          <p:spPr bwMode="auto">
            <a:xfrm>
              <a:off x="4689475"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8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8" y="29"/>
                    <a:pt x="18" y="29"/>
                    <a:pt x="18" y="29"/>
                  </a:cubicBezTo>
                  <a:cubicBezTo>
                    <a:pt x="28" y="28"/>
                    <a:pt x="33" y="24"/>
                    <a:pt x="34" y="15"/>
                  </a:cubicBezTo>
                  <a:cubicBezTo>
                    <a:pt x="34" y="5"/>
                    <a:pt x="28"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6" name="Freeform 18"/>
            <p:cNvSpPr/>
            <p:nvPr/>
          </p:nvSpPr>
          <p:spPr bwMode="auto">
            <a:xfrm>
              <a:off x="4733925" y="4903788"/>
              <a:ext cx="38100" cy="46037"/>
            </a:xfrm>
            <a:custGeom>
              <a:avLst/>
              <a:gdLst>
                <a:gd name="T0" fmla="*/ 0 w 24"/>
                <a:gd name="T1" fmla="*/ 0 h 29"/>
                <a:gd name="T2" fmla="*/ 0 w 24"/>
                <a:gd name="T3" fmla="*/ 5 h 29"/>
                <a:gd name="T4" fmla="*/ 9 w 24"/>
                <a:gd name="T5" fmla="*/ 5 h 29"/>
                <a:gd name="T6" fmla="*/ 9 w 24"/>
                <a:gd name="T7" fmla="*/ 29 h 29"/>
                <a:gd name="T8" fmla="*/ 15 w 24"/>
                <a:gd name="T9" fmla="*/ 29 h 29"/>
                <a:gd name="T10" fmla="*/ 15 w 24"/>
                <a:gd name="T11" fmla="*/ 5 h 29"/>
                <a:gd name="T12" fmla="*/ 24 w 24"/>
                <a:gd name="T13" fmla="*/ 5 h 29"/>
                <a:gd name="T14" fmla="*/ 24 w 24"/>
                <a:gd name="T15" fmla="*/ 0 h 29"/>
                <a:gd name="T16" fmla="*/ 0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0" y="0"/>
                  </a:moveTo>
                  <a:lnTo>
                    <a:pt x="0" y="5"/>
                  </a:lnTo>
                  <a:lnTo>
                    <a:pt x="9" y="5"/>
                  </a:lnTo>
                  <a:lnTo>
                    <a:pt x="9" y="29"/>
                  </a:lnTo>
                  <a:lnTo>
                    <a:pt x="15" y="29"/>
                  </a:lnTo>
                  <a:lnTo>
                    <a:pt x="15" y="5"/>
                  </a:lnTo>
                  <a:lnTo>
                    <a:pt x="24" y="5"/>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7" name="Freeform 19"/>
            <p:cNvSpPr/>
            <p:nvPr/>
          </p:nvSpPr>
          <p:spPr bwMode="auto">
            <a:xfrm>
              <a:off x="4481513" y="4943475"/>
              <a:ext cx="138113" cy="14287"/>
            </a:xfrm>
            <a:custGeom>
              <a:avLst/>
              <a:gdLst>
                <a:gd name="T0" fmla="*/ 81 w 140"/>
                <a:gd name="T1" fmla="*/ 7 h 15"/>
                <a:gd name="T2" fmla="*/ 0 w 140"/>
                <a:gd name="T3" fmla="*/ 8 h 15"/>
                <a:gd name="T4" fmla="*/ 4 w 140"/>
                <a:gd name="T5" fmla="*/ 13 h 15"/>
                <a:gd name="T6" fmla="*/ 80 w 140"/>
                <a:gd name="T7" fmla="*/ 13 h 15"/>
                <a:gd name="T8" fmla="*/ 106 w 140"/>
                <a:gd name="T9" fmla="*/ 15 h 15"/>
                <a:gd name="T10" fmla="*/ 140 w 140"/>
                <a:gd name="T11" fmla="*/ 8 h 15"/>
                <a:gd name="T12" fmla="*/ 133 w 140"/>
                <a:gd name="T13" fmla="*/ 4 h 15"/>
                <a:gd name="T14" fmla="*/ 81 w 14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5">
                  <a:moveTo>
                    <a:pt x="81" y="7"/>
                  </a:moveTo>
                  <a:cubicBezTo>
                    <a:pt x="41" y="0"/>
                    <a:pt x="5" y="4"/>
                    <a:pt x="0" y="8"/>
                  </a:cubicBezTo>
                  <a:cubicBezTo>
                    <a:pt x="4" y="13"/>
                    <a:pt x="4" y="13"/>
                    <a:pt x="4" y="13"/>
                  </a:cubicBezTo>
                  <a:cubicBezTo>
                    <a:pt x="7" y="11"/>
                    <a:pt x="39" y="6"/>
                    <a:pt x="80" y="13"/>
                  </a:cubicBezTo>
                  <a:cubicBezTo>
                    <a:pt x="90" y="14"/>
                    <a:pt x="99" y="15"/>
                    <a:pt x="106" y="15"/>
                  </a:cubicBezTo>
                  <a:cubicBezTo>
                    <a:pt x="129" y="15"/>
                    <a:pt x="140" y="8"/>
                    <a:pt x="140" y="8"/>
                  </a:cubicBezTo>
                  <a:cubicBezTo>
                    <a:pt x="133" y="4"/>
                    <a:pt x="133" y="4"/>
                    <a:pt x="133" y="4"/>
                  </a:cubicBezTo>
                  <a:cubicBezTo>
                    <a:pt x="131" y="5"/>
                    <a:pt x="121" y="13"/>
                    <a:pt x="8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solidFill>
          <a:srgbClr val="FCFB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5E397A7A-90FB-4CD9-B124-B606C8E6E5BC}" type="datetimeFigureOut">
              <a:rPr lang="zh-CN" altLang="en-US"/>
            </a:fld>
            <a:endParaRPr lang="zh-CN" altLang="en-US"/>
          </a:p>
        </p:txBody>
      </p:sp>
      <p:sp>
        <p:nvSpPr>
          <p:cNvPr id="4" name="页脚占位符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045CE7D0-750B-4877-98FA-38AF588D6B2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FC192957-9782-475C-8AA1-F6896D955EAA}" type="datetimeFigureOut">
              <a:rPr lang="zh-CN" altLang="en-US"/>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81FBAC16-9314-4665-AF29-BAEBD27FF64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A295B52-CC3D-4B4D-BAD2-3F4D10ABE6FA}"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B4A4F5EF-FC4E-4A16-B1DD-9202C04081A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3565"/>
          </a:xfrm>
          <a:prstGeom prst="rect">
            <a:avLst/>
          </a:prstGeom>
          <a:noFill/>
          <a:ln>
            <a:noFill/>
          </a:ln>
        </p:spPr>
        <p:txBody>
          <a:bodyPr>
            <a:spAutoFit/>
          </a:bodyPr>
          <a:lstStyle/>
          <a:p>
            <a:pPr algn="ctr"/>
            <a:r>
              <a:rPr lang="en-US" altLang="zh-CN" sz="3200" b="1" noProof="1">
                <a:solidFill>
                  <a:srgbClr val="FBFBFB"/>
                </a:solidFill>
                <a:latin typeface="幼圆" panose="02010509060101010101" pitchFamily="49" charset="-122"/>
                <a:ea typeface="幼圆" panose="02010509060101010101" pitchFamily="49" charset="-122"/>
              </a:rPr>
              <a:t>UML</a:t>
            </a:r>
            <a:r>
              <a:rPr lang="zh-CN" sz="3200" b="1" noProof="1">
                <a:solidFill>
                  <a:srgbClr val="FBFBFB"/>
                </a:solidFill>
                <a:latin typeface="幼圆" panose="02010509060101010101" pitchFamily="49" charset="-122"/>
                <a:ea typeface="幼圆" panose="02010509060101010101" pitchFamily="49" charset="-122"/>
              </a:rPr>
              <a:t>基础</a:t>
            </a:r>
            <a:r>
              <a:rPr lang="en-US" altLang="zh-CN" sz="3200" b="1" noProof="1">
                <a:solidFill>
                  <a:srgbClr val="FBFBFB"/>
                </a:solidFill>
                <a:latin typeface="幼圆" panose="02010509060101010101" pitchFamily="49" charset="-122"/>
                <a:ea typeface="幼圆" panose="02010509060101010101" pitchFamily="49" charset="-122"/>
              </a:rPr>
              <a:t>III</a:t>
            </a:r>
            <a:endParaRPr lang="en-US" altLang="zh-CN" sz="3200" b="1"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548172"/>
            <a:ext cx="3597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200" dirty="0">
                <a:solidFill>
                  <a:schemeClr val="bg1"/>
                </a:solidFill>
                <a:latin typeface="Arial" panose="020B0604020202020204" pitchFamily="34" charset="0"/>
              </a:rPr>
              <a:t> No business too small, no problem too big.-------IBM</a:t>
            </a:r>
            <a:r>
              <a:rPr lang="zh-CN" altLang="en-US" sz="1200" dirty="0">
                <a:solidFill>
                  <a:schemeClr val="bg1"/>
                </a:solidFill>
                <a:latin typeface="Arial" panose="020B0604020202020204" pitchFamily="34" charset="0"/>
              </a:rPr>
              <a:t>公司广告语</a:t>
            </a:r>
            <a:r>
              <a:rPr lang="en-US" altLang="zh-CN" sz="1200" dirty="0">
                <a:solidFill>
                  <a:schemeClr val="bg1"/>
                </a:solidFill>
                <a:latin typeface="Arial" panose="020B0604020202020204" pitchFamily="34" charset="0"/>
              </a:rPr>
              <a:t> </a:t>
            </a:r>
            <a:endParaRPr lang="en-US" altLang="zh-CN" sz="1200" dirty="0">
              <a:solidFill>
                <a:schemeClr val="bg1"/>
              </a:solidFill>
              <a:latin typeface="Arial" panose="020B0604020202020204" pitchFamily="34" charset="0"/>
            </a:endParaRPr>
          </a:p>
        </p:txBody>
      </p:sp>
      <p:sp>
        <p:nvSpPr>
          <p:cNvPr id="14" name="矩形 13"/>
          <p:cNvSpPr/>
          <p:nvPr/>
        </p:nvSpPr>
        <p:spPr>
          <a:xfrm>
            <a:off x="3799239" y="4160460"/>
            <a:ext cx="161607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文本框 12"/>
          <p:cNvSpPr txBox="1"/>
          <p:nvPr/>
        </p:nvSpPr>
        <p:spPr>
          <a:xfrm>
            <a:off x="3754789" y="4182367"/>
            <a:ext cx="1704975" cy="232410"/>
          </a:xfrm>
          <a:prstGeom prst="rect">
            <a:avLst/>
          </a:prstGeom>
          <a:noFill/>
          <a:ln>
            <a:noFill/>
          </a:ln>
        </p:spPr>
        <p:txBody>
          <a:bodyPr>
            <a:spAutoFit/>
          </a:bodyPr>
          <a:lstStyle/>
          <a:p>
            <a:pPr algn="ctr"/>
            <a:r>
              <a:rPr lang="zh-CN" altLang="en-US" sz="920" noProof="1">
                <a:solidFill>
                  <a:schemeClr val="tx1">
                    <a:lumMod val="85000"/>
                    <a:lumOff val="15000"/>
                  </a:schemeClr>
                </a:solidFill>
                <a:latin typeface="Arial" panose="020B0604020202020204" pitchFamily="34" charset="0"/>
              </a:rPr>
              <a:t>制作人</a:t>
            </a:r>
            <a:r>
              <a:rPr lang="zh-CN" altLang="en-US" sz="920" noProof="1" smtClean="0">
                <a:solidFill>
                  <a:schemeClr val="tx1">
                    <a:lumMod val="85000"/>
                    <a:lumOff val="15000"/>
                  </a:schemeClr>
                </a:solidFill>
                <a:latin typeface="Arial" panose="020B0604020202020204" pitchFamily="34" charset="0"/>
              </a:rPr>
              <a:t>：</a:t>
            </a:r>
            <a:r>
              <a:rPr lang="en-US" altLang="zh-CN" sz="920" noProof="1" smtClean="0">
                <a:solidFill>
                  <a:schemeClr val="tx1">
                    <a:lumMod val="85000"/>
                    <a:lumOff val="15000"/>
                  </a:schemeClr>
                </a:solidFill>
                <a:latin typeface="Arial" panose="020B0604020202020204" pitchFamily="34" charset="0"/>
              </a:rPr>
              <a:t>G09</a:t>
            </a:r>
            <a:endParaRPr lang="en-US" altLang="zh-CN" sz="920" noProof="1" smtClean="0">
              <a:solidFill>
                <a:schemeClr val="tx1">
                  <a:lumMod val="85000"/>
                  <a:lumOff val="15000"/>
                </a:schemeClr>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
                                          </p:val>
                                        </p:tav>
                                        <p:tav tm="100000">
                                          <p:val>
                                            <p:strVal val="#ppt_x"/>
                                          </p:val>
                                        </p:tav>
                                      </p:tavLst>
                                    </p:anim>
                                    <p:anim calcmode="lin" valueType="num">
                                      <p:cBhvr>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3"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3"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3"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1"/>
      <p:bldP spid="10" grpId="2"/>
      <p:bldP spid="10" grpId="3"/>
      <p:bldP spid="14" grpId="1" animBg="1"/>
      <p:bldP spid="14" grpId="2" animBg="1"/>
      <p:bldP spid="14" grpId="3" bldLvl="0" animBg="1"/>
      <p:bldP spid="13" grpId="1"/>
      <p:bldP spid="13" grpId="2"/>
      <p:bldP spid="13" grpId="3"/>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3" name="文本框 2"/>
          <p:cNvSpPr txBox="1"/>
          <p:nvPr/>
        </p:nvSpPr>
        <p:spPr>
          <a:xfrm>
            <a:off x="4634230" y="2719705"/>
            <a:ext cx="904240" cy="491490"/>
          </a:xfrm>
          <a:prstGeom prst="rect">
            <a:avLst/>
          </a:prstGeom>
          <a:noFill/>
        </p:spPr>
        <p:txBody>
          <a:bodyPr wrap="square" rtlCol="0">
            <a:spAutoFit/>
          </a:bodyPr>
          <a:p>
            <a:r>
              <a:rPr lang="en-US" altLang="zh-CN">
                <a:solidFill>
                  <a:schemeClr val="tx1"/>
                </a:solidFill>
              </a:rPr>
              <a:t>Rose Modeler</a:t>
            </a:r>
            <a:endParaRPr lang="en-US" altLang="zh-CN">
              <a:solidFill>
                <a:schemeClr val="tx1"/>
              </a:solidFill>
            </a:endParaRPr>
          </a:p>
        </p:txBody>
      </p:sp>
      <p:sp>
        <p:nvSpPr>
          <p:cNvPr id="10" name="文本框 9"/>
          <p:cNvSpPr txBox="1"/>
          <p:nvPr/>
        </p:nvSpPr>
        <p:spPr>
          <a:xfrm>
            <a:off x="3729990" y="2776855"/>
            <a:ext cx="904240" cy="491490"/>
          </a:xfrm>
          <a:prstGeom prst="rect">
            <a:avLst/>
          </a:prstGeom>
          <a:noFill/>
        </p:spPr>
        <p:txBody>
          <a:bodyPr wrap="square" rtlCol="0">
            <a:spAutoFit/>
          </a:bodyPr>
          <a:p>
            <a:r>
              <a:rPr lang="en-US" altLang="zh-CN">
                <a:solidFill>
                  <a:schemeClr val="tx1"/>
                </a:solidFill>
              </a:rPr>
              <a:t>Rose Enterprise</a:t>
            </a:r>
            <a:endParaRPr lang="en-US" altLang="zh-CN">
              <a:solidFill>
                <a:schemeClr val="tx1"/>
              </a:solidFill>
            </a:endParaRPr>
          </a:p>
        </p:txBody>
      </p:sp>
      <p:pic>
        <p:nvPicPr>
          <p:cNvPr id="5" name="图片 4"/>
          <p:cNvPicPr>
            <a:picLocks noChangeAspect="1"/>
          </p:cNvPicPr>
          <p:nvPr/>
        </p:nvPicPr>
        <p:blipFill>
          <a:blip r:embed="rId3"/>
          <a:stretch>
            <a:fillRect/>
          </a:stretch>
        </p:blipFill>
        <p:spPr>
          <a:xfrm>
            <a:off x="2776855" y="1200150"/>
            <a:ext cx="3590290" cy="2742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1590" y="1691640"/>
            <a:ext cx="656018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sz="4400" b="1" dirty="0">
                <a:solidFill>
                  <a:schemeClr val="bg1"/>
                </a:solidFill>
                <a:latin typeface="幼圆" panose="02010509060101010101" pitchFamily="49" charset="-122"/>
                <a:ea typeface="幼圆" panose="02010509060101010101" pitchFamily="49" charset="-122"/>
                <a:sym typeface="+mn-ea"/>
              </a:rPr>
              <a:t>构件图</a:t>
            </a:r>
            <a:endParaRPr lang="zh-CN"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Two</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sz="920" noProof="1">
                <a:solidFill>
                  <a:schemeClr val="bg1"/>
                </a:solidFill>
                <a:latin typeface="Arial" panose="020B0604020202020204" pitchFamily="34" charset="0"/>
              </a:rPr>
              <a:t>相关概念</a:t>
            </a:r>
            <a:endParaRPr lang="zh-CN" sz="920" noProof="1">
              <a:solidFill>
                <a:schemeClr val="bg1"/>
              </a:solidFill>
              <a:latin typeface="Arial" panose="020B0604020202020204" pitchFamily="34" charset="0"/>
            </a:endParaRPr>
          </a:p>
        </p:txBody>
      </p:sp>
      <p:grpSp>
        <p:nvGrpSpPr>
          <p:cNvPr id="24" name="组合 23"/>
          <p:cNvGrpSpPr/>
          <p:nvPr/>
        </p:nvGrpSpPr>
        <p:grpSpPr>
          <a:xfrm rot="0">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7" name="文本框 29"/>
          <p:cNvSpPr txBox="1">
            <a:spLocks noChangeArrowheads="1"/>
          </p:cNvSpPr>
          <p:nvPr/>
        </p:nvSpPr>
        <p:spPr bwMode="auto">
          <a:xfrm flipH="1">
            <a:off x="797331" y="33181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18" name="文本框 17"/>
          <p:cNvSpPr txBox="1"/>
          <p:nvPr/>
        </p:nvSpPr>
        <p:spPr>
          <a:xfrm>
            <a:off x="2028825" y="826135"/>
            <a:ext cx="5208270" cy="583565"/>
          </a:xfrm>
          <a:prstGeom prst="rect">
            <a:avLst/>
          </a:prstGeom>
          <a:noFill/>
        </p:spPr>
        <p:txBody>
          <a:bodyPr wrap="square" rtlCol="0">
            <a:spAutoFit/>
          </a:bodyPr>
          <a:p>
            <a:r>
              <a:rPr lang="en-US" altLang="zh-CN" sz="3200">
                <a:solidFill>
                  <a:schemeClr val="bg1"/>
                </a:solidFill>
              </a:rPr>
              <a:t>2.1 </a:t>
            </a:r>
            <a:r>
              <a:rPr lang="zh-CN" sz="3200">
                <a:solidFill>
                  <a:schemeClr val="bg1"/>
                </a:solidFill>
              </a:rPr>
              <a:t>构件图的定义</a:t>
            </a:r>
            <a:endParaRPr lang="zh-CN" sz="3200">
              <a:solidFill>
                <a:schemeClr val="bg1"/>
              </a:solidFill>
            </a:endParaRPr>
          </a:p>
        </p:txBody>
      </p:sp>
      <p:sp>
        <p:nvSpPr>
          <p:cNvPr id="19" name="文本框 18"/>
          <p:cNvSpPr txBox="1"/>
          <p:nvPr/>
        </p:nvSpPr>
        <p:spPr>
          <a:xfrm>
            <a:off x="659130" y="1731645"/>
            <a:ext cx="6374765" cy="2584450"/>
          </a:xfrm>
          <a:prstGeom prst="rect">
            <a:avLst/>
          </a:prstGeom>
          <a:noFill/>
        </p:spPr>
        <p:txBody>
          <a:bodyPr wrap="square" rtlCol="0">
            <a:spAutoFit/>
          </a:bodyPr>
          <a:p>
            <a:pPr marL="0" indent="0">
              <a:buFont typeface="Wingdings" panose="05000000000000000000" charset="0"/>
              <a:buNone/>
            </a:pPr>
            <a:r>
              <a:rPr lang="en-US" altLang="zh-CN" sz="1800" b="1">
                <a:solidFill>
                  <a:schemeClr val="bg1"/>
                </a:solidFill>
              </a:rPr>
              <a:t>1</a:t>
            </a:r>
            <a:r>
              <a:rPr lang="zh-CN" altLang="en-US" sz="1800" b="1">
                <a:solidFill>
                  <a:schemeClr val="bg1"/>
                </a:solidFill>
              </a:rPr>
              <a:t>、构件是系统中实际存在的可更换部分，它实现特定的功能，符合一套接口标准并实现一组接口。</a:t>
            </a:r>
            <a:endParaRPr lang="zh-CN" altLang="en-US" sz="1800" b="1">
              <a:solidFill>
                <a:schemeClr val="bg1"/>
              </a:solidFill>
            </a:endParaRPr>
          </a:p>
          <a:p>
            <a:pPr marL="0" indent="0">
              <a:buFont typeface="Wingdings" panose="05000000000000000000" charset="0"/>
              <a:buNone/>
            </a:pPr>
            <a:endParaRPr lang="zh-CN" altLang="en-US" sz="1800" b="1">
              <a:solidFill>
                <a:schemeClr val="bg1"/>
              </a:solidFill>
            </a:endParaRPr>
          </a:p>
          <a:p>
            <a:pPr marL="0" indent="0">
              <a:buFont typeface="Wingdings" panose="05000000000000000000" charset="0"/>
              <a:buNone/>
            </a:pPr>
            <a:r>
              <a:rPr lang="en-US" altLang="zh-CN" sz="1800" b="1">
                <a:solidFill>
                  <a:schemeClr val="bg1"/>
                </a:solidFill>
              </a:rPr>
              <a:t>2</a:t>
            </a:r>
            <a:r>
              <a:rPr lang="zh-CN" altLang="en-US" sz="1800" b="1">
                <a:solidFill>
                  <a:schemeClr val="bg1"/>
                </a:solidFill>
              </a:rPr>
              <a:t>、构件代表系统中的一部分物理实施，包括软件代码（源代码、二进制代码或可执行代码）或其等价物（如脚本或命令文件）。</a:t>
            </a:r>
            <a:endParaRPr lang="zh-CN" altLang="en-US" sz="1800" b="1">
              <a:solidFill>
                <a:schemeClr val="bg1"/>
              </a:solidFill>
            </a:endParaRPr>
          </a:p>
          <a:p>
            <a:pPr marL="0" indent="0">
              <a:buFont typeface="Wingdings" panose="05000000000000000000" charset="0"/>
              <a:buNone/>
            </a:pPr>
            <a:endParaRPr lang="zh-CN" altLang="en-US" sz="1800" b="1">
              <a:solidFill>
                <a:schemeClr val="bg1"/>
              </a:solidFill>
            </a:endParaRPr>
          </a:p>
          <a:p>
            <a:pPr marL="0" indent="0">
              <a:buFont typeface="Wingdings" panose="05000000000000000000" charset="0"/>
              <a:buNone/>
            </a:pPr>
            <a:r>
              <a:rPr lang="en-US" altLang="zh-CN" sz="1800" b="1">
                <a:solidFill>
                  <a:schemeClr val="bg1"/>
                </a:solidFill>
              </a:rPr>
              <a:t>3</a:t>
            </a:r>
            <a:r>
              <a:rPr lang="zh-CN" altLang="en-US" sz="1800" b="1">
                <a:solidFill>
                  <a:schemeClr val="bg1"/>
                </a:solidFill>
              </a:rPr>
              <a:t>、每个构件可以单独实现一定的功能，为其他构件提供使用接口。</a:t>
            </a:r>
            <a:endParaRPr lang="zh-CN" altLang="en-US" sz="1800" b="1">
              <a:solidFill>
                <a:schemeClr val="bg1"/>
              </a:solidFill>
            </a:endParaRPr>
          </a:p>
        </p:txBody>
      </p:sp>
      <p:pic>
        <p:nvPicPr>
          <p:cNvPr id="20" name="图片 19"/>
          <p:cNvPicPr>
            <a:picLocks noChangeAspect="1"/>
          </p:cNvPicPr>
          <p:nvPr/>
        </p:nvPicPr>
        <p:blipFill>
          <a:blip r:embed="rId3"/>
          <a:stretch>
            <a:fillRect/>
          </a:stretch>
        </p:blipFill>
        <p:spPr>
          <a:xfrm>
            <a:off x="7176135" y="2378710"/>
            <a:ext cx="1419225" cy="73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7"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028825" y="826135"/>
            <a:ext cx="5208270" cy="583565"/>
          </a:xfrm>
          <a:prstGeom prst="rect">
            <a:avLst/>
          </a:prstGeom>
          <a:noFill/>
        </p:spPr>
        <p:txBody>
          <a:bodyPr wrap="square" rtlCol="0">
            <a:spAutoFit/>
          </a:bodyPr>
          <a:p>
            <a:r>
              <a:rPr lang="en-US" altLang="zh-CN" sz="3200">
                <a:solidFill>
                  <a:schemeClr val="bg1"/>
                </a:solidFill>
              </a:rPr>
              <a:t>2.2 </a:t>
            </a:r>
            <a:r>
              <a:rPr lang="zh-CN" sz="3200">
                <a:solidFill>
                  <a:schemeClr val="bg1"/>
                </a:solidFill>
              </a:rPr>
              <a:t>构件图的组成</a:t>
            </a:r>
            <a:endParaRPr lang="zh-CN" sz="3200">
              <a:solidFill>
                <a:schemeClr val="bg1"/>
              </a:solidFill>
            </a:endParaRPr>
          </a:p>
        </p:txBody>
      </p:sp>
      <p:sp>
        <p:nvSpPr>
          <p:cNvPr id="21" name="文本框 20"/>
          <p:cNvSpPr txBox="1"/>
          <p:nvPr/>
        </p:nvSpPr>
        <p:spPr>
          <a:xfrm>
            <a:off x="659130" y="1731645"/>
            <a:ext cx="6374765" cy="1476375"/>
          </a:xfrm>
          <a:prstGeom prst="rect">
            <a:avLst/>
          </a:prstGeom>
          <a:noFill/>
        </p:spPr>
        <p:txBody>
          <a:bodyPr wrap="square" rtlCol="0">
            <a:spAutoFit/>
          </a:bodyPr>
          <a:p>
            <a:pPr marL="0" indent="0">
              <a:buFont typeface="Wingdings" panose="05000000000000000000" charset="0"/>
              <a:buNone/>
            </a:pPr>
            <a:r>
              <a:rPr lang="zh-CN" altLang="en-US" sz="1800" b="1">
                <a:solidFill>
                  <a:schemeClr val="bg1"/>
                </a:solidFill>
              </a:rPr>
              <a:t>1、构件</a:t>
            </a:r>
            <a:endParaRPr lang="zh-CN" altLang="en-US" sz="1800" b="1">
              <a:solidFill>
                <a:schemeClr val="bg1"/>
              </a:solidFill>
            </a:endParaRPr>
          </a:p>
          <a:p>
            <a:pPr marL="0" indent="0">
              <a:buFont typeface="Wingdings" panose="05000000000000000000" charset="0"/>
              <a:buNone/>
            </a:pPr>
            <a:r>
              <a:rPr lang="zh-CN" altLang="en-US" sz="1800" b="1">
                <a:solidFill>
                  <a:schemeClr val="bg1"/>
                </a:solidFill>
              </a:rPr>
              <a:t>2、关系：依赖，实现</a:t>
            </a:r>
            <a:endParaRPr lang="zh-CN" altLang="en-US" sz="1800" b="1">
              <a:solidFill>
                <a:schemeClr val="bg1"/>
              </a:solidFill>
            </a:endParaRPr>
          </a:p>
          <a:p>
            <a:pPr marL="0" indent="0">
              <a:buFont typeface="Wingdings" panose="05000000000000000000" charset="0"/>
              <a:buNone/>
            </a:pPr>
            <a:r>
              <a:rPr lang="zh-CN" altLang="en-US" sz="1800" b="1">
                <a:solidFill>
                  <a:schemeClr val="bg1"/>
                </a:solidFill>
              </a:rPr>
              <a:t>依赖：构件之间</a:t>
            </a:r>
            <a:endParaRPr lang="zh-CN" altLang="en-US" sz="1800" b="1">
              <a:solidFill>
                <a:schemeClr val="bg1"/>
              </a:solidFill>
            </a:endParaRPr>
          </a:p>
          <a:p>
            <a:pPr marL="0" indent="0">
              <a:buFont typeface="Wingdings" panose="05000000000000000000" charset="0"/>
              <a:buNone/>
            </a:pPr>
            <a:r>
              <a:rPr lang="zh-CN" altLang="en-US" sz="1800" b="1">
                <a:solidFill>
                  <a:schemeClr val="bg1"/>
                </a:solidFill>
              </a:rPr>
              <a:t>实现：构件和接口</a:t>
            </a:r>
            <a:endParaRPr lang="zh-CN" altLang="en-US" sz="1800" b="1">
              <a:solidFill>
                <a:schemeClr val="bg1"/>
              </a:solidFill>
            </a:endParaRPr>
          </a:p>
          <a:p>
            <a:pPr marL="0" indent="0">
              <a:buFont typeface="Wingdings" panose="05000000000000000000" charset="0"/>
              <a:buNone/>
            </a:pPr>
            <a:r>
              <a:rPr lang="zh-CN" altLang="en-US" sz="1800" b="1">
                <a:solidFill>
                  <a:schemeClr val="bg1"/>
                </a:solidFill>
              </a:rPr>
              <a:t>3、接口</a:t>
            </a:r>
            <a:endParaRPr lang="zh-CN" altLang="en-US" sz="1800" b="1">
              <a:solidFill>
                <a:schemeClr val="bg1"/>
              </a:solidFill>
            </a:endParaRPr>
          </a:p>
        </p:txBody>
      </p:sp>
      <p:pic>
        <p:nvPicPr>
          <p:cNvPr id="22" name="图片 21"/>
          <p:cNvPicPr>
            <a:picLocks noChangeAspect="1"/>
          </p:cNvPicPr>
          <p:nvPr/>
        </p:nvPicPr>
        <p:blipFill>
          <a:blip r:embed="rId3"/>
          <a:stretch>
            <a:fillRect/>
          </a:stretch>
        </p:blipFill>
        <p:spPr>
          <a:xfrm>
            <a:off x="4993005" y="1481455"/>
            <a:ext cx="3357245" cy="2179955"/>
          </a:xfrm>
          <a:prstGeom prst="rect">
            <a:avLst/>
          </a:prstGeom>
        </p:spPr>
      </p:pic>
      <p:pic>
        <p:nvPicPr>
          <p:cNvPr id="23" name="图片 22"/>
          <p:cNvPicPr>
            <a:picLocks noChangeAspect="1"/>
          </p:cNvPicPr>
          <p:nvPr/>
        </p:nvPicPr>
        <p:blipFill>
          <a:blip r:embed="rId4"/>
          <a:stretch>
            <a:fillRect/>
          </a:stretch>
        </p:blipFill>
        <p:spPr>
          <a:xfrm>
            <a:off x="1576705" y="3208020"/>
            <a:ext cx="2190750" cy="128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7"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18" name="文本框 17"/>
          <p:cNvSpPr txBox="1"/>
          <p:nvPr/>
        </p:nvSpPr>
        <p:spPr>
          <a:xfrm>
            <a:off x="2028825" y="826135"/>
            <a:ext cx="5208270" cy="583565"/>
          </a:xfrm>
          <a:prstGeom prst="rect">
            <a:avLst/>
          </a:prstGeom>
          <a:noFill/>
        </p:spPr>
        <p:txBody>
          <a:bodyPr wrap="square" rtlCol="0">
            <a:spAutoFit/>
          </a:bodyPr>
          <a:p>
            <a:r>
              <a:rPr lang="en-US" altLang="zh-CN" sz="3200">
                <a:solidFill>
                  <a:schemeClr val="bg1"/>
                </a:solidFill>
              </a:rPr>
              <a:t>2.3 </a:t>
            </a:r>
            <a:r>
              <a:rPr lang="zh-CN" sz="3200">
                <a:solidFill>
                  <a:schemeClr val="bg1"/>
                </a:solidFill>
              </a:rPr>
              <a:t>构件图的作用</a:t>
            </a:r>
            <a:endParaRPr lang="zh-CN" sz="3200">
              <a:solidFill>
                <a:schemeClr val="bg1"/>
              </a:solidFill>
            </a:endParaRPr>
          </a:p>
        </p:txBody>
      </p:sp>
      <p:sp>
        <p:nvSpPr>
          <p:cNvPr id="19" name="文本框 18"/>
          <p:cNvSpPr txBox="1"/>
          <p:nvPr/>
        </p:nvSpPr>
        <p:spPr>
          <a:xfrm>
            <a:off x="1336040" y="2174875"/>
            <a:ext cx="6121400" cy="1476375"/>
          </a:xfrm>
          <a:prstGeom prst="rect">
            <a:avLst/>
          </a:prstGeom>
          <a:noFill/>
        </p:spPr>
        <p:txBody>
          <a:bodyPr wrap="square" rtlCol="0">
            <a:spAutoFit/>
          </a:bodyPr>
          <a:p>
            <a:r>
              <a:rPr sz="1800" b="1">
                <a:solidFill>
                  <a:schemeClr val="bg1"/>
                </a:solidFill>
                <a:latin typeface="+mn-ea"/>
                <a:ea typeface="+mn-ea"/>
              </a:rPr>
              <a:t>1、对源代码进行建模。</a:t>
            </a:r>
            <a:endParaRPr sz="1800" b="1">
              <a:solidFill>
                <a:schemeClr val="bg1"/>
              </a:solidFill>
              <a:latin typeface="+mn-ea"/>
              <a:ea typeface="+mn-ea"/>
            </a:endParaRPr>
          </a:p>
          <a:p>
            <a:r>
              <a:rPr sz="1800" b="1">
                <a:solidFill>
                  <a:schemeClr val="bg1"/>
                </a:solidFill>
                <a:latin typeface="+mn-ea"/>
                <a:ea typeface="+mn-ea"/>
              </a:rPr>
              <a:t>将系统分为几个模块或者是子系统，进行处理。</a:t>
            </a:r>
            <a:endParaRPr sz="1800" b="1">
              <a:solidFill>
                <a:schemeClr val="bg1"/>
              </a:solidFill>
              <a:latin typeface="+mn-ea"/>
              <a:ea typeface="+mn-ea"/>
            </a:endParaRPr>
          </a:p>
          <a:p>
            <a:endParaRPr sz="1800" b="1">
              <a:solidFill>
                <a:schemeClr val="bg1"/>
              </a:solidFill>
              <a:latin typeface="+mn-ea"/>
              <a:ea typeface="+mn-ea"/>
            </a:endParaRPr>
          </a:p>
          <a:p>
            <a:r>
              <a:rPr sz="1800" b="1">
                <a:solidFill>
                  <a:schemeClr val="bg1"/>
                </a:solidFill>
                <a:latin typeface="+mn-ea"/>
                <a:ea typeface="+mn-ea"/>
              </a:rPr>
              <a:t>2、对可执行文件之间相互关系进行建模。</a:t>
            </a:r>
            <a:endParaRPr sz="1800" b="1">
              <a:solidFill>
                <a:schemeClr val="bg1"/>
              </a:solidFill>
              <a:latin typeface="+mn-ea"/>
              <a:ea typeface="+mn-ea"/>
            </a:endParaRPr>
          </a:p>
          <a:p>
            <a:r>
              <a:rPr sz="1800" b="1">
                <a:solidFill>
                  <a:schemeClr val="bg1"/>
                </a:solidFill>
                <a:latin typeface="+mn-ea"/>
                <a:ea typeface="+mn-ea"/>
              </a:rPr>
              <a:t>清晰的描述可执行文件之间的依赖关系。</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 name="图片 40"/>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119" y="434919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7"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19" name="文本框 18"/>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2.</a:t>
            </a:r>
            <a:r>
              <a:rPr lang="en-US" sz="3200">
                <a:solidFill>
                  <a:schemeClr val="bg1"/>
                </a:solidFill>
              </a:rPr>
              <a:t>4</a:t>
            </a:r>
            <a:r>
              <a:rPr lang="zh-CN" altLang="en-US" sz="3200">
                <a:solidFill>
                  <a:schemeClr val="bg1"/>
                </a:solidFill>
              </a:rPr>
              <a:t>怎么画构件图</a:t>
            </a:r>
            <a:endParaRPr lang="zh-CN" altLang="en-US" sz="3200">
              <a:solidFill>
                <a:schemeClr val="bg1"/>
              </a:solidFill>
            </a:endParaRPr>
          </a:p>
        </p:txBody>
      </p:sp>
      <p:sp>
        <p:nvSpPr>
          <p:cNvPr id="20" name="文本框 19"/>
          <p:cNvSpPr txBox="1"/>
          <p:nvPr/>
        </p:nvSpPr>
        <p:spPr>
          <a:xfrm>
            <a:off x="1439545" y="1931670"/>
            <a:ext cx="5678805" cy="2030095"/>
          </a:xfrm>
          <a:prstGeom prst="rect">
            <a:avLst/>
          </a:prstGeom>
          <a:noFill/>
        </p:spPr>
        <p:txBody>
          <a:bodyPr wrap="square" rtlCol="0">
            <a:spAutoFit/>
          </a:bodyPr>
          <a:p>
            <a:r>
              <a:rPr sz="1800" b="1">
                <a:solidFill>
                  <a:schemeClr val="bg1"/>
                </a:solidFill>
                <a:latin typeface="+mn-ea"/>
                <a:ea typeface="+mn-ea"/>
              </a:rPr>
              <a:t>1、确定划分的子系统的对外接口。</a:t>
            </a:r>
            <a:endParaRPr sz="1800" b="1">
              <a:solidFill>
                <a:schemeClr val="bg1"/>
              </a:solidFill>
              <a:latin typeface="+mn-ea"/>
              <a:ea typeface="+mn-ea"/>
            </a:endParaRPr>
          </a:p>
          <a:p>
            <a:r>
              <a:rPr sz="1800" b="1">
                <a:solidFill>
                  <a:schemeClr val="bg1"/>
                </a:solidFill>
                <a:latin typeface="+mn-ea"/>
                <a:ea typeface="+mn-ea"/>
              </a:rPr>
              <a:t>程序子系统和系统外实际要进行联系的边界处理。</a:t>
            </a:r>
            <a:endParaRPr sz="1800" b="1">
              <a:solidFill>
                <a:schemeClr val="bg1"/>
              </a:solidFill>
              <a:latin typeface="+mn-ea"/>
              <a:ea typeface="+mn-ea"/>
            </a:endParaRPr>
          </a:p>
          <a:p>
            <a:r>
              <a:rPr sz="1800" b="1">
                <a:solidFill>
                  <a:schemeClr val="bg1"/>
                </a:solidFill>
                <a:latin typeface="+mn-ea"/>
                <a:ea typeface="+mn-ea"/>
              </a:rPr>
              <a:t>2、确定子构件和接口。</a:t>
            </a:r>
            <a:endParaRPr sz="1800" b="1">
              <a:solidFill>
                <a:schemeClr val="bg1"/>
              </a:solidFill>
              <a:latin typeface="+mn-ea"/>
              <a:ea typeface="+mn-ea"/>
            </a:endParaRPr>
          </a:p>
          <a:p>
            <a:r>
              <a:rPr sz="1800" b="1">
                <a:solidFill>
                  <a:schemeClr val="bg1"/>
                </a:solidFill>
                <a:latin typeface="+mn-ea"/>
                <a:ea typeface="+mn-ea"/>
              </a:rPr>
              <a:t>在子系统中把功能不同的模块划分成构件，同时确定构件跟构件之间的接口。</a:t>
            </a:r>
            <a:endParaRPr sz="1800" b="1">
              <a:solidFill>
                <a:schemeClr val="bg1"/>
              </a:solidFill>
              <a:latin typeface="+mn-ea"/>
              <a:ea typeface="+mn-ea"/>
            </a:endParaRPr>
          </a:p>
          <a:p>
            <a:r>
              <a:rPr sz="1800" b="1">
                <a:solidFill>
                  <a:schemeClr val="bg1"/>
                </a:solidFill>
                <a:latin typeface="+mn-ea"/>
                <a:ea typeface="+mn-ea"/>
              </a:rPr>
              <a:t>3、确定构件之间的关系。</a:t>
            </a:r>
            <a:endParaRPr sz="1800" b="1">
              <a:solidFill>
                <a:schemeClr val="bg1"/>
              </a:solidFill>
              <a:latin typeface="+mn-ea"/>
              <a:ea typeface="+mn-ea"/>
            </a:endParaRPr>
          </a:p>
          <a:p>
            <a:r>
              <a:rPr sz="1800" b="1">
                <a:solidFill>
                  <a:schemeClr val="bg1"/>
                </a:solidFill>
                <a:latin typeface="+mn-ea"/>
                <a:ea typeface="+mn-ea"/>
              </a:rPr>
              <a:t>分析构件之间存在的逻辑设计关系，画出依赖图。</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 name="图片 40"/>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119" y="434919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7"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19" name="文本框 18"/>
          <p:cNvSpPr txBox="1"/>
          <p:nvPr/>
        </p:nvSpPr>
        <p:spPr>
          <a:xfrm>
            <a:off x="2028825" y="826135"/>
            <a:ext cx="5208270" cy="583565"/>
          </a:xfrm>
          <a:prstGeom prst="rect">
            <a:avLst/>
          </a:prstGeom>
          <a:noFill/>
        </p:spPr>
        <p:txBody>
          <a:bodyPr wrap="square" rtlCol="0">
            <a:spAutoFit/>
          </a:bodyPr>
          <a:p>
            <a:r>
              <a:rPr lang="en-US" altLang="zh-CN" sz="3200">
                <a:solidFill>
                  <a:schemeClr val="bg1"/>
                </a:solidFill>
              </a:rPr>
              <a:t>2.</a:t>
            </a:r>
            <a:r>
              <a:rPr lang="en-US" sz="3200">
                <a:solidFill>
                  <a:schemeClr val="bg1"/>
                </a:solidFill>
              </a:rPr>
              <a:t>5</a:t>
            </a:r>
            <a:r>
              <a:rPr lang="zh-CN" altLang="en-US" sz="3200">
                <a:solidFill>
                  <a:schemeClr val="bg1"/>
                </a:solidFill>
              </a:rPr>
              <a:t>构件图实例</a:t>
            </a:r>
            <a:endParaRPr lang="zh-CN" altLang="en-US" sz="3200">
              <a:solidFill>
                <a:schemeClr val="bg1"/>
              </a:solidFill>
            </a:endParaRPr>
          </a:p>
        </p:txBody>
      </p:sp>
      <p:pic>
        <p:nvPicPr>
          <p:cNvPr id="21" name="图片 20"/>
          <p:cNvPicPr>
            <a:picLocks noChangeAspect="1"/>
          </p:cNvPicPr>
          <p:nvPr/>
        </p:nvPicPr>
        <p:blipFill>
          <a:blip r:embed="rId3"/>
          <a:stretch>
            <a:fillRect/>
          </a:stretch>
        </p:blipFill>
        <p:spPr>
          <a:xfrm>
            <a:off x="1245870" y="1584325"/>
            <a:ext cx="5594985" cy="3472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1590" y="1691640"/>
            <a:ext cx="656018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sz="4400" b="1" dirty="0">
                <a:solidFill>
                  <a:schemeClr val="bg1"/>
                </a:solidFill>
                <a:latin typeface="幼圆" panose="02010509060101010101" pitchFamily="49" charset="-122"/>
                <a:ea typeface="幼圆" panose="02010509060101010101" pitchFamily="49" charset="-122"/>
                <a:sym typeface="+mn-ea"/>
              </a:rPr>
              <a:t>包图</a:t>
            </a:r>
            <a:endParaRPr lang="zh-CN"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Three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1140"/>
          </a:xfrm>
          <a:prstGeom prst="rect">
            <a:avLst/>
          </a:prstGeom>
          <a:noFill/>
          <a:ln>
            <a:noFill/>
          </a:ln>
        </p:spPr>
        <p:txBody>
          <a:bodyPr>
            <a:spAutoFit/>
          </a:bodyPr>
          <a:lstStyle/>
          <a:p>
            <a:pPr algn="ctr"/>
            <a:r>
              <a:rPr lang="zh-CN" altLang="en-US" sz="910" b="1">
                <a:solidFill>
                  <a:schemeClr val="bg1"/>
                </a:solidFill>
                <a:latin typeface="Arial" panose="020B0604020202020204" pitchFamily="34" charset="0"/>
                <a:sym typeface="+mn-ea"/>
              </a:rPr>
              <a:t>相关概念</a:t>
            </a:r>
            <a:endParaRPr lang="en-US" altLang="zh-CN" sz="920" noProof="1">
              <a:solidFill>
                <a:schemeClr val="bg1"/>
              </a:solidFill>
              <a:latin typeface="Arial" panose="020B0604020202020204" pitchFamily="34" charset="0"/>
            </a:endParaRPr>
          </a:p>
        </p:txBody>
      </p:sp>
      <p:grpSp>
        <p:nvGrpSpPr>
          <p:cNvPr id="24" name="组合 23"/>
          <p:cNvGrpSpPr/>
          <p:nvPr/>
        </p:nvGrpSpPr>
        <p:grpSpPr>
          <a:xfrm rot="0">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3.1</a:t>
            </a:r>
            <a:r>
              <a:rPr lang="zh-CN" altLang="en-US" sz="3200">
                <a:solidFill>
                  <a:schemeClr val="bg1"/>
                </a:solidFill>
              </a:rPr>
              <a:t>包图的定义</a:t>
            </a:r>
            <a:endParaRPr lang="zh-CN" altLang="en-US" sz="3200">
              <a:solidFill>
                <a:schemeClr val="bg1"/>
              </a:solidFill>
            </a:endParaRPr>
          </a:p>
        </p:txBody>
      </p:sp>
      <p:sp>
        <p:nvSpPr>
          <p:cNvPr id="17" name="文本框 16"/>
          <p:cNvSpPr txBox="1"/>
          <p:nvPr/>
        </p:nvSpPr>
        <p:spPr>
          <a:xfrm>
            <a:off x="1280160" y="2035810"/>
            <a:ext cx="6026150" cy="1476375"/>
          </a:xfrm>
          <a:prstGeom prst="rect">
            <a:avLst/>
          </a:prstGeom>
          <a:noFill/>
        </p:spPr>
        <p:txBody>
          <a:bodyPr wrap="square" rtlCol="0">
            <a:spAutoFit/>
          </a:bodyPr>
          <a:p>
            <a:r>
              <a:rPr sz="1800" b="1">
                <a:solidFill>
                  <a:schemeClr val="bg1"/>
                </a:solidFill>
                <a:latin typeface="+mn-ea"/>
                <a:ea typeface="+mn-ea"/>
              </a:rPr>
              <a:t>用最简单的方式来说，Package可以理解为文件夹(folder)。代码的组织从大到小，分为三个层次:文件夹层，文件层，以及文件内部的块(Block)层(函数块之类的)。Package体现的就是文件夹层。Java里面可能是一串文件夹，比如java.lang、java.util等，也叫Package</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3.2</a:t>
            </a:r>
            <a:r>
              <a:rPr lang="zh-CN" altLang="en-US" sz="3200">
                <a:solidFill>
                  <a:schemeClr val="bg1"/>
                </a:solidFill>
              </a:rPr>
              <a:t>包图的作用</a:t>
            </a:r>
            <a:endParaRPr lang="zh-CN" altLang="en-US" sz="3200">
              <a:solidFill>
                <a:schemeClr val="bg1"/>
              </a:solidFill>
            </a:endParaRPr>
          </a:p>
        </p:txBody>
      </p:sp>
      <p:sp>
        <p:nvSpPr>
          <p:cNvPr id="17" name="文本框 16"/>
          <p:cNvSpPr txBox="1"/>
          <p:nvPr/>
        </p:nvSpPr>
        <p:spPr>
          <a:xfrm>
            <a:off x="1280160" y="2035810"/>
            <a:ext cx="6026150" cy="1476375"/>
          </a:xfrm>
          <a:prstGeom prst="rect">
            <a:avLst/>
          </a:prstGeom>
          <a:noFill/>
        </p:spPr>
        <p:txBody>
          <a:bodyPr wrap="square" rtlCol="0">
            <a:spAutoFit/>
          </a:bodyPr>
          <a:p>
            <a:r>
              <a:rPr sz="1800" b="1">
                <a:solidFill>
                  <a:schemeClr val="bg1"/>
                </a:solidFill>
                <a:latin typeface="+mn-ea"/>
                <a:ea typeface="+mn-ea"/>
              </a:rPr>
              <a:t>1、对语义上相关的元素进行分组</a:t>
            </a:r>
            <a:endParaRPr sz="1800" b="1">
              <a:solidFill>
                <a:schemeClr val="bg1"/>
              </a:solidFill>
              <a:latin typeface="+mn-ea"/>
              <a:ea typeface="+mn-ea"/>
            </a:endParaRPr>
          </a:p>
          <a:p>
            <a:r>
              <a:rPr sz="1800" b="1">
                <a:solidFill>
                  <a:schemeClr val="bg1"/>
                </a:solidFill>
                <a:latin typeface="+mn-ea"/>
                <a:ea typeface="+mn-ea"/>
              </a:rPr>
              <a:t>2、定义模型中的“语义边界”</a:t>
            </a:r>
            <a:endParaRPr sz="1800" b="1">
              <a:solidFill>
                <a:schemeClr val="bg1"/>
              </a:solidFill>
              <a:latin typeface="+mn-ea"/>
              <a:ea typeface="+mn-ea"/>
            </a:endParaRPr>
          </a:p>
          <a:p>
            <a:r>
              <a:rPr sz="1800" b="1">
                <a:solidFill>
                  <a:schemeClr val="bg1"/>
                </a:solidFill>
                <a:latin typeface="+mn-ea"/>
                <a:ea typeface="+mn-ea"/>
              </a:rPr>
              <a:t>3、提供配置管理单元</a:t>
            </a:r>
            <a:endParaRPr sz="1800" b="1">
              <a:solidFill>
                <a:schemeClr val="bg1"/>
              </a:solidFill>
              <a:latin typeface="+mn-ea"/>
              <a:ea typeface="+mn-ea"/>
            </a:endParaRPr>
          </a:p>
          <a:p>
            <a:r>
              <a:rPr sz="1800" b="1">
                <a:solidFill>
                  <a:schemeClr val="bg1"/>
                </a:solidFill>
                <a:latin typeface="+mn-ea"/>
                <a:ea typeface="+mn-ea"/>
              </a:rPr>
              <a:t>4、在设计时，提供并行工作的单元</a:t>
            </a:r>
            <a:endParaRPr sz="1800" b="1">
              <a:solidFill>
                <a:schemeClr val="bg1"/>
              </a:solidFill>
              <a:latin typeface="+mn-ea"/>
              <a:ea typeface="+mn-ea"/>
            </a:endParaRPr>
          </a:p>
          <a:p>
            <a:r>
              <a:rPr sz="1800" b="1">
                <a:solidFill>
                  <a:schemeClr val="bg1"/>
                </a:solidFill>
                <a:latin typeface="+mn-ea"/>
                <a:ea typeface="+mn-ea"/>
              </a:rPr>
              <a:t>5、提供封装的命名空间，其中所有名称必须唯一</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583530" y="24130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小组介绍</a:t>
            </a:r>
            <a:endParaRPr lang="zh-CN" altLang="en-US" sz="4400" dirty="0">
              <a:solidFill>
                <a:schemeClr val="bg1"/>
              </a:solidFill>
              <a:latin typeface="幼圆" panose="02010509060101010101" pitchFamily="49" charset="-122"/>
              <a:ea typeface="幼圆" panose="02010509060101010101" pitchFamily="49" charset="-122"/>
            </a:endParaRPr>
          </a:p>
        </p:txBody>
      </p:sp>
      <p:grpSp>
        <p:nvGrpSpPr>
          <p:cNvPr id="24" name="组合 23"/>
          <p:cNvGrpSpPr/>
          <p:nvPr/>
        </p:nvGrpSpPr>
        <p:grpSpPr>
          <a:xfrm rot="5400000">
            <a:off x="556259" y="3107799"/>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57"/>
          <p:cNvSpPr/>
          <p:nvPr/>
        </p:nvSpPr>
        <p:spPr>
          <a:xfrm>
            <a:off x="2773859" y="2132803"/>
            <a:ext cx="680119" cy="680119"/>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p:cNvSpPr/>
          <p:nvPr/>
        </p:nvSpPr>
        <p:spPr>
          <a:xfrm>
            <a:off x="2773976" y="3599653"/>
            <a:ext cx="680119" cy="680119"/>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2" name="椭圆 61"/>
          <p:cNvSpPr/>
          <p:nvPr/>
        </p:nvSpPr>
        <p:spPr>
          <a:xfrm>
            <a:off x="2773458" y="2859243"/>
            <a:ext cx="680119" cy="680119"/>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椭圆 63"/>
          <p:cNvSpPr/>
          <p:nvPr/>
        </p:nvSpPr>
        <p:spPr>
          <a:xfrm>
            <a:off x="2662555" y="1162685"/>
            <a:ext cx="902970" cy="921385"/>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chemeClr val="bg1"/>
                </a:solidFill>
                <a:latin typeface="微软雅黑" panose="020B0503020204020204" pitchFamily="34" charset="-122"/>
                <a:ea typeface="微软雅黑" panose="020B0503020204020204" pitchFamily="34" charset="-122"/>
              </a:rPr>
              <a:t>组长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7" name="椭圆 66"/>
          <p:cNvSpPr/>
          <p:nvPr/>
        </p:nvSpPr>
        <p:spPr>
          <a:xfrm>
            <a:off x="2774611" y="4340063"/>
            <a:ext cx="680119" cy="6801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875405" y="1454785"/>
            <a:ext cx="1393190" cy="337185"/>
          </a:xfrm>
          <a:prstGeom prst="rect">
            <a:avLst/>
          </a:prstGeom>
          <a:noFill/>
        </p:spPr>
        <p:txBody>
          <a:bodyPr wrap="square" rtlCol="0">
            <a:spAutoFit/>
          </a:bodyPr>
          <a:p>
            <a:r>
              <a:rPr lang="zh-CN" altLang="en-US" sz="1600">
                <a:solidFill>
                  <a:schemeClr val="bg1"/>
                </a:solidFill>
              </a:rPr>
              <a:t>奕吉</a:t>
            </a:r>
            <a:endParaRPr lang="zh-CN" altLang="en-US" sz="1600">
              <a:solidFill>
                <a:schemeClr val="bg1"/>
              </a:solidFill>
            </a:endParaRPr>
          </a:p>
        </p:txBody>
      </p:sp>
      <p:sp>
        <p:nvSpPr>
          <p:cNvPr id="69" name="文本框 68"/>
          <p:cNvSpPr txBox="1"/>
          <p:nvPr/>
        </p:nvSpPr>
        <p:spPr>
          <a:xfrm>
            <a:off x="3875405" y="2251710"/>
            <a:ext cx="1393190" cy="337185"/>
          </a:xfrm>
          <a:prstGeom prst="rect">
            <a:avLst/>
          </a:prstGeom>
          <a:noFill/>
        </p:spPr>
        <p:txBody>
          <a:bodyPr wrap="square" rtlCol="0">
            <a:spAutoFit/>
          </a:bodyPr>
          <a:p>
            <a:r>
              <a:rPr lang="zh-CN" altLang="en-US" sz="1600">
                <a:solidFill>
                  <a:schemeClr val="bg1"/>
                </a:solidFill>
              </a:rPr>
              <a:t>于欣汝</a:t>
            </a:r>
            <a:endParaRPr lang="zh-CN" altLang="en-US" sz="1600">
              <a:solidFill>
                <a:schemeClr val="bg1"/>
              </a:solidFill>
            </a:endParaRPr>
          </a:p>
        </p:txBody>
      </p:sp>
      <p:sp>
        <p:nvSpPr>
          <p:cNvPr id="70" name="文本框 69"/>
          <p:cNvSpPr txBox="1"/>
          <p:nvPr/>
        </p:nvSpPr>
        <p:spPr>
          <a:xfrm>
            <a:off x="3875405" y="3030855"/>
            <a:ext cx="1393190" cy="337185"/>
          </a:xfrm>
          <a:prstGeom prst="rect">
            <a:avLst/>
          </a:prstGeom>
          <a:noFill/>
        </p:spPr>
        <p:txBody>
          <a:bodyPr wrap="square" rtlCol="0">
            <a:spAutoFit/>
          </a:bodyPr>
          <a:p>
            <a:r>
              <a:rPr lang="zh-CN" altLang="en-US" sz="1600">
                <a:solidFill>
                  <a:schemeClr val="bg1"/>
                </a:solidFill>
              </a:rPr>
              <a:t>张旗</a:t>
            </a:r>
            <a:endParaRPr lang="zh-CN" altLang="en-US" sz="1600">
              <a:solidFill>
                <a:schemeClr val="bg1"/>
              </a:solidFill>
            </a:endParaRPr>
          </a:p>
        </p:txBody>
      </p:sp>
      <p:sp>
        <p:nvSpPr>
          <p:cNvPr id="71" name="文本框 70"/>
          <p:cNvSpPr txBox="1"/>
          <p:nvPr/>
        </p:nvSpPr>
        <p:spPr>
          <a:xfrm>
            <a:off x="3875405" y="3682365"/>
            <a:ext cx="1393190" cy="337185"/>
          </a:xfrm>
          <a:prstGeom prst="rect">
            <a:avLst/>
          </a:prstGeom>
          <a:noFill/>
        </p:spPr>
        <p:txBody>
          <a:bodyPr wrap="square" rtlCol="0">
            <a:spAutoFit/>
          </a:bodyPr>
          <a:p>
            <a:r>
              <a:rPr lang="zh-CN" altLang="en-US" sz="1600">
                <a:solidFill>
                  <a:schemeClr val="bg1"/>
                </a:solidFill>
              </a:rPr>
              <a:t>靳泽旭</a:t>
            </a:r>
            <a:endParaRPr lang="zh-CN" altLang="en-US" sz="1600">
              <a:solidFill>
                <a:schemeClr val="bg1"/>
              </a:solidFill>
            </a:endParaRPr>
          </a:p>
        </p:txBody>
      </p:sp>
      <p:sp>
        <p:nvSpPr>
          <p:cNvPr id="72" name="文本框 71"/>
          <p:cNvSpPr txBox="1"/>
          <p:nvPr/>
        </p:nvSpPr>
        <p:spPr>
          <a:xfrm>
            <a:off x="3875405" y="4457700"/>
            <a:ext cx="1393190" cy="337185"/>
          </a:xfrm>
          <a:prstGeom prst="rect">
            <a:avLst/>
          </a:prstGeom>
          <a:noFill/>
        </p:spPr>
        <p:txBody>
          <a:bodyPr wrap="square" rtlCol="0">
            <a:spAutoFit/>
          </a:bodyPr>
          <a:p>
            <a:r>
              <a:rPr lang="zh-CN" altLang="en-US" sz="1600">
                <a:solidFill>
                  <a:schemeClr val="bg1"/>
                </a:solidFill>
              </a:rPr>
              <a:t>曾雨晴</a:t>
            </a:r>
            <a:endParaRPr lang="zh-CN" altLang="en-US" sz="1600">
              <a:solidFill>
                <a:schemeClr val="bg1"/>
              </a:solidFill>
            </a:endParaRPr>
          </a:p>
        </p:txBody>
      </p:sp>
      <p:pic>
        <p:nvPicPr>
          <p:cNvPr id="73" name="图片 72" descr="logo1"/>
          <p:cNvPicPr>
            <a:picLocks noChangeAspect="1"/>
          </p:cNvPicPr>
          <p:nvPr/>
        </p:nvPicPr>
        <p:blipFill>
          <a:blip r:embed="rId2"/>
          <a:stretch>
            <a:fillRect/>
          </a:stretch>
        </p:blipFill>
        <p:spPr>
          <a:xfrm>
            <a:off x="4201160" y="-117475"/>
            <a:ext cx="2641600" cy="148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8" grpId="0" bldLvl="0" animBg="1"/>
      <p:bldP spid="60" grpId="0" bldLvl="0" animBg="1"/>
      <p:bldP spid="62" grpId="0" bldLvl="0" animBg="1"/>
      <p:bldP spid="64" grpId="0" bldLvl="0" animBg="1"/>
      <p:bldP spid="6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3.3</a:t>
            </a:r>
            <a:r>
              <a:rPr lang="zh-CN" altLang="en-US" sz="3200">
                <a:solidFill>
                  <a:schemeClr val="bg1"/>
                </a:solidFill>
              </a:rPr>
              <a:t>包图的表示</a:t>
            </a:r>
            <a:endParaRPr lang="zh-CN" altLang="en-US" sz="3200">
              <a:solidFill>
                <a:schemeClr val="bg1"/>
              </a:solidFill>
            </a:endParaRPr>
          </a:p>
        </p:txBody>
      </p:sp>
      <p:sp>
        <p:nvSpPr>
          <p:cNvPr id="17" name="文本框 16"/>
          <p:cNvSpPr txBox="1"/>
          <p:nvPr/>
        </p:nvSpPr>
        <p:spPr>
          <a:xfrm>
            <a:off x="1030605" y="1876425"/>
            <a:ext cx="6026150" cy="645160"/>
          </a:xfrm>
          <a:prstGeom prst="rect">
            <a:avLst/>
          </a:prstGeom>
          <a:noFill/>
        </p:spPr>
        <p:txBody>
          <a:bodyPr wrap="square" rtlCol="0">
            <a:spAutoFit/>
          </a:bodyPr>
          <a:p>
            <a:r>
              <a:rPr sz="1800" b="1">
                <a:solidFill>
                  <a:schemeClr val="bg1"/>
                </a:solidFill>
                <a:latin typeface="+mn-ea"/>
                <a:ea typeface="+mn-ea"/>
              </a:rPr>
              <a:t>用带标签的文件夹符号来表示，可以只表明包名，也可以标明包中的内容</a:t>
            </a:r>
            <a:endParaRPr sz="1800" b="1">
              <a:solidFill>
                <a:schemeClr val="bg1"/>
              </a:solidFill>
              <a:latin typeface="+mn-ea"/>
              <a:ea typeface="+mn-ea"/>
            </a:endParaRPr>
          </a:p>
        </p:txBody>
      </p:sp>
      <p:pic>
        <p:nvPicPr>
          <p:cNvPr id="18" name="图片 17"/>
          <p:cNvPicPr>
            <a:picLocks noChangeAspect="1"/>
          </p:cNvPicPr>
          <p:nvPr/>
        </p:nvPicPr>
        <p:blipFill>
          <a:blip r:embed="rId3"/>
          <a:stretch>
            <a:fillRect/>
          </a:stretch>
        </p:blipFill>
        <p:spPr>
          <a:xfrm>
            <a:off x="5358765" y="2454275"/>
            <a:ext cx="1514475" cy="110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3.4</a:t>
            </a:r>
            <a:r>
              <a:rPr lang="zh-CN" altLang="en-US" sz="3200">
                <a:solidFill>
                  <a:schemeClr val="bg1"/>
                </a:solidFill>
              </a:rPr>
              <a:t>包图的关系</a:t>
            </a:r>
            <a:endParaRPr lang="zh-CN" altLang="en-US" sz="3200">
              <a:solidFill>
                <a:schemeClr val="bg1"/>
              </a:solidFill>
            </a:endParaRPr>
          </a:p>
        </p:txBody>
      </p:sp>
      <p:sp>
        <p:nvSpPr>
          <p:cNvPr id="17" name="文本框 16"/>
          <p:cNvSpPr txBox="1"/>
          <p:nvPr/>
        </p:nvSpPr>
        <p:spPr>
          <a:xfrm>
            <a:off x="1030605" y="1876425"/>
            <a:ext cx="7214870" cy="2861310"/>
          </a:xfrm>
          <a:prstGeom prst="rect">
            <a:avLst/>
          </a:prstGeom>
          <a:noFill/>
        </p:spPr>
        <p:txBody>
          <a:bodyPr wrap="square" rtlCol="0">
            <a:spAutoFit/>
          </a:bodyPr>
          <a:p>
            <a:r>
              <a:rPr sz="1800" b="1">
                <a:solidFill>
                  <a:schemeClr val="bg1"/>
                </a:solidFill>
                <a:latin typeface="+mn-ea"/>
                <a:ea typeface="+mn-ea"/>
              </a:rPr>
              <a:t>1、《use》关系</a:t>
            </a:r>
            <a:endParaRPr sz="1800" b="1">
              <a:solidFill>
                <a:schemeClr val="bg1"/>
              </a:solidFill>
              <a:latin typeface="+mn-ea"/>
              <a:ea typeface="+mn-ea"/>
            </a:endParaRPr>
          </a:p>
          <a:p>
            <a:r>
              <a:rPr sz="1800" b="1">
                <a:solidFill>
                  <a:schemeClr val="bg1"/>
                </a:solidFill>
                <a:latin typeface="+mn-ea"/>
                <a:ea typeface="+mn-ea"/>
              </a:rPr>
              <a:t>是一种默认的依赖关系，如果在依赖关系中没有指名类型，就默认为《use》关系</a:t>
            </a:r>
            <a:endParaRPr sz="1800" b="1">
              <a:solidFill>
                <a:schemeClr val="bg1"/>
              </a:solidFill>
              <a:latin typeface="+mn-ea"/>
              <a:ea typeface="+mn-ea"/>
            </a:endParaRPr>
          </a:p>
          <a:p>
            <a:r>
              <a:rPr sz="1800" b="1">
                <a:solidFill>
                  <a:schemeClr val="bg1"/>
                </a:solidFill>
                <a:latin typeface="+mn-ea"/>
                <a:ea typeface="+mn-ea"/>
              </a:rPr>
              <a:t>   《use》关系说明（客户包）发出者中的元素以某种方式使用（提供者包）箭头指向的包的公共元素，也就是说发出者包依赖于箭头指向的包</a:t>
            </a:r>
            <a:endParaRPr sz="1800" b="1">
              <a:solidFill>
                <a:schemeClr val="bg1"/>
              </a:solidFill>
              <a:latin typeface="+mn-ea"/>
              <a:ea typeface="+mn-ea"/>
            </a:endParaRPr>
          </a:p>
          <a:p>
            <a:r>
              <a:rPr sz="1800" b="1">
                <a:solidFill>
                  <a:schemeClr val="bg1"/>
                </a:solidFill>
                <a:latin typeface="+mn-ea"/>
                <a:ea typeface="+mn-ea"/>
              </a:rPr>
              <a:t>2、《import》关系</a:t>
            </a:r>
            <a:endParaRPr sz="1800" b="1">
              <a:solidFill>
                <a:schemeClr val="bg1"/>
              </a:solidFill>
              <a:latin typeface="+mn-ea"/>
              <a:ea typeface="+mn-ea"/>
            </a:endParaRPr>
          </a:p>
          <a:p>
            <a:r>
              <a:rPr sz="1800" b="1">
                <a:solidFill>
                  <a:schemeClr val="bg1"/>
                </a:solidFill>
                <a:latin typeface="+mn-ea"/>
                <a:ea typeface="+mn-ea"/>
              </a:rPr>
              <a:t>说明提供者包的命名空间添加到客户包的命名空间中，客户包中的元素也能访问提供者包中的所有公共元素</a:t>
            </a:r>
            <a:endParaRPr sz="1800" b="1">
              <a:solidFill>
                <a:schemeClr val="bg1"/>
              </a:solidFill>
              <a:latin typeface="+mn-ea"/>
              <a:ea typeface="+mn-ea"/>
            </a:endParaRPr>
          </a:p>
          <a:p>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3.4</a:t>
            </a:r>
            <a:r>
              <a:rPr lang="zh-CN" altLang="en-US" sz="3200">
                <a:solidFill>
                  <a:schemeClr val="bg1"/>
                </a:solidFill>
              </a:rPr>
              <a:t>包图的关系</a:t>
            </a:r>
            <a:endParaRPr lang="zh-CN" altLang="en-US" sz="3200">
              <a:solidFill>
                <a:schemeClr val="bg1"/>
              </a:solidFill>
            </a:endParaRPr>
          </a:p>
        </p:txBody>
      </p:sp>
      <p:sp>
        <p:nvSpPr>
          <p:cNvPr id="17" name="文本框 16"/>
          <p:cNvSpPr txBox="1"/>
          <p:nvPr/>
        </p:nvSpPr>
        <p:spPr>
          <a:xfrm>
            <a:off x="1030605" y="1876425"/>
            <a:ext cx="7214870" cy="2306955"/>
          </a:xfrm>
          <a:prstGeom prst="rect">
            <a:avLst/>
          </a:prstGeom>
          <a:noFill/>
        </p:spPr>
        <p:txBody>
          <a:bodyPr wrap="square" rtlCol="0">
            <a:spAutoFit/>
          </a:bodyPr>
          <a:p>
            <a:r>
              <a:rPr sz="1800" b="1">
                <a:solidFill>
                  <a:schemeClr val="bg1"/>
                </a:solidFill>
                <a:latin typeface="+mn-ea"/>
                <a:ea typeface="+mn-ea"/>
              </a:rPr>
              <a:t>3、《access》关系</a:t>
            </a:r>
            <a:endParaRPr sz="1800" b="1">
              <a:solidFill>
                <a:schemeClr val="bg1"/>
              </a:solidFill>
              <a:latin typeface="+mn-ea"/>
              <a:ea typeface="+mn-ea"/>
            </a:endParaRPr>
          </a:p>
          <a:p>
            <a:r>
              <a:rPr sz="1800" b="1">
                <a:solidFill>
                  <a:schemeClr val="bg1"/>
                </a:solidFill>
                <a:latin typeface="+mn-ea"/>
                <a:ea typeface="+mn-ea"/>
              </a:rPr>
              <a:t>说明客户包中的元素能访问提供者包中的所有公共元素，但是命名空间不合并，在客户包中必须使用路径名。</a:t>
            </a:r>
            <a:endParaRPr sz="1800" b="1">
              <a:solidFill>
                <a:schemeClr val="bg1"/>
              </a:solidFill>
              <a:latin typeface="+mn-ea"/>
              <a:ea typeface="+mn-ea"/>
            </a:endParaRPr>
          </a:p>
          <a:p>
            <a:r>
              <a:rPr sz="1800" b="1">
                <a:solidFill>
                  <a:schemeClr val="bg1"/>
                </a:solidFill>
                <a:latin typeface="+mn-ea"/>
                <a:ea typeface="+mn-ea"/>
              </a:rPr>
              <a:t>《use》和《access》的区别：《use》表示包中元素间的依赖，而《access》依赖却不存在包中元素的依赖，只简单表达包间的一般依赖。</a:t>
            </a:r>
            <a:endParaRPr sz="1800" b="1">
              <a:solidFill>
                <a:schemeClr val="bg1"/>
              </a:solidFill>
              <a:latin typeface="+mn-ea"/>
              <a:ea typeface="+mn-ea"/>
            </a:endParaRPr>
          </a:p>
          <a:p>
            <a:r>
              <a:rPr sz="1800" b="1">
                <a:solidFill>
                  <a:schemeClr val="bg1"/>
                </a:solidFill>
                <a:latin typeface="+mn-ea"/>
                <a:ea typeface="+mn-ea"/>
              </a:rPr>
              <a:t>4、《trace》关系</a:t>
            </a:r>
            <a:endParaRPr sz="1800" b="1">
              <a:solidFill>
                <a:schemeClr val="bg1"/>
              </a:solidFill>
              <a:latin typeface="+mn-ea"/>
              <a:ea typeface="+mn-ea"/>
            </a:endParaRPr>
          </a:p>
          <a:p>
            <a:r>
              <a:rPr sz="1800" b="1">
                <a:solidFill>
                  <a:schemeClr val="bg1"/>
                </a:solidFill>
                <a:latin typeface="+mn-ea"/>
                <a:ea typeface="+mn-ea"/>
              </a:rPr>
              <a:t>表示一个包到另一个包的发展历史</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3.5</a:t>
            </a:r>
            <a:r>
              <a:rPr lang="zh-CN" altLang="en-US" sz="3200">
                <a:solidFill>
                  <a:schemeClr val="bg1"/>
                </a:solidFill>
              </a:rPr>
              <a:t>包图的绘制</a:t>
            </a:r>
            <a:endParaRPr lang="zh-CN" altLang="en-US" sz="3200">
              <a:solidFill>
                <a:schemeClr val="bg1"/>
              </a:solidFill>
            </a:endParaRPr>
          </a:p>
        </p:txBody>
      </p:sp>
      <p:sp>
        <p:nvSpPr>
          <p:cNvPr id="17" name="文本框 16"/>
          <p:cNvSpPr txBox="1"/>
          <p:nvPr/>
        </p:nvSpPr>
        <p:spPr>
          <a:xfrm>
            <a:off x="1030605" y="1876425"/>
            <a:ext cx="7214870" cy="1476375"/>
          </a:xfrm>
          <a:prstGeom prst="rect">
            <a:avLst/>
          </a:prstGeom>
          <a:noFill/>
        </p:spPr>
        <p:txBody>
          <a:bodyPr wrap="square" rtlCol="0">
            <a:spAutoFit/>
          </a:bodyPr>
          <a:p>
            <a:r>
              <a:rPr sz="1800" b="1">
                <a:solidFill>
                  <a:schemeClr val="bg1"/>
                </a:solidFill>
                <a:latin typeface="+mn-ea"/>
                <a:ea typeface="+mn-ea"/>
              </a:rPr>
              <a:t>1、遵循“最小化系统间的耦合关系”原则：</a:t>
            </a:r>
            <a:endParaRPr sz="1800" b="1">
              <a:solidFill>
                <a:schemeClr val="bg1"/>
              </a:solidFill>
              <a:latin typeface="+mn-ea"/>
              <a:ea typeface="+mn-ea"/>
            </a:endParaRPr>
          </a:p>
          <a:p>
            <a:r>
              <a:rPr sz="1800" b="1">
                <a:solidFill>
                  <a:schemeClr val="bg1"/>
                </a:solidFill>
                <a:latin typeface="+mn-ea"/>
                <a:ea typeface="+mn-ea"/>
              </a:rPr>
              <a:t>   最小化包之间的依赖，最小化每个包中的public、protected元素的个数，最大化每个包中private元素的个数</a:t>
            </a:r>
            <a:endParaRPr sz="1800" b="1">
              <a:solidFill>
                <a:schemeClr val="bg1"/>
              </a:solidFill>
              <a:latin typeface="+mn-ea"/>
              <a:ea typeface="+mn-ea"/>
            </a:endParaRPr>
          </a:p>
          <a:p>
            <a:endParaRPr sz="1800" b="1">
              <a:solidFill>
                <a:schemeClr val="bg1"/>
              </a:solidFill>
              <a:latin typeface="+mn-ea"/>
              <a:ea typeface="+mn-ea"/>
            </a:endParaRPr>
          </a:p>
          <a:p>
            <a:r>
              <a:rPr sz="1800" b="1">
                <a:solidFill>
                  <a:schemeClr val="bg1"/>
                </a:solidFill>
                <a:latin typeface="+mn-ea"/>
                <a:ea typeface="+mn-ea"/>
              </a:rPr>
              <a:t>2、建模时避免包之间的循环依赖，也就是不能包含相互依赖的情况。</a:t>
            </a:r>
            <a:endParaRPr sz="1800" b="1">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71" name="椭圆 70"/>
          <p:cNvSpPr/>
          <p:nvPr/>
        </p:nvSpPr>
        <p:spPr>
          <a:xfrm>
            <a:off x="797329" y="393898"/>
            <a:ext cx="308034" cy="30638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3</a:t>
            </a:r>
            <a:endParaRPr lang="en-US" altLang="zh-CN" sz="1800" noProof="1">
              <a:solidFill>
                <a:schemeClr val="bg1"/>
              </a:solidFill>
            </a:endParaRPr>
          </a:p>
        </p:txBody>
      </p:sp>
      <p:sp>
        <p:nvSpPr>
          <p:cNvPr id="6" name="文本框 5"/>
          <p:cNvSpPr txBox="1"/>
          <p:nvPr/>
        </p:nvSpPr>
        <p:spPr>
          <a:xfrm>
            <a:off x="2028825" y="818515"/>
            <a:ext cx="5208270" cy="583565"/>
          </a:xfrm>
          <a:prstGeom prst="rect">
            <a:avLst/>
          </a:prstGeom>
          <a:noFill/>
        </p:spPr>
        <p:txBody>
          <a:bodyPr wrap="square" rtlCol="0">
            <a:spAutoFit/>
          </a:bodyPr>
          <a:p>
            <a:r>
              <a:rPr lang="en-US" altLang="zh-CN" sz="3200">
                <a:solidFill>
                  <a:schemeClr val="bg1"/>
                </a:solidFill>
              </a:rPr>
              <a:t>3.5</a:t>
            </a:r>
            <a:r>
              <a:rPr lang="zh-CN" altLang="en-US" sz="3200">
                <a:solidFill>
                  <a:schemeClr val="bg1"/>
                </a:solidFill>
              </a:rPr>
              <a:t>包图的实例</a:t>
            </a:r>
            <a:endParaRPr lang="zh-CN" altLang="en-US" sz="3200">
              <a:solidFill>
                <a:schemeClr val="bg1"/>
              </a:solidFill>
            </a:endParaRPr>
          </a:p>
        </p:txBody>
      </p:sp>
      <p:pic>
        <p:nvPicPr>
          <p:cNvPr id="18" name="图片 17"/>
          <p:cNvPicPr>
            <a:picLocks noChangeAspect="1"/>
          </p:cNvPicPr>
          <p:nvPr/>
        </p:nvPicPr>
        <p:blipFill>
          <a:blip r:embed="rId3"/>
          <a:stretch>
            <a:fillRect/>
          </a:stretch>
        </p:blipFill>
        <p:spPr>
          <a:xfrm>
            <a:off x="2371090" y="1402080"/>
            <a:ext cx="4647565" cy="3609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参考资料</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sym typeface="+mn-ea"/>
              </a:rPr>
              <a:t>Section Four</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20" noProof="1">
                <a:solidFill>
                  <a:schemeClr val="bg1"/>
                </a:solidFill>
                <a:latin typeface="Arial" panose="020B0604020202020204" pitchFamily="34" charset="0"/>
              </a:rPr>
              <a:t>参考文献</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8" name="图片 77"/>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1047750" y="1035685"/>
            <a:ext cx="6471285" cy="327660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各大百科</a:t>
            </a:r>
            <a:endParaRPr kumimoji="1" lang="zh-CN" altLang="en-US"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a:t>
            </a:r>
            <a:r>
              <a:rPr kumimoji="1" lang="en-US" altLang="zh-CN" sz="2000" b="1" dirty="0">
                <a:solidFill>
                  <a:schemeClr val="bg1"/>
                </a:solidFill>
                <a:latin typeface="楷体_GB2312" charset="-122"/>
                <a:ea typeface="楷体_GB2312" charset="-122"/>
                <a:sym typeface="+mn-ea"/>
              </a:rPr>
              <a:t>UML</a:t>
            </a:r>
            <a:r>
              <a:rPr kumimoji="1" lang="zh-CN" altLang="en-US" sz="2000" b="1" dirty="0">
                <a:solidFill>
                  <a:schemeClr val="bg1"/>
                </a:solidFill>
                <a:latin typeface="楷体_GB2312" charset="-122"/>
                <a:ea typeface="楷体_GB2312" charset="-122"/>
                <a:sym typeface="+mn-ea"/>
              </a:rPr>
              <a:t>用户指南（第二版</a:t>
            </a:r>
            <a:r>
              <a:rPr kumimoji="1" lang="en-US" altLang="zh-CN" sz="2000" b="1" dirty="0">
                <a:solidFill>
                  <a:schemeClr val="bg1"/>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修订版）》</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a:t>
            </a:r>
            <a:r>
              <a:rPr kumimoji="1" lang="en-US" altLang="zh-CN" sz="2000" b="1" dirty="0">
                <a:solidFill>
                  <a:schemeClr val="bg1"/>
                </a:solidFill>
                <a:latin typeface="楷体_GB2312" charset="-122"/>
                <a:ea typeface="楷体_GB2312" charset="-122"/>
                <a:sym typeface="+mn-ea"/>
              </a:rPr>
              <a:t>UML2</a:t>
            </a:r>
            <a:r>
              <a:rPr kumimoji="1" lang="zh-CN" altLang="en-US" sz="2000" b="1" dirty="0">
                <a:solidFill>
                  <a:schemeClr val="bg1"/>
                </a:solidFill>
                <a:latin typeface="楷体_GB2312" charset="-122"/>
                <a:ea typeface="楷体_GB2312" charset="-122"/>
                <a:sym typeface="+mn-ea"/>
              </a:rPr>
              <a:t>基础、建模与设计教程》</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《软件需求（第</a:t>
            </a:r>
            <a:r>
              <a:rPr kumimoji="1" lang="en-US" altLang="zh-CN" sz="2000" b="1" dirty="0">
                <a:solidFill>
                  <a:schemeClr val="bg1"/>
                </a:solidFill>
                <a:latin typeface="楷体_GB2312" charset="-122"/>
                <a:ea typeface="楷体_GB2312" charset="-122"/>
                <a:sym typeface="+mn-ea"/>
              </a:rPr>
              <a:t>3</a:t>
            </a:r>
            <a:r>
              <a:rPr kumimoji="1" lang="zh-CN" altLang="en-US" sz="2000" b="1" dirty="0">
                <a:solidFill>
                  <a:schemeClr val="bg1"/>
                </a:solidFill>
                <a:latin typeface="楷体_GB2312" charset="-122"/>
                <a:ea typeface="楷体_GB2312" charset="-122"/>
                <a:sym typeface="+mn-ea"/>
              </a:rPr>
              <a:t>版）》</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CSDN</a:t>
            </a:r>
            <a:r>
              <a:rPr kumimoji="1" lang="zh-CN" altLang="en-US" sz="2000" b="1" dirty="0">
                <a:solidFill>
                  <a:schemeClr val="bg1"/>
                </a:solidFill>
                <a:latin typeface="楷体_GB2312" charset="-122"/>
                <a:ea typeface="楷体_GB2312" charset="-122"/>
                <a:sym typeface="+mn-ea"/>
              </a:rPr>
              <a:t>网站</a:t>
            </a:r>
            <a:endParaRPr kumimoji="1" lang="zh-CN" altLang="en-US" sz="2000" b="1" dirty="0">
              <a:solidFill>
                <a:schemeClr val="bg1"/>
              </a:solidFill>
              <a:latin typeface="楷体_GB2312" charset="-122"/>
              <a:ea typeface="楷体_GB2312" charset="-122"/>
              <a:sym typeface="+mn-ea"/>
            </a:endParaRPr>
          </a:p>
        </p:txBody>
      </p:sp>
      <p:sp>
        <p:nvSpPr>
          <p:cNvPr id="20" name="椭圆 19"/>
          <p:cNvSpPr/>
          <p:nvPr/>
        </p:nvSpPr>
        <p:spPr>
          <a:xfrm>
            <a:off x="839874" y="396279"/>
            <a:ext cx="308034" cy="308212"/>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noProof="1">
                <a:solidFill>
                  <a:schemeClr val="bg1"/>
                </a:solidFill>
              </a:rPr>
              <a:t>4</a:t>
            </a:r>
            <a:endParaRPr lang="en-US" altLang="zh-CN" sz="1800" noProof="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组员分工</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a:t>
            </a:r>
            <a:r>
              <a:rPr lang="en-US" altLang="zh-CN" sz="1000" dirty="0">
                <a:solidFill>
                  <a:schemeClr val="bg1"/>
                </a:solidFill>
                <a:latin typeface="Arial" panose="020B0604020202020204" pitchFamily="34" charset="0"/>
                <a:sym typeface="+mn-ea"/>
              </a:rPr>
              <a:t>ection Five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15" b="1">
                <a:solidFill>
                  <a:schemeClr val="bg1"/>
                </a:solidFill>
                <a:latin typeface="Arial" panose="020B0604020202020204" pitchFamily="34" charset="0"/>
                <a:sym typeface="+mn-ea"/>
              </a:rPr>
              <a:t>介绍组员分工情况</a:t>
            </a:r>
            <a:endParaRPr lang="en-US" altLang="zh-CN"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六边形 21"/>
          <p:cNvSpPr/>
          <p:nvPr/>
        </p:nvSpPr>
        <p:spPr>
          <a:xfrm rot="16200000">
            <a:off x="4291467" y="2947631"/>
            <a:ext cx="1139102" cy="1012535"/>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000"/>
          </a:p>
        </p:txBody>
      </p:sp>
      <p:sp>
        <p:nvSpPr>
          <p:cNvPr id="20" name="六边形 19"/>
          <p:cNvSpPr/>
          <p:nvPr/>
        </p:nvSpPr>
        <p:spPr>
          <a:xfrm rot="16200000">
            <a:off x="3339602" y="2947575"/>
            <a:ext cx="1139102" cy="101253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000" dirty="0"/>
          </a:p>
        </p:txBody>
      </p:sp>
      <p:pic>
        <p:nvPicPr>
          <p:cNvPr id="65" name="图片 64"/>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六边形 33"/>
          <p:cNvSpPr/>
          <p:nvPr/>
        </p:nvSpPr>
        <p:spPr>
          <a:xfrm rot="16200000">
            <a:off x="3340237" y="1219105"/>
            <a:ext cx="1139102" cy="1012535"/>
          </a:xfrm>
          <a:prstGeom prst="hexagon">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dirty="0"/>
          </a:p>
        </p:txBody>
      </p:sp>
      <p:sp>
        <p:nvSpPr>
          <p:cNvPr id="36" name="六边形 35"/>
          <p:cNvSpPr/>
          <p:nvPr/>
        </p:nvSpPr>
        <p:spPr>
          <a:xfrm rot="16200000">
            <a:off x="4352930" y="1232785"/>
            <a:ext cx="1139102" cy="1012535"/>
          </a:xfrm>
          <a:prstGeom prst="hexagon">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38" name="六边形 37"/>
          <p:cNvSpPr/>
          <p:nvPr/>
        </p:nvSpPr>
        <p:spPr>
          <a:xfrm rot="16200000">
            <a:off x="3848237" y="2065616"/>
            <a:ext cx="1139102" cy="1012535"/>
          </a:xfrm>
          <a:prstGeom prst="hexagon">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56" name="矩形 16"/>
          <p:cNvSpPr>
            <a:spLocks noChangeArrowheads="1"/>
          </p:cNvSpPr>
          <p:nvPr/>
        </p:nvSpPr>
        <p:spPr bwMode="auto">
          <a:xfrm>
            <a:off x="215900" y="1355090"/>
            <a:ext cx="2060575"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靳泽旭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8.6</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sym typeface="+mn-ea"/>
            </a:endParaRPr>
          </a:p>
          <a:p>
            <a:pPr algn="l" fontAlgn="auto">
              <a:spcBef>
                <a:spcPts val="0"/>
              </a:spcBef>
              <a:spcAft>
                <a:spcPts val="0"/>
              </a:spcAft>
              <a:defRPr/>
            </a:pPr>
            <a:r>
              <a:rPr lang="zh-CN" altLang="en-US" sz="1000" dirty="0">
                <a:solidFill>
                  <a:schemeClr val="bg1"/>
                </a:solidFill>
              </a:rPr>
              <a:t>修改界面原型和</a:t>
            </a:r>
            <a:r>
              <a:rPr lang="en-US" altLang="zh-CN" sz="1000" dirty="0">
                <a:solidFill>
                  <a:schemeClr val="bg1"/>
                </a:solidFill>
              </a:rPr>
              <a:t>PPT</a:t>
            </a:r>
            <a:r>
              <a:rPr lang="zh-CN" altLang="en-US" sz="1000" dirty="0">
                <a:solidFill>
                  <a:schemeClr val="bg1"/>
                </a:solidFill>
              </a:rPr>
              <a:t>的制作</a:t>
            </a:r>
            <a:endParaRPr lang="zh-CN" altLang="en-US" sz="1000" dirty="0">
              <a:solidFill>
                <a:schemeClr val="bg1"/>
              </a:solidFill>
            </a:endParaRPr>
          </a:p>
          <a:p>
            <a:pPr algn="l" eaLnBrk="1" fontAlgn="auto"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62"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30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16"/>
          <p:cNvSpPr>
            <a:spLocks noChangeArrowheads="1"/>
          </p:cNvSpPr>
          <p:nvPr/>
        </p:nvSpPr>
        <p:spPr bwMode="auto">
          <a:xfrm>
            <a:off x="320040" y="3125470"/>
            <a:ext cx="199961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曾雨晴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8.7</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sym typeface="+mn-ea"/>
            </a:endParaRPr>
          </a:p>
          <a:p>
            <a:pPr algn="l" fontAlgn="auto">
              <a:spcBef>
                <a:spcPts val="0"/>
              </a:spcBef>
              <a:spcAft>
                <a:spcPts val="0"/>
              </a:spcAft>
              <a:defRPr/>
            </a:pPr>
            <a:r>
              <a:rPr lang="zh-CN" altLang="en-US" sz="1000" dirty="0">
                <a:solidFill>
                  <a:schemeClr val="bg1"/>
                </a:solidFill>
                <a:latin typeface="微软雅黑" panose="020B0503020204020204" pitchFamily="34" charset="-122"/>
                <a:ea typeface="微软雅黑" panose="020B0503020204020204" pitchFamily="34" charset="-122"/>
              </a:rPr>
              <a:t>制作</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和</a:t>
            </a:r>
            <a:r>
              <a:rPr lang="en-US" altLang="zh-CN" sz="1000" dirty="0">
                <a:solidFill>
                  <a:schemeClr val="bg1"/>
                </a:solidFill>
                <a:latin typeface="微软雅黑" panose="020B0503020204020204" pitchFamily="34" charset="-122"/>
                <a:ea typeface="微软雅黑" panose="020B0503020204020204" pitchFamily="34" charset="-122"/>
              </a:rPr>
              <a:t>UM</a:t>
            </a:r>
            <a:r>
              <a:rPr lang="zh-CN" altLang="en-US" sz="1000" dirty="0">
                <a:solidFill>
                  <a:schemeClr val="bg1"/>
                </a:solidFill>
                <a:latin typeface="微软雅黑" panose="020B0503020204020204" pitchFamily="34" charset="-122"/>
                <a:ea typeface="微软雅黑" panose="020B0503020204020204" pitchFamily="34" charset="-122"/>
              </a:rPr>
              <a:t>图的绘制</a:t>
            </a:r>
            <a:r>
              <a:rPr lang="zh-CN" altLang="en-US" sz="1000" dirty="0">
                <a:solidFill>
                  <a:schemeClr val="bg1"/>
                </a:solidFill>
                <a:latin typeface="微软雅黑" panose="020B0503020204020204" pitchFamily="34" charset="-122"/>
                <a:ea typeface="微软雅黑" panose="020B0503020204020204" pitchFamily="34" charset="-122"/>
              </a:rPr>
              <a:t>修改文档</a:t>
            </a:r>
            <a:endParaRPr lang="zh-CN" altLang="en-US" sz="1000" dirty="0">
              <a:solidFill>
                <a:schemeClr val="bg1"/>
              </a:solidFill>
              <a:latin typeface="微软雅黑" panose="020B0503020204020204" pitchFamily="34" charset="-122"/>
              <a:ea typeface="微软雅黑" panose="020B0503020204020204" pitchFamily="34" charset="-122"/>
            </a:endParaRPr>
          </a:p>
          <a:p>
            <a:pPr algn="l" eaLnBrk="1" fontAlgn="auto"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64" name="矩形 16"/>
          <p:cNvSpPr>
            <a:spLocks noChangeArrowheads="1"/>
          </p:cNvSpPr>
          <p:nvPr/>
        </p:nvSpPr>
        <p:spPr bwMode="auto">
          <a:xfrm>
            <a:off x="6574405" y="1232309"/>
            <a:ext cx="2320394"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张旗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8.5</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endParaRPr>
          </a:p>
          <a:p>
            <a:pPr fontAlgn="auto">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1000" dirty="0">
                <a:solidFill>
                  <a:schemeClr val="bg1"/>
                </a:solidFill>
                <a:latin typeface="微软雅黑" panose="020B0503020204020204" pitchFamily="34" charset="-122"/>
                <a:ea typeface="微软雅黑" panose="020B0503020204020204" pitchFamily="34" charset="-122"/>
              </a:rPr>
              <a:t>审核</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和数据字典的绘制</a:t>
            </a:r>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7"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145" y="178920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05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14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460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5" name="直接连接符 104"/>
          <p:cNvCxnSpPr/>
          <p:nvPr/>
        </p:nvCxnSpPr>
        <p:spPr>
          <a:xfrm>
            <a:off x="2320290" y="171704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41010" y="161353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矩形 16"/>
          <p:cNvSpPr>
            <a:spLocks noChangeArrowheads="1"/>
          </p:cNvSpPr>
          <p:nvPr/>
        </p:nvSpPr>
        <p:spPr bwMode="auto">
          <a:xfrm>
            <a:off x="6004175" y="2308634"/>
            <a:ext cx="232039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fontAlgn="auto">
              <a:spcBef>
                <a:spcPts val="0"/>
              </a:spcBef>
              <a:spcAft>
                <a:spcPts val="0"/>
              </a:spcAft>
              <a:defRPr/>
            </a:pPr>
            <a:r>
              <a:rPr lang="zh-CN" altLang="en-US" sz="1400" b="1" dirty="0">
                <a:solidFill>
                  <a:schemeClr val="bg1"/>
                </a:solidFill>
                <a:latin typeface="+mn-ea"/>
                <a:ea typeface="+mn-ea"/>
              </a:rPr>
              <a:t>奕吉  评分（</a:t>
            </a:r>
            <a:r>
              <a:rPr lang="en-US" altLang="zh-CN" sz="1400" b="1" dirty="0">
                <a:solidFill>
                  <a:schemeClr val="bg1"/>
                </a:solidFill>
                <a:latin typeface="+mn-ea"/>
                <a:ea typeface="+mn-ea"/>
              </a:rPr>
              <a:t>9.0</a:t>
            </a:r>
            <a:r>
              <a:rPr lang="zh-CN" altLang="en-US" sz="1400" b="1" dirty="0">
                <a:solidFill>
                  <a:schemeClr val="bg1"/>
                </a:solidFill>
                <a:latin typeface="+mn-ea"/>
                <a:ea typeface="+mn-ea"/>
              </a:rPr>
              <a:t>分）</a:t>
            </a:r>
            <a:endParaRPr lang="zh-CN" altLang="en-US" sz="1400" b="1" dirty="0">
              <a:solidFill>
                <a:schemeClr val="bg1"/>
              </a:solidFill>
              <a:latin typeface="+mn-ea"/>
              <a:ea typeface="+mn-ea"/>
            </a:endParaRPr>
          </a:p>
          <a:p>
            <a:pPr eaLnBrk="1" hangingPunct="1"/>
            <a:r>
              <a:rPr lang="zh-CN" altLang="en-US" sz="1000" dirty="0">
                <a:solidFill>
                  <a:schemeClr val="bg1"/>
                </a:solidFill>
                <a:latin typeface="微软雅黑" panose="020B0503020204020204" pitchFamily="34" charset="-122"/>
                <a:ea typeface="微软雅黑" panose="020B0503020204020204" pitchFamily="34" charset="-122"/>
              </a:rPr>
              <a:t>审核</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，修改之前的文档</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924425" y="26117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276475" y="350647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矩形 16"/>
          <p:cNvSpPr>
            <a:spLocks noChangeArrowheads="1"/>
          </p:cNvSpPr>
          <p:nvPr/>
        </p:nvSpPr>
        <p:spPr bwMode="auto">
          <a:xfrm>
            <a:off x="6528685" y="3223034"/>
            <a:ext cx="232039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fontAlgn="auto">
              <a:spcBef>
                <a:spcPts val="0"/>
              </a:spcBef>
              <a:spcAft>
                <a:spcPts val="0"/>
              </a:spcAft>
              <a:defRPr/>
            </a:pPr>
            <a:r>
              <a:rPr lang="zh-CN" altLang="en-US" sz="1400" b="1" dirty="0">
                <a:solidFill>
                  <a:schemeClr val="bg1"/>
                </a:solidFill>
                <a:latin typeface="+mn-ea"/>
                <a:ea typeface="+mn-ea"/>
              </a:rPr>
              <a:t>于欣汝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8.9</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endParaRPr>
          </a:p>
          <a:p>
            <a:pPr eaLnBrk="1" hangingPunct="1"/>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的制作和对界面的修改</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5367655" y="34499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835445" y="392492"/>
            <a:ext cx="307953" cy="308213"/>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5</a:t>
            </a:r>
            <a:endParaRPr lang="en-US" altLang="zh-CN" sz="1800" noProof="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课堂提问</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sym typeface="+mn-ea"/>
              </a:rPr>
              <a:t>Section Six</a:t>
            </a:r>
            <a:endParaRPr lang="en-US" altLang="zh-CN" sz="1000" dirty="0">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2296318" y="3013075"/>
            <a:ext cx="4437063" cy="231140"/>
          </a:xfrm>
          <a:prstGeom prst="rect">
            <a:avLst/>
          </a:prstGeom>
          <a:noFill/>
          <a:ln>
            <a:noFill/>
          </a:ln>
        </p:spPr>
        <p:txBody>
          <a:bodyPr>
            <a:spAutoFit/>
          </a:bodyPr>
          <a:p>
            <a:pPr algn="ctr"/>
            <a:r>
              <a:rPr lang="zh-CN" altLang="en-US" sz="910" b="1">
                <a:solidFill>
                  <a:schemeClr val="bg1"/>
                </a:solidFill>
                <a:latin typeface="Arial" panose="020B0604020202020204" pitchFamily="34" charset="0"/>
                <a:sym typeface="+mn-ea"/>
              </a:rPr>
              <a:t>针对</a:t>
            </a:r>
            <a:r>
              <a:rPr lang="en-US" altLang="zh-CN" sz="910" b="1">
                <a:solidFill>
                  <a:schemeClr val="bg1"/>
                </a:solidFill>
                <a:latin typeface="Arial" panose="020B0604020202020204" pitchFamily="34" charset="0"/>
                <a:sym typeface="+mn-ea"/>
              </a:rPr>
              <a:t>PPT</a:t>
            </a:r>
            <a:r>
              <a:rPr lang="zh-CN" altLang="en-US" sz="910" b="1">
                <a:solidFill>
                  <a:schemeClr val="bg1"/>
                </a:solidFill>
                <a:latin typeface="Arial" panose="020B0604020202020204" pitchFamily="34" charset="0"/>
                <a:sym typeface="+mn-ea"/>
              </a:rPr>
              <a:t>讲的内容提出问题</a:t>
            </a:r>
            <a:endParaRPr lang="en-US" altLang="zh-CN" sz="920" noProof="1">
              <a:solidFill>
                <a:schemeClr val="bg1"/>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grpSp>
        <p:nvGrpSpPr>
          <p:cNvPr id="9" name="组合 8"/>
          <p:cNvGrpSpPr/>
          <p:nvPr/>
        </p:nvGrpSpPr>
        <p:grpSpPr>
          <a:xfrm>
            <a:off x="-6350" y="0"/>
            <a:ext cx="9144000" cy="1232326"/>
            <a:chOff x="0" y="0"/>
            <a:chExt cx="9144000" cy="1232326"/>
          </a:xfrm>
        </p:grpSpPr>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3" name="任意多边形: 形状 42"/>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51" name="文本框 50"/>
            <p:cNvSpPr txBox="1">
              <a:spLocks noChangeArrowheads="1"/>
            </p:cNvSpPr>
            <p:nvPr/>
          </p:nvSpPr>
          <p:spPr bwMode="auto">
            <a:xfrm>
              <a:off x="687358" y="391500"/>
              <a:ext cx="678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dirty="0">
                  <a:latin typeface="幼圆" panose="02010509060101010101" pitchFamily="49" charset="-122"/>
                  <a:ea typeface="幼圆" panose="02010509060101010101" pitchFamily="49" charset="-122"/>
                </a:rPr>
                <a:t>目  录</a:t>
              </a:r>
              <a:endParaRPr lang="en-US" altLang="zh-CN" dirty="0">
                <a:latin typeface="幼圆" panose="02010509060101010101" pitchFamily="49" charset="-122"/>
                <a:ea typeface="幼圆" panose="02010509060101010101" pitchFamily="49" charset="-122"/>
              </a:endParaRPr>
            </a:p>
          </p:txBody>
        </p:sp>
        <p:grpSp>
          <p:nvGrpSpPr>
            <p:cNvPr id="52" name="组合 51"/>
            <p:cNvGrpSpPr/>
            <p:nvPr/>
          </p:nvGrpSpPr>
          <p:grpSpPr>
            <a:xfrm flipV="1">
              <a:off x="3314700" y="539600"/>
              <a:ext cx="5829300" cy="45719"/>
              <a:chOff x="1949423" y="3788624"/>
              <a:chExt cx="3535680" cy="56088"/>
            </a:xfrm>
          </p:grpSpPr>
          <p:sp>
            <p:nvSpPr>
              <p:cNvPr id="53" name="矩形 5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flipV="1">
              <a:off x="0" y="539600"/>
              <a:ext cx="532448" cy="45719"/>
              <a:chOff x="1949423" y="3788624"/>
              <a:chExt cx="3535680" cy="56088"/>
            </a:xfrm>
          </p:grpSpPr>
          <p:sp>
            <p:nvSpPr>
              <p:cNvPr id="58" name="矩形 57"/>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1005" t="63147" r="34107"/>
          <a:stretch>
            <a:fillRect/>
          </a:stretch>
        </p:blipFill>
        <p:spPr>
          <a:xfrm rot="10800000">
            <a:off x="0" y="3224912"/>
            <a:ext cx="9144000" cy="1918587"/>
          </a:xfrm>
          <a:prstGeom prst="rect">
            <a:avLst/>
          </a:prstGeom>
        </p:spPr>
      </p:pic>
      <p:grpSp>
        <p:nvGrpSpPr>
          <p:cNvPr id="63" name="组合 62"/>
          <p:cNvGrpSpPr/>
          <p:nvPr/>
        </p:nvGrpSpPr>
        <p:grpSpPr bwMode="auto">
          <a:xfrm>
            <a:off x="2187734" y="1048728"/>
            <a:ext cx="4803775" cy="377479"/>
            <a:chOff x="1641" y="2433"/>
            <a:chExt cx="7565" cy="594"/>
          </a:xfrm>
        </p:grpSpPr>
        <p:sp>
          <p:nvSpPr>
            <p:cNvPr id="64" name="文本框 20"/>
            <p:cNvSpPr txBox="1">
              <a:spLocks noChangeArrowheads="1"/>
            </p:cNvSpPr>
            <p:nvPr/>
          </p:nvSpPr>
          <p:spPr bwMode="auto">
            <a:xfrm>
              <a:off x="1641" y="2433"/>
              <a:ext cx="158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sz="1400" b="1" dirty="0">
                  <a:solidFill>
                    <a:schemeClr val="bg1"/>
                  </a:solidFill>
                  <a:latin typeface="幼圆" panose="02010509060101010101" pitchFamily="49" charset="-122"/>
                  <a:ea typeface="幼圆" panose="02010509060101010101" pitchFamily="49" charset="-122"/>
                </a:rPr>
                <a:t>对象图</a:t>
              </a:r>
              <a:endParaRPr lang="zh-CN" sz="1400" b="1" dirty="0">
                <a:solidFill>
                  <a:schemeClr val="bg1"/>
                </a:solidFill>
                <a:latin typeface="幼圆" panose="02010509060101010101" pitchFamily="49" charset="-122"/>
                <a:ea typeface="幼圆" panose="02010509060101010101" pitchFamily="49" charset="-122"/>
              </a:endParaRPr>
            </a:p>
          </p:txBody>
        </p:sp>
        <p:sp>
          <p:nvSpPr>
            <p:cNvPr id="65" name="文本框 64"/>
            <p:cNvSpPr txBox="1"/>
            <p:nvPr/>
          </p:nvSpPr>
          <p:spPr>
            <a:xfrm>
              <a:off x="4001" y="2546"/>
              <a:ext cx="5205"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a:t>
              </a:r>
              <a:r>
                <a:rPr lang="zh-CN" sz="1200" b="1" noProof="1">
                  <a:solidFill>
                    <a:schemeClr val="bg1"/>
                  </a:solidFill>
                  <a:latin typeface="Arial" panose="020B0604020202020204" pitchFamily="34" charset="0"/>
                </a:rPr>
                <a:t>对象图的相关概念</a:t>
              </a:r>
              <a:endParaRPr lang="zh-CN" sz="1200" b="1" noProof="1">
                <a:solidFill>
                  <a:schemeClr val="bg1"/>
                </a:solidFill>
                <a:latin typeface="Arial" panose="020B0604020202020204" pitchFamily="34" charset="0"/>
              </a:endParaRPr>
            </a:p>
          </p:txBody>
        </p:sp>
        <p:sp>
          <p:nvSpPr>
            <p:cNvPr id="66" name="椭圆 65"/>
            <p:cNvSpPr/>
            <p:nvPr/>
          </p:nvSpPr>
          <p:spPr>
            <a:xfrm>
              <a:off x="3345" y="2495"/>
              <a:ext cx="485" cy="48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67" name="文本框 23"/>
            <p:cNvSpPr txBox="1">
              <a:spLocks noChangeArrowheads="1"/>
            </p:cNvSpPr>
            <p:nvPr/>
          </p:nvSpPr>
          <p:spPr bwMode="auto">
            <a:xfrm>
              <a:off x="3343" y="2447"/>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dirty="0">
                  <a:solidFill>
                    <a:schemeClr val="bg1"/>
                  </a:solidFill>
                </a:rPr>
                <a:t>1</a:t>
              </a:r>
              <a:endParaRPr lang="en-US" altLang="zh-CN" sz="1800" dirty="0">
                <a:solidFill>
                  <a:schemeClr val="bg1"/>
                </a:solidFill>
              </a:endParaRPr>
            </a:p>
          </p:txBody>
        </p:sp>
      </p:grpSp>
      <p:grpSp>
        <p:nvGrpSpPr>
          <p:cNvPr id="68" name="组合 67"/>
          <p:cNvGrpSpPr/>
          <p:nvPr/>
        </p:nvGrpSpPr>
        <p:grpSpPr bwMode="auto">
          <a:xfrm>
            <a:off x="2150302" y="2478064"/>
            <a:ext cx="4835810" cy="368427"/>
            <a:chOff x="1592" y="2447"/>
            <a:chExt cx="7614" cy="582"/>
          </a:xfrm>
        </p:grpSpPr>
        <p:sp>
          <p:nvSpPr>
            <p:cNvPr id="69" name="文本框 26"/>
            <p:cNvSpPr txBox="1">
              <a:spLocks noChangeArrowheads="1"/>
            </p:cNvSpPr>
            <p:nvPr/>
          </p:nvSpPr>
          <p:spPr bwMode="auto">
            <a:xfrm>
              <a:off x="1592" y="2447"/>
              <a:ext cx="1633"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sz="1400" b="1" dirty="0">
                  <a:solidFill>
                    <a:schemeClr val="bg1"/>
                  </a:solidFill>
                  <a:latin typeface="幼圆" panose="02010509060101010101" pitchFamily="49" charset="-122"/>
                  <a:ea typeface="幼圆" panose="02010509060101010101" pitchFamily="49" charset="-122"/>
                </a:rPr>
                <a:t>包图</a:t>
              </a:r>
              <a:endParaRPr lang="zh-CN" sz="1400" b="1" dirty="0">
                <a:solidFill>
                  <a:schemeClr val="bg1"/>
                </a:solidFill>
                <a:latin typeface="幼圆" panose="02010509060101010101" pitchFamily="49" charset="-122"/>
                <a:ea typeface="幼圆" panose="02010509060101010101" pitchFamily="49" charset="-122"/>
              </a:endParaRPr>
            </a:p>
          </p:txBody>
        </p:sp>
        <p:sp>
          <p:nvSpPr>
            <p:cNvPr id="70" name="文本框 69"/>
            <p:cNvSpPr txBox="1"/>
            <p:nvPr/>
          </p:nvSpPr>
          <p:spPr>
            <a:xfrm>
              <a:off x="4002" y="2496"/>
              <a:ext cx="5204" cy="435"/>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介绍包图相关概念</a:t>
              </a:r>
              <a:endParaRPr lang="zh-CN" altLang="en-US" sz="1200" b="1" noProof="1">
                <a:solidFill>
                  <a:schemeClr val="bg1"/>
                </a:solidFill>
                <a:latin typeface="Arial" panose="020B0604020202020204" pitchFamily="34" charset="0"/>
              </a:endParaRPr>
            </a:p>
          </p:txBody>
        </p:sp>
        <p:sp>
          <p:nvSpPr>
            <p:cNvPr id="71" name="椭圆 70"/>
            <p:cNvSpPr/>
            <p:nvPr/>
          </p:nvSpPr>
          <p:spPr>
            <a:xfrm>
              <a:off x="3345" y="2496"/>
              <a:ext cx="485" cy="484"/>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72" name="文本框 29"/>
            <p:cNvSpPr txBox="1">
              <a:spLocks noChangeArrowheads="1"/>
            </p:cNvSpPr>
            <p:nvPr/>
          </p:nvSpPr>
          <p:spPr bwMode="auto">
            <a:xfrm>
              <a:off x="3348" y="2447"/>
              <a:ext cx="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3</a:t>
              </a:r>
              <a:endParaRPr lang="en-US" altLang="zh-CN" sz="1800">
                <a:solidFill>
                  <a:schemeClr val="bg1"/>
                </a:solidFill>
              </a:endParaRPr>
            </a:p>
          </p:txBody>
        </p:sp>
      </p:grpSp>
      <p:grpSp>
        <p:nvGrpSpPr>
          <p:cNvPr id="73" name="组合 72"/>
          <p:cNvGrpSpPr/>
          <p:nvPr/>
        </p:nvGrpSpPr>
        <p:grpSpPr bwMode="auto">
          <a:xfrm>
            <a:off x="2169993" y="3109599"/>
            <a:ext cx="4804689" cy="374303"/>
            <a:chOff x="1641" y="2424"/>
            <a:chExt cx="7565" cy="589"/>
          </a:xfrm>
        </p:grpSpPr>
        <p:sp>
          <p:nvSpPr>
            <p:cNvPr id="74" name="文本框 31"/>
            <p:cNvSpPr txBox="1">
              <a:spLocks noChangeArrowheads="1"/>
            </p:cNvSpPr>
            <p:nvPr/>
          </p:nvSpPr>
          <p:spPr bwMode="auto">
            <a:xfrm>
              <a:off x="1641" y="2424"/>
              <a:ext cx="178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600" b="1" dirty="0">
                  <a:solidFill>
                    <a:schemeClr val="bg1"/>
                  </a:solidFill>
                  <a:latin typeface="幼圆" panose="02010509060101010101" pitchFamily="49" charset="-122"/>
                  <a:ea typeface="幼圆" panose="02010509060101010101" pitchFamily="49" charset="-122"/>
                </a:rPr>
                <a:t>参考资料</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75" name="文本框 74"/>
            <p:cNvSpPr txBox="1"/>
            <p:nvPr/>
          </p:nvSpPr>
          <p:spPr>
            <a:xfrm>
              <a:off x="4002" y="2495"/>
              <a:ext cx="5204"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参考文献</a:t>
              </a:r>
              <a:endParaRPr lang="zh-CN" altLang="en-US" sz="1200" b="1" noProof="1">
                <a:solidFill>
                  <a:schemeClr val="bg1"/>
                </a:solidFill>
                <a:latin typeface="Arial" panose="020B0604020202020204" pitchFamily="34" charset="0"/>
              </a:endParaRPr>
            </a:p>
          </p:txBody>
        </p:sp>
        <p:sp>
          <p:nvSpPr>
            <p:cNvPr id="76" name="椭圆 75"/>
            <p:cNvSpPr/>
            <p:nvPr/>
          </p:nvSpPr>
          <p:spPr>
            <a:xfrm>
              <a:off x="3345" y="2495"/>
              <a:ext cx="485" cy="485"/>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77"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4</a:t>
              </a:r>
              <a:endParaRPr lang="en-US" altLang="zh-CN" sz="1800">
                <a:solidFill>
                  <a:schemeClr val="bg1"/>
                </a:solidFill>
              </a:endParaRPr>
            </a:p>
          </p:txBody>
        </p:sp>
      </p:grpSp>
      <p:grpSp>
        <p:nvGrpSpPr>
          <p:cNvPr id="78" name="组合 77"/>
          <p:cNvGrpSpPr/>
          <p:nvPr/>
        </p:nvGrpSpPr>
        <p:grpSpPr bwMode="auto">
          <a:xfrm>
            <a:off x="2180449" y="3675408"/>
            <a:ext cx="4782485" cy="373669"/>
            <a:chOff x="1674" y="2425"/>
            <a:chExt cx="7532" cy="588"/>
          </a:xfrm>
        </p:grpSpPr>
        <p:sp>
          <p:nvSpPr>
            <p:cNvPr id="79" name="文本框 36"/>
            <p:cNvSpPr txBox="1">
              <a:spLocks noChangeArrowheads="1"/>
            </p:cNvSpPr>
            <p:nvPr/>
          </p:nvSpPr>
          <p:spPr bwMode="auto">
            <a:xfrm>
              <a:off x="1674" y="2425"/>
              <a:ext cx="215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600" b="1" dirty="0">
                  <a:solidFill>
                    <a:schemeClr val="bg1"/>
                  </a:solidFill>
                  <a:latin typeface="幼圆" panose="02010509060101010101" pitchFamily="49" charset="-122"/>
                  <a:ea typeface="幼圆" panose="02010509060101010101" pitchFamily="49" charset="-122"/>
                </a:rPr>
                <a:t>组员分工</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80" name="文本框 79"/>
            <p:cNvSpPr txBox="1"/>
            <p:nvPr/>
          </p:nvSpPr>
          <p:spPr>
            <a:xfrm>
              <a:off x="4001" y="2495"/>
              <a:ext cx="5205"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介绍组员分工情况</a:t>
              </a:r>
              <a:endParaRPr lang="zh-CN" altLang="en-US" sz="1200" b="1" noProof="1">
                <a:solidFill>
                  <a:schemeClr val="bg1"/>
                </a:solidFill>
                <a:latin typeface="Arial" panose="020B0604020202020204" pitchFamily="34" charset="0"/>
              </a:endParaRPr>
            </a:p>
          </p:txBody>
        </p:sp>
        <p:sp>
          <p:nvSpPr>
            <p:cNvPr id="81" name="椭圆 80"/>
            <p:cNvSpPr/>
            <p:nvPr/>
          </p:nvSpPr>
          <p:spPr>
            <a:xfrm>
              <a:off x="3343" y="2495"/>
              <a:ext cx="485" cy="485"/>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82" name="文本框 3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5</a:t>
              </a:r>
              <a:endParaRPr lang="en-US" altLang="zh-CN" sz="1800">
                <a:solidFill>
                  <a:schemeClr val="bg1"/>
                </a:solidFill>
              </a:endParaRPr>
            </a:p>
          </p:txBody>
        </p:sp>
      </p:grpSp>
      <p:grpSp>
        <p:nvGrpSpPr>
          <p:cNvPr id="2" name="组合 1"/>
          <p:cNvGrpSpPr/>
          <p:nvPr/>
        </p:nvGrpSpPr>
        <p:grpSpPr bwMode="auto">
          <a:xfrm>
            <a:off x="2154112" y="1775803"/>
            <a:ext cx="4840891" cy="368427"/>
            <a:chOff x="1592" y="2422"/>
            <a:chExt cx="7622" cy="582"/>
          </a:xfrm>
        </p:grpSpPr>
        <p:sp>
          <p:nvSpPr>
            <p:cNvPr id="3" name="文本框 26"/>
            <p:cNvSpPr txBox="1">
              <a:spLocks noChangeArrowheads="1"/>
            </p:cNvSpPr>
            <p:nvPr/>
          </p:nvSpPr>
          <p:spPr bwMode="auto">
            <a:xfrm>
              <a:off x="1592" y="2447"/>
              <a:ext cx="1633"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zh-CN" sz="1400" b="1" dirty="0">
                  <a:solidFill>
                    <a:schemeClr val="bg1"/>
                  </a:solidFill>
                  <a:latin typeface="幼圆" panose="02010509060101010101" pitchFamily="49" charset="-122"/>
                  <a:ea typeface="幼圆" panose="02010509060101010101" pitchFamily="49" charset="-122"/>
                </a:rPr>
                <a:t>构件图</a:t>
              </a:r>
              <a:endParaRPr lang="zh-CN" sz="1400" b="1" dirty="0">
                <a:solidFill>
                  <a:schemeClr val="bg1"/>
                </a:solidFill>
                <a:latin typeface="幼圆" panose="02010509060101010101" pitchFamily="49" charset="-122"/>
                <a:ea typeface="幼圆" panose="02010509060101010101" pitchFamily="49" charset="-122"/>
              </a:endParaRPr>
            </a:p>
          </p:txBody>
        </p:sp>
        <p:sp>
          <p:nvSpPr>
            <p:cNvPr id="4" name="文本框 3"/>
            <p:cNvSpPr txBox="1"/>
            <p:nvPr/>
          </p:nvSpPr>
          <p:spPr>
            <a:xfrm>
              <a:off x="4010" y="2496"/>
              <a:ext cx="5204" cy="435"/>
            </a:xfrm>
            <a:prstGeom prst="rect">
              <a:avLst/>
            </a:prstGeom>
            <a:noFill/>
            <a:ln>
              <a:noFill/>
            </a:ln>
          </p:spPr>
          <p:txBody>
            <a:bodyPr>
              <a:spAutoFit/>
            </a:bodyPr>
            <a:p>
              <a:r>
                <a:rPr lang="zh-CN" altLang="en-US" sz="1200" b="1" noProof="1">
                  <a:solidFill>
                    <a:schemeClr val="bg1"/>
                  </a:solidFill>
                  <a:latin typeface="Arial" panose="020B0604020202020204" pitchFamily="34" charset="0"/>
                </a:rPr>
                <a:t>介绍</a:t>
              </a:r>
              <a:r>
                <a:rPr lang="zh-CN" sz="1200" b="1" noProof="1">
                  <a:solidFill>
                    <a:schemeClr val="bg1"/>
                  </a:solidFill>
                  <a:latin typeface="Arial" panose="020B0604020202020204" pitchFamily="34" charset="0"/>
                </a:rPr>
                <a:t>构件图相关概念</a:t>
              </a:r>
              <a:endParaRPr lang="zh-CN" sz="1200" b="1" noProof="1">
                <a:solidFill>
                  <a:schemeClr val="bg1"/>
                </a:solidFill>
                <a:latin typeface="Arial" panose="020B0604020202020204" pitchFamily="34" charset="0"/>
              </a:endParaRPr>
            </a:p>
          </p:txBody>
        </p:sp>
        <p:sp>
          <p:nvSpPr>
            <p:cNvPr id="5" name="椭圆 4"/>
            <p:cNvSpPr/>
            <p:nvPr/>
          </p:nvSpPr>
          <p:spPr>
            <a:xfrm>
              <a:off x="3345" y="2496"/>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7" name="文本框 29"/>
            <p:cNvSpPr txBox="1">
              <a:spLocks noChangeArrowheads="1"/>
            </p:cNvSpPr>
            <p:nvPr/>
          </p:nvSpPr>
          <p:spPr bwMode="auto">
            <a:xfrm flipH="1">
              <a:off x="3359" y="2422"/>
              <a:ext cx="2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grpSp>
      <p:grpSp>
        <p:nvGrpSpPr>
          <p:cNvPr id="8" name="组合 7"/>
          <p:cNvGrpSpPr/>
          <p:nvPr/>
        </p:nvGrpSpPr>
        <p:grpSpPr bwMode="auto">
          <a:xfrm>
            <a:off x="2180449" y="4193567"/>
            <a:ext cx="4782485" cy="368585"/>
            <a:chOff x="1674" y="2422"/>
            <a:chExt cx="7532" cy="580"/>
          </a:xfrm>
        </p:grpSpPr>
        <p:sp>
          <p:nvSpPr>
            <p:cNvPr id="10" name="文本框 36"/>
            <p:cNvSpPr txBox="1">
              <a:spLocks noChangeArrowheads="1"/>
            </p:cNvSpPr>
            <p:nvPr/>
          </p:nvSpPr>
          <p:spPr bwMode="auto">
            <a:xfrm>
              <a:off x="1674" y="2425"/>
              <a:ext cx="215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zh-CN" altLang="en-US" sz="1600" b="1" dirty="0">
                  <a:solidFill>
                    <a:schemeClr val="bg1"/>
                  </a:solidFill>
                  <a:latin typeface="幼圆" panose="02010509060101010101" pitchFamily="49" charset="-122"/>
                  <a:ea typeface="幼圆" panose="02010509060101010101" pitchFamily="49" charset="-122"/>
                </a:rPr>
                <a:t>课堂疑问</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11" name="文本框 10"/>
            <p:cNvSpPr txBox="1"/>
            <p:nvPr/>
          </p:nvSpPr>
          <p:spPr>
            <a:xfrm>
              <a:off x="4001" y="2495"/>
              <a:ext cx="5205" cy="434"/>
            </a:xfrm>
            <a:prstGeom prst="rect">
              <a:avLst/>
            </a:prstGeom>
            <a:noFill/>
            <a:ln>
              <a:noFill/>
            </a:ln>
          </p:spPr>
          <p:txBody>
            <a:bodyPr>
              <a:spAutoFit/>
            </a:bodyPr>
            <a:p>
              <a:r>
                <a:rPr lang="zh-CN" altLang="en-US" sz="1200" b="1" noProof="1">
                  <a:solidFill>
                    <a:schemeClr val="bg1"/>
                  </a:solidFill>
                  <a:latin typeface="Arial" panose="020B0604020202020204" pitchFamily="34" charset="0"/>
                </a:rPr>
                <a:t>针对</a:t>
              </a:r>
              <a:r>
                <a:rPr lang="en-US" altLang="zh-CN" sz="1200" b="1" noProof="1">
                  <a:solidFill>
                    <a:schemeClr val="bg1"/>
                  </a:solidFill>
                  <a:latin typeface="Arial" panose="020B0604020202020204" pitchFamily="34" charset="0"/>
                </a:rPr>
                <a:t>PPT</a:t>
              </a:r>
              <a:r>
                <a:rPr lang="zh-CN" altLang="en-US" sz="1200" b="1" noProof="1">
                  <a:solidFill>
                    <a:schemeClr val="bg1"/>
                  </a:solidFill>
                  <a:latin typeface="Arial" panose="020B0604020202020204" pitchFamily="34" charset="0"/>
                </a:rPr>
                <a:t>讲的内容提出问题</a:t>
              </a:r>
              <a:endParaRPr lang="zh-CN" altLang="en-US" sz="1200" b="1" noProof="1">
                <a:solidFill>
                  <a:schemeClr val="bg1"/>
                </a:solidFill>
                <a:latin typeface="Arial" panose="020B0604020202020204" pitchFamily="34" charset="0"/>
              </a:endParaRPr>
            </a:p>
          </p:txBody>
        </p:sp>
        <p:sp>
          <p:nvSpPr>
            <p:cNvPr id="12" name="椭圆 11"/>
            <p:cNvSpPr/>
            <p:nvPr/>
          </p:nvSpPr>
          <p:spPr>
            <a:xfrm>
              <a:off x="3343" y="2495"/>
              <a:ext cx="485" cy="48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3" name="文本框 39"/>
            <p:cNvSpPr txBox="1">
              <a:spLocks noChangeArrowheads="1"/>
            </p:cNvSpPr>
            <p:nvPr/>
          </p:nvSpPr>
          <p:spPr bwMode="auto">
            <a:xfrm>
              <a:off x="3349" y="2422"/>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0" hangingPunct="0"/>
              <a:r>
                <a:rPr lang="en-US" altLang="zh-CN" sz="1800">
                  <a:solidFill>
                    <a:schemeClr val="bg1"/>
                  </a:solidFill>
                </a:rPr>
                <a:t>6</a:t>
              </a:r>
              <a:endParaRPr lang="en-US" altLang="zh-CN" sz="18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ppt_x</p:attrName>
                                        </p:attrNameLst>
                                      </p:cBhvr>
                                      <p:tavLst>
                                        <p:tav tm="0">
                                          <p:val>
                                            <p:strVal val="0-#ppt_w/2"/>
                                          </p:val>
                                        </p:tav>
                                        <p:tav tm="100000">
                                          <p:val>
                                            <p:strVal val="#ppt_x"/>
                                          </p:val>
                                        </p:tav>
                                      </p:tavLst>
                                    </p:anim>
                                    <p:anim calcmode="lin" valueType="num">
                                      <p:cBhvr>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ppt_x</p:attrName>
                                        </p:attrNameLst>
                                      </p:cBhvr>
                                      <p:tavLst>
                                        <p:tav tm="0">
                                          <p:val>
                                            <p:strVal val="1+#ppt_w/2"/>
                                          </p:val>
                                        </p:tav>
                                        <p:tav tm="100000">
                                          <p:val>
                                            <p:strVal val="#ppt_x"/>
                                          </p:val>
                                        </p:tav>
                                      </p:tavLst>
                                    </p:anim>
                                    <p:anim calcmode="lin" valueType="num">
                                      <p:cBhvr>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p:cTn id="15" dur="500" fill="hold"/>
                                        <p:tgtEl>
                                          <p:spTgt spid="73"/>
                                        </p:tgtEl>
                                        <p:attrNameLst>
                                          <p:attrName>ppt_x</p:attrName>
                                        </p:attrNameLst>
                                      </p:cBhvr>
                                      <p:tavLst>
                                        <p:tav tm="0">
                                          <p:val>
                                            <p:strVal val="0-#ppt_w/2"/>
                                          </p:val>
                                        </p:tav>
                                        <p:tav tm="100000">
                                          <p:val>
                                            <p:strVal val="#ppt_x"/>
                                          </p:val>
                                        </p:tav>
                                      </p:tavLst>
                                    </p:anim>
                                    <p:anim calcmode="lin" valueType="num">
                                      <p:cBhvr>
                                        <p:cTn id="16" dur="500" fill="hold"/>
                                        <p:tgtEl>
                                          <p:spTgt spid="7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ppt_x</p:attrName>
                                        </p:attrNameLst>
                                      </p:cBhvr>
                                      <p:tavLst>
                                        <p:tav tm="0">
                                          <p:val>
                                            <p:strVal val="1+#ppt_w/2"/>
                                          </p:val>
                                        </p:tav>
                                        <p:tav tm="100000">
                                          <p:val>
                                            <p:strVal val="#ppt_x"/>
                                          </p:val>
                                        </p:tav>
                                      </p:tavLst>
                                    </p:anim>
                                    <p:anim calcmode="lin" valueType="num">
                                      <p:cBhvr>
                                        <p:cTn id="20" dur="500" fill="hold"/>
                                        <p:tgtEl>
                                          <p:spTgt spid="7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1+#ppt_w/2"/>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1+#ppt_w/2"/>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组合 11"/>
          <p:cNvGrpSpPr/>
          <p:nvPr/>
        </p:nvGrpSpPr>
        <p:grpSpPr>
          <a:xfrm>
            <a:off x="0" y="0"/>
            <a:ext cx="9144000" cy="1232326"/>
            <a:chOff x="0" y="0"/>
            <a:chExt cx="9144000" cy="1232326"/>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4" name="任意多边形: 形状 1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17" name="组合 16"/>
            <p:cNvGrpSpPr/>
            <p:nvPr/>
          </p:nvGrpSpPr>
          <p:grpSpPr>
            <a:xfrm flipV="1">
              <a:off x="3314700" y="539600"/>
              <a:ext cx="5829300" cy="45719"/>
              <a:chOff x="1949423" y="3788624"/>
              <a:chExt cx="3535680" cy="56088"/>
            </a:xfrm>
          </p:grpSpPr>
          <p:sp>
            <p:nvSpPr>
              <p:cNvPr id="33" name="矩形 3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flipV="1">
              <a:off x="0" y="539600"/>
              <a:ext cx="532448" cy="45719"/>
              <a:chOff x="1949423" y="3788624"/>
              <a:chExt cx="3535680" cy="56088"/>
            </a:xfrm>
          </p:grpSpPr>
          <p:sp>
            <p:nvSpPr>
              <p:cNvPr id="29" name="矩形 2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2" name="椭圆 1"/>
          <p:cNvSpPr/>
          <p:nvPr/>
        </p:nvSpPr>
        <p:spPr>
          <a:xfrm>
            <a:off x="797345" y="400112"/>
            <a:ext cx="307953" cy="3082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6</a:t>
            </a:r>
            <a:endParaRPr lang="en-US" altLang="zh-CN" sz="1800" noProof="1">
              <a:solidFill>
                <a:schemeClr val="bg1"/>
              </a:solidFill>
            </a:endParaRPr>
          </a:p>
        </p:txBody>
      </p:sp>
      <p:sp>
        <p:nvSpPr>
          <p:cNvPr id="3" name="文本框 2"/>
          <p:cNvSpPr txBox="1"/>
          <p:nvPr/>
        </p:nvSpPr>
        <p:spPr>
          <a:xfrm>
            <a:off x="1202690" y="1020445"/>
            <a:ext cx="5337810" cy="368300"/>
          </a:xfrm>
          <a:prstGeom prst="rect">
            <a:avLst/>
          </a:prstGeom>
          <a:noFill/>
        </p:spPr>
        <p:txBody>
          <a:bodyPr wrap="square" rtlCol="0">
            <a:spAutoFit/>
          </a:bodyPr>
          <a:p>
            <a:r>
              <a:rPr lang="en-US" altLang="zh-CN" sz="1800">
                <a:solidFill>
                  <a:schemeClr val="bg1"/>
                </a:solidFill>
              </a:rPr>
              <a:t>Q1: </a:t>
            </a:r>
            <a:r>
              <a:rPr lang="zh-CN" sz="1800">
                <a:solidFill>
                  <a:schemeClr val="bg1"/>
                </a:solidFill>
              </a:rPr>
              <a:t>对象图与类图主要有什么不同之处</a:t>
            </a:r>
            <a:endParaRPr lang="zh-CN" sz="1800">
              <a:solidFill>
                <a:schemeClr val="bg1"/>
              </a:solidFill>
            </a:endParaRPr>
          </a:p>
        </p:txBody>
      </p:sp>
      <p:sp>
        <p:nvSpPr>
          <p:cNvPr id="4" name="文本框 3"/>
          <p:cNvSpPr txBox="1"/>
          <p:nvPr/>
        </p:nvSpPr>
        <p:spPr>
          <a:xfrm>
            <a:off x="1279525" y="1459230"/>
            <a:ext cx="7599045" cy="2030095"/>
          </a:xfrm>
          <a:prstGeom prst="rect">
            <a:avLst/>
          </a:prstGeom>
          <a:noFill/>
        </p:spPr>
        <p:txBody>
          <a:bodyPr wrap="square" rtlCol="0">
            <a:spAutoFit/>
          </a:bodyPr>
          <a:p>
            <a:r>
              <a:rPr lang="en-US" altLang="zh-CN" sz="1400">
                <a:solidFill>
                  <a:schemeClr val="bg1"/>
                </a:solidFill>
              </a:rPr>
              <a:t>A: </a:t>
            </a:r>
            <a:endParaRPr lang="en-US" altLang="zh-CN" sz="1400">
              <a:solidFill>
                <a:schemeClr val="bg1"/>
              </a:solidFill>
            </a:endParaRPr>
          </a:p>
          <a:p>
            <a:r>
              <a:rPr lang="zh-CN" altLang="en-US" sz="1400">
                <a:solidFill>
                  <a:schemeClr val="bg1"/>
                </a:solidFill>
              </a:rPr>
              <a:t>类包含三部分，对象包含两部分</a:t>
            </a:r>
            <a:endParaRPr lang="zh-CN" altLang="en-US" sz="1400">
              <a:solidFill>
                <a:schemeClr val="bg1"/>
              </a:solidFill>
            </a:endParaRPr>
          </a:p>
          <a:p>
            <a:r>
              <a:rPr lang="zh-CN" altLang="en-US" sz="1400">
                <a:solidFill>
                  <a:schemeClr val="bg1"/>
                </a:solidFill>
              </a:rPr>
              <a:t>类的名称栏只包含类名，对象的名称栏包含“对象名：类名”</a:t>
            </a:r>
            <a:endParaRPr lang="zh-CN" altLang="en-US" sz="1400">
              <a:solidFill>
                <a:schemeClr val="bg1"/>
              </a:solidFill>
            </a:endParaRPr>
          </a:p>
          <a:p>
            <a:r>
              <a:rPr lang="zh-CN" altLang="en-US" sz="1400">
                <a:solidFill>
                  <a:schemeClr val="bg1"/>
                </a:solidFill>
              </a:rPr>
              <a:t>类的属性栏定义了所有属性的特征，对象的属性栏定义了属性的当前值</a:t>
            </a:r>
            <a:endParaRPr lang="zh-CN" altLang="en-US" sz="1400">
              <a:solidFill>
                <a:schemeClr val="bg1"/>
              </a:solidFill>
            </a:endParaRPr>
          </a:p>
          <a:p>
            <a:r>
              <a:rPr lang="zh-CN" altLang="en-US" sz="1400">
                <a:solidFill>
                  <a:schemeClr val="bg1"/>
                </a:solidFill>
              </a:rPr>
              <a:t>类中列出了操作，对象图中不包含操作内容，因为对属于同一个类的对象，其操作是相同的</a:t>
            </a:r>
            <a:endParaRPr lang="zh-CN" altLang="en-US" sz="1400">
              <a:solidFill>
                <a:schemeClr val="bg1"/>
              </a:solidFill>
            </a:endParaRPr>
          </a:p>
          <a:p>
            <a:r>
              <a:rPr lang="en-US" altLang="zh-CN" sz="1400">
                <a:solidFill>
                  <a:schemeClr val="bg1"/>
                </a:solidFill>
              </a:rPr>
              <a:t>……</a:t>
            </a:r>
            <a:endParaRPr lang="en-US" altLang="zh-CN" sz="1400">
              <a:solidFill>
                <a:schemeClr val="bg1"/>
              </a:solidFill>
            </a:endParaRPr>
          </a:p>
          <a:p>
            <a:endParaRPr lang="zh-CN" altLang="en-US" sz="1400">
              <a:solidFill>
                <a:schemeClr val="bg1"/>
              </a:solidFill>
            </a:endParaRPr>
          </a:p>
          <a:p>
            <a:endParaRPr lang="zh-CN" altLang="en-US" sz="1400">
              <a:solidFill>
                <a:schemeClr val="bg1"/>
              </a:solidFill>
            </a:endParaRPr>
          </a:p>
          <a:p>
            <a:endParaRPr lang="zh-CN" alt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组合 11"/>
          <p:cNvGrpSpPr/>
          <p:nvPr/>
        </p:nvGrpSpPr>
        <p:grpSpPr>
          <a:xfrm>
            <a:off x="0" y="0"/>
            <a:ext cx="9144000" cy="1232326"/>
            <a:chOff x="0" y="0"/>
            <a:chExt cx="9144000" cy="1232326"/>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4" name="任意多边形: 形状 1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17" name="组合 16"/>
            <p:cNvGrpSpPr/>
            <p:nvPr/>
          </p:nvGrpSpPr>
          <p:grpSpPr>
            <a:xfrm flipV="1">
              <a:off x="3314700" y="539600"/>
              <a:ext cx="5829300" cy="45719"/>
              <a:chOff x="1949423" y="3788624"/>
              <a:chExt cx="3535680" cy="56088"/>
            </a:xfrm>
          </p:grpSpPr>
          <p:sp>
            <p:nvSpPr>
              <p:cNvPr id="33" name="矩形 3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flipV="1">
              <a:off x="0" y="539600"/>
              <a:ext cx="532448" cy="45719"/>
              <a:chOff x="1949423" y="3788624"/>
              <a:chExt cx="3535680" cy="56088"/>
            </a:xfrm>
          </p:grpSpPr>
          <p:sp>
            <p:nvSpPr>
              <p:cNvPr id="29" name="矩形 2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2" name="椭圆 1"/>
          <p:cNvSpPr/>
          <p:nvPr/>
        </p:nvSpPr>
        <p:spPr>
          <a:xfrm>
            <a:off x="797345" y="400112"/>
            <a:ext cx="307953" cy="3082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6</a:t>
            </a:r>
            <a:endParaRPr lang="en-US" altLang="zh-CN" sz="1800" noProof="1">
              <a:solidFill>
                <a:schemeClr val="bg1"/>
              </a:solidFill>
            </a:endParaRPr>
          </a:p>
        </p:txBody>
      </p:sp>
      <p:sp>
        <p:nvSpPr>
          <p:cNvPr id="3" name="文本框 2"/>
          <p:cNvSpPr txBox="1"/>
          <p:nvPr/>
        </p:nvSpPr>
        <p:spPr>
          <a:xfrm>
            <a:off x="1202690" y="1020445"/>
            <a:ext cx="5337810" cy="368300"/>
          </a:xfrm>
          <a:prstGeom prst="rect">
            <a:avLst/>
          </a:prstGeom>
          <a:noFill/>
        </p:spPr>
        <p:txBody>
          <a:bodyPr wrap="square" rtlCol="0">
            <a:spAutoFit/>
          </a:bodyPr>
          <a:p>
            <a:r>
              <a:rPr lang="en-US" altLang="zh-CN" sz="1800">
                <a:solidFill>
                  <a:schemeClr val="bg1"/>
                </a:solidFill>
              </a:rPr>
              <a:t>Q2: </a:t>
            </a:r>
            <a:r>
              <a:rPr lang="zh-CN" altLang="en-US" sz="1800">
                <a:solidFill>
                  <a:schemeClr val="bg1"/>
                </a:solidFill>
              </a:rPr>
              <a:t>构件图的组成</a:t>
            </a:r>
            <a:endParaRPr lang="zh-CN" altLang="en-US" sz="1800">
              <a:solidFill>
                <a:schemeClr val="bg1"/>
              </a:solidFill>
            </a:endParaRPr>
          </a:p>
        </p:txBody>
      </p:sp>
      <p:sp>
        <p:nvSpPr>
          <p:cNvPr id="4" name="文本框 3"/>
          <p:cNvSpPr txBox="1"/>
          <p:nvPr/>
        </p:nvSpPr>
        <p:spPr>
          <a:xfrm>
            <a:off x="1279525" y="1459230"/>
            <a:ext cx="7599045" cy="737235"/>
          </a:xfrm>
          <a:prstGeom prst="rect">
            <a:avLst/>
          </a:prstGeom>
          <a:noFill/>
        </p:spPr>
        <p:txBody>
          <a:bodyPr wrap="square" rtlCol="0">
            <a:spAutoFit/>
          </a:bodyPr>
          <a:p>
            <a:r>
              <a:rPr lang="en-US" altLang="zh-CN" sz="1400">
                <a:solidFill>
                  <a:schemeClr val="bg1"/>
                </a:solidFill>
              </a:rPr>
              <a:t>A: </a:t>
            </a:r>
            <a:r>
              <a:rPr lang="zh-CN" sz="1400">
                <a:solidFill>
                  <a:schemeClr val="bg1"/>
                </a:solidFill>
              </a:rPr>
              <a:t>构件、关系、接口</a:t>
            </a:r>
            <a:endParaRPr lang="zh-CN" sz="1400">
              <a:solidFill>
                <a:schemeClr val="bg1"/>
              </a:solidFill>
            </a:endParaRPr>
          </a:p>
          <a:p>
            <a:endParaRPr lang="zh-CN" altLang="en-US" sz="1400">
              <a:solidFill>
                <a:schemeClr val="bg1"/>
              </a:solidFill>
            </a:endParaRPr>
          </a:p>
          <a:p>
            <a:endParaRPr lang="zh-CN" alt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组合 11"/>
          <p:cNvGrpSpPr/>
          <p:nvPr/>
        </p:nvGrpSpPr>
        <p:grpSpPr>
          <a:xfrm>
            <a:off x="0" y="0"/>
            <a:ext cx="9144000" cy="1232326"/>
            <a:chOff x="0" y="0"/>
            <a:chExt cx="9144000" cy="1232326"/>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4" name="任意多边形: 形状 1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17" name="组合 16"/>
            <p:cNvGrpSpPr/>
            <p:nvPr/>
          </p:nvGrpSpPr>
          <p:grpSpPr>
            <a:xfrm flipV="1">
              <a:off x="3314700" y="539600"/>
              <a:ext cx="5829300" cy="45719"/>
              <a:chOff x="1949423" y="3788624"/>
              <a:chExt cx="3535680" cy="56088"/>
            </a:xfrm>
          </p:grpSpPr>
          <p:sp>
            <p:nvSpPr>
              <p:cNvPr id="33" name="矩形 3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flipV="1">
              <a:off x="0" y="539600"/>
              <a:ext cx="532448" cy="45719"/>
              <a:chOff x="1949423" y="3788624"/>
              <a:chExt cx="3535680" cy="56088"/>
            </a:xfrm>
          </p:grpSpPr>
          <p:sp>
            <p:nvSpPr>
              <p:cNvPr id="29" name="矩形 2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2" name="椭圆 1"/>
          <p:cNvSpPr/>
          <p:nvPr/>
        </p:nvSpPr>
        <p:spPr>
          <a:xfrm>
            <a:off x="797345" y="400112"/>
            <a:ext cx="307953" cy="3082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r>
              <a:rPr lang="en-US" altLang="zh-CN" sz="1800" noProof="1">
                <a:solidFill>
                  <a:schemeClr val="bg1"/>
                </a:solidFill>
              </a:rPr>
              <a:t>6</a:t>
            </a:r>
            <a:endParaRPr lang="en-US" altLang="zh-CN" sz="1800" noProof="1">
              <a:solidFill>
                <a:schemeClr val="bg1"/>
              </a:solidFill>
            </a:endParaRPr>
          </a:p>
        </p:txBody>
      </p:sp>
      <p:sp>
        <p:nvSpPr>
          <p:cNvPr id="3" name="文本框 2"/>
          <p:cNvSpPr txBox="1"/>
          <p:nvPr/>
        </p:nvSpPr>
        <p:spPr>
          <a:xfrm>
            <a:off x="1202690" y="1020445"/>
            <a:ext cx="5337810" cy="368300"/>
          </a:xfrm>
          <a:prstGeom prst="rect">
            <a:avLst/>
          </a:prstGeom>
          <a:noFill/>
        </p:spPr>
        <p:txBody>
          <a:bodyPr wrap="square" rtlCol="0">
            <a:spAutoFit/>
          </a:bodyPr>
          <a:p>
            <a:r>
              <a:rPr lang="en-US" altLang="zh-CN" sz="1800">
                <a:solidFill>
                  <a:schemeClr val="bg1"/>
                </a:solidFill>
              </a:rPr>
              <a:t>Q3: </a:t>
            </a:r>
            <a:r>
              <a:rPr lang="zh-CN" altLang="en-US" sz="1800">
                <a:solidFill>
                  <a:schemeClr val="bg1"/>
                </a:solidFill>
              </a:rPr>
              <a:t>描述一下包的四种关系</a:t>
            </a:r>
            <a:endParaRPr lang="zh-CN" altLang="en-US" sz="1800">
              <a:solidFill>
                <a:schemeClr val="bg1"/>
              </a:solidFill>
            </a:endParaRPr>
          </a:p>
        </p:txBody>
      </p:sp>
      <p:sp>
        <p:nvSpPr>
          <p:cNvPr id="4" name="文本框 3"/>
          <p:cNvSpPr txBox="1"/>
          <p:nvPr/>
        </p:nvSpPr>
        <p:spPr>
          <a:xfrm>
            <a:off x="1279525" y="1459230"/>
            <a:ext cx="7599045" cy="3538220"/>
          </a:xfrm>
          <a:prstGeom prst="rect">
            <a:avLst/>
          </a:prstGeom>
          <a:noFill/>
        </p:spPr>
        <p:txBody>
          <a:bodyPr wrap="square" rtlCol="0">
            <a:spAutoFit/>
          </a:bodyPr>
          <a:p>
            <a:r>
              <a:rPr lang="en-US" altLang="zh-CN" sz="1400">
                <a:solidFill>
                  <a:schemeClr val="bg1"/>
                </a:solidFill>
              </a:rPr>
              <a:t>A: </a:t>
            </a:r>
            <a:endParaRPr lang="en-US" altLang="zh-CN" sz="1400">
              <a:solidFill>
                <a:schemeClr val="bg1"/>
              </a:solidFill>
            </a:endParaRPr>
          </a:p>
          <a:p>
            <a:r>
              <a:rPr lang="zh-CN" sz="1400">
                <a:solidFill>
                  <a:schemeClr val="bg1"/>
                </a:solidFill>
              </a:rPr>
              <a:t>1、《use》关系</a:t>
            </a:r>
            <a:endParaRPr lang="zh-CN" sz="1400">
              <a:solidFill>
                <a:schemeClr val="bg1"/>
              </a:solidFill>
            </a:endParaRPr>
          </a:p>
          <a:p>
            <a:r>
              <a:rPr lang="zh-CN" sz="1400">
                <a:solidFill>
                  <a:schemeClr val="bg1"/>
                </a:solidFill>
              </a:rPr>
              <a:t>是一种默认的依赖关系，如果在依赖关系中没有指名类型，就默认为《use》关系</a:t>
            </a:r>
            <a:endParaRPr lang="zh-CN" sz="1400">
              <a:solidFill>
                <a:schemeClr val="bg1"/>
              </a:solidFill>
            </a:endParaRPr>
          </a:p>
          <a:p>
            <a:r>
              <a:rPr lang="zh-CN" sz="1400">
                <a:solidFill>
                  <a:schemeClr val="bg1"/>
                </a:solidFill>
              </a:rPr>
              <a:t>   《use》关系说明（客户包）发出者中的元素以某种方式使用（提供者包）箭头指向的包的公共元素，也就是说发出者包依赖于箭头指向的包</a:t>
            </a:r>
            <a:endParaRPr lang="zh-CN" sz="1400">
              <a:solidFill>
                <a:schemeClr val="bg1"/>
              </a:solidFill>
            </a:endParaRPr>
          </a:p>
          <a:p>
            <a:r>
              <a:rPr lang="zh-CN" sz="1400">
                <a:solidFill>
                  <a:schemeClr val="bg1"/>
                </a:solidFill>
              </a:rPr>
              <a:t>2、《import》关系</a:t>
            </a:r>
            <a:endParaRPr lang="zh-CN" sz="1400">
              <a:solidFill>
                <a:schemeClr val="bg1"/>
              </a:solidFill>
            </a:endParaRPr>
          </a:p>
          <a:p>
            <a:r>
              <a:rPr lang="zh-CN" sz="1400">
                <a:solidFill>
                  <a:schemeClr val="bg1"/>
                </a:solidFill>
              </a:rPr>
              <a:t>说明提供者包的命名空间添加到客户包的命名空间中，客户包中的元素也能访问提供者包中的所有公共元素</a:t>
            </a:r>
            <a:endParaRPr lang="zh-CN" sz="1400">
              <a:solidFill>
                <a:schemeClr val="bg1"/>
              </a:solidFill>
            </a:endParaRPr>
          </a:p>
          <a:p>
            <a:r>
              <a:rPr lang="zh-CN" sz="1400">
                <a:solidFill>
                  <a:schemeClr val="bg1"/>
                </a:solidFill>
              </a:rPr>
              <a:t>3、《access》关系</a:t>
            </a:r>
            <a:endParaRPr lang="zh-CN" sz="1400">
              <a:solidFill>
                <a:schemeClr val="bg1"/>
              </a:solidFill>
            </a:endParaRPr>
          </a:p>
          <a:p>
            <a:r>
              <a:rPr lang="zh-CN" sz="1400">
                <a:solidFill>
                  <a:schemeClr val="bg1"/>
                </a:solidFill>
              </a:rPr>
              <a:t>说明客户包中的元素能访问提供者包中的所有公共元素，但是命名空间不合并，在客户包中必须使用路径名。</a:t>
            </a:r>
            <a:endParaRPr lang="zh-CN" sz="1400">
              <a:solidFill>
                <a:schemeClr val="bg1"/>
              </a:solidFill>
            </a:endParaRPr>
          </a:p>
          <a:p>
            <a:r>
              <a:rPr lang="zh-CN" sz="1400">
                <a:solidFill>
                  <a:schemeClr val="bg1"/>
                </a:solidFill>
              </a:rPr>
              <a:t>《use》和《access》的区别：《use》表示包中元素间的依赖，而《access》依赖却不存在包中元素的依赖，只简单表达包间的一般依赖。</a:t>
            </a:r>
            <a:endParaRPr lang="zh-CN" sz="1400">
              <a:solidFill>
                <a:schemeClr val="bg1"/>
              </a:solidFill>
            </a:endParaRPr>
          </a:p>
          <a:p>
            <a:r>
              <a:rPr lang="zh-CN" sz="1400">
                <a:solidFill>
                  <a:schemeClr val="bg1"/>
                </a:solidFill>
              </a:rPr>
              <a:t>4、《trace》关系</a:t>
            </a:r>
            <a:endParaRPr lang="zh-CN" sz="1400">
              <a:solidFill>
                <a:schemeClr val="bg1"/>
              </a:solidFill>
            </a:endParaRPr>
          </a:p>
          <a:p>
            <a:r>
              <a:rPr lang="zh-CN" sz="1400">
                <a:solidFill>
                  <a:schemeClr val="bg1"/>
                </a:solidFill>
              </a:rPr>
              <a:t>表示一个包到另一个包的发展历史</a:t>
            </a:r>
            <a:endParaRPr lang="zh-CN" sz="1400">
              <a:solidFill>
                <a:schemeClr val="bg1"/>
              </a:solidFill>
            </a:endParaRPr>
          </a:p>
          <a:p>
            <a:endParaRPr lang="zh-CN" alt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4775"/>
          </a:xfrm>
          <a:prstGeom prst="rect">
            <a:avLst/>
          </a:prstGeom>
          <a:noFill/>
          <a:ln>
            <a:noFill/>
          </a:ln>
        </p:spPr>
        <p:txBody>
          <a:bodyPr>
            <a:spAutoFit/>
          </a:bodyPr>
          <a:lstStyle/>
          <a:p>
            <a:pPr algn="ctr"/>
            <a:r>
              <a:rPr lang="zh-CN" altLang="en-US" sz="3200" noProof="1">
                <a:solidFill>
                  <a:srgbClr val="FBFBFB"/>
                </a:solidFill>
                <a:latin typeface="幼圆" panose="02010509060101010101" pitchFamily="49" charset="-122"/>
                <a:ea typeface="幼圆" panose="02010509060101010101" pitchFamily="49" charset="-122"/>
              </a:rPr>
              <a:t>谢</a:t>
            </a:r>
            <a:r>
              <a:rPr lang="zh-CN" altLang="en-US" sz="3200" noProof="1" smtClean="0">
                <a:solidFill>
                  <a:srgbClr val="FBFBFB"/>
                </a:solidFill>
                <a:latin typeface="幼圆" panose="02010509060101010101" pitchFamily="49" charset="-122"/>
                <a:ea typeface="幼圆" panose="02010509060101010101" pitchFamily="49" charset="-122"/>
              </a:rPr>
              <a:t>谢</a:t>
            </a:r>
            <a:r>
              <a:rPr lang="zh-CN" altLang="en-US" sz="3200" noProof="1">
                <a:solidFill>
                  <a:srgbClr val="FBFBFB"/>
                </a:solidFill>
                <a:latin typeface="幼圆" panose="02010509060101010101" pitchFamily="49" charset="-122"/>
                <a:ea typeface="幼圆" panose="02010509060101010101" pitchFamily="49" charset="-122"/>
              </a:rPr>
              <a:t>观看</a:t>
            </a:r>
            <a:endParaRPr lang="en-US" altLang="zh-CN" sz="3200"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548172"/>
            <a:ext cx="359727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200" dirty="0">
                <a:solidFill>
                  <a:schemeClr val="bg1"/>
                </a:solidFill>
                <a:latin typeface="Arial" panose="020B0604020202020204" pitchFamily="34" charset="0"/>
              </a:rPr>
              <a:t>Thinks For Your Watching</a:t>
            </a:r>
            <a:endParaRPr lang="en-US" altLang="zh-CN" sz="1200" dirty="0">
              <a:solidFill>
                <a:schemeClr val="bg1"/>
              </a:solidFill>
              <a:latin typeface="Arial" panose="020B0604020202020204" pitchFamily="34" charset="0"/>
            </a:endParaRPr>
          </a:p>
        </p:txBody>
      </p:sp>
      <p:sp>
        <p:nvSpPr>
          <p:cNvPr id="14" name="矩形 13"/>
          <p:cNvSpPr/>
          <p:nvPr/>
        </p:nvSpPr>
        <p:spPr>
          <a:xfrm>
            <a:off x="3843689" y="3928050"/>
            <a:ext cx="161607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文本框 12"/>
          <p:cNvSpPr txBox="1"/>
          <p:nvPr/>
        </p:nvSpPr>
        <p:spPr>
          <a:xfrm>
            <a:off x="3799239" y="3939162"/>
            <a:ext cx="1704975" cy="232410"/>
          </a:xfrm>
          <a:prstGeom prst="rect">
            <a:avLst/>
          </a:prstGeom>
          <a:noFill/>
          <a:ln>
            <a:noFill/>
          </a:ln>
        </p:spPr>
        <p:txBody>
          <a:bodyPr>
            <a:spAutoFit/>
          </a:bodyPr>
          <a:lstStyle/>
          <a:p>
            <a:pPr algn="ctr"/>
            <a:r>
              <a:rPr lang="zh-CN" altLang="en-US" sz="920" noProof="1">
                <a:solidFill>
                  <a:schemeClr val="tx1">
                    <a:lumMod val="85000"/>
                    <a:lumOff val="15000"/>
                  </a:schemeClr>
                </a:solidFill>
                <a:latin typeface="Arial" panose="020B0604020202020204" pitchFamily="34" charset="0"/>
              </a:rPr>
              <a:t>制作人</a:t>
            </a:r>
            <a:r>
              <a:rPr lang="zh-CN" altLang="en-US" sz="920" noProof="1" smtClean="0">
                <a:solidFill>
                  <a:schemeClr val="tx1">
                    <a:lumMod val="85000"/>
                    <a:lumOff val="15000"/>
                  </a:schemeClr>
                </a:solidFill>
                <a:latin typeface="Arial" panose="020B0604020202020204" pitchFamily="34" charset="0"/>
              </a:rPr>
              <a:t>：</a:t>
            </a:r>
            <a:r>
              <a:rPr lang="en-US" altLang="zh-CN" sz="920" noProof="1" smtClean="0">
                <a:solidFill>
                  <a:schemeClr val="tx1">
                    <a:lumMod val="85000"/>
                    <a:lumOff val="15000"/>
                  </a:schemeClr>
                </a:solidFill>
                <a:latin typeface="Arial" panose="020B0604020202020204" pitchFamily="34" charset="0"/>
              </a:rPr>
              <a:t>G09</a:t>
            </a:r>
            <a:endParaRPr lang="en-US" altLang="zh-CN" sz="920" noProof="1" smtClean="0">
              <a:solidFill>
                <a:schemeClr val="tx1">
                  <a:lumMod val="85000"/>
                  <a:lumOff val="15000"/>
                </a:schemeClr>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3" name="图片 72" descr="logo1"/>
          <p:cNvPicPr>
            <a:picLocks noChangeAspect="1"/>
          </p:cNvPicPr>
          <p:nvPr/>
        </p:nvPicPr>
        <p:blipFill>
          <a:blip r:embed="rId2"/>
          <a:stretch>
            <a:fillRect/>
          </a:stretch>
        </p:blipFill>
        <p:spPr>
          <a:xfrm>
            <a:off x="3330575" y="3066415"/>
            <a:ext cx="2641600" cy="148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
                                          </p:val>
                                        </p:tav>
                                        <p:tav tm="100000">
                                          <p:val>
                                            <p:strVal val="#ppt_x"/>
                                          </p:val>
                                        </p:tav>
                                      </p:tavLst>
                                    </p:anim>
                                    <p:anim calcmode="lin" valueType="num">
                                      <p:cBhvr>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0" grpId="2"/>
      <p:bldP spid="14" grpId="0" animBg="1"/>
      <p:bldP spid="14" grpId="1" animBg="1"/>
      <p:bldP spid="14" grpId="2" animBg="1"/>
      <p:bldP spid="13" grpId="0"/>
      <p:bldP spid="13" grpId="1"/>
      <p:bldP spid="13" grpId="2"/>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1590" y="1691640"/>
            <a:ext cx="656018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sz="4400" dirty="0">
                <a:solidFill>
                  <a:schemeClr val="bg1"/>
                </a:solidFill>
                <a:latin typeface="幼圆" panose="02010509060101010101" pitchFamily="49" charset="-122"/>
                <a:ea typeface="幼圆" panose="02010509060101010101" pitchFamily="49" charset="-122"/>
                <a:sym typeface="+mn-ea"/>
              </a:rPr>
              <a:t>对象图</a:t>
            </a:r>
            <a:endParaRPr lang="zh-CN"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One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sz="915">
                <a:solidFill>
                  <a:schemeClr val="bg1"/>
                </a:solidFill>
                <a:latin typeface="Arial" panose="020B0604020202020204" pitchFamily="34" charset="0"/>
                <a:sym typeface="+mn-ea"/>
              </a:rPr>
              <a:t>相关概念</a:t>
            </a:r>
            <a:endParaRPr lang="zh-CN" sz="920" noProof="1">
              <a:solidFill>
                <a:schemeClr val="bg1"/>
              </a:solidFill>
              <a:latin typeface="Arial" panose="020B0604020202020204" pitchFamily="34" charset="0"/>
            </a:endParaRPr>
          </a:p>
        </p:txBody>
      </p:sp>
      <p:grpSp>
        <p:nvGrpSpPr>
          <p:cNvPr id="24" name="组合 23"/>
          <p:cNvGrpSpPr/>
          <p:nvPr/>
        </p:nvGrpSpPr>
        <p:grpSpPr>
          <a:xfrm rot="0">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2038985" y="761365"/>
            <a:ext cx="5382895" cy="583565"/>
          </a:xfrm>
          <a:prstGeom prst="rect">
            <a:avLst/>
          </a:prstGeom>
          <a:noFill/>
        </p:spPr>
        <p:txBody>
          <a:bodyPr wrap="square" rtlCol="0">
            <a:spAutoFit/>
          </a:bodyPr>
          <a:p>
            <a:r>
              <a:rPr lang="en-US" altLang="zh-CN" sz="3200">
                <a:solidFill>
                  <a:schemeClr val="bg1"/>
                </a:solidFill>
              </a:rPr>
              <a:t>1.1 </a:t>
            </a:r>
            <a:r>
              <a:rPr lang="zh-CN" altLang="en-US" sz="3200">
                <a:solidFill>
                  <a:schemeClr val="bg1"/>
                </a:solidFill>
              </a:rPr>
              <a:t>对象图的定义</a:t>
            </a:r>
            <a:r>
              <a:rPr lang="en-US" altLang="zh-CN" sz="3200">
                <a:solidFill>
                  <a:schemeClr val="bg1"/>
                </a:solidFill>
              </a:rPr>
              <a:t> </a:t>
            </a:r>
            <a:endParaRPr lang="zh-CN" altLang="en-US" sz="3200">
              <a:solidFill>
                <a:schemeClr val="bg1"/>
              </a:solidFill>
            </a:endParaRPr>
          </a:p>
        </p:txBody>
      </p:sp>
      <p:sp>
        <p:nvSpPr>
          <p:cNvPr id="5" name="文本框 4"/>
          <p:cNvSpPr txBox="1"/>
          <p:nvPr/>
        </p:nvSpPr>
        <p:spPr>
          <a:xfrm>
            <a:off x="599440" y="2407920"/>
            <a:ext cx="7405370" cy="1506855"/>
          </a:xfrm>
          <a:prstGeom prst="rect">
            <a:avLst/>
          </a:prstGeom>
          <a:noFill/>
        </p:spPr>
        <p:txBody>
          <a:bodyPr wrap="square" rtlCol="0">
            <a:spAutoFit/>
          </a:bodyPr>
          <a:p>
            <a:r>
              <a:rPr lang="en-US" altLang="zh-CN" sz="1800" b="1">
                <a:solidFill>
                  <a:schemeClr val="bg1"/>
                </a:solidFill>
              </a:rPr>
              <a:t>	</a:t>
            </a:r>
            <a:r>
              <a:rPr lang="zh-CN" altLang="en-US" sz="1800" b="1">
                <a:solidFill>
                  <a:schemeClr val="bg1"/>
                </a:solidFill>
              </a:rPr>
              <a:t>对象图(Object Diagram) 是显示了一组对象和他们之间的关系。使用对象图来说明数据结构，类图中的类或组件等的实例的静态快照。</a:t>
            </a:r>
            <a:endParaRPr lang="zh-CN" altLang="en-US" sz="1800" b="1">
              <a:solidFill>
                <a:schemeClr val="bg1"/>
              </a:solidFill>
            </a:endParaRPr>
          </a:p>
          <a:p>
            <a:r>
              <a:rPr lang="en-US" altLang="zh-CN" sz="1800" b="1">
                <a:solidFill>
                  <a:schemeClr val="bg1"/>
                </a:solidFill>
              </a:rPr>
              <a:t>	对象图中包含对象（Object）和链（Link）。其中对象是类的特定实例，链是类之间关系的实例，表示对象之间的特定关系。</a:t>
            </a:r>
            <a:endParaRPr lang="en-US" altLang="zh-CN" sz="1800" b="1">
              <a:solidFill>
                <a:schemeClr val="bg1"/>
              </a:solidFill>
            </a:endParaRPr>
          </a:p>
          <a:p>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2038985" y="761365"/>
            <a:ext cx="5723255" cy="583565"/>
          </a:xfrm>
          <a:prstGeom prst="rect">
            <a:avLst/>
          </a:prstGeom>
          <a:noFill/>
        </p:spPr>
        <p:txBody>
          <a:bodyPr wrap="square" rtlCol="0">
            <a:spAutoFit/>
          </a:bodyPr>
          <a:p>
            <a:r>
              <a:rPr lang="en-US" altLang="zh-CN" sz="3200">
                <a:solidFill>
                  <a:schemeClr val="bg1"/>
                </a:solidFill>
              </a:rPr>
              <a:t>1.2</a:t>
            </a:r>
            <a:r>
              <a:rPr lang="zh-CN" sz="3200">
                <a:solidFill>
                  <a:schemeClr val="bg1"/>
                </a:solidFill>
              </a:rPr>
              <a:t>对象图在项目开发中的作用</a:t>
            </a:r>
            <a:endParaRPr lang="zh-CN" sz="3200">
              <a:solidFill>
                <a:schemeClr val="bg1"/>
              </a:solidFill>
            </a:endParaRPr>
          </a:p>
        </p:txBody>
      </p:sp>
      <p:sp>
        <p:nvSpPr>
          <p:cNvPr id="2" name="文本框 1"/>
          <p:cNvSpPr txBox="1"/>
          <p:nvPr/>
        </p:nvSpPr>
        <p:spPr>
          <a:xfrm>
            <a:off x="1489710" y="2010410"/>
            <a:ext cx="6822440" cy="1753235"/>
          </a:xfrm>
          <a:prstGeom prst="rect">
            <a:avLst/>
          </a:prstGeom>
          <a:noFill/>
        </p:spPr>
        <p:txBody>
          <a:bodyPr wrap="square" rtlCol="0">
            <a:spAutoFit/>
          </a:bodyPr>
          <a:p>
            <a:r>
              <a:rPr lang="en-US" altLang="zh-CN" sz="1800" b="1">
                <a:solidFill>
                  <a:schemeClr val="bg1"/>
                </a:solidFill>
              </a:rPr>
              <a:t>	1</a:t>
            </a:r>
            <a:r>
              <a:rPr lang="zh-CN" altLang="en-US" sz="1800" b="1">
                <a:solidFill>
                  <a:schemeClr val="bg1"/>
                </a:solidFill>
              </a:rPr>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endParaRPr lang="zh-CN" altLang="en-US" sz="1800" b="1">
              <a:solidFill>
                <a:schemeClr val="bg1"/>
              </a:solidFill>
            </a:endParaRPr>
          </a:p>
          <a:p>
            <a:r>
              <a:rPr lang="zh-CN" altLang="en-US" sz="1800" b="1">
                <a:solidFill>
                  <a:schemeClr val="bg1"/>
                </a:solidFill>
              </a:rPr>
              <a:t>　　    </a:t>
            </a:r>
            <a:r>
              <a:rPr lang="en-US" altLang="zh-CN" sz="1800" b="1">
                <a:solidFill>
                  <a:schemeClr val="bg1"/>
                </a:solidFill>
              </a:rPr>
              <a:t>2</a:t>
            </a:r>
            <a:r>
              <a:rPr lang="zh-CN" altLang="en-US" sz="1800" b="1">
                <a:solidFill>
                  <a:schemeClr val="bg1"/>
                </a:solidFill>
              </a:rPr>
              <a:t>、表示快照中的行为。通过一系列的快照，可以有效表达事物的行为。</a:t>
            </a:r>
            <a:endParaRPr lang="zh-CN" altLang="en-US" sz="1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2028825" y="826135"/>
            <a:ext cx="5208270" cy="583565"/>
          </a:xfrm>
          <a:prstGeom prst="rect">
            <a:avLst/>
          </a:prstGeom>
          <a:noFill/>
        </p:spPr>
        <p:txBody>
          <a:bodyPr wrap="square" rtlCol="0">
            <a:spAutoFit/>
          </a:bodyPr>
          <a:p>
            <a:r>
              <a:rPr lang="en-US" altLang="zh-CN" sz="3200">
                <a:solidFill>
                  <a:schemeClr val="bg1"/>
                </a:solidFill>
              </a:rPr>
              <a:t>1.3 </a:t>
            </a:r>
            <a:r>
              <a:rPr lang="zh-CN" sz="3200">
                <a:solidFill>
                  <a:schemeClr val="bg1"/>
                </a:solidFill>
              </a:rPr>
              <a:t>对象图与类图</a:t>
            </a:r>
            <a:endParaRPr lang="zh-CN" sz="3200">
              <a:solidFill>
                <a:schemeClr val="bg1"/>
              </a:solidFill>
            </a:endParaRPr>
          </a:p>
        </p:txBody>
      </p:sp>
      <p:pic>
        <p:nvPicPr>
          <p:cNvPr id="5" name="图片 4"/>
          <p:cNvPicPr>
            <a:picLocks noChangeAspect="1"/>
          </p:cNvPicPr>
          <p:nvPr/>
        </p:nvPicPr>
        <p:blipFill>
          <a:blip r:embed="rId3"/>
          <a:stretch>
            <a:fillRect/>
          </a:stretch>
        </p:blipFill>
        <p:spPr>
          <a:xfrm>
            <a:off x="5720080" y="1198245"/>
            <a:ext cx="3035935" cy="3814445"/>
          </a:xfrm>
          <a:prstGeom prst="rect">
            <a:avLst/>
          </a:prstGeom>
        </p:spPr>
      </p:pic>
      <p:sp>
        <p:nvSpPr>
          <p:cNvPr id="6" name="文本框 5"/>
          <p:cNvSpPr txBox="1"/>
          <p:nvPr/>
        </p:nvSpPr>
        <p:spPr>
          <a:xfrm>
            <a:off x="1263650" y="1763395"/>
            <a:ext cx="4356735" cy="2091690"/>
          </a:xfrm>
          <a:prstGeom prst="rect">
            <a:avLst/>
          </a:prstGeom>
          <a:noFill/>
        </p:spPr>
        <p:txBody>
          <a:bodyPr wrap="square" rtlCol="0">
            <a:spAutoFit/>
          </a:bodyPr>
          <a:p>
            <a:pPr marL="0" indent="0">
              <a:buFont typeface="Wingdings" panose="05000000000000000000" charset="0"/>
              <a:buNone/>
            </a:pPr>
            <a:r>
              <a:rPr lang="en-US" altLang="zh-CN" b="1">
                <a:solidFill>
                  <a:schemeClr val="bg1"/>
                </a:solidFill>
              </a:rPr>
              <a:t>1</a:t>
            </a:r>
            <a:r>
              <a:rPr lang="zh-CN" altLang="en-US" b="1">
                <a:solidFill>
                  <a:schemeClr val="bg1"/>
                </a:solidFill>
              </a:rPr>
              <a:t>、对象图是类图的实例，几乎使用与类图完全相同的标识</a:t>
            </a:r>
            <a:endParaRPr lang="zh-CN" altLang="en-US" b="1">
              <a:solidFill>
                <a:schemeClr val="bg1"/>
              </a:solidFill>
            </a:endParaRPr>
          </a:p>
          <a:p>
            <a:pPr marL="0" indent="0">
              <a:buFont typeface="Wingdings" panose="05000000000000000000" charset="0"/>
              <a:buNone/>
            </a:pPr>
            <a:endParaRPr lang="zh-CN" altLang="en-US" b="1">
              <a:solidFill>
                <a:schemeClr val="bg1"/>
              </a:solidFill>
            </a:endParaRPr>
          </a:p>
          <a:p>
            <a:pPr marL="0" indent="0">
              <a:buFont typeface="Wingdings" panose="05000000000000000000" charset="0"/>
              <a:buNone/>
            </a:pPr>
            <a:r>
              <a:rPr lang="en-US" altLang="zh-CN" b="1">
                <a:solidFill>
                  <a:schemeClr val="bg1"/>
                </a:solidFill>
              </a:rPr>
              <a:t>2</a:t>
            </a:r>
            <a:r>
              <a:rPr lang="zh-CN" altLang="en-US" b="1">
                <a:solidFill>
                  <a:schemeClr val="bg1"/>
                </a:solidFill>
              </a:rPr>
              <a:t>、同一个类图对应的对象图可以有多个，对个对象图合在一起共同展示了随着时间的推移，在不同时间点系统的对象状态</a:t>
            </a:r>
            <a:endParaRPr lang="zh-CN" altLang="en-US" b="1">
              <a:solidFill>
                <a:schemeClr val="bg1"/>
              </a:solidFill>
            </a:endParaRPr>
          </a:p>
          <a:p>
            <a:pPr marL="285750" indent="-285750">
              <a:buFont typeface="Wingdings" panose="05000000000000000000" charset="0"/>
              <a:buChar char=""/>
            </a:pPr>
            <a:endParaRPr lang="zh-CN" altLang="en-US" b="1">
              <a:solidFill>
                <a:schemeClr val="bg1"/>
              </a:solidFill>
            </a:endParaRPr>
          </a:p>
          <a:p>
            <a:pPr marL="0" indent="0">
              <a:buFont typeface="Wingdings" panose="05000000000000000000" charset="0"/>
              <a:buNone/>
            </a:pPr>
            <a:r>
              <a:rPr lang="en-US" altLang="zh-CN" b="1">
                <a:solidFill>
                  <a:schemeClr val="bg1"/>
                </a:solidFill>
              </a:rPr>
              <a:t>3</a:t>
            </a:r>
            <a:r>
              <a:rPr lang="zh-CN" altLang="en-US" b="1">
                <a:solidFill>
                  <a:schemeClr val="bg1"/>
                </a:solidFill>
              </a:rPr>
              <a:t>、与类图的抽象性相比，对象图是具体的</a:t>
            </a:r>
            <a:endParaRPr lang="zh-CN" altLang="en-US" b="1">
              <a:solidFill>
                <a:schemeClr val="bg1"/>
              </a:solidFill>
            </a:endParaRPr>
          </a:p>
          <a:p>
            <a:pPr marL="285750" indent="-285750">
              <a:buFont typeface="Wingdings" panose="05000000000000000000" charset="0"/>
              <a:buChar char=""/>
            </a:pPr>
            <a:endParaRPr lang="zh-CN" altLang="en-US" b="1">
              <a:solidFill>
                <a:schemeClr val="bg1"/>
              </a:solidFill>
            </a:endParaRPr>
          </a:p>
          <a:p>
            <a:pPr marL="0" indent="0">
              <a:buFont typeface="Wingdings" panose="05000000000000000000" charset="0"/>
              <a:buNone/>
            </a:pPr>
            <a:r>
              <a:rPr lang="en-US" altLang="zh-CN" b="1">
                <a:solidFill>
                  <a:schemeClr val="bg1"/>
                </a:solidFill>
              </a:rPr>
              <a:t>4</a:t>
            </a:r>
            <a:r>
              <a:rPr lang="zh-CN" altLang="en-US" b="1">
                <a:solidFill>
                  <a:schemeClr val="bg1"/>
                </a:solidFill>
              </a:rPr>
              <a:t>、每一幅对象图应当只侧重表达其所侧重内容</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2028825" y="826135"/>
            <a:ext cx="6120130" cy="583565"/>
          </a:xfrm>
          <a:prstGeom prst="rect">
            <a:avLst/>
          </a:prstGeom>
          <a:noFill/>
        </p:spPr>
        <p:txBody>
          <a:bodyPr wrap="square" rtlCol="0">
            <a:spAutoFit/>
          </a:bodyPr>
          <a:p>
            <a:pPr algn="ctr"/>
            <a:r>
              <a:rPr lang="en-US" altLang="zh-CN" sz="3200">
                <a:solidFill>
                  <a:schemeClr val="bg1"/>
                </a:solidFill>
              </a:rPr>
              <a:t>1.4 </a:t>
            </a:r>
            <a:r>
              <a:rPr lang="zh-CN" sz="3200">
                <a:solidFill>
                  <a:schemeClr val="bg1"/>
                </a:solidFill>
              </a:rPr>
              <a:t>对象图实例</a:t>
            </a:r>
            <a:endParaRPr lang="zh-CN" sz="3200">
              <a:solidFill>
                <a:schemeClr val="bg1"/>
              </a:solidFill>
            </a:endParaRPr>
          </a:p>
        </p:txBody>
      </p:sp>
      <p:sp>
        <p:nvSpPr>
          <p:cNvPr id="3" name="文本框 2"/>
          <p:cNvSpPr txBox="1"/>
          <p:nvPr/>
        </p:nvSpPr>
        <p:spPr>
          <a:xfrm>
            <a:off x="4634230" y="2719705"/>
            <a:ext cx="904240" cy="491490"/>
          </a:xfrm>
          <a:prstGeom prst="rect">
            <a:avLst/>
          </a:prstGeom>
          <a:noFill/>
        </p:spPr>
        <p:txBody>
          <a:bodyPr wrap="square" rtlCol="0">
            <a:spAutoFit/>
          </a:bodyPr>
          <a:p>
            <a:r>
              <a:rPr lang="en-US" altLang="zh-CN">
                <a:solidFill>
                  <a:schemeClr val="tx1"/>
                </a:solidFill>
              </a:rPr>
              <a:t>Rose Modeler</a:t>
            </a:r>
            <a:endParaRPr lang="en-US" altLang="zh-CN">
              <a:solidFill>
                <a:schemeClr val="tx1"/>
              </a:solidFill>
            </a:endParaRPr>
          </a:p>
        </p:txBody>
      </p:sp>
      <p:sp>
        <p:nvSpPr>
          <p:cNvPr id="10" name="文本框 9"/>
          <p:cNvSpPr txBox="1"/>
          <p:nvPr/>
        </p:nvSpPr>
        <p:spPr>
          <a:xfrm>
            <a:off x="3729990" y="2776855"/>
            <a:ext cx="904240" cy="491490"/>
          </a:xfrm>
          <a:prstGeom prst="rect">
            <a:avLst/>
          </a:prstGeom>
          <a:noFill/>
        </p:spPr>
        <p:txBody>
          <a:bodyPr wrap="square" rtlCol="0">
            <a:spAutoFit/>
          </a:bodyPr>
          <a:p>
            <a:r>
              <a:rPr lang="en-US" altLang="zh-CN">
                <a:solidFill>
                  <a:schemeClr val="tx1"/>
                </a:solidFill>
              </a:rPr>
              <a:t>Rose Enterprise</a:t>
            </a:r>
            <a:endParaRPr lang="en-US" altLang="zh-CN">
              <a:solidFill>
                <a:schemeClr val="tx1"/>
              </a:solidFill>
            </a:endParaRPr>
          </a:p>
        </p:txBody>
      </p:sp>
      <p:pic>
        <p:nvPicPr>
          <p:cNvPr id="11" name="图片 10"/>
          <p:cNvPicPr>
            <a:picLocks noChangeAspect="1"/>
          </p:cNvPicPr>
          <p:nvPr/>
        </p:nvPicPr>
        <p:blipFill>
          <a:blip r:embed="rId3"/>
          <a:stretch>
            <a:fillRect/>
          </a:stretch>
        </p:blipFill>
        <p:spPr>
          <a:xfrm>
            <a:off x="4093845" y="1795780"/>
            <a:ext cx="3523615" cy="981075"/>
          </a:xfrm>
          <a:prstGeom prst="rect">
            <a:avLst/>
          </a:prstGeom>
        </p:spPr>
      </p:pic>
      <p:sp>
        <p:nvSpPr>
          <p:cNvPr id="12" name="文本框 11"/>
          <p:cNvSpPr txBox="1"/>
          <p:nvPr/>
        </p:nvSpPr>
        <p:spPr>
          <a:xfrm>
            <a:off x="1636395" y="2017395"/>
            <a:ext cx="3618230" cy="891540"/>
          </a:xfrm>
          <a:prstGeom prst="rect">
            <a:avLst/>
          </a:prstGeom>
          <a:noFill/>
        </p:spPr>
        <p:txBody>
          <a:bodyPr wrap="square" rtlCol="0">
            <a:spAutoFit/>
          </a:bodyPr>
          <a:p>
            <a:r>
              <a:rPr lang="zh-CN" altLang="en-US" b="1">
                <a:solidFill>
                  <a:schemeClr val="bg1"/>
                </a:solidFill>
              </a:rPr>
              <a:t>对象名的表示方式：</a:t>
            </a:r>
            <a:endParaRPr lang="zh-CN" altLang="en-US" b="1">
              <a:solidFill>
                <a:schemeClr val="bg1"/>
              </a:solidFill>
            </a:endParaRPr>
          </a:p>
          <a:p>
            <a:r>
              <a:rPr lang="en-US" altLang="zh-CN" b="1">
                <a:solidFill>
                  <a:schemeClr val="bg1"/>
                </a:solidFill>
              </a:rPr>
              <a:t>1</a:t>
            </a:r>
            <a:r>
              <a:rPr lang="zh-CN" altLang="en-US" b="1">
                <a:solidFill>
                  <a:schemeClr val="bg1"/>
                </a:solidFill>
              </a:rPr>
              <a:t>、对象名：类名</a:t>
            </a:r>
            <a:endParaRPr lang="zh-CN" altLang="en-US" b="1">
              <a:solidFill>
                <a:schemeClr val="bg1"/>
              </a:solidFill>
            </a:endParaRPr>
          </a:p>
          <a:p>
            <a:r>
              <a:rPr lang="en-US" altLang="zh-CN" b="1">
                <a:solidFill>
                  <a:schemeClr val="bg1"/>
                </a:solidFill>
              </a:rPr>
              <a:t>2</a:t>
            </a:r>
            <a:r>
              <a:rPr lang="zh-CN" altLang="en-US" b="1">
                <a:solidFill>
                  <a:schemeClr val="bg1"/>
                </a:solidFill>
              </a:rPr>
              <a:t>、：类名</a:t>
            </a:r>
            <a:endParaRPr lang="zh-CN" altLang="en-US" b="1">
              <a:solidFill>
                <a:schemeClr val="bg1"/>
              </a:solidFill>
            </a:endParaRPr>
          </a:p>
          <a:p>
            <a:r>
              <a:rPr lang="en-US" altLang="zh-CN" b="1">
                <a:solidFill>
                  <a:schemeClr val="bg1"/>
                </a:solidFill>
              </a:rPr>
              <a:t>3</a:t>
            </a:r>
            <a:r>
              <a:rPr lang="zh-CN" altLang="en-US" b="1">
                <a:solidFill>
                  <a:schemeClr val="bg1"/>
                </a:solidFill>
              </a:rPr>
              <a:t>、对象名</a:t>
            </a:r>
            <a:endParaRPr lang="zh-CN" altLang="en-US" b="1">
              <a:solidFill>
                <a:schemeClr val="bg1"/>
              </a:solidFill>
            </a:endParaRPr>
          </a:p>
        </p:txBody>
      </p:sp>
      <p:pic>
        <p:nvPicPr>
          <p:cNvPr id="13" name="图片 12"/>
          <p:cNvPicPr>
            <a:picLocks noChangeAspect="1"/>
          </p:cNvPicPr>
          <p:nvPr/>
        </p:nvPicPr>
        <p:blipFill>
          <a:blip r:embed="rId4"/>
          <a:stretch>
            <a:fillRect/>
          </a:stretch>
        </p:blipFill>
        <p:spPr>
          <a:xfrm>
            <a:off x="4255770" y="2908935"/>
            <a:ext cx="3199765" cy="215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dirty="0">
                <a:solidFill>
                  <a:schemeClr val="bg1"/>
                </a:solidFill>
              </a:rPr>
              <a:t>1</a:t>
            </a:r>
            <a:endParaRPr lang="en-US" altLang="zh-CN" sz="1800" dirty="0">
              <a:solidFill>
                <a:schemeClr val="bg1"/>
              </a:solidFill>
            </a:endParaRPr>
          </a:p>
        </p:txBody>
      </p:sp>
      <p:sp>
        <p:nvSpPr>
          <p:cNvPr id="3" name="文本框 2"/>
          <p:cNvSpPr txBox="1"/>
          <p:nvPr/>
        </p:nvSpPr>
        <p:spPr>
          <a:xfrm>
            <a:off x="4634230" y="2719705"/>
            <a:ext cx="904240" cy="491490"/>
          </a:xfrm>
          <a:prstGeom prst="rect">
            <a:avLst/>
          </a:prstGeom>
          <a:noFill/>
        </p:spPr>
        <p:txBody>
          <a:bodyPr wrap="square" rtlCol="0">
            <a:spAutoFit/>
          </a:bodyPr>
          <a:p>
            <a:r>
              <a:rPr lang="en-US" altLang="zh-CN">
                <a:solidFill>
                  <a:schemeClr val="tx1"/>
                </a:solidFill>
              </a:rPr>
              <a:t>Rose Modeler</a:t>
            </a:r>
            <a:endParaRPr lang="en-US" altLang="zh-CN">
              <a:solidFill>
                <a:schemeClr val="tx1"/>
              </a:solidFill>
            </a:endParaRPr>
          </a:p>
        </p:txBody>
      </p:sp>
      <p:sp>
        <p:nvSpPr>
          <p:cNvPr id="10" name="文本框 9"/>
          <p:cNvSpPr txBox="1"/>
          <p:nvPr/>
        </p:nvSpPr>
        <p:spPr>
          <a:xfrm>
            <a:off x="3729990" y="2776855"/>
            <a:ext cx="904240" cy="491490"/>
          </a:xfrm>
          <a:prstGeom prst="rect">
            <a:avLst/>
          </a:prstGeom>
          <a:noFill/>
        </p:spPr>
        <p:txBody>
          <a:bodyPr wrap="square" rtlCol="0">
            <a:spAutoFit/>
          </a:bodyPr>
          <a:p>
            <a:r>
              <a:rPr lang="en-US" altLang="zh-CN">
                <a:solidFill>
                  <a:schemeClr val="tx1"/>
                </a:solidFill>
              </a:rPr>
              <a:t>Rose Enterprise</a:t>
            </a:r>
            <a:endParaRPr lang="en-US" altLang="zh-CN">
              <a:solidFill>
                <a:schemeClr val="tx1"/>
              </a:solidFill>
            </a:endParaRPr>
          </a:p>
        </p:txBody>
      </p:sp>
      <p:pic>
        <p:nvPicPr>
          <p:cNvPr id="2" name="图片 1"/>
          <p:cNvPicPr>
            <a:picLocks noChangeAspect="1"/>
          </p:cNvPicPr>
          <p:nvPr/>
        </p:nvPicPr>
        <p:blipFill>
          <a:blip r:embed="rId3"/>
          <a:stretch>
            <a:fillRect/>
          </a:stretch>
        </p:blipFill>
        <p:spPr>
          <a:xfrm>
            <a:off x="1700530" y="786130"/>
            <a:ext cx="5742940" cy="3571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08">
      <a:dk1>
        <a:sysClr val="windowText" lastClr="000000"/>
      </a:dk1>
      <a:lt1>
        <a:sysClr val="window" lastClr="FFFFFF"/>
      </a:lt1>
      <a:dk2>
        <a:srgbClr val="43C7CB"/>
      </a:dk2>
      <a:lt2>
        <a:srgbClr val="2A62AE"/>
      </a:lt2>
      <a:accent1>
        <a:srgbClr val="4C86D4"/>
      </a:accent1>
      <a:accent2>
        <a:srgbClr val="FEED45"/>
      </a:accent2>
      <a:accent3>
        <a:srgbClr val="0FB249"/>
      </a:accent3>
      <a:accent4>
        <a:srgbClr val="92D14F"/>
      </a:accent4>
      <a:accent5>
        <a:srgbClr val="89C54B"/>
      </a:accent5>
      <a:accent6>
        <a:srgbClr val="81B7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3162</Words>
  <Application>WPS 演示</Application>
  <PresentationFormat>全屏显示(16:9)</PresentationFormat>
  <Paragraphs>380</Paragraphs>
  <Slides>33</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Calibri</vt:lpstr>
      <vt:lpstr>Calibri Light</vt:lpstr>
      <vt:lpstr>幼圆</vt:lpstr>
      <vt:lpstr>微软雅黑</vt:lpstr>
      <vt:lpstr>Wingdings</vt:lpstr>
      <vt:lpstr>Arial Unicode MS</vt:lpstr>
      <vt:lpstr>楷体_GB2312</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JimmyYi</cp:lastModifiedBy>
  <cp:revision>7981</cp:revision>
  <dcterms:created xsi:type="dcterms:W3CDTF">2015-10-08T14:18:00Z</dcterms:created>
  <dcterms:modified xsi:type="dcterms:W3CDTF">2017-12-17T11:33:43Z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