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4"/>
  </p:notesMasterIdLst>
  <p:handoutMasterIdLst>
    <p:handoutMasterId r:id="rId35"/>
  </p:handoutMasterIdLst>
  <p:sldIdLst>
    <p:sldId id="260" r:id="rId3"/>
    <p:sldId id="266" r:id="rId4"/>
    <p:sldId id="294" r:id="rId5"/>
    <p:sldId id="337" r:id="rId6"/>
    <p:sldId id="336" r:id="rId7"/>
    <p:sldId id="293" r:id="rId8"/>
    <p:sldId id="277" r:id="rId9"/>
    <p:sldId id="275" r:id="rId10"/>
    <p:sldId id="347" r:id="rId11"/>
    <p:sldId id="348" r:id="rId12"/>
    <p:sldId id="292" r:id="rId13"/>
    <p:sldId id="312" r:id="rId14"/>
    <p:sldId id="342" r:id="rId15"/>
    <p:sldId id="313" r:id="rId16"/>
    <p:sldId id="344" r:id="rId17"/>
    <p:sldId id="303" r:id="rId18"/>
    <p:sldId id="338" r:id="rId19"/>
    <p:sldId id="339" r:id="rId20"/>
    <p:sldId id="340" r:id="rId21"/>
    <p:sldId id="371" r:id="rId22"/>
    <p:sldId id="372" r:id="rId23"/>
    <p:sldId id="291" r:id="rId24"/>
    <p:sldId id="305" r:id="rId25"/>
    <p:sldId id="290" r:id="rId26"/>
    <p:sldId id="315" r:id="rId27"/>
    <p:sldId id="329" r:id="rId28"/>
    <p:sldId id="309" r:id="rId29"/>
    <p:sldId id="295" r:id="rId30"/>
    <p:sldId id="373" r:id="rId31"/>
    <p:sldId id="296" r:id="rId32"/>
    <p:sldId id="288" r:id="rId33"/>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
          <p15:clr>
            <a:srgbClr val="A4A3A4"/>
          </p15:clr>
        </p15:guide>
        <p15:guide id="2" pos="5125">
          <p15:clr>
            <a:srgbClr val="A4A3A4"/>
          </p15:clr>
        </p15:guide>
        <p15:guide id="3" pos="1454">
          <p15:clr>
            <a:srgbClr val="A4A3A4"/>
          </p15:clr>
        </p15:guide>
        <p15:guide id="4" orient="horz" pos="1170">
          <p15:clr>
            <a:srgbClr val="A4A3A4"/>
          </p15:clr>
        </p15:guide>
        <p15:guide id="5" orient="horz" pos="2319">
          <p15:clr>
            <a:srgbClr val="A4A3A4"/>
          </p15:clr>
        </p15:guide>
        <p15:guide id="6" orient="horz" pos="32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74E3E"/>
    <a:srgbClr val="666666"/>
    <a:srgbClr val="969696"/>
    <a:srgbClr val="7C233E"/>
    <a:srgbClr val="92D14F"/>
    <a:srgbClr val="0174AB"/>
    <a:srgbClr val="BFC0C0"/>
    <a:srgbClr val="9F9D9A"/>
    <a:srgbClr val="0A3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2" autoAdjust="0"/>
    <p:restoredTop sz="94660" autoAdjust="0"/>
  </p:normalViewPr>
  <p:slideViewPr>
    <p:cSldViewPr snapToGrid="0" showGuides="1">
      <p:cViewPr varScale="1">
        <p:scale>
          <a:sx n="86" d="100"/>
          <a:sy n="86" d="100"/>
        </p:scale>
        <p:origin x="1238" y="72"/>
      </p:cViewPr>
      <p:guideLst>
        <p:guide orient="horz" pos="285"/>
        <p:guide pos="5125"/>
        <p:guide pos="1454"/>
        <p:guide orient="horz" pos="1170"/>
        <p:guide orient="horz" pos="2319"/>
        <p:guide orient="horz" pos="3240"/>
      </p:guideLst>
    </p:cSldViewPr>
  </p:slideViewPr>
  <p:outlineViewPr>
    <p:cViewPr>
      <p:scale>
        <a:sx n="33" d="100"/>
        <a:sy n="33" d="100"/>
      </p:scale>
      <p:origin x="0" y="1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12T15:01:47.859"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2017/10/26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2017/10/26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t>26/10/2017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t>‹#›</a:t>
            </a:fld>
            <a:endParaRPr lang="zh-HK"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t>26/10/2017</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t>‹#›</a:t>
            </a:fld>
            <a:endParaRPr lang="zh-HK"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t>26/10/2017</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t>‹#›</a:t>
            </a:fld>
            <a:endParaRPr lang="zh-HK"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themeOverride" Target="../theme/themeOverride1.xml"/><Relationship Id="rId4" Type="http://schemas.openxmlformats.org/officeDocument/2006/relationships/comments" Target="../comments/commen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黑体" panose="02010609060101010101" pitchFamily="49" charset="-122"/>
                <a:ea typeface="黑体" panose="02010609060101010101" pitchFamily="49" charset="-122"/>
              </a:rPr>
              <a:t>我们毕业啦</a:t>
            </a:r>
            <a:endParaRPr lang="en-US" altLang="zh-CN" sz="7200" b="1" spc="300" dirty="0">
              <a:solidFill>
                <a:schemeClr val="bg1"/>
              </a:solidFill>
              <a:latin typeface="黑体" panose="02010609060101010101" pitchFamily="49" charset="-122"/>
              <a:ea typeface="黑体" panose="02010609060101010101" pitchFamily="49" charset="-122"/>
            </a:endParaRPr>
          </a:p>
          <a:p>
            <a:pPr algn="ctr"/>
            <a:r>
              <a:rPr lang="zh-CN" altLang="en-US" sz="1600" b="1" spc="300" dirty="0">
                <a:solidFill>
                  <a:schemeClr val="bg1"/>
                </a:solidFill>
                <a:latin typeface="黑体" panose="02010609060101010101" pitchFamily="49" charset="-122"/>
                <a:ea typeface="黑体" panose="02010609060101010101" pitchFamily="49" charset="-122"/>
              </a:rPr>
              <a:t>其实是答辩的标题地方</a:t>
            </a:r>
            <a:r>
              <a:rPr lang="en-US" altLang="zh-CN" sz="1600" b="1" spc="300" dirty="0">
                <a:solidFill>
                  <a:schemeClr val="bg1"/>
                </a:solidFill>
                <a:latin typeface="黑体" panose="02010609060101010101" pitchFamily="49" charset="-122"/>
                <a:ea typeface="黑体" panose="02010609060101010101" pitchFamily="49" charset="-122"/>
              </a:rPr>
              <a:t>/</a:t>
            </a:r>
            <a:r>
              <a:rPr lang="en-US" altLang="zh-CN" sz="1600" b="1" spc="300" dirty="0" err="1">
                <a:solidFill>
                  <a:schemeClr val="bg1"/>
                </a:solidFill>
                <a:latin typeface="黑体" panose="02010609060101010101" pitchFamily="49" charset="-122"/>
                <a:ea typeface="黑体" panose="02010609060101010101" pitchFamily="49" charset="-122"/>
              </a:rPr>
              <a:t>mj</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0" y="2259000"/>
            <a:ext cx="9144000" cy="2340000"/>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1011" y="2705725"/>
            <a:ext cx="7021979" cy="1200329"/>
          </a:xfrm>
          <a:prstGeom prst="rect">
            <a:avLst/>
          </a:prstGeom>
          <a:noFill/>
        </p:spPr>
        <p:txBody>
          <a:bodyPr wrap="square" rtlCol="0">
            <a:spAutoFit/>
          </a:bodyPr>
          <a:lstStyle/>
          <a:p>
            <a:pPr algn="ctr"/>
            <a:r>
              <a:rPr lang="en-US" altLang="zh-CN" sz="7200" b="1" spc="300" dirty="0">
                <a:solidFill>
                  <a:schemeClr val="bg1"/>
                </a:solidFill>
                <a:latin typeface="黑体" panose="02010609060101010101" pitchFamily="49" charset="-122"/>
                <a:ea typeface="黑体" panose="02010609060101010101" pitchFamily="49" charset="-122"/>
              </a:rPr>
              <a:t>G9-Project</a:t>
            </a:r>
            <a:endParaRPr lang="en-US" altLang="zh-CN" sz="1600" b="1" spc="300" dirty="0">
              <a:solidFill>
                <a:schemeClr val="bg1"/>
              </a:solidFill>
              <a:latin typeface="黑体" panose="02010609060101010101" pitchFamily="49" charset="-122"/>
              <a:ea typeface="黑体" panose="02010609060101010101" pitchFamily="49" charset="-122"/>
            </a:endParaRPr>
          </a:p>
        </p:txBody>
      </p:sp>
      <p:sp>
        <p:nvSpPr>
          <p:cNvPr id="23" name="矩形 22"/>
          <p:cNvSpPr/>
          <p:nvPr/>
        </p:nvSpPr>
        <p:spPr>
          <a:xfrm>
            <a:off x="1235076" y="4785180"/>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小组</a:t>
            </a:r>
            <a:endParaRPr lang="zh-HK" altLang="en-US" sz="2000" b="1" spc="300" dirty="0">
              <a:latin typeface="黑体" panose="02010609060101010101" pitchFamily="49" charset="-122"/>
              <a:ea typeface="黑体" panose="02010609060101010101" pitchFamily="49" charset="-122"/>
            </a:endParaRPr>
          </a:p>
        </p:txBody>
      </p:sp>
      <p:sp>
        <p:nvSpPr>
          <p:cNvPr id="24" name="矩形 23"/>
          <p:cNvSpPr/>
          <p:nvPr/>
        </p:nvSpPr>
        <p:spPr>
          <a:xfrm>
            <a:off x="1235076" y="5306673"/>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组长</a:t>
            </a:r>
            <a:endParaRPr lang="zh-HK" altLang="en-US" sz="2000" b="1" spc="300" dirty="0">
              <a:latin typeface="黑体" panose="02010609060101010101" pitchFamily="49" charset="-122"/>
              <a:ea typeface="黑体" panose="02010609060101010101" pitchFamily="49" charset="-122"/>
            </a:endParaRPr>
          </a:p>
        </p:txBody>
      </p:sp>
      <p:sp>
        <p:nvSpPr>
          <p:cNvPr id="25" name="文本框 24"/>
          <p:cNvSpPr txBox="1"/>
          <p:nvPr/>
        </p:nvSpPr>
        <p:spPr>
          <a:xfrm>
            <a:off x="2620962" y="4800540"/>
            <a:ext cx="1614489" cy="398780"/>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G09</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26" name="文本框 25"/>
          <p:cNvSpPr txBox="1"/>
          <p:nvPr/>
        </p:nvSpPr>
        <p:spPr>
          <a:xfrm>
            <a:off x="2620962" y="5306673"/>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11" name="矩形 10"/>
          <p:cNvSpPr/>
          <p:nvPr/>
        </p:nvSpPr>
        <p:spPr>
          <a:xfrm>
            <a:off x="1235076" y="5828166"/>
            <a:ext cx="1357313"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成员</a:t>
            </a:r>
            <a:endParaRPr lang="zh-HK" altLang="en-US" sz="2000" b="1" spc="300" dirty="0">
              <a:latin typeface="黑体" panose="02010609060101010101" pitchFamily="49" charset="-122"/>
              <a:ea typeface="黑体" panose="02010609060101010101" pitchFamily="49" charset="-122"/>
            </a:endParaRPr>
          </a:p>
        </p:txBody>
      </p:sp>
      <p:sp>
        <p:nvSpPr>
          <p:cNvPr id="12" name="文本框 11"/>
          <p:cNvSpPr txBox="1"/>
          <p:nvPr/>
        </p:nvSpPr>
        <p:spPr>
          <a:xfrm>
            <a:off x="2620962" y="5828166"/>
            <a:ext cx="4472296" cy="39878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张旗，于欣汝，曾雨晴，靳泽旭</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5319" y="2010717"/>
            <a:ext cx="5315339" cy="29898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5" descr="QQ图片201710211408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358" y="833970"/>
            <a:ext cx="7672104" cy="6274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圆角矩形 54"/>
          <p:cNvSpPr/>
          <p:nvPr/>
        </p:nvSpPr>
        <p:spPr>
          <a:xfrm>
            <a:off x="302379" y="833639"/>
            <a:ext cx="2414247"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数据流、处理流</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2438344"/>
            <a:chOff x="1184275" y="2717410"/>
            <a:chExt cx="6024563" cy="2438344"/>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2308324"/>
            </a:xfrm>
            <a:prstGeom prst="rect">
              <a:avLst/>
            </a:prstGeom>
            <a:noFill/>
          </p:spPr>
          <p:txBody>
            <a:bodyPr wrap="square" rtlCol="0">
              <a:spAutoFit/>
            </a:bodyPr>
            <a:lstStyle/>
            <a:p>
              <a:r>
                <a:rPr lang="zh-CN" altLang="en-US" sz="7200" spc="300" dirty="0">
                  <a:solidFill>
                    <a:schemeClr val="bg1"/>
                  </a:solidFill>
                  <a:latin typeface="黑体" panose="02010609060101010101" pitchFamily="49" charset="-122"/>
                  <a:ea typeface="黑体" panose="02010609060101010101" pitchFamily="49" charset="-122"/>
                </a:rPr>
                <a:t>项目计划</a:t>
              </a:r>
              <a:endParaRPr lang="zh-HK" altLang="en-US" sz="7200" spc="300" dirty="0">
                <a:solidFill>
                  <a:schemeClr val="bg1"/>
                </a:solidFill>
                <a:latin typeface="黑体" panose="02010609060101010101" pitchFamily="49" charset="-122"/>
                <a:ea typeface="黑体" panose="02010609060101010101" pitchFamily="49" charset="-122"/>
              </a:endParaRPr>
            </a:p>
            <a:p>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r>
              <a:rPr lang="zh-CN" altLang="en-US" dirty="0">
                <a:solidFill>
                  <a:schemeClr val="bg1"/>
                </a:solidFill>
              </a:rPr>
              <a:t>表（工作结构分解表）</a:t>
            </a: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descr="QQ截图20171025232339"/>
          <p:cNvPicPr>
            <a:picLocks noChangeAspect="1"/>
          </p:cNvPicPr>
          <p:nvPr/>
        </p:nvPicPr>
        <p:blipFill>
          <a:blip r:embed="rId2"/>
          <a:stretch>
            <a:fillRect/>
          </a:stretch>
        </p:blipFill>
        <p:spPr>
          <a:xfrm>
            <a:off x="417830" y="2576830"/>
            <a:ext cx="8308340" cy="3302000"/>
          </a:xfrm>
          <a:prstGeom prst="rect">
            <a:avLst/>
          </a:prstGeom>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56989" y="647379"/>
            <a:ext cx="2162907" cy="91440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WBS</a:t>
            </a:r>
            <a:r>
              <a:rPr lang="zh-CN" altLang="en-US" dirty="0">
                <a:solidFill>
                  <a:schemeClr val="bg1"/>
                </a:solidFill>
              </a:rPr>
              <a:t>表（工作结构分解表）</a:t>
            </a:r>
          </a:p>
        </p:txBody>
      </p:sp>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 name="图片 2" descr="QQ截图20171025232410"/>
          <p:cNvPicPr>
            <a:picLocks noChangeAspect="1"/>
          </p:cNvPicPr>
          <p:nvPr/>
        </p:nvPicPr>
        <p:blipFill>
          <a:blip r:embed="rId2"/>
          <a:stretch>
            <a:fillRect/>
          </a:stretch>
        </p:blipFill>
        <p:spPr>
          <a:xfrm>
            <a:off x="659130" y="2098675"/>
            <a:ext cx="8233410" cy="3857625"/>
          </a:xfrm>
          <a:prstGeom prst="rect">
            <a:avLst/>
          </a:prstGeom>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3" name="图片 2" descr="QQ截图20171025232517"/>
          <p:cNvPicPr>
            <a:picLocks noChangeAspect="1"/>
          </p:cNvPicPr>
          <p:nvPr/>
        </p:nvPicPr>
        <p:blipFill>
          <a:blip r:embed="rId2"/>
          <a:stretch>
            <a:fillRect/>
          </a:stretch>
        </p:blipFill>
        <p:spPr>
          <a:xfrm>
            <a:off x="205740" y="2135505"/>
            <a:ext cx="8727440" cy="4373245"/>
          </a:xfrm>
          <a:prstGeom prst="rect">
            <a:avLst/>
          </a:prstGeom>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矩形 4"/>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 name="直接连接符 6"/>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9" name="文本框 8"/>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圆角矩形 1"/>
          <p:cNvSpPr/>
          <p:nvPr/>
        </p:nvSpPr>
        <p:spPr>
          <a:xfrm>
            <a:off x="205557" y="877238"/>
            <a:ext cx="2901462" cy="98473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项目的甘特图</a:t>
            </a:r>
          </a:p>
        </p:txBody>
      </p:sp>
      <p:pic>
        <p:nvPicPr>
          <p:cNvPr id="17" name="图片 16" descr="QQ截图20171025232557"/>
          <p:cNvPicPr>
            <a:picLocks noChangeAspect="1"/>
          </p:cNvPicPr>
          <p:nvPr/>
        </p:nvPicPr>
        <p:blipFill>
          <a:blip r:embed="rId2"/>
          <a:stretch>
            <a:fillRect/>
          </a:stretch>
        </p:blipFill>
        <p:spPr>
          <a:xfrm>
            <a:off x="43180" y="2148840"/>
            <a:ext cx="8864600" cy="4399915"/>
          </a:xfrm>
          <a:prstGeom prst="rect">
            <a:avLst/>
          </a:prstGeom>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29"/>
          <p:cNvSpPr/>
          <p:nvPr/>
        </p:nvSpPr>
        <p:spPr>
          <a:xfrm>
            <a:off x="642104" y="920841"/>
            <a:ext cx="2706886" cy="839380"/>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组织分解结构图</a:t>
            </a:r>
          </a:p>
        </p:txBody>
      </p:sp>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0" name="图片 20" descr="QQ截图20171022182251"/>
          <p:cNvPicPr>
            <a:picLocks noChangeAspect="1"/>
          </p:cNvPicPr>
          <p:nvPr/>
        </p:nvPicPr>
        <p:blipFill>
          <a:blip r:embed="rId2"/>
          <a:stretch>
            <a:fillRect/>
          </a:stretch>
        </p:blipFill>
        <p:spPr>
          <a:xfrm>
            <a:off x="3735070" y="572135"/>
            <a:ext cx="5264150" cy="3102610"/>
          </a:xfrm>
          <a:prstGeom prst="rect">
            <a:avLst/>
          </a:prstGeom>
        </p:spPr>
      </p:pic>
      <p:pic>
        <p:nvPicPr>
          <p:cNvPr id="22" name="图片 22" descr="QQ截图20171022182305"/>
          <p:cNvPicPr>
            <a:picLocks noChangeAspect="1"/>
          </p:cNvPicPr>
          <p:nvPr/>
        </p:nvPicPr>
        <p:blipFill>
          <a:blip r:embed="rId3"/>
          <a:stretch>
            <a:fillRect/>
          </a:stretch>
        </p:blipFill>
        <p:spPr>
          <a:xfrm>
            <a:off x="73025" y="3782695"/>
            <a:ext cx="5266055" cy="2920365"/>
          </a:xfrm>
          <a:prstGeom prst="rect">
            <a:avLst/>
          </a:prstGeom>
        </p:spPr>
      </p:pic>
    </p:spTree>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项目中的职责</a:t>
            </a:r>
            <a:r>
              <a:rPr lang="en-US" altLang="zh-CN" sz="2400" dirty="0">
                <a:latin typeface="黑体" panose="02010609060101010101" pitchFamily="49" charset="-122"/>
                <a:ea typeface="黑体" panose="02010609060101010101" pitchFamily="49" charset="-122"/>
              </a:rPr>
              <a:t>LRC</a:t>
            </a:r>
            <a:r>
              <a:rPr lang="zh-CN" altLang="en-US" sz="2400" dirty="0">
                <a:latin typeface="黑体" panose="02010609060101010101" pitchFamily="49" charset="-122"/>
                <a:ea typeface="黑体" panose="02010609060101010101" pitchFamily="49" charset="-122"/>
              </a:rPr>
              <a:t>图</a:t>
            </a: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2" name="表格 31"/>
          <p:cNvGraphicFramePr>
            <a:graphicFrameLocks noGrp="1"/>
          </p:cNvGraphicFramePr>
          <p:nvPr/>
        </p:nvGraphicFramePr>
        <p:xfrm>
          <a:off x="516278" y="1618298"/>
          <a:ext cx="8506149" cy="3621403"/>
        </p:xfrm>
        <a:graphic>
          <a:graphicData uri="http://schemas.openxmlformats.org/drawingml/2006/table">
            <a:tbl>
              <a:tblPr firstRow="1" firstCol="1" bandRow="1">
                <a:tableStyleId>{5C22544A-7EE6-4342-B048-85BDC9FD1C3A}</a:tableStyleId>
              </a:tblPr>
              <a:tblGrid>
                <a:gridCol w="1658909">
                  <a:extLst>
                    <a:ext uri="{9D8B030D-6E8A-4147-A177-3AD203B41FA5}">
                      <a16:colId xmlns:a16="http://schemas.microsoft.com/office/drawing/2014/main" val="20000"/>
                    </a:ext>
                  </a:extLst>
                </a:gridCol>
                <a:gridCol w="1242685">
                  <a:extLst>
                    <a:ext uri="{9D8B030D-6E8A-4147-A177-3AD203B41FA5}">
                      <a16:colId xmlns:a16="http://schemas.microsoft.com/office/drawing/2014/main" val="20001"/>
                    </a:ext>
                  </a:extLst>
                </a:gridCol>
                <a:gridCol w="1018102">
                  <a:extLst>
                    <a:ext uri="{9D8B030D-6E8A-4147-A177-3AD203B41FA5}">
                      <a16:colId xmlns:a16="http://schemas.microsoft.com/office/drawing/2014/main" val="20002"/>
                    </a:ext>
                  </a:extLst>
                </a:gridCol>
                <a:gridCol w="1063019">
                  <a:extLst>
                    <a:ext uri="{9D8B030D-6E8A-4147-A177-3AD203B41FA5}">
                      <a16:colId xmlns:a16="http://schemas.microsoft.com/office/drawing/2014/main" val="20003"/>
                    </a:ext>
                  </a:extLst>
                </a:gridCol>
                <a:gridCol w="1197769">
                  <a:extLst>
                    <a:ext uri="{9D8B030D-6E8A-4147-A177-3AD203B41FA5}">
                      <a16:colId xmlns:a16="http://schemas.microsoft.com/office/drawing/2014/main" val="20004"/>
                    </a:ext>
                  </a:extLst>
                </a:gridCol>
                <a:gridCol w="1109930">
                  <a:extLst>
                    <a:ext uri="{9D8B030D-6E8A-4147-A177-3AD203B41FA5}">
                      <a16:colId xmlns:a16="http://schemas.microsoft.com/office/drawing/2014/main" val="20005"/>
                    </a:ext>
                  </a:extLst>
                </a:gridCol>
                <a:gridCol w="1215735">
                  <a:extLst>
                    <a:ext uri="{9D8B030D-6E8A-4147-A177-3AD203B41FA5}">
                      <a16:colId xmlns:a16="http://schemas.microsoft.com/office/drawing/2014/main" val="20006"/>
                    </a:ext>
                  </a:extLst>
                </a:gridCol>
              </a:tblGrid>
              <a:tr h="741043">
                <a:tc>
                  <a:txBody>
                    <a:bodyPr/>
                    <a:lstStyle/>
                    <a:p>
                      <a:pPr indent="133350" algn="l">
                        <a:spcAft>
                          <a:spcPts val="0"/>
                        </a:spcAft>
                      </a:pPr>
                      <a:r>
                        <a:rPr lang="zh-CN" sz="2100" kern="100">
                          <a:effectLst/>
                        </a:rPr>
                        <a:t>活动</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项目经理</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张旗</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400" kern="100">
                          <a:effectLst/>
                        </a:rPr>
                        <a:t>靳泽旭</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曾雨晴</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于欣汝</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zh-CN" sz="2100" kern="100">
                          <a:effectLst/>
                        </a:rPr>
                        <a:t>教师</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0000"/>
                  </a:ext>
                </a:extLst>
              </a:tr>
              <a:tr h="317590">
                <a:tc>
                  <a:txBody>
                    <a:bodyPr/>
                    <a:lstStyle/>
                    <a:p>
                      <a:pPr algn="just">
                        <a:spcAft>
                          <a:spcPts val="0"/>
                        </a:spcAft>
                      </a:pPr>
                      <a:r>
                        <a:rPr lang="zh-CN" sz="2100" kern="100">
                          <a:effectLst/>
                        </a:rPr>
                        <a:t>可行性分析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0001"/>
                  </a:ext>
                </a:extLst>
              </a:tr>
              <a:tr h="635180">
                <a:tc>
                  <a:txBody>
                    <a:bodyPr/>
                    <a:lstStyle/>
                    <a:p>
                      <a:pPr algn="just">
                        <a:spcAft>
                          <a:spcPts val="0"/>
                        </a:spcAft>
                      </a:pPr>
                      <a:r>
                        <a:rPr lang="zh-CN" sz="2100" kern="100">
                          <a:effectLst/>
                        </a:rPr>
                        <a:t>项目开发计划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0002"/>
                  </a:ext>
                </a:extLst>
              </a:tr>
              <a:tr h="317590">
                <a:tc>
                  <a:txBody>
                    <a:bodyPr/>
                    <a:lstStyle/>
                    <a:p>
                      <a:pPr algn="just">
                        <a:spcAft>
                          <a:spcPts val="0"/>
                        </a:spcAft>
                      </a:pPr>
                      <a:r>
                        <a:rPr lang="zh-CN" sz="2100" kern="100">
                          <a:effectLst/>
                        </a:rPr>
                        <a:t>需求工程</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dirty="0">
                          <a:effectLst/>
                        </a:rPr>
                        <a:t>R</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0003"/>
                  </a:ext>
                </a:extLst>
              </a:tr>
              <a:tr h="317590">
                <a:tc>
                  <a:txBody>
                    <a:bodyPr/>
                    <a:lstStyle/>
                    <a:p>
                      <a:pPr algn="just">
                        <a:spcAft>
                          <a:spcPts val="0"/>
                        </a:spcAft>
                      </a:pPr>
                      <a:r>
                        <a:rPr lang="zh-CN" sz="2100" kern="100">
                          <a:effectLst/>
                        </a:rPr>
                        <a:t>总体设计</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A</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0004"/>
                  </a:ext>
                </a:extLst>
              </a:tr>
              <a:tr h="317590">
                <a:tc>
                  <a:txBody>
                    <a:bodyPr/>
                    <a:lstStyle/>
                    <a:p>
                      <a:pPr algn="just">
                        <a:spcAft>
                          <a:spcPts val="0"/>
                        </a:spcAft>
                      </a:pPr>
                      <a:r>
                        <a:rPr lang="zh-CN" sz="2100" kern="100">
                          <a:effectLst/>
                        </a:rPr>
                        <a:t>编码调制</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R</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0005"/>
                  </a:ext>
                </a:extLst>
              </a:tr>
              <a:tr h="317590">
                <a:tc>
                  <a:txBody>
                    <a:bodyPr/>
                    <a:lstStyle/>
                    <a:p>
                      <a:pPr algn="just">
                        <a:spcAft>
                          <a:spcPts val="0"/>
                        </a:spcAft>
                      </a:pPr>
                      <a:r>
                        <a:rPr lang="zh-CN" sz="2100" kern="100">
                          <a:effectLst/>
                        </a:rPr>
                        <a:t>系统测试</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0006"/>
                  </a:ext>
                </a:extLst>
              </a:tr>
              <a:tr h="317590">
                <a:tc>
                  <a:txBody>
                    <a:bodyPr/>
                    <a:lstStyle/>
                    <a:p>
                      <a:pPr algn="just">
                        <a:spcAft>
                          <a:spcPts val="0"/>
                        </a:spcAft>
                      </a:pPr>
                      <a:r>
                        <a:rPr lang="zh-CN" sz="2100" kern="100">
                          <a:effectLst/>
                        </a:rPr>
                        <a:t>系统维护</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 </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0007"/>
                  </a:ext>
                </a:extLst>
              </a:tr>
              <a:tr h="317590">
                <a:tc>
                  <a:txBody>
                    <a:bodyPr/>
                    <a:lstStyle/>
                    <a:p>
                      <a:pPr algn="just">
                        <a:spcAft>
                          <a:spcPts val="0"/>
                        </a:spcAft>
                      </a:pPr>
                      <a:r>
                        <a:rPr lang="zh-CN" sz="2100" kern="100">
                          <a:effectLst/>
                        </a:rPr>
                        <a:t>项目总结</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P</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a:effectLst/>
                        </a:rPr>
                        <a:t>N</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tc>
                  <a:txBody>
                    <a:bodyPr/>
                    <a:lstStyle/>
                    <a:p>
                      <a:pPr algn="just">
                        <a:spcAft>
                          <a:spcPts val="0"/>
                        </a:spcAft>
                      </a:pPr>
                      <a:r>
                        <a:rPr lang="en-US" sz="2100" kern="100" dirty="0">
                          <a:effectLst/>
                        </a:rPr>
                        <a:t>A</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5875" marR="135875" marT="0" marB="0"/>
                </a:tc>
                <a:extLst>
                  <a:ext uri="{0D108BD9-81ED-4DB2-BD59-A6C34878D82A}">
                    <a16:rowId xmlns:a16="http://schemas.microsoft.com/office/drawing/2014/main" val="10008"/>
                  </a:ext>
                </a:extLst>
              </a:tr>
            </a:tbl>
          </a:graphicData>
        </a:graphic>
      </p:graphicFrame>
      <p:sp>
        <p:nvSpPr>
          <p:cNvPr id="33" name="矩形 32"/>
          <p:cNvSpPr/>
          <p:nvPr/>
        </p:nvSpPr>
        <p:spPr>
          <a:xfrm>
            <a:off x="831317" y="5398921"/>
            <a:ext cx="4572000" cy="1077218"/>
          </a:xfrm>
          <a:prstGeom prst="rect">
            <a:avLst/>
          </a:prstGeom>
        </p:spPr>
        <p:txBody>
          <a:bodyPr>
            <a:spAutoFit/>
          </a:bodyPr>
          <a:lstStyle/>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P - </a:t>
            </a:r>
            <a:r>
              <a:rPr lang="zh-CN" altLang="zh-CN" sz="3200" b="1" kern="100" dirty="0">
                <a:solidFill>
                  <a:srgbClr val="E74E3E"/>
                </a:solidFill>
                <a:latin typeface="Calibri" panose="020F0502020204030204" pitchFamily="34" charset="0"/>
                <a:cs typeface="Times New Roman" panose="02020603050405020304" pitchFamily="18" charset="0"/>
              </a:rPr>
              <a:t>主要负责人</a:t>
            </a:r>
          </a:p>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R - </a:t>
            </a:r>
            <a:r>
              <a:rPr lang="zh-CN" altLang="zh-CN" sz="3200" b="1" kern="100" dirty="0">
                <a:solidFill>
                  <a:srgbClr val="E74E3E"/>
                </a:solidFill>
                <a:latin typeface="Calibri" panose="020F0502020204030204" pitchFamily="34" charset="0"/>
                <a:cs typeface="Times New Roman" panose="02020603050405020304" pitchFamily="18" charset="0"/>
              </a:rPr>
              <a:t>复审</a:t>
            </a:r>
          </a:p>
        </p:txBody>
      </p:sp>
      <p:sp>
        <p:nvSpPr>
          <p:cNvPr id="34" name="矩形 33"/>
          <p:cNvSpPr/>
          <p:nvPr/>
        </p:nvSpPr>
        <p:spPr>
          <a:xfrm>
            <a:off x="4941517" y="5398921"/>
            <a:ext cx="4572000" cy="1077218"/>
          </a:xfrm>
          <a:prstGeom prst="rect">
            <a:avLst/>
          </a:prstGeom>
        </p:spPr>
        <p:txBody>
          <a:bodyPr>
            <a:spAutoFit/>
          </a:bodyPr>
          <a:lstStyle/>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N - </a:t>
            </a:r>
            <a:r>
              <a:rPr lang="zh-CN" altLang="zh-CN" sz="3200" b="1" kern="100" dirty="0">
                <a:solidFill>
                  <a:srgbClr val="E74E3E"/>
                </a:solidFill>
                <a:latin typeface="Calibri" panose="020F0502020204030204" pitchFamily="34" charset="0"/>
                <a:cs typeface="Times New Roman" panose="02020603050405020304" pitchFamily="18" charset="0"/>
              </a:rPr>
              <a:t>通知到位 </a:t>
            </a:r>
          </a:p>
          <a:p>
            <a:pPr algn="just">
              <a:spcAft>
                <a:spcPts val="0"/>
              </a:spcAft>
            </a:pPr>
            <a:r>
              <a:rPr lang="en-US" altLang="zh-CN" sz="3200" b="1" kern="100" dirty="0">
                <a:solidFill>
                  <a:srgbClr val="E74E3E"/>
                </a:solidFill>
                <a:latin typeface="Calibri" panose="020F0502020204030204" pitchFamily="34" charset="0"/>
                <a:cs typeface="Times New Roman" panose="02020603050405020304" pitchFamily="18" charset="0"/>
              </a:rPr>
              <a:t>A - </a:t>
            </a:r>
            <a:r>
              <a:rPr lang="zh-CN" altLang="zh-CN" sz="3200" b="1" kern="100" dirty="0">
                <a:solidFill>
                  <a:srgbClr val="E74E3E"/>
                </a:solidFill>
                <a:latin typeface="Calibri" panose="020F0502020204030204" pitchFamily="34" charset="0"/>
                <a:cs typeface="Times New Roman" panose="02020603050405020304" pitchFamily="18" charset="0"/>
              </a:rPr>
              <a:t>审核</a:t>
            </a: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latin typeface="黑体" panose="02010609060101010101" pitchFamily="49" charset="-122"/>
                <a:ea typeface="黑体" panose="02010609060101010101" pitchFamily="49" charset="-122"/>
              </a:rPr>
              <a:t>组织结构</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68" name="图片 67"/>
          <p:cNvPicPr>
            <a:picLocks noChangeAspect="1"/>
          </p:cNvPicPr>
          <p:nvPr/>
        </p:nvPicPr>
        <p:blipFill>
          <a:blip r:embed="rId2"/>
          <a:stretch>
            <a:fillRect/>
          </a:stretch>
        </p:blipFill>
        <p:spPr>
          <a:xfrm>
            <a:off x="84437" y="1906044"/>
            <a:ext cx="8975125" cy="3758179"/>
          </a:xfrm>
          <a:prstGeom prst="rect">
            <a:avLst/>
          </a:prstGeom>
        </p:spPr>
      </p:pic>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278" y="669106"/>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OBS</a:t>
            </a:r>
            <a:endParaRPr lang="zh-CN" altLang="en-US" sz="2400" dirty="0">
              <a:latin typeface="黑体" panose="02010609060101010101" pitchFamily="49" charset="-122"/>
              <a:ea typeface="黑体" panose="02010609060101010101" pitchFamily="49" charset="-122"/>
            </a:endParaRPr>
          </a:p>
        </p:txBody>
      </p:sp>
      <p:sp>
        <p:nvSpPr>
          <p:cNvPr id="6" name="矩形 5"/>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矩形 6"/>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 name="文本框 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1" name="文本框 10"/>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4" name="文本框 13"/>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5" name="直接连接符 1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矩形 19"/>
          <p:cNvSpPr/>
          <p:nvPr/>
        </p:nvSpPr>
        <p:spPr>
          <a:xfrm>
            <a:off x="6762922" y="114524"/>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1" name="文本框 20"/>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2" name="直接连接符 2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310746" y="101922"/>
            <a:ext cx="1252353" cy="369332"/>
          </a:xfrm>
          <a:prstGeom prst="rect">
            <a:avLst/>
          </a:prstGeom>
          <a:noFill/>
        </p:spPr>
        <p:txBody>
          <a:bodyPr wrap="square" rtlCol="0">
            <a:spAutoFit/>
          </a:bodyPr>
          <a:lstStyle/>
          <a:p>
            <a:pPr algn="ctr"/>
            <a:r>
              <a:rPr lang="zh-CN" altLang="en-US" spc="30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4" name="直接连接符 2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3945804" y="91284"/>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6762923" y="90225"/>
            <a:ext cx="1295400" cy="369332"/>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成员分工</a:t>
            </a:r>
            <a:endParaRPr lang="zh-HK" altLang="en-US" spc="300" dirty="0">
              <a:solidFill>
                <a:srgbClr val="666666"/>
              </a:solidFill>
              <a:latin typeface="黑体" panose="02010609060101010101" pitchFamily="49" charset="-122"/>
              <a:ea typeface="黑体" panose="02010609060101010101" pitchFamily="49" charset="-122"/>
            </a:endParaRPr>
          </a:p>
        </p:txBody>
      </p:sp>
      <p:cxnSp>
        <p:nvCxnSpPr>
          <p:cNvPr id="29" name="直接连接符 28"/>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3" name="图片 32" descr="QQ截图20171022182251"/>
          <p:cNvPicPr/>
          <p:nvPr/>
        </p:nvPicPr>
        <p:blipFill>
          <a:blip r:embed="rId2"/>
          <a:stretch>
            <a:fillRect/>
          </a:stretch>
        </p:blipFill>
        <p:spPr>
          <a:xfrm>
            <a:off x="419057" y="1455140"/>
            <a:ext cx="8646255" cy="5095971"/>
          </a:xfrm>
          <a:prstGeom prst="rect">
            <a:avLst/>
          </a:prstGeom>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735931"/>
            <a:ext cx="0" cy="3386138"/>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6067427" y="1391136"/>
            <a:ext cx="1795460"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介绍</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3" name="文本框 22"/>
          <p:cNvSpPr txBox="1"/>
          <p:nvPr/>
        </p:nvSpPr>
        <p:spPr>
          <a:xfrm>
            <a:off x="6067427" y="2101638"/>
            <a:ext cx="1795461" cy="523220"/>
          </a:xfrm>
          <a:prstGeom prst="rect">
            <a:avLst/>
          </a:prstGeom>
          <a:noFill/>
        </p:spPr>
        <p:txBody>
          <a:bodyPr wrap="square" rtlCol="0">
            <a:spAutoFit/>
          </a:bodyPr>
          <a:lstStyle/>
          <a:p>
            <a:r>
              <a:rPr lang="zh-CN" altLang="en-US" sz="2800" b="1" spc="300">
                <a:solidFill>
                  <a:srgbClr val="666666"/>
                </a:solidFill>
                <a:latin typeface="黑体" panose="02010609060101010101" pitchFamily="49" charset="-122"/>
                <a:ea typeface="黑体" panose="02010609060101010101" pitchFamily="49" charset="-122"/>
              </a:rPr>
              <a:t>项目说明</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6067427" y="2812140"/>
            <a:ext cx="1795461" cy="52322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项目计划</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5" name="文本框 24"/>
          <p:cNvSpPr txBox="1"/>
          <p:nvPr/>
        </p:nvSpPr>
        <p:spPr>
          <a:xfrm>
            <a:off x="6067426" y="3522642"/>
            <a:ext cx="1795461" cy="521970"/>
          </a:xfrm>
          <a:prstGeom prst="rect">
            <a:avLst/>
          </a:prstGeom>
          <a:noFill/>
        </p:spPr>
        <p:txBody>
          <a:bodyPr wrap="square" rtlCol="0">
            <a:spAutoFit/>
          </a:bodyPr>
          <a:lstStyle/>
          <a:p>
            <a:r>
              <a:rPr lang="zh-CN" altLang="en-US" sz="2800" b="1" spc="300" dirty="0">
                <a:solidFill>
                  <a:srgbClr val="00B050"/>
                </a:solidFill>
                <a:latin typeface="黑体" panose="02010609060101010101" pitchFamily="49" charset="-122"/>
                <a:ea typeface="黑体" panose="02010609060101010101" pitchFamily="49" charset="-122"/>
              </a:rPr>
              <a:t>版本控制</a:t>
            </a:r>
            <a:endParaRPr lang="zh-HK" altLang="en-US" sz="2800" b="1" spc="300" dirty="0">
              <a:solidFill>
                <a:srgbClr val="00B050"/>
              </a:solidFill>
              <a:latin typeface="黑体" panose="02010609060101010101" pitchFamily="49" charset="-122"/>
              <a:ea typeface="黑体" panose="02010609060101010101" pitchFamily="49" charset="-122"/>
            </a:endParaRPr>
          </a:p>
        </p:txBody>
      </p:sp>
      <p:sp>
        <p:nvSpPr>
          <p:cNvPr id="26" name="文本框 25"/>
          <p:cNvSpPr txBox="1"/>
          <p:nvPr/>
        </p:nvSpPr>
        <p:spPr>
          <a:xfrm>
            <a:off x="6067427" y="4233144"/>
            <a:ext cx="1795461" cy="52197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经费预算</a:t>
            </a:r>
            <a:endParaRPr lang="zh-HK" altLang="en-US" sz="2800" b="1"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067426" y="4943644"/>
            <a:ext cx="1795461" cy="523220"/>
          </a:xfrm>
          <a:prstGeom prst="rect">
            <a:avLst/>
          </a:prstGeom>
          <a:noFill/>
        </p:spPr>
        <p:txBody>
          <a:bodyPr wrap="square" rtlCol="0">
            <a:spAutoFit/>
          </a:bodyPr>
          <a:lstStyle/>
          <a:p>
            <a:r>
              <a:rPr lang="zh-CN" altLang="en-US" sz="2800" b="1" spc="300" dirty="0">
                <a:solidFill>
                  <a:srgbClr val="666666"/>
                </a:solidFill>
                <a:latin typeface="黑体" panose="02010609060101010101" pitchFamily="49" charset="-122"/>
                <a:ea typeface="黑体" panose="02010609060101010101" pitchFamily="49" charset="-122"/>
              </a:rPr>
              <a:t>成员分工</a:t>
            </a:r>
            <a:endParaRPr lang="zh-HK" altLang="en-US" sz="2800" b="1" spc="300" dirty="0">
              <a:solidFill>
                <a:srgbClr val="666666"/>
              </a:solidFill>
              <a:latin typeface="黑体" panose="02010609060101010101" pitchFamily="49" charset="-122"/>
              <a:ea typeface="黑体" panose="02010609060101010101" pitchFamily="49" charset="-122"/>
            </a:endParaRPr>
          </a:p>
        </p:txBody>
      </p:sp>
      <p:grpSp>
        <p:nvGrpSpPr>
          <p:cNvPr id="19" name="组合 18"/>
          <p:cNvGrpSpPr/>
          <p:nvPr/>
        </p:nvGrpSpPr>
        <p:grpSpPr>
          <a:xfrm>
            <a:off x="1635920" y="2197034"/>
            <a:ext cx="1947861" cy="1940713"/>
            <a:chOff x="1709739" y="2636838"/>
            <a:chExt cx="1590160" cy="1584325"/>
          </a:xfrm>
          <a:solidFill>
            <a:srgbClr val="E74E3E"/>
          </a:solidFill>
          <a:effectLst/>
        </p:grpSpPr>
        <p:sp>
          <p:nvSpPr>
            <p:cNvPr id="9"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1"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2"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3"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4"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5"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6"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sp>
          <p:nvSpPr>
            <p:cNvPr id="17"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b="1"/>
            </a:p>
          </p:txBody>
        </p:sp>
      </p:grpSp>
      <p:sp>
        <p:nvSpPr>
          <p:cNvPr id="35" name="文本框 34"/>
          <p:cNvSpPr txBox="1"/>
          <p:nvPr/>
        </p:nvSpPr>
        <p:spPr>
          <a:xfrm>
            <a:off x="1281113" y="4137746"/>
            <a:ext cx="2525077" cy="646331"/>
          </a:xfrm>
          <a:prstGeom prst="rect">
            <a:avLst/>
          </a:prstGeom>
          <a:noFill/>
        </p:spPr>
        <p:txBody>
          <a:bodyPr wrap="square" rtlCol="0">
            <a:spAutoFit/>
          </a:bodyPr>
          <a:lstStyle/>
          <a:p>
            <a:pPr algn="ctr"/>
            <a:r>
              <a:rPr lang="zh-CN" altLang="en-US" sz="3600" b="1" spc="300" dirty="0">
                <a:solidFill>
                  <a:srgbClr val="E74E3E"/>
                </a:solidFill>
                <a:latin typeface="黑体" panose="02010609060101010101" pitchFamily="49" charset="-122"/>
                <a:ea typeface="黑体" panose="02010609060101010101" pitchFamily="49" charset="-122"/>
              </a:rPr>
              <a:t>目录</a:t>
            </a:r>
            <a:endParaRPr lang="zh-HK" altLang="en-US" sz="3600" b="1" spc="300" dirty="0">
              <a:solidFill>
                <a:srgbClr val="E74E3E"/>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301744" y="81797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里程碑</a:t>
            </a:r>
          </a:p>
        </p:txBody>
      </p:sp>
      <p:graphicFrame>
        <p:nvGraphicFramePr>
          <p:cNvPr id="5" name="表格 4"/>
          <p:cNvGraphicFramePr/>
          <p:nvPr/>
        </p:nvGraphicFramePr>
        <p:xfrm>
          <a:off x="366395" y="1630045"/>
          <a:ext cx="8411845" cy="4935855"/>
        </p:xfrm>
        <a:graphic>
          <a:graphicData uri="http://schemas.openxmlformats.org/drawingml/2006/table">
            <a:tbl>
              <a:tblPr firstRow="1" bandRow="1">
                <a:tableStyleId>{5C22544A-7EE6-4342-B048-85BDC9FD1C3A}</a:tableStyleId>
              </a:tblPr>
              <a:tblGrid>
                <a:gridCol w="2120900">
                  <a:extLst>
                    <a:ext uri="{9D8B030D-6E8A-4147-A177-3AD203B41FA5}">
                      <a16:colId xmlns:a16="http://schemas.microsoft.com/office/drawing/2014/main" val="20000"/>
                    </a:ext>
                  </a:extLst>
                </a:gridCol>
                <a:gridCol w="2096770">
                  <a:extLst>
                    <a:ext uri="{9D8B030D-6E8A-4147-A177-3AD203B41FA5}">
                      <a16:colId xmlns:a16="http://schemas.microsoft.com/office/drawing/2014/main" val="20001"/>
                    </a:ext>
                  </a:extLst>
                </a:gridCol>
                <a:gridCol w="2277745">
                  <a:extLst>
                    <a:ext uri="{9D8B030D-6E8A-4147-A177-3AD203B41FA5}">
                      <a16:colId xmlns:a16="http://schemas.microsoft.com/office/drawing/2014/main" val="20002"/>
                    </a:ext>
                  </a:extLst>
                </a:gridCol>
                <a:gridCol w="1916430">
                  <a:extLst>
                    <a:ext uri="{9D8B030D-6E8A-4147-A177-3AD203B41FA5}">
                      <a16:colId xmlns:a16="http://schemas.microsoft.com/office/drawing/2014/main" val="20003"/>
                    </a:ext>
                  </a:extLst>
                </a:gridCol>
              </a:tblGrid>
              <a:tr h="408940">
                <a:tc>
                  <a:txBody>
                    <a:bodyPr/>
                    <a:lstStyle/>
                    <a:p>
                      <a:pPr algn="ctr">
                        <a:buNone/>
                      </a:pPr>
                      <a:r>
                        <a:rPr lang="zh-CN" altLang="en-US" sz="2000"/>
                        <a:t>内容</a:t>
                      </a:r>
                    </a:p>
                  </a:txBody>
                  <a:tcPr/>
                </a:tc>
                <a:tc>
                  <a:txBody>
                    <a:bodyPr/>
                    <a:lstStyle/>
                    <a:p>
                      <a:pPr algn="ctr">
                        <a:buNone/>
                      </a:pPr>
                      <a:r>
                        <a:rPr lang="zh-CN" altLang="en-US" sz="2000"/>
                        <a:t>时间</a:t>
                      </a:r>
                    </a:p>
                  </a:txBody>
                  <a:tcPr/>
                </a:tc>
                <a:tc>
                  <a:txBody>
                    <a:bodyPr/>
                    <a:lstStyle/>
                    <a:p>
                      <a:pPr algn="ctr">
                        <a:buNone/>
                      </a:pPr>
                      <a:r>
                        <a:rPr lang="zh-CN" altLang="en-US" sz="2000">
                          <a:sym typeface="+mn-ea"/>
                        </a:rPr>
                        <a:t>内容</a:t>
                      </a:r>
                      <a:endParaRPr lang="zh-CN" altLang="en-US" sz="2000"/>
                    </a:p>
                  </a:txBody>
                  <a:tcPr/>
                </a:tc>
                <a:tc>
                  <a:txBody>
                    <a:bodyPr/>
                    <a:lstStyle/>
                    <a:p>
                      <a:pPr algn="ctr">
                        <a:buNone/>
                      </a:pPr>
                      <a:r>
                        <a:rPr lang="zh-CN" altLang="en-US" sz="2000">
                          <a:sym typeface="+mn-ea"/>
                        </a:rPr>
                        <a:t>时间</a:t>
                      </a:r>
                      <a:endParaRPr lang="zh-CN" altLang="en-US" sz="2000"/>
                    </a:p>
                  </a:txBody>
                  <a:tcPr/>
                </a:tc>
                <a:extLst>
                  <a:ext uri="{0D108BD9-81ED-4DB2-BD59-A6C34878D82A}">
                    <a16:rowId xmlns:a16="http://schemas.microsoft.com/office/drawing/2014/main" val="10000"/>
                  </a:ext>
                </a:extLst>
              </a:tr>
              <a:tr h="393700">
                <a:tc>
                  <a:txBody>
                    <a:bodyPr/>
                    <a:lstStyle/>
                    <a:p>
                      <a:pPr algn="ctr">
                        <a:buNone/>
                      </a:pPr>
                      <a:r>
                        <a:rPr lang="en-US" altLang="zh-CN" sz="1800" dirty="0">
                          <a:ea typeface="宋体" panose="02010600030101010101" pitchFamily="2" charset="-122"/>
                          <a:sym typeface="+mn-ea"/>
                        </a:rPr>
                        <a:t>《</a:t>
                      </a:r>
                      <a:r>
                        <a:rPr lang="zh-CN" altLang="en-US" sz="1800" dirty="0">
                          <a:ea typeface="宋体" panose="02010600030101010101" pitchFamily="2" charset="-122"/>
                          <a:sym typeface="+mn-ea"/>
                        </a:rPr>
                        <a:t>项目可行性报告</a:t>
                      </a:r>
                      <a:r>
                        <a:rPr lang="en-US" altLang="zh-CN" sz="1800" dirty="0">
                          <a:ea typeface="宋体" panose="02010600030101010101" pitchFamily="2" charset="-122"/>
                          <a:sym typeface="+mn-ea"/>
                        </a:rPr>
                        <a:t>》</a:t>
                      </a:r>
                      <a:endParaRPr lang="zh-CN" altLang="en-US"/>
                    </a:p>
                  </a:txBody>
                  <a:tcPr/>
                </a:tc>
                <a:tc>
                  <a:txBody>
                    <a:bodyPr/>
                    <a:lstStyle/>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3</a:t>
                      </a:r>
                      <a:r>
                        <a:rPr lang="zh-CN" altLang="en-US" sz="1800" dirty="0">
                          <a:ea typeface="宋体" panose="02010600030101010101" pitchFamily="2" charset="-122"/>
                          <a:sym typeface="+mn-ea"/>
                        </a:rPr>
                        <a:t>周</a:t>
                      </a:r>
                      <a:endParaRPr lang="zh-CN" altLang="en-US"/>
                    </a:p>
                  </a:txBody>
                  <a:tcPr/>
                </a:tc>
                <a:tc>
                  <a:txBody>
                    <a:bodyPr/>
                    <a:lstStyle/>
                    <a:p>
                      <a:pPr algn="ctr">
                        <a:buNone/>
                      </a:pPr>
                      <a:r>
                        <a:rPr lang="zh-CN" altLang="en-US" sz="1800" dirty="0">
                          <a:solidFill>
                            <a:schemeClr val="tx1"/>
                          </a:solidFill>
                          <a:ea typeface="宋体" panose="02010600030101010101" pitchFamily="2" charset="-122"/>
                          <a:sym typeface="+mn-ea"/>
                        </a:rPr>
                        <a:t>《软件概要设计说明》</a:t>
                      </a:r>
                      <a:endParaRPr lang="zh-CN" altLang="en-US"/>
                    </a:p>
                  </a:txBody>
                  <a:tcPr/>
                </a:tc>
                <a:tc>
                  <a:txBody>
                    <a:bodyPr/>
                    <a:lstStyle/>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16</a:t>
                      </a:r>
                      <a:r>
                        <a:rPr lang="zh-CN" altLang="en-US" sz="1800" dirty="0">
                          <a:solidFill>
                            <a:schemeClr val="tx1"/>
                          </a:solidFill>
                          <a:ea typeface="宋体" panose="02010600030101010101" pitchFamily="2" charset="-122"/>
                          <a:sym typeface="+mn-ea"/>
                        </a:rPr>
                        <a:t>周</a:t>
                      </a:r>
                      <a:endParaRPr lang="zh-CN" altLang="en-US"/>
                    </a:p>
                  </a:txBody>
                  <a:tcPr/>
                </a:tc>
                <a:extLst>
                  <a:ext uri="{0D108BD9-81ED-4DB2-BD59-A6C34878D82A}">
                    <a16:rowId xmlns:a16="http://schemas.microsoft.com/office/drawing/2014/main" val="10001"/>
                  </a:ext>
                </a:extLst>
              </a:tr>
              <a:tr h="393065">
                <a:tc>
                  <a:txBody>
                    <a:bodyPr/>
                    <a:lstStyle/>
                    <a:p>
                      <a:pPr algn="ctr">
                        <a:buNone/>
                      </a:pPr>
                      <a:r>
                        <a:rPr lang="en-US" altLang="zh-CN" sz="1800" dirty="0">
                          <a:ea typeface="宋体" panose="02010600030101010101" pitchFamily="2" charset="-122"/>
                          <a:sym typeface="+mn-ea"/>
                        </a:rPr>
                        <a:t>《</a:t>
                      </a:r>
                      <a:r>
                        <a:rPr lang="zh-CN" altLang="en-US" sz="1800" dirty="0">
                          <a:ea typeface="宋体" panose="02010600030101010101" pitchFamily="2" charset="-122"/>
                          <a:sym typeface="+mn-ea"/>
                        </a:rPr>
                        <a:t>项目章程</a:t>
                      </a:r>
                      <a:r>
                        <a:rPr lang="en-US" altLang="zh-CN" sz="1800" dirty="0">
                          <a:ea typeface="宋体" panose="02010600030101010101" pitchFamily="2" charset="-122"/>
                          <a:sym typeface="+mn-ea"/>
                        </a:rPr>
                        <a:t>》</a:t>
                      </a:r>
                      <a:endParaRPr lang="zh-CN" altLang="en-US"/>
                    </a:p>
                  </a:txBody>
                  <a:tcPr/>
                </a:tc>
                <a:tc>
                  <a:txBody>
                    <a:bodyPr/>
                    <a:lstStyle/>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4</a:t>
                      </a:r>
                      <a:r>
                        <a:rPr lang="zh-CN" altLang="en-US" sz="1800" dirty="0">
                          <a:ea typeface="宋体" panose="02010600030101010101" pitchFamily="2" charset="-122"/>
                          <a:sym typeface="+mn-ea"/>
                        </a:rPr>
                        <a:t>周</a:t>
                      </a:r>
                      <a:endParaRPr lang="zh-CN" altLang="en-US"/>
                    </a:p>
                  </a:txBody>
                  <a:tcPr/>
                </a:tc>
                <a:tc>
                  <a:txBody>
                    <a:bodyPr/>
                    <a:lstStyle/>
                    <a:p>
                      <a:pPr algn="ctr">
                        <a:buNone/>
                      </a:pPr>
                      <a:r>
                        <a:rPr lang="zh-CN" altLang="en-US" sz="1800" dirty="0">
                          <a:ea typeface="宋体" panose="02010600030101010101" pitchFamily="2" charset="-122"/>
                          <a:sym typeface="+mn-ea"/>
                        </a:rPr>
                        <a:t>《测试计划》</a:t>
                      </a:r>
                      <a:endParaRPr lang="zh-CN" altLang="en-US"/>
                    </a:p>
                  </a:txBody>
                  <a:tcPr/>
                </a:tc>
                <a:tc>
                  <a:txBody>
                    <a:bodyPr/>
                    <a:lstStyle/>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16</a:t>
                      </a:r>
                      <a:r>
                        <a:rPr lang="zh-CN" altLang="en-US" sz="1800" dirty="0">
                          <a:ea typeface="宋体" panose="02010600030101010101" pitchFamily="2" charset="-122"/>
                          <a:sym typeface="+mn-ea"/>
                        </a:rPr>
                        <a:t>周</a:t>
                      </a:r>
                      <a:endParaRPr lang="zh-CN" altLang="en-US"/>
                    </a:p>
                  </a:txBody>
                  <a:tcPr/>
                </a:tc>
                <a:extLst>
                  <a:ext uri="{0D108BD9-81ED-4DB2-BD59-A6C34878D82A}">
                    <a16:rowId xmlns:a16="http://schemas.microsoft.com/office/drawing/2014/main" val="10002"/>
                  </a:ext>
                </a:extLst>
              </a:tr>
              <a:tr h="393065">
                <a:tc>
                  <a:txBody>
                    <a:bodyPr/>
                    <a:lstStyle/>
                    <a:p>
                      <a:pPr algn="ctr">
                        <a:buNone/>
                      </a:pPr>
                      <a:r>
                        <a:rPr lang="en-US" altLang="zh-CN" sz="1800" dirty="0">
                          <a:ea typeface="宋体" panose="02010600030101010101" pitchFamily="2" charset="-122"/>
                          <a:sym typeface="+mn-ea"/>
                        </a:rPr>
                        <a:t>《</a:t>
                      </a:r>
                      <a:r>
                        <a:rPr lang="zh-CN" altLang="en-US" sz="1800" dirty="0">
                          <a:ea typeface="宋体" panose="02010600030101010101" pitchFamily="2" charset="-122"/>
                          <a:sym typeface="+mn-ea"/>
                        </a:rPr>
                        <a:t>项目总体计划</a:t>
                      </a:r>
                      <a:r>
                        <a:rPr lang="en-US" altLang="zh-CN" sz="1800" dirty="0">
                          <a:ea typeface="宋体" panose="02010600030101010101" pitchFamily="2" charset="-122"/>
                          <a:sym typeface="+mn-ea"/>
                        </a:rPr>
                        <a:t>》</a:t>
                      </a:r>
                      <a:endParaRPr lang="zh-CN" altLang="en-US"/>
                    </a:p>
                  </a:txBody>
                  <a:tcPr/>
                </a:tc>
                <a:tc>
                  <a:txBody>
                    <a:bodyPr/>
                    <a:lstStyle/>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4</a:t>
                      </a:r>
                      <a:r>
                        <a:rPr lang="zh-CN" altLang="en-US" sz="1800" dirty="0">
                          <a:ea typeface="宋体" panose="02010600030101010101" pitchFamily="2" charset="-122"/>
                          <a:sym typeface="+mn-ea"/>
                        </a:rPr>
                        <a:t>周</a:t>
                      </a:r>
                      <a:endParaRPr lang="zh-CN" altLang="en-US"/>
                    </a:p>
                  </a:txBody>
                  <a:tcPr/>
                </a:tc>
                <a:tc>
                  <a:txBody>
                    <a:bodyPr/>
                    <a:lstStyle/>
                    <a:p>
                      <a:pPr algn="ctr">
                        <a:buNone/>
                      </a:pPr>
                      <a:r>
                        <a:rPr lang="zh-CN" altLang="en-US" sz="1800" dirty="0">
                          <a:ea typeface="宋体" panose="02010600030101010101" pitchFamily="2" charset="-122"/>
                          <a:sym typeface="+mn-ea"/>
                        </a:rPr>
                        <a:t>《安装部署计划》</a:t>
                      </a:r>
                      <a:endParaRPr lang="zh-CN" altLang="en-US"/>
                    </a:p>
                  </a:txBody>
                  <a:tcPr/>
                </a:tc>
                <a:tc>
                  <a:txBody>
                    <a:bodyPr/>
                    <a:lstStyle/>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16</a:t>
                      </a:r>
                      <a:r>
                        <a:rPr lang="zh-CN" altLang="en-US" sz="1800" dirty="0">
                          <a:ea typeface="宋体" panose="02010600030101010101" pitchFamily="2" charset="-122"/>
                          <a:sym typeface="+mn-ea"/>
                        </a:rPr>
                        <a:t>周</a:t>
                      </a:r>
                      <a:endParaRPr lang="zh-CN" altLang="en-US"/>
                    </a:p>
                  </a:txBody>
                  <a:tcPr/>
                </a:tc>
                <a:extLst>
                  <a:ext uri="{0D108BD9-81ED-4DB2-BD59-A6C34878D82A}">
                    <a16:rowId xmlns:a16="http://schemas.microsoft.com/office/drawing/2014/main" val="10003"/>
                  </a:ext>
                </a:extLst>
              </a:tr>
              <a:tr h="393700">
                <a:tc>
                  <a:txBody>
                    <a:bodyPr/>
                    <a:lstStyle/>
                    <a:p>
                      <a:pPr algn="ctr">
                        <a:buNone/>
                      </a:pPr>
                      <a:r>
                        <a:rPr lang="en-US" altLang="zh-CN" sz="1800" dirty="0">
                          <a:solidFill>
                            <a:schemeClr val="tx1"/>
                          </a:solidFill>
                          <a:ea typeface="宋体" panose="02010600030101010101" pitchFamily="2" charset="-122"/>
                          <a:sym typeface="+mn-ea"/>
                        </a:rPr>
                        <a:t>《</a:t>
                      </a:r>
                      <a:r>
                        <a:rPr lang="zh-CN" altLang="en-US" sz="1800" dirty="0">
                          <a:solidFill>
                            <a:schemeClr val="tx1"/>
                          </a:solidFill>
                          <a:ea typeface="宋体" panose="02010600030101010101" pitchFamily="2" charset="-122"/>
                          <a:sym typeface="+mn-ea"/>
                        </a:rPr>
                        <a:t>需求工程计划</a:t>
                      </a:r>
                      <a:r>
                        <a:rPr lang="en-US" altLang="zh-CN" sz="1800" dirty="0">
                          <a:solidFill>
                            <a:schemeClr val="tx1"/>
                          </a:solidFill>
                          <a:ea typeface="宋体" panose="02010600030101010101" pitchFamily="2" charset="-122"/>
                          <a:sym typeface="+mn-ea"/>
                        </a:rPr>
                        <a:t>-</a:t>
                      </a:r>
                      <a:r>
                        <a:rPr lang="zh-CN" altLang="en-US" sz="1800" dirty="0">
                          <a:solidFill>
                            <a:schemeClr val="tx1"/>
                          </a:solidFill>
                          <a:ea typeface="宋体" panose="02010600030101010101" pitchFamily="2" charset="-122"/>
                          <a:sym typeface="+mn-ea"/>
                        </a:rPr>
                        <a:t>初步</a:t>
                      </a:r>
                      <a:r>
                        <a:rPr lang="en-US" altLang="zh-CN" sz="1800" dirty="0">
                          <a:solidFill>
                            <a:schemeClr val="tx1"/>
                          </a:solidFill>
                          <a:ea typeface="宋体" panose="02010600030101010101" pitchFamily="2" charset="-122"/>
                          <a:sym typeface="+mn-ea"/>
                        </a:rPr>
                        <a:t>》</a:t>
                      </a:r>
                    </a:p>
                  </a:txBody>
                  <a:tcPr/>
                </a:tc>
                <a:tc>
                  <a:txBody>
                    <a:bodyPr/>
                    <a:lstStyle/>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4</a:t>
                      </a:r>
                      <a:r>
                        <a:rPr lang="zh-CN" altLang="en-US" sz="1800" dirty="0">
                          <a:solidFill>
                            <a:schemeClr val="tx1"/>
                          </a:solidFill>
                          <a:ea typeface="宋体" panose="02010600030101010101" pitchFamily="2" charset="-122"/>
                          <a:sym typeface="+mn-ea"/>
                        </a:rPr>
                        <a:t>周</a:t>
                      </a:r>
                    </a:p>
                  </a:txBody>
                  <a:tcPr/>
                </a:tc>
                <a:tc>
                  <a:txBody>
                    <a:bodyPr/>
                    <a:lstStyle/>
                    <a:p>
                      <a:pPr algn="ctr">
                        <a:buNone/>
                      </a:pPr>
                      <a:r>
                        <a:rPr lang="zh-CN" altLang="en-US" sz="1800" dirty="0">
                          <a:ea typeface="宋体" panose="02010600030101010101" pitchFamily="2" charset="-122"/>
                          <a:sym typeface="+mn-ea"/>
                        </a:rPr>
                        <a:t>《培训计划》</a:t>
                      </a:r>
                      <a:endParaRPr lang="zh-CN" altLang="en-US" sz="1800" dirty="0">
                        <a:solidFill>
                          <a:schemeClr val="tx1"/>
                        </a:solidFill>
                        <a:ea typeface="宋体" panose="02010600030101010101" pitchFamily="2" charset="-122"/>
                        <a:sym typeface="+mn-ea"/>
                      </a:endParaRPr>
                    </a:p>
                  </a:txBody>
                  <a:tcPr/>
                </a:tc>
                <a:tc>
                  <a:txBody>
                    <a:bodyPr/>
                    <a:lstStyle/>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16</a:t>
                      </a:r>
                      <a:r>
                        <a:rPr lang="zh-CN" altLang="en-US" sz="1800" dirty="0">
                          <a:ea typeface="宋体" panose="02010600030101010101" pitchFamily="2" charset="-122"/>
                          <a:sym typeface="+mn-ea"/>
                        </a:rPr>
                        <a:t>周</a:t>
                      </a:r>
                      <a:endParaRPr lang="zh-CN" altLang="en-US" sz="1800"/>
                    </a:p>
                    <a:p>
                      <a:pPr algn="ctr">
                        <a:buNone/>
                      </a:pPr>
                      <a:endParaRPr lang="zh-CN" altLang="en-US" sz="1800" dirty="0">
                        <a:solidFill>
                          <a:schemeClr val="tx1"/>
                        </a:solidFill>
                        <a:ea typeface="宋体" panose="02010600030101010101" pitchFamily="2" charset="-122"/>
                        <a:sym typeface="+mn-ea"/>
                      </a:endParaRPr>
                    </a:p>
                  </a:txBody>
                  <a:tcPr/>
                </a:tc>
                <a:extLst>
                  <a:ext uri="{0D108BD9-81ED-4DB2-BD59-A6C34878D82A}">
                    <a16:rowId xmlns:a16="http://schemas.microsoft.com/office/drawing/2014/main" val="10004"/>
                  </a:ext>
                </a:extLst>
              </a:tr>
              <a:tr h="393065">
                <a:tc>
                  <a:txBody>
                    <a:bodyPr/>
                    <a:lstStyle/>
                    <a:p>
                      <a:pPr algn="ctr">
                        <a:buNone/>
                      </a:pPr>
                      <a:r>
                        <a:rPr lang="en-US" altLang="zh-CN" sz="1800" dirty="0">
                          <a:ea typeface="宋体" panose="02010600030101010101" pitchFamily="2" charset="-122"/>
                          <a:sym typeface="+mn-ea"/>
                        </a:rPr>
                        <a:t>《QA</a:t>
                      </a:r>
                      <a:r>
                        <a:rPr lang="zh-CN" altLang="en-US" sz="1800" dirty="0">
                          <a:ea typeface="宋体" panose="02010600030101010101" pitchFamily="2" charset="-122"/>
                          <a:sym typeface="+mn-ea"/>
                        </a:rPr>
                        <a:t>计划</a:t>
                      </a:r>
                      <a:r>
                        <a:rPr lang="en-US" altLang="zh-CN" sz="1800" dirty="0">
                          <a:ea typeface="宋体" panose="02010600030101010101" pitchFamily="2" charset="-122"/>
                          <a:sym typeface="+mn-ea"/>
                        </a:rPr>
                        <a:t>》</a:t>
                      </a:r>
                      <a:endParaRPr lang="zh-CN" altLang="en-US"/>
                    </a:p>
                  </a:txBody>
                  <a:tcPr/>
                </a:tc>
                <a:tc>
                  <a:txBody>
                    <a:bodyPr/>
                    <a:lstStyle/>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5</a:t>
                      </a:r>
                      <a:r>
                        <a:rPr lang="zh-CN" altLang="en-US" sz="1800" dirty="0">
                          <a:ea typeface="宋体" panose="02010600030101010101" pitchFamily="2" charset="-122"/>
                          <a:sym typeface="+mn-ea"/>
                        </a:rPr>
                        <a:t>周</a:t>
                      </a:r>
                      <a:endParaRPr lang="zh-CN" altLang="en-US"/>
                    </a:p>
                  </a:txBody>
                  <a:tcPr/>
                </a:tc>
                <a:tc>
                  <a:txBody>
                    <a:bodyPr/>
                    <a:lstStyle/>
                    <a:p>
                      <a:pPr algn="ctr">
                        <a:buNone/>
                      </a:pPr>
                      <a:r>
                        <a:rPr lang="zh-CN" altLang="en-US" sz="1800" dirty="0">
                          <a:ea typeface="宋体" panose="02010600030101010101" pitchFamily="2" charset="-122"/>
                          <a:sym typeface="+mn-ea"/>
                        </a:rPr>
                        <a:t>《系统维护计划》</a:t>
                      </a:r>
                      <a:endParaRPr lang="zh-CN" altLang="en-US"/>
                    </a:p>
                  </a:txBody>
                  <a:tcPr/>
                </a:tc>
                <a:tc>
                  <a:txBody>
                    <a:bodyPr/>
                    <a:lstStyle/>
                    <a:p>
                      <a:pPr algn="ctr">
                        <a:buNone/>
                      </a:pPr>
                      <a:r>
                        <a:rPr lang="zh-CN" altLang="en-US" sz="1800" dirty="0">
                          <a:ea typeface="宋体" panose="02010600030101010101" pitchFamily="2" charset="-122"/>
                          <a:sym typeface="+mn-ea"/>
                        </a:rPr>
                        <a:t>第</a:t>
                      </a:r>
                      <a:r>
                        <a:rPr lang="en-US" altLang="zh-CN" sz="1800" dirty="0">
                          <a:ea typeface="宋体" panose="02010600030101010101" pitchFamily="2" charset="-122"/>
                          <a:sym typeface="+mn-ea"/>
                        </a:rPr>
                        <a:t>16</a:t>
                      </a:r>
                      <a:r>
                        <a:rPr lang="zh-CN" altLang="en-US" sz="1800" dirty="0">
                          <a:ea typeface="宋体" panose="02010600030101010101" pitchFamily="2" charset="-122"/>
                          <a:sym typeface="+mn-ea"/>
                        </a:rPr>
                        <a:t>周</a:t>
                      </a:r>
                      <a:endParaRPr lang="zh-CN" altLang="en-US"/>
                    </a:p>
                  </a:txBody>
                  <a:tcPr/>
                </a:tc>
                <a:extLst>
                  <a:ext uri="{0D108BD9-81ED-4DB2-BD59-A6C34878D82A}">
                    <a16:rowId xmlns:a16="http://schemas.microsoft.com/office/drawing/2014/main" val="10005"/>
                  </a:ext>
                </a:extLst>
              </a:tr>
              <a:tr h="393700">
                <a:tc>
                  <a:txBody>
                    <a:bodyPr/>
                    <a:lstStyle/>
                    <a:p>
                      <a:pPr algn="ctr">
                        <a:buNone/>
                      </a:pPr>
                      <a:r>
                        <a:rPr lang="en-US" altLang="zh-CN" sz="1800" dirty="0">
                          <a:solidFill>
                            <a:schemeClr val="tx1"/>
                          </a:solidFill>
                          <a:ea typeface="宋体" panose="02010600030101010101" pitchFamily="2" charset="-122"/>
                          <a:sym typeface="+mn-ea"/>
                        </a:rPr>
                        <a:t>《</a:t>
                      </a:r>
                      <a:r>
                        <a:rPr lang="zh-CN" altLang="en-US" sz="1800" dirty="0">
                          <a:solidFill>
                            <a:schemeClr val="tx1"/>
                          </a:solidFill>
                          <a:ea typeface="宋体" panose="02010600030101010101" pitchFamily="2" charset="-122"/>
                          <a:sym typeface="+mn-ea"/>
                        </a:rPr>
                        <a:t>需求工程计划</a:t>
                      </a:r>
                      <a:r>
                        <a:rPr lang="en-US" altLang="zh-CN" sz="1800" dirty="0">
                          <a:solidFill>
                            <a:schemeClr val="tx1"/>
                          </a:solidFill>
                          <a:ea typeface="宋体" panose="02010600030101010101" pitchFamily="2" charset="-122"/>
                          <a:sym typeface="+mn-ea"/>
                        </a:rPr>
                        <a:t>》</a:t>
                      </a:r>
                    </a:p>
                  </a:txBody>
                  <a:tcPr/>
                </a:tc>
                <a:tc>
                  <a:txBody>
                    <a:bodyPr/>
                    <a:lstStyle/>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5-6</a:t>
                      </a:r>
                      <a:r>
                        <a:rPr lang="zh-CN" altLang="en-US" sz="1800" dirty="0">
                          <a:solidFill>
                            <a:schemeClr val="tx1"/>
                          </a:solidFill>
                          <a:ea typeface="宋体" panose="02010600030101010101" pitchFamily="2" charset="-122"/>
                          <a:sym typeface="+mn-ea"/>
                        </a:rPr>
                        <a:t>周</a:t>
                      </a:r>
                    </a:p>
                  </a:txBody>
                  <a:tcPr/>
                </a:tc>
                <a:tc>
                  <a:txBody>
                    <a:bodyPr/>
                    <a:lstStyle/>
                    <a:p>
                      <a:pPr algn="ctr">
                        <a:buNone/>
                      </a:pPr>
                      <a:endParaRPr lang="zh-CN" altLang="en-US" sz="1800" dirty="0">
                        <a:solidFill>
                          <a:schemeClr val="tx1"/>
                        </a:solidFill>
                        <a:ea typeface="宋体" panose="02010600030101010101" pitchFamily="2" charset="-122"/>
                        <a:sym typeface="+mn-ea"/>
                      </a:endParaRPr>
                    </a:p>
                  </a:txBody>
                  <a:tcPr/>
                </a:tc>
                <a:tc>
                  <a:txBody>
                    <a:bodyPr/>
                    <a:lstStyle/>
                    <a:p>
                      <a:pPr algn="ctr">
                        <a:buNone/>
                      </a:pPr>
                      <a:endParaRPr lang="zh-CN" altLang="en-US" sz="1800" dirty="0">
                        <a:solidFill>
                          <a:schemeClr val="tx1"/>
                        </a:solidFill>
                        <a:ea typeface="宋体" panose="02010600030101010101" pitchFamily="2" charset="-122"/>
                        <a:sym typeface="+mn-ea"/>
                      </a:endParaRPr>
                    </a:p>
                  </a:txBody>
                  <a:tcPr/>
                </a:tc>
                <a:extLst>
                  <a:ext uri="{0D108BD9-81ED-4DB2-BD59-A6C34878D82A}">
                    <a16:rowId xmlns:a16="http://schemas.microsoft.com/office/drawing/2014/main" val="10006"/>
                  </a:ext>
                </a:extLst>
              </a:tr>
              <a:tr h="393065">
                <a:tc>
                  <a:txBody>
                    <a:bodyPr/>
                    <a:lstStyle/>
                    <a:p>
                      <a:pPr algn="ctr">
                        <a:buNone/>
                      </a:pPr>
                      <a:r>
                        <a:rPr lang="en-US" altLang="zh-CN" sz="1800" dirty="0">
                          <a:solidFill>
                            <a:schemeClr val="tx1"/>
                          </a:solidFill>
                          <a:ea typeface="宋体" panose="02010600030101010101" pitchFamily="2" charset="-122"/>
                          <a:sym typeface="+mn-ea"/>
                        </a:rPr>
                        <a:t>《</a:t>
                      </a:r>
                      <a:r>
                        <a:rPr lang="zh-CN" altLang="en-US" sz="1800" dirty="0">
                          <a:solidFill>
                            <a:schemeClr val="tx1"/>
                          </a:solidFill>
                          <a:ea typeface="宋体" panose="02010600030101010101" pitchFamily="2" charset="-122"/>
                          <a:sym typeface="+mn-ea"/>
                        </a:rPr>
                        <a:t>软件需求规格说明书</a:t>
                      </a:r>
                      <a:r>
                        <a:rPr lang="en-US" altLang="zh-CN" sz="1800" dirty="0">
                          <a:solidFill>
                            <a:schemeClr val="tx1"/>
                          </a:solidFill>
                          <a:ea typeface="宋体" panose="02010600030101010101" pitchFamily="2" charset="-122"/>
                          <a:sym typeface="+mn-ea"/>
                        </a:rPr>
                        <a:t>》</a:t>
                      </a:r>
                    </a:p>
                  </a:txBody>
                  <a:tcPr/>
                </a:tc>
                <a:tc>
                  <a:txBody>
                    <a:bodyPr/>
                    <a:lstStyle/>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10</a:t>
                      </a:r>
                      <a:r>
                        <a:rPr lang="zh-CN" altLang="en-US" sz="1800" dirty="0">
                          <a:solidFill>
                            <a:schemeClr val="tx1"/>
                          </a:solidFill>
                          <a:ea typeface="宋体" panose="02010600030101010101" pitchFamily="2" charset="-122"/>
                          <a:sym typeface="+mn-ea"/>
                        </a:rPr>
                        <a:t>周</a:t>
                      </a:r>
                    </a:p>
                  </a:txBody>
                  <a:tcPr/>
                </a:tc>
                <a:tc>
                  <a:txBody>
                    <a:bodyPr/>
                    <a:lstStyle/>
                    <a:p>
                      <a:pPr algn="ctr">
                        <a:buNone/>
                      </a:pPr>
                      <a:endParaRPr lang="zh-CN" altLang="en-US" sz="1800" dirty="0">
                        <a:solidFill>
                          <a:schemeClr val="tx1"/>
                        </a:solidFill>
                        <a:ea typeface="宋体" panose="02010600030101010101" pitchFamily="2" charset="-122"/>
                        <a:sym typeface="+mn-ea"/>
                      </a:endParaRPr>
                    </a:p>
                  </a:txBody>
                  <a:tcPr/>
                </a:tc>
                <a:tc>
                  <a:txBody>
                    <a:bodyPr/>
                    <a:lstStyle/>
                    <a:p>
                      <a:pPr algn="ctr">
                        <a:buNone/>
                      </a:pPr>
                      <a:endParaRPr lang="zh-CN" altLang="en-US" sz="1800" dirty="0">
                        <a:solidFill>
                          <a:schemeClr val="tx1"/>
                        </a:solidFill>
                        <a:ea typeface="宋体" panose="02010600030101010101" pitchFamily="2" charset="-122"/>
                        <a:sym typeface="+mn-ea"/>
                      </a:endParaRPr>
                    </a:p>
                  </a:txBody>
                  <a:tcPr/>
                </a:tc>
                <a:extLst>
                  <a:ext uri="{0D108BD9-81ED-4DB2-BD59-A6C34878D82A}">
                    <a16:rowId xmlns:a16="http://schemas.microsoft.com/office/drawing/2014/main" val="10007"/>
                  </a:ext>
                </a:extLst>
              </a:tr>
              <a:tr h="393065">
                <a:tc>
                  <a:txBody>
                    <a:bodyPr/>
                    <a:lstStyle/>
                    <a:p>
                      <a:pPr algn="ctr">
                        <a:buNone/>
                      </a:pPr>
                      <a:r>
                        <a:rPr lang="zh-CN" altLang="en-US" sz="1800" dirty="0">
                          <a:solidFill>
                            <a:schemeClr val="tx1"/>
                          </a:solidFill>
                          <a:ea typeface="宋体" panose="02010600030101010101" pitchFamily="2" charset="-122"/>
                          <a:sym typeface="+mn-ea"/>
                        </a:rPr>
                        <a:t>《软件需求变更文档》</a:t>
                      </a:r>
                    </a:p>
                  </a:txBody>
                  <a:tcPr/>
                </a:tc>
                <a:tc>
                  <a:txBody>
                    <a:bodyPr/>
                    <a:lstStyle/>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12</a:t>
                      </a:r>
                      <a:r>
                        <a:rPr lang="zh-CN" altLang="en-US" sz="1800" dirty="0">
                          <a:solidFill>
                            <a:schemeClr val="tx1"/>
                          </a:solidFill>
                          <a:ea typeface="宋体" panose="02010600030101010101" pitchFamily="2" charset="-122"/>
                          <a:sym typeface="+mn-ea"/>
                        </a:rPr>
                        <a:t>周</a:t>
                      </a:r>
                    </a:p>
                  </a:txBody>
                  <a:tcPr/>
                </a:tc>
                <a:tc>
                  <a:txBody>
                    <a:bodyPr/>
                    <a:lstStyle/>
                    <a:p>
                      <a:pPr algn="ctr">
                        <a:buNone/>
                      </a:pPr>
                      <a:endParaRPr lang="zh-CN" altLang="en-US" sz="1800" dirty="0">
                        <a:solidFill>
                          <a:schemeClr val="tx1"/>
                        </a:solidFill>
                        <a:ea typeface="宋体" panose="02010600030101010101" pitchFamily="2" charset="-122"/>
                        <a:sym typeface="+mn-ea"/>
                      </a:endParaRPr>
                    </a:p>
                  </a:txBody>
                  <a:tcPr/>
                </a:tc>
                <a:tc>
                  <a:txBody>
                    <a:bodyPr/>
                    <a:lstStyle/>
                    <a:p>
                      <a:pPr algn="ctr">
                        <a:buNone/>
                      </a:pPr>
                      <a:endParaRPr lang="zh-CN" altLang="en-US" sz="1800" dirty="0">
                        <a:solidFill>
                          <a:schemeClr val="tx1"/>
                        </a:solidFill>
                        <a:ea typeface="宋体" panose="02010600030101010101" pitchFamily="2" charset="-122"/>
                        <a:sym typeface="+mn-ea"/>
                      </a:endParaRPr>
                    </a:p>
                  </a:txBody>
                  <a:tcPr/>
                </a:tc>
                <a:extLst>
                  <a:ext uri="{0D108BD9-81ED-4DB2-BD59-A6C34878D82A}">
                    <a16:rowId xmlns:a16="http://schemas.microsoft.com/office/drawing/2014/main" val="10008"/>
                  </a:ext>
                </a:extLst>
              </a:tr>
              <a:tr h="393065">
                <a:tc>
                  <a:txBody>
                    <a:bodyPr/>
                    <a:lstStyle/>
                    <a:p>
                      <a:pPr algn="ctr">
                        <a:buNone/>
                      </a:pPr>
                      <a:r>
                        <a:rPr lang="zh-CN" altLang="en-US" sz="1800" dirty="0">
                          <a:ea typeface="宋体" panose="02010600030101010101" pitchFamily="2" charset="-122"/>
                          <a:sym typeface="+mn-ea"/>
                        </a:rPr>
                        <a:t>《系统设计与实现计划》</a:t>
                      </a:r>
                      <a:endParaRPr lang="en-US" altLang="zh-CN" sz="1800" dirty="0">
                        <a:solidFill>
                          <a:schemeClr val="tx1"/>
                        </a:solidFill>
                        <a:ea typeface="宋体" panose="02010600030101010101" pitchFamily="2" charset="-122"/>
                        <a:sym typeface="+mn-ea"/>
                      </a:endParaRPr>
                    </a:p>
                  </a:txBody>
                  <a:tcPr/>
                </a:tc>
                <a:tc>
                  <a:txBody>
                    <a:bodyPr/>
                    <a:lstStyle/>
                    <a:p>
                      <a:pPr algn="ctr">
                        <a:buNone/>
                      </a:pPr>
                      <a:r>
                        <a:rPr lang="zh-CN" altLang="en-US" sz="1800" dirty="0">
                          <a:solidFill>
                            <a:schemeClr val="tx1"/>
                          </a:solidFill>
                          <a:ea typeface="宋体" panose="02010600030101010101" pitchFamily="2" charset="-122"/>
                          <a:sym typeface="+mn-ea"/>
                        </a:rPr>
                        <a:t>第</a:t>
                      </a:r>
                      <a:r>
                        <a:rPr lang="en-US" altLang="zh-CN" sz="1800" dirty="0">
                          <a:solidFill>
                            <a:schemeClr val="tx1"/>
                          </a:solidFill>
                          <a:ea typeface="宋体" panose="02010600030101010101" pitchFamily="2" charset="-122"/>
                          <a:sym typeface="+mn-ea"/>
                        </a:rPr>
                        <a:t>14</a:t>
                      </a:r>
                      <a:r>
                        <a:rPr lang="zh-CN" altLang="en-US" sz="1800" dirty="0">
                          <a:solidFill>
                            <a:schemeClr val="tx1"/>
                          </a:solidFill>
                          <a:ea typeface="宋体" panose="02010600030101010101" pitchFamily="2" charset="-122"/>
                          <a:sym typeface="+mn-ea"/>
                        </a:rPr>
                        <a:t>周</a:t>
                      </a:r>
                    </a:p>
                  </a:txBody>
                  <a:tcPr/>
                </a:tc>
                <a:tc>
                  <a:txBody>
                    <a:bodyPr/>
                    <a:lstStyle/>
                    <a:p>
                      <a:pPr algn="ctr">
                        <a:buNone/>
                      </a:pPr>
                      <a:endParaRPr lang="zh-CN" altLang="en-US" sz="1800" dirty="0">
                        <a:solidFill>
                          <a:schemeClr val="tx1"/>
                        </a:solidFill>
                        <a:ea typeface="宋体" panose="02010600030101010101" pitchFamily="2" charset="-122"/>
                        <a:sym typeface="+mn-ea"/>
                      </a:endParaRPr>
                    </a:p>
                  </a:txBody>
                  <a:tcPr/>
                </a:tc>
                <a:tc>
                  <a:txBody>
                    <a:bodyPr/>
                    <a:lstStyle/>
                    <a:p>
                      <a:pPr algn="ctr">
                        <a:buNone/>
                      </a:pPr>
                      <a:endParaRPr lang="zh-CN" altLang="en-US" sz="1800" dirty="0">
                        <a:solidFill>
                          <a:schemeClr val="tx1"/>
                        </a:solidFill>
                        <a:ea typeface="宋体" panose="02010600030101010101" pitchFamily="2" charset="-122"/>
                        <a:sym typeface="+mn-ea"/>
                      </a:endParaRPr>
                    </a:p>
                  </a:txBody>
                  <a:tcPr/>
                </a:tc>
                <a:extLst>
                  <a:ext uri="{0D108BD9-81ED-4DB2-BD59-A6C34878D82A}">
                    <a16:rowId xmlns:a16="http://schemas.microsoft.com/office/drawing/2014/main" val="10009"/>
                  </a:ext>
                </a:extLst>
              </a:tr>
            </a:tbl>
          </a:graphicData>
        </a:graphic>
      </p:graphicFrame>
    </p:spTree>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6" name="矩形 55"/>
          <p:cNvSpPr/>
          <p:nvPr/>
        </p:nvSpPr>
        <p:spPr>
          <a:xfrm>
            <a:off x="2702120" y="93375"/>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7" name="文本框 56"/>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58" name="直接连接符 57"/>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60" name="文本框 59"/>
          <p:cNvSpPr txBox="1"/>
          <p:nvPr/>
        </p:nvSpPr>
        <p:spPr>
          <a:xfrm>
            <a:off x="2684103" y="90225"/>
            <a:ext cx="1295400" cy="369332"/>
          </a:xfrm>
          <a:prstGeom prst="rect">
            <a:avLst/>
          </a:prstGeom>
          <a:noFill/>
        </p:spPr>
        <p:txBody>
          <a:bodyPr wrap="square" rtlCol="0">
            <a:spAutoFit/>
          </a:bodyPr>
          <a:lstStyle/>
          <a:p>
            <a:r>
              <a:rPr lang="zh-CN" altLang="en-US" dirty="0">
                <a:solidFill>
                  <a:srgbClr val="666666"/>
                </a:solidFill>
                <a:latin typeface="黑体" panose="02010609060101010101" pitchFamily="49" charset="-122"/>
                <a:ea typeface="黑体" panose="02010609060101010101" pitchFamily="49" charset="-122"/>
              </a:rPr>
              <a:t>项目计划</a:t>
            </a:r>
            <a:endParaRPr lang="zh-HK" altLang="en-US" dirty="0">
              <a:solidFill>
                <a:srgbClr val="666666"/>
              </a:solidFill>
              <a:latin typeface="黑体" panose="02010609060101010101" pitchFamily="49" charset="-122"/>
              <a:ea typeface="黑体" panose="02010609060101010101" pitchFamily="49" charset="-122"/>
            </a:endParaRPr>
          </a:p>
        </p:txBody>
      </p:sp>
      <p:sp>
        <p:nvSpPr>
          <p:cNvPr id="61" name="文本框 60"/>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2" name="文本框 61"/>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63" name="文本框 62"/>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4" name="直接连接符 63"/>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416679" y="767171"/>
            <a:ext cx="2006539" cy="622209"/>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风险预估</a:t>
            </a:r>
          </a:p>
        </p:txBody>
      </p:sp>
      <p:graphicFrame>
        <p:nvGraphicFramePr>
          <p:cNvPr id="5" name="表格 4"/>
          <p:cNvGraphicFramePr>
            <a:graphicFrameLocks noGrp="1"/>
          </p:cNvGraphicFramePr>
          <p:nvPr/>
        </p:nvGraphicFramePr>
        <p:xfrm>
          <a:off x="2709545" y="920115"/>
          <a:ext cx="6309360" cy="5847715"/>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tblGrid>
              <a:tr h="233680">
                <a:tc>
                  <a:txBody>
                    <a:bodyPr/>
                    <a:lstStyle/>
                    <a:p>
                      <a:pPr algn="ctr">
                        <a:spcAft>
                          <a:spcPts val="0"/>
                        </a:spcAft>
                      </a:pPr>
                      <a:r>
                        <a:rPr lang="zh-CN" sz="1500" kern="100">
                          <a:effectLst/>
                        </a:rPr>
                        <a:t>风险类型</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ctr">
                        <a:spcAft>
                          <a:spcPts val="0"/>
                        </a:spcAft>
                      </a:pPr>
                      <a:r>
                        <a:rPr lang="zh-CN" sz="1500" kern="100">
                          <a:effectLst/>
                        </a:rPr>
                        <a:t>存在风险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ctr">
                        <a:spcAft>
                          <a:spcPts val="0"/>
                        </a:spcAft>
                      </a:pPr>
                      <a:r>
                        <a:rPr lang="zh-CN" sz="1500" kern="100">
                          <a:effectLst/>
                        </a:rPr>
                        <a:t>规避方法</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10000"/>
                  </a:ext>
                </a:extLst>
              </a:tr>
              <a:tr h="2807335">
                <a:tc>
                  <a:txBody>
                    <a:bodyPr/>
                    <a:lstStyle/>
                    <a:p>
                      <a:pPr algn="just">
                        <a:spcAft>
                          <a:spcPts val="0"/>
                        </a:spcAft>
                      </a:pPr>
                      <a:r>
                        <a:rPr lang="zh-CN" sz="1500" kern="100">
                          <a:effectLst/>
                        </a:rPr>
                        <a:t>进度风险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由于时间紧张导致项目最后无法按期完成</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充分考虑各种潜在因素，适当留有余地；任务分解要详细，便于考核；在执行过程中，应该强调项目按照进度执行的重要项，再考虑任何问题时，都要经保持进度作为先决条件；同时，合理利用赶工期及快速跟进等方法，充分利用资源</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10001"/>
                  </a:ext>
                </a:extLst>
              </a:tr>
              <a:tr h="935355">
                <a:tc>
                  <a:txBody>
                    <a:bodyPr/>
                    <a:lstStyle/>
                    <a:p>
                      <a:pPr algn="just">
                        <a:spcAft>
                          <a:spcPts val="0"/>
                        </a:spcAft>
                      </a:pPr>
                      <a:r>
                        <a:rPr lang="zh-CN" sz="1500" kern="100">
                          <a:effectLst/>
                        </a:rPr>
                        <a:t>技术风险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开发软件结构体系存在问题，使完成的软件产品未能实现项目预定目标</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提前要有技术学习计划，要学习掌握好代码上的技术重点，减少系统中的</a:t>
                      </a:r>
                      <a:r>
                        <a:rPr lang="en-US" sz="1500" kern="100">
                          <a:effectLst/>
                        </a:rPr>
                        <a:t>bug</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10002"/>
                  </a:ext>
                </a:extLst>
              </a:tr>
              <a:tr h="701675">
                <a:tc>
                  <a:txBody>
                    <a:bodyPr/>
                    <a:lstStyle/>
                    <a:p>
                      <a:pPr algn="just">
                        <a:spcAft>
                          <a:spcPts val="0"/>
                        </a:spcAft>
                      </a:pPr>
                      <a:r>
                        <a:rPr lang="zh-CN" sz="1500" kern="100">
                          <a:effectLst/>
                        </a:rPr>
                        <a:t>质量风险</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质量不符合用户要求</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a:effectLst/>
                        </a:rPr>
                        <a:t>能经常的和用户交流，不断地审计并改进用户对软件的需求</a:t>
                      </a:r>
                      <a:endParaRPr lang="zh-CN" sz="1500" kern="10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10003"/>
                  </a:ext>
                </a:extLst>
              </a:tr>
              <a:tr h="1169670">
                <a:tc>
                  <a:txBody>
                    <a:bodyPr/>
                    <a:lstStyle/>
                    <a:p>
                      <a:pPr algn="just">
                        <a:spcAft>
                          <a:spcPts val="0"/>
                        </a:spcAft>
                      </a:pPr>
                      <a:r>
                        <a:rPr lang="zh-CN" sz="1500" kern="100" dirty="0">
                          <a:effectLst/>
                        </a:rPr>
                        <a:t>人力资源风险</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dirty="0">
                          <a:effectLst/>
                        </a:rPr>
                        <a:t>组员成员因意外无法参加设计</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tc>
                  <a:txBody>
                    <a:bodyPr/>
                    <a:lstStyle/>
                    <a:p>
                      <a:pPr algn="just">
                        <a:spcAft>
                          <a:spcPts val="0"/>
                        </a:spcAft>
                      </a:pPr>
                      <a:r>
                        <a:rPr lang="zh-CN" sz="1500" kern="100" dirty="0">
                          <a:effectLst/>
                        </a:rPr>
                        <a:t>组长协调好人员之间的分工，一旦发生，要及时制定计划，以防止软件系统的延期交付。</a:t>
                      </a:r>
                      <a:endParaRPr lang="zh-CN" sz="15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00233" marR="100233" marT="0" marB="0"/>
                </a:tc>
                <a:extLst>
                  <a:ext uri="{0D108BD9-81ED-4DB2-BD59-A6C34878D82A}">
                    <a16:rowId xmlns:a16="http://schemas.microsoft.com/office/drawing/2014/main" val="10004"/>
                  </a:ext>
                </a:extLst>
              </a:tr>
            </a:tbl>
          </a:graphicData>
        </a:graphic>
      </p:graphicFrame>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版本控制</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4043709" y="85053"/>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324496" y="90225"/>
            <a:ext cx="1295400" cy="369332"/>
          </a:xfrm>
          <a:prstGeom prst="rect">
            <a:avLst/>
          </a:prstGeom>
          <a:noFill/>
        </p:spPr>
        <p:txBody>
          <a:bodyPr wrap="square" rtlCol="0">
            <a:spAutoFit/>
          </a:bodyPr>
          <a:lstStyle/>
          <a:p>
            <a:r>
              <a:rPr lang="zh-CN" altLang="en-US" spc="300">
                <a:solidFill>
                  <a:schemeClr val="bg1"/>
                </a:solidFill>
                <a:latin typeface="黑体" panose="02010609060101010101" pitchFamily="49" charset="-122"/>
                <a:ea typeface="黑体" panose="02010609060101010101" pitchFamily="49" charset="-122"/>
              </a:rPr>
              <a:t>项目说明</a:t>
            </a:r>
            <a:endParaRPr lang="en-US" altLang="zh-CN" spc="300" dirty="0">
              <a:solidFill>
                <a:schemeClr val="bg1"/>
              </a:solidFill>
              <a:latin typeface="黑体" panose="02010609060101010101" pitchFamily="49" charset="-122"/>
              <a:ea typeface="黑体" panose="02010609060101010101" pitchFamily="49" charset="-122"/>
            </a:endParaRPr>
          </a:p>
        </p:txBody>
      </p:sp>
      <p:sp>
        <p:nvSpPr>
          <p:cNvPr id="22" name="文本框 21"/>
          <p:cNvSpPr txBox="1"/>
          <p:nvPr/>
        </p:nvSpPr>
        <p:spPr>
          <a:xfrm>
            <a:off x="2729719" y="85053"/>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8300"/>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版本控制</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698500" y="3437890"/>
            <a:ext cx="7985760" cy="2306955"/>
          </a:xfrm>
          <a:prstGeom prst="rect">
            <a:avLst/>
          </a:prstGeom>
          <a:noFill/>
        </p:spPr>
        <p:txBody>
          <a:bodyPr wrap="square" rtlCol="0">
            <a:spAutoFit/>
          </a:bodyPr>
          <a:lstStyle/>
          <a:p>
            <a:r>
              <a:rPr lang="zh-CN" altLang="en-US"/>
              <a:t>我们小组采用</a:t>
            </a:r>
            <a:r>
              <a:rPr lang="en-US" altLang="zh-CN"/>
              <a:t>Git</a:t>
            </a:r>
            <a:r>
              <a:rPr lang="zh-CN" altLang="en-US"/>
              <a:t>来进行对项目过程中所有的过程性文件进行监控。</a:t>
            </a:r>
          </a:p>
          <a:p>
            <a:r>
              <a:rPr lang="zh-CN" altLang="en-US"/>
              <a:t>两份配置状态报告——〖软件配置状态表〗和〖软件变更记录表〗分别以电子表格的形式存放在项目分目录下，以便项目开发人员随时查询，了解软件的修改变化情况。</a:t>
            </a:r>
          </a:p>
          <a:p>
            <a:r>
              <a:rPr lang="zh-CN" altLang="en-US"/>
              <a:t>〖软件配置状态表〗由配置管理员负责填写，主要反映项目中各软件项的配置情况。开发人员通过查阅该表可及时全面的了解项目中软件项的配置使用情况。</a:t>
            </a:r>
          </a:p>
          <a:p>
            <a:r>
              <a:rPr lang="zh-CN" altLang="en-US"/>
              <a:t>〖软件变更记录表〗由配置管理员负责填写，主要记录软件开发过程中所有的修改情况，该表以修改时间排序，以便开发人员及时了解软件项最新的变化。</a:t>
            </a:r>
          </a:p>
        </p:txBody>
      </p:sp>
      <p:sp>
        <p:nvSpPr>
          <p:cNvPr id="4" name="圆角矩形 3"/>
          <p:cNvSpPr/>
          <p:nvPr/>
        </p:nvSpPr>
        <p:spPr>
          <a:xfrm>
            <a:off x="423040" y="130381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版本控制</a:t>
            </a:r>
          </a:p>
        </p:txBody>
      </p:sp>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198880"/>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经费预算</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8300"/>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经费预算</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763905" y="2842260"/>
            <a:ext cx="7615555" cy="3046095"/>
          </a:xfrm>
          <a:prstGeom prst="rect">
            <a:avLst/>
          </a:prstGeom>
          <a:noFill/>
          <a:ln w="9525">
            <a:noFill/>
          </a:ln>
        </p:spPr>
        <p:txBody>
          <a:bodyPr wrap="square">
            <a:spAutoFit/>
          </a:bodyPr>
          <a:lstStyle/>
          <a:p>
            <a:pPr indent="127000"/>
            <a:r>
              <a:rPr lang="zh-HK" altLang="en-US" sz="3200" b="0">
                <a:latin typeface="宋体" panose="02010600030101010101" pitchFamily="2" charset="-122"/>
                <a:ea typeface="宋体" panose="02010600030101010101" pitchFamily="2" charset="-122"/>
                <a:cs typeface="宋体" panose="02010600030101010101" pitchFamily="2" charset="-122"/>
              </a:rPr>
              <a:t>小组人员具备开发项目所需软件和硬件（人手都有笔记本电脑），且大部分软件都是开源，项目的经费来源金钱上是小组人员自费，项目的时间成本上人均</a:t>
            </a:r>
            <a:r>
              <a:rPr lang="en-US" altLang="zh-HK" sz="3200" b="0">
                <a:latin typeface="宋体" panose="02010600030101010101" pitchFamily="2" charset="-122"/>
                <a:ea typeface="宋体" panose="02010600030101010101" pitchFamily="2" charset="-122"/>
                <a:cs typeface="宋体" panose="02010600030101010101" pitchFamily="2" charset="-122"/>
              </a:rPr>
              <a:t>2</a:t>
            </a:r>
            <a:r>
              <a:rPr lang="zh-HK" altLang="en-US" sz="3200" b="0">
                <a:latin typeface="宋体" panose="02010600030101010101" pitchFamily="2" charset="-122"/>
                <a:ea typeface="宋体" panose="02010600030101010101" pitchFamily="2" charset="-122"/>
                <a:cs typeface="宋体" panose="02010600030101010101" pitchFamily="2" charset="-122"/>
              </a:rPr>
              <a:t>时</a:t>
            </a:r>
            <a:r>
              <a:rPr lang="en-US" altLang="zh-HK" sz="3200" b="0">
                <a:latin typeface="Times New Roman" panose="02020603050405020304" pitchFamily="18" charset="0"/>
                <a:cs typeface="Times New Roman" panose="02020603050405020304" pitchFamily="18" charset="0"/>
              </a:rPr>
              <a:t>/</a:t>
            </a:r>
            <a:r>
              <a:rPr lang="zh-HK" altLang="en-US" sz="3200" b="0">
                <a:latin typeface="宋体" panose="02010600030101010101" pitchFamily="2" charset="-122"/>
                <a:ea typeface="宋体" panose="02010600030101010101" pitchFamily="2" charset="-122"/>
                <a:cs typeface="宋体" panose="02010600030101010101" pitchFamily="2" charset="-122"/>
              </a:rPr>
              <a:t>天，持续到项目的结束。经费的额外支出在于云服务器的租用，和每周的项目会议上。</a:t>
            </a:r>
          </a:p>
        </p:txBody>
      </p:sp>
      <p:sp>
        <p:nvSpPr>
          <p:cNvPr id="2" name="圆角矩形 1"/>
          <p:cNvSpPr/>
          <p:nvPr/>
        </p:nvSpPr>
        <p:spPr>
          <a:xfrm>
            <a:off x="48590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时间成本</a:t>
            </a:r>
          </a:p>
        </p:txBody>
      </p:sp>
    </p:spTree>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矩形 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 name="文本框 6"/>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10" name="文本框 9"/>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14" name="直接连接符 13"/>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矩形 18"/>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0" name="文本框 19"/>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1" name="直接连接符 2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3" name="直接连接符 2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3987543" y="113990"/>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6" name="文本框 25"/>
          <p:cNvSpPr txBox="1"/>
          <p:nvPr/>
        </p:nvSpPr>
        <p:spPr>
          <a:xfrm>
            <a:off x="5403317" y="90225"/>
            <a:ext cx="1295400" cy="368300"/>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经费预算</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8" name="直接连接符 27"/>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48590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局限性</a:t>
            </a:r>
          </a:p>
        </p:txBody>
      </p:sp>
      <p:sp>
        <p:nvSpPr>
          <p:cNvPr id="100" name="文本框 99"/>
          <p:cNvSpPr txBox="1"/>
          <p:nvPr/>
        </p:nvSpPr>
        <p:spPr>
          <a:xfrm>
            <a:off x="687705" y="2183765"/>
            <a:ext cx="7587615" cy="1545590"/>
          </a:xfrm>
          <a:prstGeom prst="rect">
            <a:avLst/>
          </a:prstGeom>
          <a:noFill/>
          <a:ln w="9525">
            <a:noFill/>
          </a:ln>
        </p:spPr>
        <p:txBody>
          <a:bodyPr wrap="square">
            <a:spAutoFit/>
          </a:bodyPr>
          <a:lstStyle/>
          <a:p>
            <a:pPr indent="127000"/>
            <a:r>
              <a:rPr lang="zh-HK" altLang="en-US" sz="2800" b="0">
                <a:latin typeface="宋体" panose="02010600030101010101" pitchFamily="2" charset="-122"/>
                <a:ea typeface="宋体" panose="02010600030101010101" pitchFamily="2" charset="-122"/>
                <a:cs typeface="宋体" panose="02010600030101010101" pitchFamily="2" charset="-122"/>
              </a:rPr>
              <a:t>网站，数据库基于</a:t>
            </a:r>
            <a:r>
              <a:rPr lang="en-US" altLang="zh-HK" sz="2800" b="0">
                <a:latin typeface="宋体" panose="02010600030101010101" pitchFamily="2" charset="-122"/>
                <a:ea typeface="宋体" panose="02010600030101010101" pitchFamily="2" charset="-122"/>
                <a:cs typeface="宋体" panose="02010600030101010101" pitchFamily="2" charset="-122"/>
              </a:rPr>
              <a:t>Windows</a:t>
            </a:r>
            <a:r>
              <a:rPr lang="zh-HK" altLang="en-US" sz="2800" b="0">
                <a:latin typeface="宋体" panose="02010600030101010101" pitchFamily="2" charset="-122"/>
                <a:ea typeface="宋体" panose="02010600030101010101" pitchFamily="2" charset="-122"/>
                <a:cs typeface="宋体" panose="02010600030101010101" pitchFamily="2" charset="-122"/>
              </a:rPr>
              <a:t>系统，数据库要实时维护，人力资源，经费有限，搭建和配置的网站不够完善。</a:t>
            </a:r>
          </a:p>
          <a:p>
            <a:pPr indent="127000"/>
            <a:r>
              <a:rPr lang="zh-HK" altLang="en-US" sz="1050" b="0">
                <a:latin typeface="Times New Roman" panose="02020603050405020304" pitchFamily="18" charset="0"/>
                <a:cs typeface="Times New Roman" panose="02020603050405020304" pitchFamily="18" charset="0"/>
              </a:rPr>
              <a:t> </a:t>
            </a:r>
            <a:endParaRPr lang="zh-CN" altLang="en-US"/>
          </a:p>
        </p:txBody>
      </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41574" y="2219214"/>
            <a:ext cx="2213186"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控制和实施阶段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1" name="矩形 60"/>
          <p:cNvSpPr/>
          <p:nvPr/>
        </p:nvSpPr>
        <p:spPr>
          <a:xfrm>
            <a:off x="2448900" y="1857890"/>
            <a:ext cx="5248040" cy="1753235"/>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在杨枨和侯宏仑老师的指导下，通过对项目进行修改及评审，来控制项目范围。范围变更通常牵涉到人员、费用、进度、风险和质量等多个方面，所有的变更都要求对 这些方面的考虑和权衡，对于引起这些方面明显的变动，需要更改这些方面的设计，并且进行相关的记录，从而将项目放在可控范围内</a:t>
            </a:r>
            <a:r>
              <a:rPr lang="zh-CN" altLang="en-US" dirty="0">
                <a:solidFill>
                  <a:srgbClr val="666666"/>
                </a:solidFill>
                <a:latin typeface="黑体" panose="02010609060101010101" pitchFamily="49" charset="-122"/>
                <a:ea typeface="黑体" panose="02010609060101010101" pitchFamily="49" charset="-122"/>
              </a:rPr>
              <a:t>。</a:t>
            </a:r>
            <a:endParaRPr lang="zh-CN" altLang="zh-CN" dirty="0">
              <a:solidFill>
                <a:srgbClr val="666666"/>
              </a:solidFill>
              <a:latin typeface="黑体" panose="02010609060101010101" pitchFamily="49" charset="-122"/>
              <a:ea typeface="黑体" panose="02010609060101010101" pitchFamily="49" charset="-122"/>
            </a:endParaRPr>
          </a:p>
        </p:txBody>
      </p:sp>
      <p:sp>
        <p:nvSpPr>
          <p:cNvPr id="64" name="文本框 63"/>
          <p:cNvSpPr txBox="1"/>
          <p:nvPr/>
        </p:nvSpPr>
        <p:spPr>
          <a:xfrm>
            <a:off x="406408" y="4268678"/>
            <a:ext cx="204835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概念和计划阶段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8901" y="3889146"/>
            <a:ext cx="5141507" cy="1476375"/>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在需求描述阶段，由杨枨老师和侯宏仑把项目所要求进行开发和设计的内容清楚理解并描述为文档，发布给项目小组，最终的正式范围说明由通过对杨枨老师的访谈来确认，并作为后续工作的依据</a:t>
            </a:r>
            <a:r>
              <a:rPr lang="zh-CN" altLang="en-US" dirty="0">
                <a:solidFill>
                  <a:srgbClr val="666666"/>
                </a:solidFill>
                <a:latin typeface="黑体" panose="02010609060101010101" pitchFamily="49" charset="-122"/>
                <a:ea typeface="黑体" panose="02010609060101010101" pitchFamily="49" charset="-122"/>
              </a:rPr>
              <a:t>。</a:t>
            </a:r>
            <a:endParaRPr lang="zh-HK" altLang="zh-HK" dirty="0">
              <a:solidFill>
                <a:srgbClr val="666666"/>
              </a:solidFill>
              <a:latin typeface="黑体" panose="02010609060101010101" pitchFamily="49" charset="-122"/>
              <a:ea typeface="黑体" panose="02010609060101010101" pitchFamily="49" charset="-122"/>
            </a:endParaRPr>
          </a:p>
        </p:txBody>
      </p:sp>
      <p:sp>
        <p:nvSpPr>
          <p:cNvPr id="57" name="文本框 56"/>
          <p:cNvSpPr txBox="1"/>
          <p:nvPr/>
        </p:nvSpPr>
        <p:spPr>
          <a:xfrm>
            <a:off x="406408" y="5386687"/>
            <a:ext cx="1605272" cy="369332"/>
          </a:xfrm>
          <a:prstGeom prst="rect">
            <a:avLst/>
          </a:prstGeom>
          <a:noFill/>
        </p:spPr>
        <p:txBody>
          <a:bodyPr wrap="square" rtlCol="0" anchor="ctr">
            <a:spAutoFit/>
          </a:bodyPr>
          <a:lstStyle/>
          <a:p>
            <a:pPr algn="dist"/>
            <a:r>
              <a:rPr lang="zh-CN" altLang="zh-CN" b="1" dirty="0">
                <a:solidFill>
                  <a:srgbClr val="E74E3E"/>
                </a:solidFill>
                <a:latin typeface="黑体" panose="02010609060101010101" pitchFamily="49" charset="-122"/>
                <a:ea typeface="黑体" panose="02010609060101010101" pitchFamily="49" charset="-122"/>
              </a:rPr>
              <a:t>收尾阶段</a:t>
            </a:r>
            <a:r>
              <a:rPr lang="zh-CN" altLang="en-US" b="1" dirty="0">
                <a:solidFill>
                  <a:srgbClr val="E74E3E"/>
                </a:solidFill>
                <a:latin typeface="黑体" panose="02010609060101010101" pitchFamily="49" charset="-122"/>
                <a:ea typeface="黑体" panose="02010609060101010101" pitchFamily="49" charset="-122"/>
              </a:rPr>
              <a:t>：</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448900" y="5386953"/>
            <a:ext cx="5141507" cy="1200329"/>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产品最后的验收依据是在最后期限前提交《项目总结报告》，并得到用户对产品的认可，即通过杨枨老及其他各位组长组成的评审的答辩与评价，提交经验总结。</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8300"/>
          </a:xfrm>
          <a:prstGeom prst="rect">
            <a:avLst/>
          </a:prstGeom>
          <a:noFill/>
        </p:spPr>
        <p:txBody>
          <a:bodyPr wrap="square" rtlCol="0">
            <a:spAutoFit/>
          </a:bodyPr>
          <a:lstStyle/>
          <a:p>
            <a:r>
              <a:rPr lang="zh-CN" altLang="en-US" spc="300" dirty="0">
                <a:solidFill>
                  <a:srgbClr val="666666"/>
                </a:solidFill>
                <a:latin typeface="黑体" panose="02010609060101010101" pitchFamily="49" charset="-122"/>
                <a:ea typeface="黑体" panose="02010609060101010101" pitchFamily="49" charset="-122"/>
              </a:rPr>
              <a:t>经费预算</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95" name="文本框 9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管理实现计划</a:t>
            </a:r>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成员分工</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p:cNvSpPr txBox="1"/>
          <p:nvPr/>
        </p:nvSpPr>
        <p:spPr>
          <a:xfrm>
            <a:off x="233319" y="2186075"/>
            <a:ext cx="2213186" cy="368300"/>
          </a:xfrm>
          <a:prstGeom prst="rect">
            <a:avLst/>
          </a:prstGeom>
          <a:noFill/>
        </p:spPr>
        <p:txBody>
          <a:bodyPr wrap="square" rtlCol="0" anchor="ctr">
            <a:spAutoFit/>
          </a:bodyPr>
          <a:lstStyle/>
          <a:p>
            <a:pPr algn="dist"/>
            <a:r>
              <a:rPr lang="zh-CN" altLang="zh-HK" b="1" dirty="0">
                <a:solidFill>
                  <a:srgbClr val="E74E3E"/>
                </a:solidFill>
                <a:latin typeface="黑体" panose="02010609060101010101" pitchFamily="49" charset="-122"/>
                <a:ea typeface="黑体" panose="02010609060101010101" pitchFamily="49" charset="-122"/>
              </a:rPr>
              <a:t>奕吉：</a:t>
            </a:r>
          </a:p>
        </p:txBody>
      </p:sp>
      <p:sp>
        <p:nvSpPr>
          <p:cNvPr id="61" name="矩形 60"/>
          <p:cNvSpPr/>
          <p:nvPr/>
        </p:nvSpPr>
        <p:spPr>
          <a:xfrm>
            <a:off x="2445725" y="2048073"/>
            <a:ext cx="5248040" cy="645160"/>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负责可行性分析报告，项目计划的审核，甘特图</a:t>
            </a:r>
            <a:r>
              <a:rPr lang="en-US" altLang="zh-CN" dirty="0">
                <a:solidFill>
                  <a:srgbClr val="666666"/>
                </a:solidFill>
                <a:latin typeface="黑体" panose="02010609060101010101" pitchFamily="49" charset="-122"/>
                <a:ea typeface="黑体" panose="02010609060101010101" pitchFamily="49" charset="-122"/>
              </a:rPr>
              <a:t>WBS</a:t>
            </a:r>
            <a:r>
              <a:rPr lang="zh-CN" altLang="en-US" dirty="0">
                <a:solidFill>
                  <a:srgbClr val="666666"/>
                </a:solidFill>
                <a:latin typeface="黑体" panose="02010609060101010101" pitchFamily="49" charset="-122"/>
                <a:ea typeface="黑体" panose="02010609060101010101" pitchFamily="49" charset="-122"/>
              </a:rPr>
              <a:t>图的绘制。</a:t>
            </a:r>
            <a:r>
              <a:rPr lang="en-US" altLang="zh-CN" dirty="0">
                <a:solidFill>
                  <a:srgbClr val="666666"/>
                </a:solidFill>
                <a:latin typeface="黑体" panose="02010609060101010101" pitchFamily="49" charset="-122"/>
                <a:ea typeface="黑体" panose="02010609060101010101" pitchFamily="49" charset="-122"/>
              </a:rPr>
              <a:t>			</a:t>
            </a:r>
            <a:r>
              <a:rPr lang="zh-CN" altLang="zh-CN" dirty="0">
                <a:solidFill>
                  <a:srgbClr val="666666"/>
                </a:solidFill>
                <a:latin typeface="黑体" panose="02010609060101010101" pitchFamily="49" charset="-122"/>
                <a:ea typeface="黑体" panose="02010609060101010101" pitchFamily="49" charset="-122"/>
              </a:rPr>
              <a:t>评价：</a:t>
            </a:r>
            <a:r>
              <a:rPr lang="en-US" altLang="zh-CN" dirty="0">
                <a:solidFill>
                  <a:srgbClr val="666666"/>
                </a:solidFill>
                <a:latin typeface="黑体" panose="02010609060101010101" pitchFamily="49" charset="-122"/>
                <a:ea typeface="黑体" panose="02010609060101010101" pitchFamily="49" charset="-122"/>
              </a:rPr>
              <a:t>8</a:t>
            </a:r>
            <a:r>
              <a:rPr lang="zh-CN" altLang="en-US" dirty="0">
                <a:solidFill>
                  <a:srgbClr val="666666"/>
                </a:solidFill>
                <a:latin typeface="黑体" panose="02010609060101010101" pitchFamily="49" charset="-122"/>
                <a:ea typeface="黑体" panose="02010609060101010101" pitchFamily="49" charset="-122"/>
              </a:rPr>
              <a:t>分</a:t>
            </a:r>
          </a:p>
        </p:txBody>
      </p:sp>
      <p:sp>
        <p:nvSpPr>
          <p:cNvPr id="64" name="文本框 63"/>
          <p:cNvSpPr txBox="1"/>
          <p:nvPr/>
        </p:nvSpPr>
        <p:spPr>
          <a:xfrm>
            <a:off x="184793" y="3077934"/>
            <a:ext cx="2048352" cy="368300"/>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靳泽旭：</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65" name="矩形 64"/>
          <p:cNvSpPr/>
          <p:nvPr/>
        </p:nvSpPr>
        <p:spPr>
          <a:xfrm>
            <a:off x="2445726" y="2939503"/>
            <a:ext cx="5141507" cy="645160"/>
          </a:xfrm>
          <a:prstGeom prst="rect">
            <a:avLst/>
          </a:prstGeom>
        </p:spPr>
        <p:txBody>
          <a:bodyPr wrap="square" anchor="ctr">
            <a:spAutoFit/>
          </a:bodyPr>
          <a:lstStyle/>
          <a:p>
            <a:r>
              <a:rPr lang="zh-CN" altLang="zh-HK" dirty="0">
                <a:solidFill>
                  <a:srgbClr val="666666"/>
                </a:solidFill>
                <a:latin typeface="黑体" panose="02010609060101010101" pitchFamily="49" charset="-122"/>
                <a:ea typeface="黑体" panose="02010609060101010101" pitchFamily="49" charset="-122"/>
              </a:rPr>
              <a:t>负责项目计划</a:t>
            </a:r>
            <a:r>
              <a:rPr lang="en-US" altLang="zh-CN" dirty="0">
                <a:solidFill>
                  <a:srgbClr val="666666"/>
                </a:solidFill>
                <a:latin typeface="黑体" panose="02010609060101010101" pitchFamily="49" charset="-122"/>
                <a:ea typeface="黑体" panose="02010609060101010101" pitchFamily="49" charset="-122"/>
              </a:rPr>
              <a:t>PPT</a:t>
            </a:r>
            <a:r>
              <a:rPr lang="zh-CN" altLang="en-US" dirty="0">
                <a:solidFill>
                  <a:srgbClr val="666666"/>
                </a:solidFill>
                <a:latin typeface="黑体" panose="02010609060101010101" pitchFamily="49" charset="-122"/>
                <a:ea typeface="黑体" panose="02010609060101010101" pitchFamily="49" charset="-122"/>
              </a:rPr>
              <a:t>制作，可行性分析文档，</a:t>
            </a:r>
            <a:r>
              <a:rPr lang="en-US" altLang="zh-CN" dirty="0">
                <a:solidFill>
                  <a:srgbClr val="666666"/>
                </a:solidFill>
                <a:latin typeface="黑体" panose="02010609060101010101" pitchFamily="49" charset="-122"/>
                <a:ea typeface="黑体" panose="02010609060101010101" pitchFamily="49" charset="-122"/>
              </a:rPr>
              <a:t>OBS</a:t>
            </a:r>
            <a:r>
              <a:rPr lang="zh-CN" altLang="en-US" dirty="0">
                <a:solidFill>
                  <a:srgbClr val="666666"/>
                </a:solidFill>
                <a:latin typeface="黑体" panose="02010609060101010101" pitchFamily="49" charset="-122"/>
                <a:ea typeface="黑体" panose="02010609060101010101" pitchFamily="49" charset="-122"/>
              </a:rPr>
              <a:t>图的绘制界面原型的制作         评价：</a:t>
            </a:r>
            <a:r>
              <a:rPr lang="en-US" altLang="zh-CN" dirty="0">
                <a:solidFill>
                  <a:srgbClr val="666666"/>
                </a:solidFill>
                <a:latin typeface="黑体" panose="02010609060101010101" pitchFamily="49" charset="-122"/>
                <a:ea typeface="黑体" panose="02010609060101010101" pitchFamily="49" charset="-122"/>
              </a:rPr>
              <a:t>7.8</a:t>
            </a:r>
            <a:r>
              <a:rPr lang="zh-CN" altLang="en-US" dirty="0">
                <a:solidFill>
                  <a:srgbClr val="666666"/>
                </a:solidFill>
                <a:latin typeface="黑体" panose="02010609060101010101" pitchFamily="49" charset="-122"/>
                <a:ea typeface="黑体" panose="02010609060101010101" pitchFamily="49" charset="-122"/>
              </a:rPr>
              <a:t>分</a:t>
            </a:r>
          </a:p>
        </p:txBody>
      </p:sp>
      <p:sp>
        <p:nvSpPr>
          <p:cNvPr id="57" name="文本框 56"/>
          <p:cNvSpPr txBox="1"/>
          <p:nvPr/>
        </p:nvSpPr>
        <p:spPr>
          <a:xfrm>
            <a:off x="406408" y="4061323"/>
            <a:ext cx="1605272" cy="368300"/>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张旗：</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8" name="矩形 57"/>
          <p:cNvSpPr/>
          <p:nvPr/>
        </p:nvSpPr>
        <p:spPr>
          <a:xfrm>
            <a:off x="2358730" y="3923368"/>
            <a:ext cx="5141507" cy="645160"/>
          </a:xfrm>
          <a:prstGeom prst="rect">
            <a:avLst/>
          </a:prstGeom>
        </p:spPr>
        <p:txBody>
          <a:bodyPr wrap="square" anchor="ctr">
            <a:spAutoFit/>
          </a:bodyPr>
          <a:lstStyle/>
          <a:p>
            <a:r>
              <a:rPr lang="zh-CN" altLang="zh-CN" dirty="0">
                <a:solidFill>
                  <a:srgbClr val="666666"/>
                </a:solidFill>
                <a:latin typeface="黑体" panose="02010609060101010101" pitchFamily="49" charset="-122"/>
                <a:ea typeface="黑体" panose="02010609060101010101" pitchFamily="49" charset="-122"/>
              </a:rPr>
              <a:t>负责修改甘特图和</a:t>
            </a:r>
            <a:r>
              <a:rPr lang="en-US" altLang="zh-CN" dirty="0">
                <a:solidFill>
                  <a:srgbClr val="666666"/>
                </a:solidFill>
                <a:latin typeface="黑体" panose="02010609060101010101" pitchFamily="49" charset="-122"/>
                <a:ea typeface="黑体" panose="02010609060101010101" pitchFamily="49" charset="-122"/>
              </a:rPr>
              <a:t>WBS</a:t>
            </a:r>
            <a:r>
              <a:rPr lang="zh-CN" altLang="en-US" dirty="0">
                <a:solidFill>
                  <a:srgbClr val="666666"/>
                </a:solidFill>
                <a:latin typeface="黑体" panose="02010609060101010101" pitchFamily="49" charset="-122"/>
                <a:ea typeface="黑体" panose="02010609060101010101" pitchFamily="49" charset="-122"/>
              </a:rPr>
              <a:t>表，可行性文档的分析  评价</a:t>
            </a:r>
            <a:r>
              <a:rPr lang="en-US" altLang="zh-CN" dirty="0">
                <a:solidFill>
                  <a:srgbClr val="666666"/>
                </a:solidFill>
                <a:latin typeface="黑体" panose="02010609060101010101" pitchFamily="49" charset="-122"/>
                <a:ea typeface="黑体" panose="02010609060101010101" pitchFamily="49" charset="-122"/>
              </a:rPr>
              <a:t>7.5</a:t>
            </a:r>
            <a:r>
              <a:rPr lang="zh-CN" altLang="en-US" dirty="0">
                <a:solidFill>
                  <a:srgbClr val="666666"/>
                </a:solidFill>
                <a:latin typeface="黑体" panose="02010609060101010101" pitchFamily="49" charset="-122"/>
                <a:ea typeface="黑体" panose="02010609060101010101" pitchFamily="49" charset="-122"/>
              </a:rPr>
              <a:t>分</a:t>
            </a:r>
          </a:p>
        </p:txBody>
      </p:sp>
      <p:sp>
        <p:nvSpPr>
          <p:cNvPr id="59" name="矩形 58"/>
          <p:cNvSpPr/>
          <p:nvPr/>
        </p:nvSpPr>
        <p:spPr>
          <a:xfrm>
            <a:off x="0" y="0"/>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2" name="矩形 61"/>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3" name="文本框 62"/>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论文绪论</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1303056" y="93911"/>
            <a:ext cx="1252353" cy="369332"/>
          </a:xfrm>
          <a:prstGeom prst="rect">
            <a:avLst/>
          </a:prstGeom>
          <a:noFill/>
        </p:spPr>
        <p:txBody>
          <a:bodyPr wrap="square" rtlCol="0">
            <a:spAutoFit/>
          </a:bodyPr>
          <a:lstStyle/>
          <a:p>
            <a:pPr algn="ctr"/>
            <a:r>
              <a:rPr lang="zh-CN" altLang="en-US" spc="300" dirty="0">
                <a:solidFill>
                  <a:srgbClr val="666666"/>
                </a:solidFill>
                <a:latin typeface="黑体" panose="02010609060101010101" pitchFamily="49" charset="-122"/>
                <a:ea typeface="黑体" panose="02010609060101010101" pitchFamily="49" charset="-122"/>
              </a:rPr>
              <a:t>研究背景</a:t>
            </a:r>
            <a:endParaRPr lang="zh-HK" altLang="en-US" spc="300" dirty="0">
              <a:solidFill>
                <a:srgbClr val="666666"/>
              </a:solidFill>
              <a:latin typeface="黑体" panose="02010609060101010101" pitchFamily="49" charset="-122"/>
              <a:ea typeface="黑体" panose="02010609060101010101" pitchFamily="49" charset="-122"/>
            </a:endParaRPr>
          </a:p>
        </p:txBody>
      </p:sp>
      <p:sp>
        <p:nvSpPr>
          <p:cNvPr id="72" name="文本框 71"/>
          <p:cNvSpPr txBox="1"/>
          <p:nvPr/>
        </p:nvSpPr>
        <p:spPr>
          <a:xfrm>
            <a:off x="268410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研究方法</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4043710"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研究结果</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5403317"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问题讨论</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5" name="文本框 74"/>
          <p:cNvSpPr txBox="1"/>
          <p:nvPr/>
        </p:nvSpPr>
        <p:spPr>
          <a:xfrm>
            <a:off x="6762923" y="93911"/>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论文总结</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2" name="直接连接符 8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6698717"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0" y="20079"/>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7" name="矩形 86"/>
          <p:cNvSpPr/>
          <p:nvPr/>
        </p:nvSpPr>
        <p:spPr>
          <a:xfrm>
            <a:off x="5403315" y="10822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88" name="文本框 87"/>
          <p:cNvSpPr txBox="1"/>
          <p:nvPr/>
        </p:nvSpPr>
        <p:spPr>
          <a:xfrm>
            <a:off x="0" y="93911"/>
            <a:ext cx="1282527"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89" name="直接连接符 8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0" name="文本框 89"/>
          <p:cNvSpPr txBox="1"/>
          <p:nvPr/>
        </p:nvSpPr>
        <p:spPr>
          <a:xfrm>
            <a:off x="1310746" y="101922"/>
            <a:ext cx="1252353" cy="369332"/>
          </a:xfrm>
          <a:prstGeom prst="rect">
            <a:avLst/>
          </a:prstGeom>
          <a:noFill/>
        </p:spPr>
        <p:txBody>
          <a:bodyPr wrap="square" rtlCol="0">
            <a:spAutoFit/>
          </a:bodyPr>
          <a:lstStyle/>
          <a:p>
            <a:pPr algn="ctr"/>
            <a:r>
              <a:rPr lang="zh-CN" altLang="en-US" spc="300" dirty="0">
                <a:solidFill>
                  <a:schemeClr val="bg1"/>
                </a:solidFill>
                <a:latin typeface="黑体" panose="02010609060101010101" pitchFamily="49" charset="-122"/>
                <a:ea typeface="黑体" panose="02010609060101010101" pitchFamily="49" charset="-122"/>
              </a:rPr>
              <a:t>项目说明</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91" name="直接连接符 9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2" name="文本框 91"/>
          <p:cNvSpPr txBox="1"/>
          <p:nvPr/>
        </p:nvSpPr>
        <p:spPr>
          <a:xfrm>
            <a:off x="268410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项目计划</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3" name="文本框 92"/>
          <p:cNvSpPr txBox="1"/>
          <p:nvPr/>
        </p:nvSpPr>
        <p:spPr>
          <a:xfrm>
            <a:off x="3987543" y="113990"/>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94" name="文本框 93"/>
          <p:cNvSpPr txBox="1"/>
          <p:nvPr/>
        </p:nvSpPr>
        <p:spPr>
          <a:xfrm>
            <a:off x="5403317" y="90225"/>
            <a:ext cx="1295400" cy="368300"/>
          </a:xfrm>
          <a:prstGeom prst="rect">
            <a:avLst/>
          </a:prstGeom>
          <a:solidFill>
            <a:srgbClr val="FF0000"/>
          </a:solid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p>
        </p:txBody>
      </p:sp>
      <p:sp>
        <p:nvSpPr>
          <p:cNvPr id="95" name="文本框 94"/>
          <p:cNvSpPr txBox="1"/>
          <p:nvPr/>
        </p:nvSpPr>
        <p:spPr>
          <a:xfrm>
            <a:off x="6762923" y="90225"/>
            <a:ext cx="1295400" cy="369332"/>
          </a:xfrm>
          <a:prstGeom prst="rect">
            <a:avLst/>
          </a:prstGeom>
          <a:solidFill>
            <a:schemeClr val="bg1"/>
          </a:solidFill>
        </p:spPr>
        <p:txBody>
          <a:bodyPr wrap="square" rtlCol="0">
            <a:spAutoFit/>
          </a:bodyPr>
          <a:lstStyle/>
          <a:p>
            <a:r>
              <a:rPr lang="zh-CN" altLang="en-US" spc="300" dirty="0">
                <a:solidFill>
                  <a:schemeClr val="tx1"/>
                </a:solidFill>
                <a:latin typeface="黑体" panose="02010609060101010101" pitchFamily="49" charset="-122"/>
                <a:ea typeface="黑体" panose="02010609060101010101" pitchFamily="49" charset="-122"/>
              </a:rPr>
              <a:t>成员分工</a:t>
            </a:r>
          </a:p>
        </p:txBody>
      </p:sp>
      <p:cxnSp>
        <p:nvCxnSpPr>
          <p:cNvPr id="96" name="直接连接符 9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233175" y="844072"/>
            <a:ext cx="2534855" cy="78603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成员分工</a:t>
            </a:r>
          </a:p>
        </p:txBody>
      </p:sp>
      <p:sp>
        <p:nvSpPr>
          <p:cNvPr id="2" name="文本框 1"/>
          <p:cNvSpPr txBox="1"/>
          <p:nvPr/>
        </p:nvSpPr>
        <p:spPr>
          <a:xfrm>
            <a:off x="406408" y="4910318"/>
            <a:ext cx="1605272" cy="368300"/>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曾雨晴：</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3" name="矩形 2"/>
          <p:cNvSpPr/>
          <p:nvPr/>
        </p:nvSpPr>
        <p:spPr>
          <a:xfrm>
            <a:off x="2358730" y="4771728"/>
            <a:ext cx="5141507" cy="645160"/>
          </a:xfrm>
          <a:prstGeom prst="rect">
            <a:avLst/>
          </a:prstGeom>
        </p:spPr>
        <p:txBody>
          <a:bodyPr wrap="square" anchor="ctr">
            <a:spAutoFit/>
          </a:bodyPr>
          <a:lstStyle/>
          <a:p>
            <a:r>
              <a:rPr lang="zh-CN" altLang="en-US" dirty="0">
                <a:solidFill>
                  <a:srgbClr val="666666"/>
                </a:solidFill>
                <a:latin typeface="黑体" panose="02010609060101010101" pitchFamily="49" charset="-122"/>
                <a:ea typeface="黑体" panose="02010609060101010101" pitchFamily="49" charset="-122"/>
              </a:rPr>
              <a:t>项目计划文档的编写，</a:t>
            </a:r>
            <a:r>
              <a:rPr lang="en-US" altLang="zh-CN" dirty="0">
                <a:solidFill>
                  <a:srgbClr val="666666"/>
                </a:solidFill>
                <a:latin typeface="黑体" panose="02010609060101010101" pitchFamily="49" charset="-122"/>
                <a:ea typeface="黑体" panose="02010609060101010101" pitchFamily="49" charset="-122"/>
              </a:rPr>
              <a:t>LRC</a:t>
            </a:r>
            <a:r>
              <a:rPr lang="zh-CN" altLang="en-US" dirty="0">
                <a:solidFill>
                  <a:srgbClr val="666666"/>
                </a:solidFill>
                <a:latin typeface="黑体" panose="02010609060101010101" pitchFamily="49" charset="-122"/>
                <a:ea typeface="黑体" panose="02010609060101010101" pitchFamily="49" charset="-122"/>
              </a:rPr>
              <a:t>图的绘制，甘特图的绘制，修改</a:t>
            </a:r>
            <a:r>
              <a:rPr lang="en-US" altLang="zh-CN" dirty="0">
                <a:solidFill>
                  <a:srgbClr val="666666"/>
                </a:solidFill>
                <a:latin typeface="黑体" panose="02010609060101010101" pitchFamily="49" charset="-122"/>
                <a:ea typeface="黑体" panose="02010609060101010101" pitchFamily="49" charset="-122"/>
              </a:rPr>
              <a:t>WBS</a:t>
            </a:r>
            <a:r>
              <a:rPr lang="zh-CN" altLang="en-US" dirty="0">
                <a:solidFill>
                  <a:srgbClr val="666666"/>
                </a:solidFill>
                <a:latin typeface="黑体" panose="02010609060101010101" pitchFamily="49" charset="-122"/>
                <a:ea typeface="黑体" panose="02010609060101010101" pitchFamily="49" charset="-122"/>
              </a:rPr>
              <a:t>表                  评价：</a:t>
            </a:r>
            <a:r>
              <a:rPr lang="en-US" altLang="zh-CN" dirty="0">
                <a:solidFill>
                  <a:srgbClr val="666666"/>
                </a:solidFill>
                <a:latin typeface="黑体" panose="02010609060101010101" pitchFamily="49" charset="-122"/>
                <a:ea typeface="黑体" panose="02010609060101010101" pitchFamily="49" charset="-122"/>
              </a:rPr>
              <a:t>8.5</a:t>
            </a:r>
            <a:r>
              <a:rPr lang="zh-CN" altLang="en-US" dirty="0">
                <a:solidFill>
                  <a:srgbClr val="666666"/>
                </a:solidFill>
                <a:latin typeface="黑体" panose="02010609060101010101" pitchFamily="49" charset="-122"/>
                <a:ea typeface="黑体" panose="02010609060101010101" pitchFamily="49" charset="-122"/>
              </a:rPr>
              <a:t>分</a:t>
            </a:r>
          </a:p>
        </p:txBody>
      </p:sp>
      <p:sp>
        <p:nvSpPr>
          <p:cNvPr id="4" name="文本框 3"/>
          <p:cNvSpPr txBox="1"/>
          <p:nvPr/>
        </p:nvSpPr>
        <p:spPr>
          <a:xfrm>
            <a:off x="406408" y="5641838"/>
            <a:ext cx="1605272" cy="368300"/>
          </a:xfrm>
          <a:prstGeom prst="rect">
            <a:avLst/>
          </a:prstGeom>
          <a:noFill/>
        </p:spPr>
        <p:txBody>
          <a:bodyPr wrap="square" rtlCol="0" anchor="ctr">
            <a:spAutoFit/>
          </a:bodyPr>
          <a:lstStyle/>
          <a:p>
            <a:pPr algn="dist"/>
            <a:r>
              <a:rPr lang="zh-CN" altLang="en-US" b="1" dirty="0">
                <a:solidFill>
                  <a:srgbClr val="E74E3E"/>
                </a:solidFill>
                <a:latin typeface="黑体" panose="02010609060101010101" pitchFamily="49" charset="-122"/>
                <a:ea typeface="黑体" panose="02010609060101010101" pitchFamily="49" charset="-122"/>
              </a:rPr>
              <a:t>于欣汝：</a:t>
            </a:r>
            <a:endParaRPr lang="zh-HK" altLang="en-US" b="1" dirty="0">
              <a:solidFill>
                <a:srgbClr val="E74E3E"/>
              </a:solidFill>
              <a:latin typeface="黑体" panose="02010609060101010101" pitchFamily="49" charset="-122"/>
              <a:ea typeface="黑体" panose="02010609060101010101" pitchFamily="49" charset="-122"/>
            </a:endParaRPr>
          </a:p>
        </p:txBody>
      </p:sp>
      <p:sp>
        <p:nvSpPr>
          <p:cNvPr id="5" name="矩形 4"/>
          <p:cNvSpPr/>
          <p:nvPr/>
        </p:nvSpPr>
        <p:spPr>
          <a:xfrm>
            <a:off x="2499065" y="5503248"/>
            <a:ext cx="5141507" cy="645160"/>
          </a:xfrm>
          <a:prstGeom prst="rect">
            <a:avLst/>
          </a:prstGeom>
        </p:spPr>
        <p:txBody>
          <a:bodyPr wrap="square" anchor="ctr">
            <a:spAutoFit/>
          </a:bodyPr>
          <a:lstStyle/>
          <a:p>
            <a:r>
              <a:rPr lang="zh-CN" altLang="en-US" dirty="0">
                <a:solidFill>
                  <a:srgbClr val="666666"/>
                </a:solidFill>
                <a:latin typeface="黑体" panose="02010609060101010101" pitchFamily="49" charset="-122"/>
                <a:ea typeface="黑体" panose="02010609060101010101" pitchFamily="49" charset="-122"/>
              </a:rPr>
              <a:t>项目计划文档的编写，修改项目计划甘特图，会议记录的编写。               评价：</a:t>
            </a:r>
            <a:r>
              <a:rPr lang="en-US" altLang="zh-CN" dirty="0">
                <a:solidFill>
                  <a:srgbClr val="666666"/>
                </a:solidFill>
                <a:latin typeface="黑体" panose="02010609060101010101" pitchFamily="49" charset="-122"/>
                <a:ea typeface="黑体" panose="02010609060101010101" pitchFamily="49" charset="-122"/>
              </a:rPr>
              <a:t>8.3</a:t>
            </a:r>
            <a:r>
              <a:rPr lang="zh-CN" altLang="en-US" dirty="0">
                <a:solidFill>
                  <a:srgbClr val="666666"/>
                </a:solidFill>
                <a:latin typeface="黑体" panose="02010609060101010101" pitchFamily="49" charset="-122"/>
                <a:ea typeface="黑体" panose="02010609060101010101" pitchFamily="49" charset="-122"/>
              </a:rPr>
              <a:t>分</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介绍</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15" name="矩形 14"/>
            <p:cNvSpPr/>
            <p:nvPr/>
          </p:nvSpPr>
          <p:spPr>
            <a:xfrm>
              <a:off x="4475163" y="3816912"/>
              <a:ext cx="3856037" cy="307777"/>
            </a:xfrm>
            <a:prstGeom prst="rect">
              <a:avLst/>
            </a:prstGeom>
          </p:spPr>
          <p:txBody>
            <a:bodyPr wrap="square">
              <a:spAutoFit/>
            </a:bodyPr>
            <a:lstStyle/>
            <a:p>
              <a:r>
                <a:rPr lang="en-US" altLang="zh-CN" sz="1400" dirty="0">
                  <a:solidFill>
                    <a:schemeClr val="bg1"/>
                  </a:solidFill>
                  <a:latin typeface="黑体" panose="02010609060101010101" pitchFamily="49" charset="-122"/>
                  <a:ea typeface="黑体" panose="02010609060101010101" pitchFamily="49" charset="-122"/>
                </a:rPr>
                <a:t>Because of </a:t>
              </a:r>
              <a:r>
                <a:rPr lang="zh-CN" altLang="en-US" sz="1400" dirty="0">
                  <a:solidFill>
                    <a:schemeClr val="bg1"/>
                  </a:solidFill>
                  <a:latin typeface="黑体" panose="02010609060101010101" pitchFamily="49" charset="-122"/>
                  <a:ea typeface="黑体" panose="02010609060101010101" pitchFamily="49" charset="-122"/>
                </a:rPr>
                <a:t>不爽</a:t>
              </a:r>
              <a:r>
                <a:rPr lang="en-US" altLang="zh-HK" sz="1400" dirty="0">
                  <a:solidFill>
                    <a:schemeClr val="bg1"/>
                  </a:solidFill>
                  <a:latin typeface="黑体" panose="02010609060101010101" pitchFamily="49" charset="-122"/>
                  <a:ea typeface="黑体" panose="02010609060101010101" pitchFamily="49" charset="-122"/>
                </a:rPr>
                <a:t>.</a:t>
              </a:r>
              <a:r>
                <a:rPr lang="zh-HK" altLang="zh-HK" sz="1400" dirty="0">
                  <a:solidFill>
                    <a:schemeClr val="bg1"/>
                  </a:solidFill>
                  <a:latin typeface="黑体" panose="02010609060101010101" pitchFamily="49" charset="-122"/>
                  <a:ea typeface="黑体" panose="02010609060101010101" pitchFamily="49" charset="-122"/>
                  <a:cs typeface="Arial" panose="020B0604020202020204" pitchFamily="34" charset="0"/>
                </a:rPr>
                <a:t> </a:t>
              </a:r>
              <a:endParaRPr lang="zh-HK" altLang="en-US" sz="1400" dirty="0">
                <a:solidFill>
                  <a:schemeClr val="bg1"/>
                </a:solidFill>
              </a:endParaRPr>
            </a:p>
          </p:txBody>
        </p:sp>
      </p:gr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650657" y="1121446"/>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a:solidFill>
                    <a:schemeClr val="bg1"/>
                  </a:solidFill>
                  <a:latin typeface="黑体" panose="02010609060101010101" pitchFamily="49" charset="-122"/>
                  <a:ea typeface="黑体" panose="02010609060101010101" pitchFamily="49" charset="-122"/>
                </a:rPr>
                <a:t>参考资料</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
        <p:nvSpPr>
          <p:cNvPr id="3" name="文本框 2"/>
          <p:cNvSpPr txBox="1"/>
          <p:nvPr/>
        </p:nvSpPr>
        <p:spPr>
          <a:xfrm>
            <a:off x="1535648" y="3807595"/>
            <a:ext cx="6708888" cy="1908215"/>
          </a:xfrm>
          <a:prstGeom prst="rect">
            <a:avLst/>
          </a:prstGeom>
          <a:noFill/>
        </p:spPr>
        <p:txBody>
          <a:bodyPr wrap="none" rtlCol="0">
            <a:spAutoFit/>
          </a:bodyPr>
          <a:lstStyle/>
          <a:p>
            <a:pPr algn="ctr"/>
            <a:endParaRPr lang="zh-CN" altLang="zh-CN" sz="2000" b="1" spc="300" dirty="0">
              <a:solidFill>
                <a:schemeClr val="bg1"/>
              </a:solidFill>
              <a:latin typeface="黑体" panose="02010609060101010101" pitchFamily="49" charset="-122"/>
              <a:ea typeface="黑体" panose="02010609060101010101" pitchFamily="49" charset="-122"/>
            </a:endParaRPr>
          </a:p>
          <a:p>
            <a:r>
              <a:rPr lang="zh-CN" altLang="zh-CN" sz="2000" b="1" spc="300" dirty="0">
                <a:solidFill>
                  <a:schemeClr val="bg1"/>
                </a:solidFill>
                <a:latin typeface="黑体" panose="02010609060101010101" pitchFamily="49" charset="-122"/>
                <a:ea typeface="黑体" panose="02010609060101010101" pitchFamily="49" charset="-122"/>
              </a:rPr>
              <a:t>《软件工程导论（第六版）》——清华大学出版社</a:t>
            </a:r>
          </a:p>
          <a:p>
            <a:r>
              <a:rPr lang="zh-CN" altLang="zh-CN" sz="2000" b="1" spc="300" dirty="0">
                <a:solidFill>
                  <a:schemeClr val="bg1"/>
                </a:solidFill>
                <a:latin typeface="黑体" panose="02010609060101010101" pitchFamily="49" charset="-122"/>
                <a:ea typeface="黑体" panose="02010609060101010101" pitchFamily="49" charset="-122"/>
              </a:rPr>
              <a:t>《软件项目管理》——机械工业出版社</a:t>
            </a:r>
          </a:p>
          <a:p>
            <a:r>
              <a:rPr lang="zh-CN" altLang="zh-CN" sz="2000" b="1" spc="300" dirty="0">
                <a:solidFill>
                  <a:schemeClr val="bg1"/>
                </a:solidFill>
                <a:latin typeface="黑体" panose="02010609060101010101" pitchFamily="49" charset="-122"/>
                <a:ea typeface="黑体" panose="02010609060101010101" pitchFamily="49" charset="-122"/>
              </a:rPr>
              <a:t>《软件需求（第</a:t>
            </a:r>
            <a:r>
              <a:rPr lang="en-US" altLang="zh-CN" sz="2000" b="1" spc="300" dirty="0">
                <a:solidFill>
                  <a:schemeClr val="bg1"/>
                </a:solidFill>
                <a:latin typeface="黑体" panose="02010609060101010101" pitchFamily="49" charset="-122"/>
                <a:ea typeface="黑体" panose="02010609060101010101" pitchFamily="49" charset="-122"/>
              </a:rPr>
              <a:t>3</a:t>
            </a:r>
            <a:r>
              <a:rPr lang="zh-CN" altLang="zh-CN" sz="2000" b="1" spc="300" dirty="0">
                <a:solidFill>
                  <a:schemeClr val="bg1"/>
                </a:solidFill>
                <a:latin typeface="黑体" panose="02010609060101010101" pitchFamily="49" charset="-122"/>
                <a:ea typeface="黑体" panose="02010609060101010101" pitchFamily="49" charset="-122"/>
              </a:rPr>
              <a:t>部）》清华大学出版社</a:t>
            </a:r>
          </a:p>
          <a:p>
            <a:pPr algn="ctr"/>
            <a:endParaRPr lang="zh-CN" altLang="zh-CN" sz="2000" b="1" spc="300" dirty="0">
              <a:solidFill>
                <a:schemeClr val="bg1"/>
              </a:solidFill>
              <a:latin typeface="黑体" panose="02010609060101010101" pitchFamily="49" charset="-122"/>
              <a:ea typeface="黑体" panose="02010609060101010101" pitchFamily="49" charset="-122"/>
            </a:endParaRPr>
          </a:p>
          <a:p>
            <a:pPr algn="ctr"/>
            <a:endParaRPr lang="zh-CN" altLang="en-US" dirty="0"/>
          </a:p>
        </p:txBody>
      </p:sp>
    </p:spTree>
  </p:cSld>
  <p:clrMapOvr>
    <a:overrideClrMapping bg1="lt1" tx1="dk1" bg2="lt2" tx2="dk2" accent1="accent1" accent2="accent2" accent3="accent3" accent4="accent4" accent5="accent5" accent6="accent6" hlink="hlink" folHlink="folHlink"/>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a:latin typeface="黑体" panose="02010609060101010101" pitchFamily="49" charset="-122"/>
                <a:ea typeface="黑体" panose="02010609060101010101" pitchFamily="49" charset="-122"/>
              </a:rPr>
              <a:t>THANKS</a:t>
            </a:r>
            <a:endParaRPr lang="zh-HK" altLang="en-US" sz="6600" b="1" spc="300" dirty="0">
              <a:latin typeface="黑体" panose="02010609060101010101" pitchFamily="49" charset="-122"/>
              <a:ea typeface="黑体" panose="02010609060101010101" pitchFamily="49" charset="-122"/>
            </a:endParaRPr>
          </a:p>
        </p:txBody>
      </p:sp>
      <p:grpSp>
        <p:nvGrpSpPr>
          <p:cNvPr id="5" name="组合 4"/>
          <p:cNvGrpSpPr/>
          <p:nvPr/>
        </p:nvGrpSpPr>
        <p:grpSpPr>
          <a:xfrm>
            <a:off x="3009900" y="4758425"/>
            <a:ext cx="3124200" cy="461665"/>
            <a:chOff x="2425700" y="4391967"/>
            <a:chExt cx="3124200" cy="461665"/>
          </a:xfrm>
        </p:grpSpPr>
        <p:sp>
          <p:nvSpPr>
            <p:cNvPr id="3" name="矩形 2"/>
            <p:cNvSpPr/>
            <p:nvPr/>
          </p:nvSpPr>
          <p:spPr>
            <a:xfrm>
              <a:off x="2425700" y="4406899"/>
              <a:ext cx="1244600" cy="431800"/>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anose="02010609060101010101" pitchFamily="49" charset="-122"/>
                  <a:ea typeface="黑体" panose="02010609060101010101" pitchFamily="49" charset="-122"/>
                </a:rPr>
                <a:t>小组</a:t>
              </a:r>
              <a:endParaRPr lang="zh-HK" altLang="en-US" sz="2400" b="1" dirty="0">
                <a:latin typeface="黑体" panose="02010609060101010101" pitchFamily="49" charset="-122"/>
                <a:ea typeface="黑体" panose="02010609060101010101" pitchFamily="49" charset="-122"/>
              </a:endParaRPr>
            </a:p>
          </p:txBody>
        </p:sp>
        <p:sp>
          <p:nvSpPr>
            <p:cNvPr id="4" name="文本框 3"/>
            <p:cNvSpPr txBox="1"/>
            <p:nvPr/>
          </p:nvSpPr>
          <p:spPr>
            <a:xfrm>
              <a:off x="3886200" y="4391967"/>
              <a:ext cx="1663700" cy="461665"/>
            </a:xfrm>
            <a:prstGeom prst="rect">
              <a:avLst/>
            </a:prstGeom>
            <a:noFill/>
          </p:spPr>
          <p:txBody>
            <a:bodyPr wrap="square" rtlCol="0">
              <a:spAutoFit/>
            </a:bodyPr>
            <a:lstStyle/>
            <a:p>
              <a:pPr algn="ctr"/>
              <a:r>
                <a:rPr lang="en-US" altLang="zh-CN" sz="2400" b="1" spc="300">
                  <a:solidFill>
                    <a:srgbClr val="E74E3E"/>
                  </a:solidFill>
                  <a:latin typeface="黑体" panose="02010609060101010101" pitchFamily="49" charset="-122"/>
                  <a:ea typeface="黑体" panose="02010609060101010101" pitchFamily="49" charset="-122"/>
                </a:rPr>
                <a:t>G09</a:t>
              </a:r>
              <a:endParaRPr lang="zh-HK" altLang="en-US" sz="2400" b="1" spc="300" dirty="0">
                <a:solidFill>
                  <a:srgbClr val="E74E3E"/>
                </a:solidFill>
                <a:latin typeface="黑体" panose="02010609060101010101" pitchFamily="49" charset="-122"/>
                <a:ea typeface="黑体" panose="02010609060101010101" pitchFamily="49" charset="-122"/>
              </a:endParaRPr>
            </a:p>
          </p:txBody>
        </p:sp>
      </p:grpSp>
      <p:grpSp>
        <p:nvGrpSpPr>
          <p:cNvPr id="7" name="Group 4"/>
          <p:cNvGrpSpPr>
            <a:grpSpLocks noChangeAspect="1"/>
          </p:cNvGrpSpPr>
          <p:nvPr/>
        </p:nvGrpSpPr>
        <p:grpSpPr bwMode="auto">
          <a:xfrm>
            <a:off x="3648075" y="1637910"/>
            <a:ext cx="1847850" cy="1720986"/>
            <a:chOff x="1164" y="687"/>
            <a:chExt cx="3219" cy="2998"/>
          </a:xfrm>
          <a:solidFill>
            <a:srgbClr val="E74E3E"/>
          </a:solidFill>
        </p:grpSpPr>
        <p:sp>
          <p:nvSpPr>
            <p:cNvPr id="10"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1"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背景</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1139869" y="2097499"/>
            <a:ext cx="7087078" cy="4093428"/>
          </a:xfrm>
          <a:prstGeom prst="rect">
            <a:avLst/>
          </a:prstGeom>
          <a:noFill/>
        </p:spPr>
        <p:txBody>
          <a:bodyPr wrap="square" rtlCol="0">
            <a:spAutoFit/>
          </a:bodyPr>
          <a:lstStyle/>
          <a:p>
            <a:r>
              <a:rPr lang="en-US" altLang="zh-CN" sz="2000" b="1" spc="300" dirty="0">
                <a:solidFill>
                  <a:schemeClr val="bg2">
                    <a:lumMod val="50000"/>
                  </a:schemeClr>
                </a:solidFill>
                <a:latin typeface="黑体" panose="02010609060101010101" pitchFamily="49" charset="-122"/>
                <a:ea typeface="黑体" panose="02010609060101010101" pitchFamily="49" charset="-122"/>
              </a:rPr>
              <a:t>	</a:t>
            </a:r>
            <a:r>
              <a:rPr lang="zh-CN" altLang="zh-CN" sz="2000" b="1" spc="300" dirty="0">
                <a:solidFill>
                  <a:schemeClr val="bg2">
                    <a:lumMod val="50000"/>
                  </a:schemeClr>
                </a:solidFill>
                <a:latin typeface="黑体" panose="02010609060101010101" pitchFamily="49" charset="-122"/>
                <a:ea typeface="黑体" panose="02010609060101010101" pitchFamily="49" charset="-122"/>
              </a:rPr>
              <a:t>为了使软件工程系列课程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为了促进我们更好地体验整个软件开发过程，意识到文档在软件开发过程中的重要性，从而更好地理解软件工程相关课程与知识，我们将会在侯宏仑老师和杨枨老师的指导下，完成一定的软件开发过程的真实模拟。</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642104" y="13492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责任</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789140" y="2743442"/>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执行发起人</a:t>
            </a:r>
            <a:endParaRPr lang="zh-HK" altLang="en-US" sz="2000" b="1" spc="300" dirty="0">
              <a:latin typeface="黑体" panose="02010609060101010101" pitchFamily="49" charset="-122"/>
              <a:ea typeface="黑体" panose="02010609060101010101" pitchFamily="49" charset="-122"/>
            </a:endParaRPr>
          </a:p>
        </p:txBody>
      </p:sp>
      <p:sp>
        <p:nvSpPr>
          <p:cNvPr id="36" name="矩形 35"/>
          <p:cNvSpPr/>
          <p:nvPr/>
        </p:nvSpPr>
        <p:spPr>
          <a:xfrm>
            <a:off x="789140" y="3264935"/>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项目发起人</a:t>
            </a:r>
            <a:endParaRPr lang="zh-HK" altLang="en-US" sz="2000" b="1" spc="300" dirty="0">
              <a:latin typeface="黑体" panose="02010609060101010101" pitchFamily="49" charset="-122"/>
              <a:ea typeface="黑体" panose="02010609060101010101" pitchFamily="49" charset="-122"/>
            </a:endParaRPr>
          </a:p>
        </p:txBody>
      </p:sp>
      <p:sp>
        <p:nvSpPr>
          <p:cNvPr id="37" name="文本框 36"/>
          <p:cNvSpPr txBox="1"/>
          <p:nvPr/>
        </p:nvSpPr>
        <p:spPr>
          <a:xfrm>
            <a:off x="2620962" y="2758802"/>
            <a:ext cx="35668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候宏仑老师，杨枨老师</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38" name="文本框 37"/>
          <p:cNvSpPr txBox="1"/>
          <p:nvPr/>
        </p:nvSpPr>
        <p:spPr>
          <a:xfrm>
            <a:off x="2620962" y="3264935"/>
            <a:ext cx="3261092"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39" name="矩形 38"/>
          <p:cNvSpPr/>
          <p:nvPr/>
        </p:nvSpPr>
        <p:spPr>
          <a:xfrm>
            <a:off x="789140" y="3786428"/>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项目经理</a:t>
            </a:r>
            <a:endParaRPr lang="zh-HK" altLang="en-US" sz="2000" b="1" spc="300" dirty="0">
              <a:latin typeface="黑体" panose="02010609060101010101" pitchFamily="49" charset="-122"/>
              <a:ea typeface="黑体" panose="02010609060101010101" pitchFamily="49" charset="-122"/>
            </a:endParaRPr>
          </a:p>
        </p:txBody>
      </p:sp>
      <p:sp>
        <p:nvSpPr>
          <p:cNvPr id="40" name="文本框 39"/>
          <p:cNvSpPr txBox="1"/>
          <p:nvPr/>
        </p:nvSpPr>
        <p:spPr>
          <a:xfrm>
            <a:off x="2620962" y="3786428"/>
            <a:ext cx="4472296" cy="40011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
        <p:nvSpPr>
          <p:cNvPr id="41" name="矩形 40"/>
          <p:cNvSpPr/>
          <p:nvPr/>
        </p:nvSpPr>
        <p:spPr>
          <a:xfrm>
            <a:off x="789140" y="4273702"/>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受主</a:t>
            </a:r>
            <a:endParaRPr lang="zh-HK" altLang="en-US" sz="2000" b="1" spc="300" dirty="0">
              <a:latin typeface="黑体" panose="02010609060101010101" pitchFamily="49" charset="-122"/>
              <a:ea typeface="黑体" panose="02010609060101010101" pitchFamily="49" charset="-122"/>
            </a:endParaRPr>
          </a:p>
        </p:txBody>
      </p:sp>
      <p:sp>
        <p:nvSpPr>
          <p:cNvPr id="42" name="矩形 41"/>
          <p:cNvSpPr/>
          <p:nvPr/>
        </p:nvSpPr>
        <p:spPr>
          <a:xfrm>
            <a:off x="789140" y="4795195"/>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黑体" panose="02010609060101010101" pitchFamily="49" charset="-122"/>
                <a:ea typeface="黑体" panose="02010609060101010101" pitchFamily="49" charset="-122"/>
              </a:rPr>
              <a:t>用户</a:t>
            </a:r>
            <a:endParaRPr lang="zh-HK" altLang="en-US" sz="2000" b="1" spc="300" dirty="0">
              <a:latin typeface="黑体" panose="02010609060101010101" pitchFamily="49" charset="-122"/>
              <a:ea typeface="黑体" panose="02010609060101010101" pitchFamily="49" charset="-122"/>
            </a:endParaRPr>
          </a:p>
        </p:txBody>
      </p:sp>
      <p:sp>
        <p:nvSpPr>
          <p:cNvPr id="43" name="文本框 42"/>
          <p:cNvSpPr txBox="1"/>
          <p:nvPr/>
        </p:nvSpPr>
        <p:spPr>
          <a:xfrm>
            <a:off x="2620962" y="4201380"/>
            <a:ext cx="5465932"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侯宏仑老师，杨枨老师，</a:t>
            </a:r>
            <a:r>
              <a:rPr lang="en-US" altLang="zh-CN" sz="1600" b="1" spc="300" dirty="0">
                <a:solidFill>
                  <a:schemeClr val="bg2">
                    <a:lumMod val="50000"/>
                  </a:schemeClr>
                </a:solidFill>
                <a:latin typeface="黑体" panose="02010609060101010101" pitchFamily="49" charset="-122"/>
                <a:ea typeface="黑体" panose="02010609060101010101" pitchFamily="49" charset="-122"/>
              </a:rPr>
              <a:t>PRD2017</a:t>
            </a:r>
            <a:r>
              <a:rPr lang="zh-CN" altLang="zh-CN" sz="1600" b="1" spc="300" dirty="0">
                <a:solidFill>
                  <a:schemeClr val="bg2">
                    <a:lumMod val="50000"/>
                  </a:schemeClr>
                </a:solidFill>
                <a:latin typeface="黑体" panose="02010609060101010101" pitchFamily="49" charset="-122"/>
                <a:ea typeface="黑体" panose="02010609060101010101" pitchFamily="49" charset="-122"/>
              </a:rPr>
              <a:t>其余各组组长</a:t>
            </a:r>
          </a:p>
          <a:p>
            <a:r>
              <a:rPr lang="zh-CN" altLang="zh-CN" sz="1600" b="1" spc="300" dirty="0">
                <a:solidFill>
                  <a:schemeClr val="bg2">
                    <a:lumMod val="50000"/>
                  </a:schemeClr>
                </a:solidFill>
                <a:latin typeface="黑体" panose="02010609060101010101" pitchFamily="49" charset="-122"/>
                <a:ea typeface="黑体" panose="02010609060101010101" pitchFamily="49" charset="-122"/>
              </a:rPr>
              <a:t>项目应满足两位老师的要求，得到其余组的认可</a:t>
            </a:r>
          </a:p>
        </p:txBody>
      </p:sp>
      <p:sp>
        <p:nvSpPr>
          <p:cNvPr id="44" name="文本框 43"/>
          <p:cNvSpPr txBox="1"/>
          <p:nvPr/>
        </p:nvSpPr>
        <p:spPr>
          <a:xfrm>
            <a:off x="2620961" y="4795195"/>
            <a:ext cx="5437361" cy="584775"/>
          </a:xfrm>
          <a:prstGeom prst="rect">
            <a:avLst/>
          </a:prstGeom>
          <a:noFill/>
        </p:spPr>
        <p:txBody>
          <a:bodyPr wrap="square" rtlCol="0">
            <a:spAutoFit/>
          </a:bodyPr>
          <a:lstStyle/>
          <a:p>
            <a:r>
              <a:rPr lang="zh-CN" altLang="zh-CN" sz="1600" b="1" spc="300" dirty="0">
                <a:solidFill>
                  <a:schemeClr val="bg2">
                    <a:lumMod val="50000"/>
                  </a:schemeClr>
                </a:solidFill>
                <a:latin typeface="黑体" panose="02010609060101010101" pitchFamily="49" charset="-122"/>
                <a:ea typeface="黑体" panose="02010609060101010101" pitchFamily="49" charset="-122"/>
              </a:rPr>
              <a:t>软件工程教师，选了课程的学生，以及当前学期未选该课程，但对该课程有兴趣的学生。</a:t>
            </a:r>
          </a:p>
        </p:txBody>
      </p:sp>
      <p:sp>
        <p:nvSpPr>
          <p:cNvPr id="45" name="矩形 44"/>
          <p:cNvSpPr/>
          <p:nvPr/>
        </p:nvSpPr>
        <p:spPr>
          <a:xfrm>
            <a:off x="803745" y="5379779"/>
            <a:ext cx="1803249" cy="400052"/>
          </a:xfrm>
          <a:prstGeom prst="rect">
            <a:avLst/>
          </a:prstGeom>
          <a:solidFill>
            <a:srgbClr val="00B050"/>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sz="2000" b="1" spc="300" dirty="0">
                <a:latin typeface="黑体" panose="02010609060101010101" pitchFamily="49" charset="-122"/>
                <a:ea typeface="黑体" panose="02010609060101010101" pitchFamily="49" charset="-122"/>
              </a:rPr>
              <a:t>团队成员</a:t>
            </a:r>
          </a:p>
        </p:txBody>
      </p:sp>
      <p:sp>
        <p:nvSpPr>
          <p:cNvPr id="46" name="文本框 45"/>
          <p:cNvSpPr txBox="1"/>
          <p:nvPr/>
        </p:nvSpPr>
        <p:spPr>
          <a:xfrm>
            <a:off x="2620961" y="5391844"/>
            <a:ext cx="5195279" cy="398780"/>
          </a:xfrm>
          <a:prstGeom prst="rect">
            <a:avLst/>
          </a:prstGeom>
          <a:noFill/>
        </p:spPr>
        <p:txBody>
          <a:bodyPr wrap="square" rtlCol="0">
            <a:spAutoFit/>
          </a:bodyPr>
          <a:lstStyle/>
          <a:p>
            <a:r>
              <a:rPr lang="zh-CN" altLang="en-US" sz="2000" b="1" spc="300" dirty="0">
                <a:solidFill>
                  <a:schemeClr val="bg2">
                    <a:lumMod val="50000"/>
                  </a:schemeClr>
                </a:solidFill>
                <a:latin typeface="黑体" panose="02010609060101010101" pitchFamily="49" charset="-122"/>
                <a:ea typeface="黑体" panose="02010609060101010101" pitchFamily="49" charset="-122"/>
              </a:rPr>
              <a:t>张旗，于欣汝，曾雨晴，靳泽旭，奕吉</a:t>
            </a:r>
            <a:endParaRPr lang="zh-HK" altLang="en-US" sz="2000" b="1" spc="300" dirty="0">
              <a:solidFill>
                <a:schemeClr val="bg2">
                  <a:lumMod val="50000"/>
                </a:schemeClr>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12"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a:solidFill>
                    <a:schemeClr val="bg1"/>
                  </a:solidFill>
                  <a:latin typeface="黑体" panose="02010609060101010101" pitchFamily="49" charset="-122"/>
                  <a:ea typeface="黑体" panose="02010609060101010101" pitchFamily="49" charset="-122"/>
                </a:rPr>
                <a:t>项目说明</a:t>
              </a:r>
              <a:endParaRPr lang="zh-HK" altLang="en-US" sz="7200" b="1" spc="300" dirty="0">
                <a:solidFill>
                  <a:schemeClr val="bg1"/>
                </a:solidFill>
                <a:latin typeface="黑体" panose="02010609060101010101" pitchFamily="49" charset="-122"/>
                <a:ea typeface="黑体" panose="02010609060101010101" pitchFamily="49" charset="-122"/>
              </a:endParaRPr>
            </a:p>
          </p:txBody>
        </p:sp>
      </p:gr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椭圆 30"/>
          <p:cNvSpPr/>
          <p:nvPr/>
        </p:nvSpPr>
        <p:spPr>
          <a:xfrm>
            <a:off x="2412999" y="1246920"/>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A</a:t>
            </a:r>
            <a:endParaRPr lang="zh-HK" altLang="en-US" sz="3600" b="1" dirty="0">
              <a:latin typeface="黑体" panose="02010609060101010101" pitchFamily="49" charset="-122"/>
              <a:ea typeface="黑体" panose="02010609060101010101" pitchFamily="49" charset="-122"/>
            </a:endParaRPr>
          </a:p>
        </p:txBody>
      </p:sp>
      <p:sp>
        <p:nvSpPr>
          <p:cNvPr id="32" name="椭圆 31"/>
          <p:cNvSpPr/>
          <p:nvPr/>
        </p:nvSpPr>
        <p:spPr>
          <a:xfrm>
            <a:off x="3124907" y="2605477"/>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B</a:t>
            </a:r>
            <a:endParaRPr lang="zh-HK" altLang="en-US" sz="3600" b="1" dirty="0">
              <a:latin typeface="黑体" panose="02010609060101010101" pitchFamily="49" charset="-122"/>
              <a:ea typeface="黑体" panose="02010609060101010101" pitchFamily="49" charset="-122"/>
            </a:endParaRPr>
          </a:p>
        </p:txBody>
      </p:sp>
      <p:cxnSp>
        <p:nvCxnSpPr>
          <p:cNvPr id="35" name="直接连接符 34"/>
          <p:cNvCxnSpPr/>
          <p:nvPr/>
        </p:nvCxnSpPr>
        <p:spPr>
          <a:xfrm flipV="1">
            <a:off x="1428902" y="1981056"/>
            <a:ext cx="584536" cy="944125"/>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V="1">
            <a:off x="1696915" y="3035515"/>
            <a:ext cx="866984" cy="49790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705773" y="1521655"/>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信息发布</a:t>
            </a:r>
            <a:endParaRPr lang="zh-HK" altLang="en-US" sz="2800" b="1" dirty="0">
              <a:solidFill>
                <a:srgbClr val="E74E3E"/>
              </a:solidFill>
              <a:latin typeface="黑体" panose="02010609060101010101" pitchFamily="49" charset="-122"/>
              <a:ea typeface="黑体" panose="02010609060101010101" pitchFamily="49" charset="-122"/>
            </a:endParaRPr>
          </a:p>
        </p:txBody>
      </p:sp>
      <p:sp>
        <p:nvSpPr>
          <p:cNvPr id="45" name="文本框 44"/>
          <p:cNvSpPr txBox="1"/>
          <p:nvPr/>
        </p:nvSpPr>
        <p:spPr>
          <a:xfrm>
            <a:off x="4251313" y="2776541"/>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资料下载</a:t>
            </a:r>
            <a:endParaRPr lang="zh-HK" altLang="en-US" sz="2800" b="1" dirty="0">
              <a:solidFill>
                <a:srgbClr val="E74E3E"/>
              </a:solidFill>
              <a:latin typeface="黑体" panose="02010609060101010101" pitchFamily="49" charset="-122"/>
              <a:ea typeface="黑体" panose="02010609060101010101" pitchFamily="49" charset="-122"/>
            </a:endParaRPr>
          </a:p>
        </p:txBody>
      </p:sp>
      <p:pic>
        <p:nvPicPr>
          <p:cNvPr id="17" name="图片 16"/>
          <p:cNvPicPr>
            <a:picLocks noChangeAspect="1"/>
          </p:cNvPicPr>
          <p:nvPr/>
        </p:nvPicPr>
        <p:blipFill rotWithShape="1">
          <a:blip r:embed="rId2" cstate="print"/>
          <a:srcRect l="48207"/>
          <a:stretch>
            <a:fillRect/>
          </a:stretch>
        </p:blipFill>
        <p:spPr>
          <a:xfrm>
            <a:off x="-660" y="2084120"/>
            <a:ext cx="1554054" cy="3000649"/>
          </a:xfrm>
          <a:prstGeom prst="rect">
            <a:avLst/>
          </a:prstGeom>
          <a:effectLst>
            <a:outerShdw blurRad="63500" sx="102000" sy="102000" algn="ctr" rotWithShape="0">
              <a:prstClr val="black">
                <a:alpha val="40000"/>
              </a:prstClr>
            </a:outerShdw>
          </a:effectLst>
        </p:spPr>
      </p:pic>
      <p:sp>
        <p:nvSpPr>
          <p:cNvPr id="66" name="矩形 65"/>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7" name="矩形 66"/>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8" name="文本框 67"/>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69" name="直接连接符 68"/>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71" name="文本框 70"/>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72" name="文本框 71"/>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3" name="文本框 72"/>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74" name="文本框 73"/>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75" name="直接连接符 74"/>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3060700" y="3898985"/>
            <a:ext cx="918803" cy="918803"/>
          </a:xfrm>
          <a:prstGeom prst="ellipse">
            <a:avLst/>
          </a:prstGeom>
          <a:solidFill>
            <a:srgbClr val="E74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黑体" panose="02010609060101010101" pitchFamily="49" charset="-122"/>
                <a:ea typeface="黑体" panose="02010609060101010101" pitchFamily="49" charset="-122"/>
              </a:rPr>
              <a:t>C</a:t>
            </a:r>
            <a:endParaRPr lang="zh-HK" altLang="en-US" sz="3600" b="1" dirty="0">
              <a:latin typeface="黑体" panose="02010609060101010101" pitchFamily="49" charset="-122"/>
              <a:ea typeface="黑体" panose="02010609060101010101" pitchFamily="49" charset="-122"/>
            </a:endParaRPr>
          </a:p>
        </p:txBody>
      </p:sp>
      <p:cxnSp>
        <p:nvCxnSpPr>
          <p:cNvPr id="29" name="直接连接符 28"/>
          <p:cNvCxnSpPr/>
          <p:nvPr/>
        </p:nvCxnSpPr>
        <p:spPr>
          <a:xfrm>
            <a:off x="1732677" y="4043076"/>
            <a:ext cx="984097" cy="240159"/>
          </a:xfrm>
          <a:prstGeom prst="line">
            <a:avLst/>
          </a:prstGeom>
          <a:ln w="28575">
            <a:solidFill>
              <a:srgbClr val="E74E3E"/>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53474" y="4234862"/>
            <a:ext cx="2171700" cy="523220"/>
          </a:xfrm>
          <a:prstGeom prst="rect">
            <a:avLst/>
          </a:prstGeom>
          <a:noFill/>
        </p:spPr>
        <p:txBody>
          <a:bodyPr wrap="square" rtlCol="0">
            <a:spAutoFit/>
          </a:bodyPr>
          <a:lstStyle/>
          <a:p>
            <a:pPr algn="ctr"/>
            <a:r>
              <a:rPr lang="zh-CN" altLang="en-US" sz="2800" b="1" dirty="0">
                <a:solidFill>
                  <a:srgbClr val="E74E3E"/>
                </a:solidFill>
                <a:latin typeface="黑体" panose="02010609060101010101" pitchFamily="49" charset="-122"/>
                <a:ea typeface="黑体" panose="02010609060101010101" pitchFamily="49" charset="-122"/>
              </a:rPr>
              <a:t>交流互动</a:t>
            </a:r>
            <a:endParaRPr lang="zh-HK" altLang="en-US" sz="2800" b="1" dirty="0">
              <a:solidFill>
                <a:srgbClr val="E74E3E"/>
              </a:solidFill>
              <a:latin typeface="黑体" panose="02010609060101010101" pitchFamily="49" charset="-122"/>
              <a:ea typeface="黑体" panose="02010609060101010101" pitchFamily="49" charset="-122"/>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642104" y="1349259"/>
            <a:ext cx="1325293" cy="410961"/>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文件</a:t>
            </a:r>
          </a:p>
        </p:txBody>
      </p:sp>
      <p:sp>
        <p:nvSpPr>
          <p:cNvPr id="17" name="矩形 16"/>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8" name="矩形 17"/>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19" name="文本框 18"/>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0" name="直接连接符 19"/>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2" name="文本框 21"/>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3" name="文本框 22"/>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5" name="文本框 24"/>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6" name="直接连接符 25"/>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表格 2"/>
          <p:cNvGraphicFramePr>
            <a:graphicFrameLocks noGrp="1"/>
          </p:cNvGraphicFramePr>
          <p:nvPr/>
        </p:nvGraphicFramePr>
        <p:xfrm>
          <a:off x="2036805" y="830306"/>
          <a:ext cx="6604609" cy="5920835"/>
        </p:xfrm>
        <a:graphic>
          <a:graphicData uri="http://schemas.openxmlformats.org/drawingml/2006/table">
            <a:tbl>
              <a:tblPr firstRow="1" firstCol="1" bandRow="1">
                <a:tableStyleId>{5C22544A-7EE6-4342-B048-85BDC9FD1C3A}</a:tableStyleId>
              </a:tblPr>
              <a:tblGrid>
                <a:gridCol w="876607">
                  <a:extLst>
                    <a:ext uri="{9D8B030D-6E8A-4147-A177-3AD203B41FA5}">
                      <a16:colId xmlns:a16="http://schemas.microsoft.com/office/drawing/2014/main" val="20000"/>
                    </a:ext>
                  </a:extLst>
                </a:gridCol>
                <a:gridCol w="3421466">
                  <a:extLst>
                    <a:ext uri="{9D8B030D-6E8A-4147-A177-3AD203B41FA5}">
                      <a16:colId xmlns:a16="http://schemas.microsoft.com/office/drawing/2014/main" val="20001"/>
                    </a:ext>
                  </a:extLst>
                </a:gridCol>
                <a:gridCol w="838269">
                  <a:extLst>
                    <a:ext uri="{9D8B030D-6E8A-4147-A177-3AD203B41FA5}">
                      <a16:colId xmlns:a16="http://schemas.microsoft.com/office/drawing/2014/main" val="20002"/>
                    </a:ext>
                  </a:extLst>
                </a:gridCol>
                <a:gridCol w="1468267">
                  <a:extLst>
                    <a:ext uri="{9D8B030D-6E8A-4147-A177-3AD203B41FA5}">
                      <a16:colId xmlns:a16="http://schemas.microsoft.com/office/drawing/2014/main" val="20003"/>
                    </a:ext>
                  </a:extLst>
                </a:gridCol>
              </a:tblGrid>
              <a:tr h="326345">
                <a:tc>
                  <a:txBody>
                    <a:bodyPr/>
                    <a:lstStyle/>
                    <a:p>
                      <a:pPr algn="just">
                        <a:spcAft>
                          <a:spcPts val="0"/>
                        </a:spcAft>
                      </a:pPr>
                      <a:r>
                        <a:rPr lang="zh-CN" sz="2100" kern="100">
                          <a:effectLst/>
                        </a:rPr>
                        <a:t>编号</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名称</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形式</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介质</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0"/>
                  </a:ext>
                </a:extLst>
              </a:tr>
              <a:tr h="372966">
                <a:tc>
                  <a:txBody>
                    <a:bodyPr/>
                    <a:lstStyle/>
                    <a:p>
                      <a:pPr algn="just">
                        <a:spcAft>
                          <a:spcPts val="0"/>
                        </a:spcAft>
                      </a:pPr>
                      <a:r>
                        <a:rPr lang="en-US" sz="2100" kern="100">
                          <a:effectLst/>
                        </a:rPr>
                        <a:t>1</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《项目章程》</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1"/>
                  </a:ext>
                </a:extLst>
              </a:tr>
              <a:tr h="372966">
                <a:tc>
                  <a:txBody>
                    <a:bodyPr/>
                    <a:lstStyle/>
                    <a:p>
                      <a:pPr algn="just">
                        <a:spcAft>
                          <a:spcPts val="0"/>
                        </a:spcAft>
                      </a:pPr>
                      <a:r>
                        <a:rPr lang="en-US" sz="2100" kern="100">
                          <a:effectLst/>
                        </a:rPr>
                        <a:t>2</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《可行性分析报告》</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2"/>
                  </a:ext>
                </a:extLst>
              </a:tr>
              <a:tr h="372966">
                <a:tc>
                  <a:txBody>
                    <a:bodyPr/>
                    <a:lstStyle/>
                    <a:p>
                      <a:pPr algn="just">
                        <a:spcAft>
                          <a:spcPts val="0"/>
                        </a:spcAft>
                      </a:pPr>
                      <a:r>
                        <a:rPr lang="en-US" sz="2100" kern="100">
                          <a:effectLst/>
                        </a:rPr>
                        <a:t>4</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《总体项目计划》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3"/>
                  </a:ext>
                </a:extLst>
              </a:tr>
              <a:tr h="372966">
                <a:tc>
                  <a:txBody>
                    <a:bodyPr/>
                    <a:lstStyle/>
                    <a:p>
                      <a:pPr algn="just">
                        <a:spcAft>
                          <a:spcPts val="0"/>
                        </a:spcAft>
                      </a:pPr>
                      <a:r>
                        <a:rPr lang="en-US" sz="2100" kern="100">
                          <a:effectLst/>
                        </a:rPr>
                        <a:t>5</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《需求开发计划》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4"/>
                  </a:ext>
                </a:extLst>
              </a:tr>
              <a:tr h="372966">
                <a:tc>
                  <a:txBody>
                    <a:bodyPr/>
                    <a:lstStyle/>
                    <a:p>
                      <a:pPr algn="just">
                        <a:spcAft>
                          <a:spcPts val="0"/>
                        </a:spcAft>
                      </a:pPr>
                      <a:r>
                        <a:rPr lang="en-US" sz="2100" kern="100">
                          <a:effectLst/>
                        </a:rPr>
                        <a:t>6</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《需求变更控制文档》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5"/>
                  </a:ext>
                </a:extLst>
              </a:tr>
              <a:tr h="372966">
                <a:tc>
                  <a:txBody>
                    <a:bodyPr/>
                    <a:lstStyle/>
                    <a:p>
                      <a:pPr algn="just">
                        <a:spcAft>
                          <a:spcPts val="0"/>
                        </a:spcAft>
                      </a:pPr>
                      <a:r>
                        <a:rPr lang="en-US" sz="2100" kern="100">
                          <a:effectLst/>
                        </a:rPr>
                        <a:t>7</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《需求规格说明书》</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6"/>
                  </a:ext>
                </a:extLst>
              </a:tr>
              <a:tr h="372966">
                <a:tc>
                  <a:txBody>
                    <a:bodyPr/>
                    <a:lstStyle/>
                    <a:p>
                      <a:pPr algn="just">
                        <a:spcAft>
                          <a:spcPts val="0"/>
                        </a:spcAft>
                      </a:pPr>
                      <a:r>
                        <a:rPr lang="en-US" sz="2100" kern="100">
                          <a:effectLst/>
                        </a:rPr>
                        <a:t>8</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《系统设计计划》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7"/>
                  </a:ext>
                </a:extLst>
              </a:tr>
              <a:tr h="372966">
                <a:tc>
                  <a:txBody>
                    <a:bodyPr/>
                    <a:lstStyle/>
                    <a:p>
                      <a:pPr algn="just">
                        <a:spcAft>
                          <a:spcPts val="0"/>
                        </a:spcAft>
                      </a:pPr>
                      <a:r>
                        <a:rPr lang="en-US" sz="2100" kern="100">
                          <a:effectLst/>
                        </a:rPr>
                        <a:t>9</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《概要设计说明》</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8"/>
                  </a:ext>
                </a:extLst>
              </a:tr>
              <a:tr h="372966">
                <a:tc>
                  <a:txBody>
                    <a:bodyPr/>
                    <a:lstStyle/>
                    <a:p>
                      <a:pPr algn="just">
                        <a:spcAft>
                          <a:spcPts val="0"/>
                        </a:spcAft>
                      </a:pPr>
                      <a:r>
                        <a:rPr lang="en-US" sz="2100" kern="100">
                          <a:effectLst/>
                        </a:rPr>
                        <a:t>10</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《质量保证计划》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09"/>
                  </a:ext>
                </a:extLst>
              </a:tr>
              <a:tr h="372966">
                <a:tc>
                  <a:txBody>
                    <a:bodyPr/>
                    <a:lstStyle/>
                    <a:p>
                      <a:pPr algn="just">
                        <a:spcAft>
                          <a:spcPts val="0"/>
                        </a:spcAft>
                      </a:pPr>
                      <a:r>
                        <a:rPr lang="en-US" sz="2100" kern="100">
                          <a:effectLst/>
                        </a:rPr>
                        <a:t>11</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《编码与系统实现计划》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10"/>
                  </a:ext>
                </a:extLst>
              </a:tr>
              <a:tr h="372966">
                <a:tc>
                  <a:txBody>
                    <a:bodyPr/>
                    <a:lstStyle/>
                    <a:p>
                      <a:pPr algn="just">
                        <a:spcAft>
                          <a:spcPts val="0"/>
                        </a:spcAft>
                      </a:pPr>
                      <a:r>
                        <a:rPr lang="en-US" sz="2100" kern="100">
                          <a:effectLst/>
                        </a:rPr>
                        <a:t>12</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《测试计划》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11"/>
                  </a:ext>
                </a:extLst>
              </a:tr>
              <a:tr h="372966">
                <a:tc>
                  <a:txBody>
                    <a:bodyPr/>
                    <a:lstStyle/>
                    <a:p>
                      <a:pPr algn="just">
                        <a:spcAft>
                          <a:spcPts val="0"/>
                        </a:spcAft>
                      </a:pPr>
                      <a:r>
                        <a:rPr lang="en-US" sz="2100" kern="100">
                          <a:effectLst/>
                        </a:rPr>
                        <a:t>13</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《工程部署计划》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12"/>
                  </a:ext>
                </a:extLst>
              </a:tr>
              <a:tr h="372966">
                <a:tc>
                  <a:txBody>
                    <a:bodyPr/>
                    <a:lstStyle/>
                    <a:p>
                      <a:pPr algn="just">
                        <a:spcAft>
                          <a:spcPts val="0"/>
                        </a:spcAft>
                      </a:pPr>
                      <a:r>
                        <a:rPr lang="en-US" sz="2100" kern="100">
                          <a:effectLst/>
                        </a:rPr>
                        <a:t>14</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《培训计划》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13"/>
                  </a:ext>
                </a:extLst>
              </a:tr>
              <a:tr h="372966">
                <a:tc>
                  <a:txBody>
                    <a:bodyPr/>
                    <a:lstStyle/>
                    <a:p>
                      <a:pPr algn="just">
                        <a:spcAft>
                          <a:spcPts val="0"/>
                        </a:spcAft>
                      </a:pPr>
                      <a:r>
                        <a:rPr lang="en-US" sz="2100" kern="100">
                          <a:effectLst/>
                        </a:rPr>
                        <a:t>15</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《系统维护计划》</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电子</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14"/>
                  </a:ext>
                </a:extLst>
              </a:tr>
              <a:tr h="372966">
                <a:tc>
                  <a:txBody>
                    <a:bodyPr/>
                    <a:lstStyle/>
                    <a:p>
                      <a:pPr algn="just">
                        <a:spcAft>
                          <a:spcPts val="0"/>
                        </a:spcAft>
                      </a:pPr>
                      <a:r>
                        <a:rPr lang="en-US" sz="2100" kern="100">
                          <a:effectLst/>
                        </a:rPr>
                        <a:t>16</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400" kern="100">
                          <a:effectLst/>
                        </a:rPr>
                        <a:t>《项目总结报告》</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a:effectLst/>
                        </a:rPr>
                        <a:t>文档</a:t>
                      </a:r>
                      <a:endParaRPr lang="zh-CN" sz="2100" kern="10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tc>
                  <a:txBody>
                    <a:bodyPr/>
                    <a:lstStyle/>
                    <a:p>
                      <a:pPr algn="just">
                        <a:spcAft>
                          <a:spcPts val="0"/>
                        </a:spcAft>
                      </a:pPr>
                      <a:r>
                        <a:rPr lang="zh-CN" sz="2100" kern="100" dirty="0">
                          <a:effectLst/>
                        </a:rPr>
                        <a:t>电子</a:t>
                      </a:r>
                      <a:endParaRPr lang="zh-CN" sz="21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139862" marR="139862" marT="0" marB="0"/>
                </a:tc>
                <a:extLst>
                  <a:ext uri="{0D108BD9-81ED-4DB2-BD59-A6C34878D82A}">
                    <a16:rowId xmlns:a16="http://schemas.microsoft.com/office/drawing/2014/main" val="10015"/>
                  </a:ext>
                </a:extLst>
              </a:tr>
            </a:tbl>
          </a:graphicData>
        </a:graphic>
      </p:graphicFrame>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433189" y="744104"/>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选择方案</a:t>
            </a:r>
          </a:p>
        </p:txBody>
      </p:sp>
      <p:sp>
        <p:nvSpPr>
          <p:cNvPr id="22" name="矩形 21"/>
          <p:cNvSpPr/>
          <p:nvPr/>
        </p:nvSpPr>
        <p:spPr>
          <a:xfrm>
            <a:off x="0" y="-3686"/>
            <a:ext cx="9144000" cy="557154"/>
          </a:xfrm>
          <a:prstGeom prst="rect">
            <a:avLst/>
          </a:prstGeom>
          <a:solidFill>
            <a:srgbClr val="E74E3E"/>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3" name="矩形 22"/>
          <p:cNvSpPr/>
          <p:nvPr/>
        </p:nvSpPr>
        <p:spPr>
          <a:xfrm>
            <a:off x="1380492" y="106859"/>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4" name="文本框 23"/>
          <p:cNvSpPr txBox="1"/>
          <p:nvPr/>
        </p:nvSpPr>
        <p:spPr>
          <a:xfrm>
            <a:off x="42950" y="90225"/>
            <a:ext cx="1280392"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介绍</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25" name="直接连接符 24"/>
          <p:cNvCxnSpPr/>
          <p:nvPr/>
        </p:nvCxnSpPr>
        <p:spPr>
          <a:xfrm>
            <a:off x="1304751"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421374" y="99792"/>
            <a:ext cx="1295400" cy="369332"/>
          </a:xfrm>
          <a:prstGeom prst="rect">
            <a:avLst/>
          </a:prstGeom>
          <a:noFill/>
        </p:spPr>
        <p:txBody>
          <a:bodyPr wrap="square" rtlCol="0">
            <a:spAutoFit/>
          </a:bodyPr>
          <a:lstStyle/>
          <a:p>
            <a:r>
              <a:rPr lang="zh-CN" altLang="en-US">
                <a:solidFill>
                  <a:srgbClr val="666666"/>
                </a:solidFill>
                <a:latin typeface="黑体" panose="02010609060101010101" pitchFamily="49" charset="-122"/>
                <a:ea typeface="黑体" panose="02010609060101010101" pitchFamily="49" charset="-122"/>
              </a:rPr>
              <a:t>项目说明</a:t>
            </a:r>
            <a:endParaRPr lang="en-US" altLang="zh-CN" dirty="0">
              <a:solidFill>
                <a:srgbClr val="666666"/>
              </a:solidFill>
              <a:latin typeface="黑体" panose="02010609060101010101" pitchFamily="49" charset="-122"/>
              <a:ea typeface="黑体" panose="02010609060101010101" pitchFamily="49" charset="-122"/>
            </a:endParaRPr>
          </a:p>
        </p:txBody>
      </p:sp>
      <p:sp>
        <p:nvSpPr>
          <p:cNvPr id="27" name="文本框 26"/>
          <p:cNvSpPr txBox="1"/>
          <p:nvPr/>
        </p:nvSpPr>
        <p:spPr>
          <a:xfrm>
            <a:off x="2732542" y="92972"/>
            <a:ext cx="1295400"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项目计划</a:t>
            </a:r>
            <a:endParaRPr lang="zh-HK" altLang="en-US" dirty="0">
              <a:solidFill>
                <a:schemeClr val="bg1"/>
              </a:solidFill>
              <a:latin typeface="黑体" panose="02010609060101010101" pitchFamily="49" charset="-122"/>
              <a:ea typeface="黑体" panose="02010609060101010101" pitchFamily="49" charset="-122"/>
            </a:endParaRPr>
          </a:p>
        </p:txBody>
      </p:sp>
      <p:sp>
        <p:nvSpPr>
          <p:cNvPr id="28" name="文本框 27"/>
          <p:cNvSpPr txBox="1"/>
          <p:nvPr/>
        </p:nvSpPr>
        <p:spPr>
          <a:xfrm>
            <a:off x="4043710"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版本控制</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29" name="文本框 28"/>
          <p:cNvSpPr txBox="1"/>
          <p:nvPr/>
        </p:nvSpPr>
        <p:spPr>
          <a:xfrm>
            <a:off x="5403317" y="90225"/>
            <a:ext cx="1295400" cy="368300"/>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经费预算</a:t>
            </a:r>
            <a:endParaRPr lang="zh-HK" altLang="en-US" spc="300" dirty="0">
              <a:solidFill>
                <a:schemeClr val="bg1"/>
              </a:solidFill>
              <a:latin typeface="黑体" panose="02010609060101010101" pitchFamily="49" charset="-122"/>
              <a:ea typeface="黑体" panose="02010609060101010101" pitchFamily="49" charset="-122"/>
            </a:endParaRPr>
          </a:p>
        </p:txBody>
      </p:sp>
      <p:sp>
        <p:nvSpPr>
          <p:cNvPr id="30" name="文本框 29"/>
          <p:cNvSpPr txBox="1"/>
          <p:nvPr/>
        </p:nvSpPr>
        <p:spPr>
          <a:xfrm>
            <a:off x="6762923" y="90225"/>
            <a:ext cx="1295400" cy="369332"/>
          </a:xfrm>
          <a:prstGeom prst="rect">
            <a:avLst/>
          </a:prstGeom>
          <a:noFill/>
        </p:spPr>
        <p:txBody>
          <a:bodyPr wrap="square" rtlCol="0">
            <a:spAutoFit/>
          </a:bodyPr>
          <a:lstStyle/>
          <a:p>
            <a:r>
              <a:rPr lang="zh-CN" altLang="en-US" spc="300" dirty="0">
                <a:solidFill>
                  <a:schemeClr val="bg1"/>
                </a:solidFill>
                <a:latin typeface="黑体" panose="02010609060101010101" pitchFamily="49" charset="-122"/>
                <a:ea typeface="黑体" panose="02010609060101010101" pitchFamily="49" charset="-122"/>
              </a:rPr>
              <a:t>成员分工</a:t>
            </a:r>
            <a:endParaRPr lang="zh-HK" altLang="en-US" spc="300" dirty="0">
              <a:solidFill>
                <a:schemeClr val="bg1"/>
              </a:solidFill>
              <a:latin typeface="黑体" panose="02010609060101010101" pitchFamily="49" charset="-122"/>
              <a:ea typeface="黑体" panose="02010609060101010101" pitchFamily="49" charset="-122"/>
            </a:endParaRPr>
          </a:p>
        </p:txBody>
      </p:sp>
      <p:cxnSp>
        <p:nvCxnSpPr>
          <p:cNvPr id="31" name="直接连接符 30"/>
          <p:cNvCxnSpPr/>
          <p:nvPr/>
        </p:nvCxnSpPr>
        <p:spPr>
          <a:xfrm>
            <a:off x="2607196"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979503"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08762"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698717" y="902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1304925" y="1624965"/>
            <a:ext cx="6734175" cy="3046095"/>
          </a:xfrm>
          <a:prstGeom prst="rect">
            <a:avLst/>
          </a:prstGeom>
          <a:noFill/>
          <a:ln w="9525">
            <a:noFill/>
          </a:ln>
        </p:spPr>
        <p:txBody>
          <a:bodyPr wrap="square">
            <a:spAutoFit/>
          </a:bodyPr>
          <a:lstStyle/>
          <a:p>
            <a:pPr indent="127000"/>
            <a:r>
              <a:rPr lang="zh-HK" altLang="en-US" sz="3200" b="0">
                <a:latin typeface="宋体" panose="02010600030101010101" pitchFamily="2" charset="-122"/>
                <a:ea typeface="宋体" panose="02010600030101010101" pitchFamily="2" charset="-122"/>
                <a:cs typeface="宋体" panose="02010600030101010101" pitchFamily="2" charset="-122"/>
              </a:rPr>
              <a:t>用</a:t>
            </a:r>
            <a:r>
              <a:rPr lang="en-US" altLang="zh-HK" sz="3200" b="0">
                <a:latin typeface="宋体" panose="02010600030101010101" pitchFamily="2" charset="-122"/>
                <a:ea typeface="宋体" panose="02010600030101010101" pitchFamily="2" charset="-122"/>
                <a:cs typeface="宋体" panose="02010600030101010101" pitchFamily="2" charset="-122"/>
              </a:rPr>
              <a:t>webstorm+Nodejs</a:t>
            </a:r>
            <a:r>
              <a:rPr lang="zh-HK" altLang="en-US" sz="3200" b="0">
                <a:latin typeface="宋体" panose="02010600030101010101" pitchFamily="2" charset="-122"/>
                <a:ea typeface="宋体" panose="02010600030101010101" pitchFamily="2" charset="-122"/>
                <a:cs typeface="宋体" panose="02010600030101010101" pitchFamily="2" charset="-122"/>
              </a:rPr>
              <a:t>框架进行网站的开发，用</a:t>
            </a:r>
            <a:r>
              <a:rPr lang="en-US" altLang="zh-HK" sz="3200" b="0">
                <a:latin typeface="Times New Roman" panose="02020603050405020304" pitchFamily="18" charset="0"/>
                <a:cs typeface="Times New Roman" panose="02020603050405020304" pitchFamily="18" charset="0"/>
              </a:rPr>
              <a:t>MySql</a:t>
            </a:r>
            <a:r>
              <a:rPr lang="zh-HK" altLang="en-US" sz="3200" b="0">
                <a:latin typeface="宋体" panose="02010600030101010101" pitchFamily="2" charset="-122"/>
                <a:ea typeface="宋体" panose="02010600030101010101" pitchFamily="2" charset="-122"/>
                <a:cs typeface="宋体" panose="02010600030101010101" pitchFamily="2" charset="-122"/>
              </a:rPr>
              <a:t>数据库的交互并用</a:t>
            </a:r>
            <a:r>
              <a:rPr lang="en-US" altLang="zh-HK" sz="3200" b="0">
                <a:latin typeface="Times New Roman" panose="02020603050405020304" pitchFamily="18" charset="0"/>
                <a:cs typeface="Times New Roman" panose="02020603050405020304" pitchFamily="18" charset="0"/>
              </a:rPr>
              <a:t>Tomcat</a:t>
            </a:r>
            <a:r>
              <a:rPr lang="zh-HK" altLang="en-US" sz="3200" b="0">
                <a:latin typeface="宋体" panose="02010600030101010101" pitchFamily="2" charset="-122"/>
                <a:ea typeface="宋体" panose="02010600030101010101" pitchFamily="2" charset="-122"/>
                <a:cs typeface="宋体" panose="02010600030101010101" pitchFamily="2" charset="-122"/>
              </a:rPr>
              <a:t>来部署服务器。对</a:t>
            </a:r>
            <a:r>
              <a:rPr lang="en-US" altLang="zh-HK" sz="3200" b="0">
                <a:latin typeface="Times New Roman" panose="02020603050405020304" pitchFamily="18" charset="0"/>
                <a:cs typeface="Times New Roman" panose="02020603050405020304" pitchFamily="18" charset="0"/>
              </a:rPr>
              <a:t>MySql</a:t>
            </a:r>
            <a:r>
              <a:rPr lang="zh-HK" altLang="en-US" sz="3200" b="0">
                <a:latin typeface="宋体" panose="02010600030101010101" pitchFamily="2" charset="-122"/>
                <a:ea typeface="宋体" panose="02010600030101010101" pitchFamily="2" charset="-122"/>
                <a:cs typeface="宋体" panose="02010600030101010101" pitchFamily="2" charset="-122"/>
              </a:rPr>
              <a:t>数据库有基础，用</a:t>
            </a:r>
            <a:r>
              <a:rPr lang="en-US" altLang="zh-HK" sz="3200" b="0">
                <a:latin typeface="Times New Roman" panose="02020603050405020304" pitchFamily="18" charset="0"/>
                <a:cs typeface="Times New Roman" panose="02020603050405020304" pitchFamily="18" charset="0"/>
              </a:rPr>
              <a:t>Tomcat</a:t>
            </a:r>
            <a:r>
              <a:rPr lang="zh-HK" altLang="en-US" sz="3200" b="0">
                <a:latin typeface="宋体" panose="02010600030101010101" pitchFamily="2" charset="-122"/>
                <a:ea typeface="宋体" panose="02010600030101010101" pitchFamily="2" charset="-122"/>
                <a:cs typeface="宋体" panose="02010600030101010101" pitchFamily="2" charset="-122"/>
              </a:rPr>
              <a:t>作为服务器来代替本地的服务器。租用阿里云服务器，将</a:t>
            </a:r>
            <a:r>
              <a:rPr lang="en-US" altLang="zh-HK" sz="3200" b="0">
                <a:latin typeface="Times New Roman" panose="02020603050405020304" pitchFamily="18" charset="0"/>
                <a:cs typeface="Times New Roman" panose="02020603050405020304" pitchFamily="18" charset="0"/>
              </a:rPr>
              <a:t>Tomcat</a:t>
            </a:r>
            <a:r>
              <a:rPr lang="zh-HK" altLang="en-US" sz="3200" b="0">
                <a:latin typeface="宋体" panose="02010600030101010101" pitchFamily="2" charset="-122"/>
                <a:ea typeface="宋体" panose="02010600030101010101" pitchFamily="2" charset="-122"/>
                <a:cs typeface="宋体" panose="02010600030101010101" pitchFamily="2" charset="-122"/>
              </a:rPr>
              <a:t>部署到阿里云服务器上。</a:t>
            </a:r>
          </a:p>
        </p:txBody>
      </p:sp>
      <p:sp>
        <p:nvSpPr>
          <p:cNvPr id="2" name="圆角矩形 1"/>
          <p:cNvSpPr/>
          <p:nvPr/>
        </p:nvSpPr>
        <p:spPr>
          <a:xfrm>
            <a:off x="433189" y="4841759"/>
            <a:ext cx="1920995" cy="605275"/>
          </a:xfrm>
          <a:prstGeom prst="roundRect">
            <a:avLst/>
          </a:prstGeom>
          <a:solidFill>
            <a:srgbClr val="E74E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原因</a:t>
            </a:r>
          </a:p>
        </p:txBody>
      </p:sp>
      <p:sp>
        <p:nvSpPr>
          <p:cNvPr id="4" name="文本框 3"/>
          <p:cNvSpPr txBox="1"/>
          <p:nvPr/>
        </p:nvSpPr>
        <p:spPr>
          <a:xfrm>
            <a:off x="1304925" y="5523230"/>
            <a:ext cx="6477635" cy="1198880"/>
          </a:xfrm>
          <a:prstGeom prst="rect">
            <a:avLst/>
          </a:prstGeom>
          <a:noFill/>
          <a:ln w="9525">
            <a:noFill/>
          </a:ln>
        </p:spPr>
        <p:txBody>
          <a:bodyPr wrap="square">
            <a:spAutoFit/>
          </a:bodyPr>
          <a:lstStyle/>
          <a:p>
            <a:pPr indent="127000"/>
            <a:r>
              <a:rPr lang="zh-HK" altLang="en-US" sz="2400" b="0">
                <a:latin typeface="宋体" panose="02010600030101010101" pitchFamily="2" charset="-122"/>
                <a:ea typeface="宋体" panose="02010600030101010101" pitchFamily="2" charset="-122"/>
                <a:cs typeface="宋体" panose="02010600030101010101" pitchFamily="2" charset="-122"/>
              </a:rPr>
              <a:t>选择系统方案</a:t>
            </a:r>
            <a:r>
              <a:rPr lang="en-US" altLang="zh-HK" sz="2400" b="0">
                <a:latin typeface="宋体" panose="02010600030101010101" pitchFamily="2" charset="-122"/>
                <a:ea typeface="宋体" panose="02010600030101010101" pitchFamily="2" charset="-122"/>
                <a:cs typeface="宋体" panose="02010600030101010101" pitchFamily="2" charset="-122"/>
              </a:rPr>
              <a:t>1</a:t>
            </a:r>
            <a:r>
              <a:rPr lang="zh-HK" altLang="en-US" sz="2400" b="0">
                <a:latin typeface="宋体" panose="02010600030101010101" pitchFamily="2" charset="-122"/>
                <a:ea typeface="宋体" panose="02010600030101010101" pitchFamily="2" charset="-122"/>
                <a:cs typeface="宋体" panose="02010600030101010101" pitchFamily="2" charset="-122"/>
              </a:rPr>
              <a:t>，从服务器稳定性和技术门槛上上考虑采用系统方案</a:t>
            </a:r>
            <a:r>
              <a:rPr lang="en-US" altLang="zh-HK" sz="2400" b="0">
                <a:latin typeface="Times New Roman" panose="02020603050405020304" pitchFamily="18" charset="0"/>
                <a:cs typeface="Times New Roman" panose="02020603050405020304" pitchFamily="18" charset="0"/>
              </a:rPr>
              <a:t>1</a:t>
            </a:r>
            <a:r>
              <a:rPr lang="zh-HK" altLang="en-US" sz="2400" b="0">
                <a:latin typeface="宋体" panose="02010600030101010101" pitchFamily="2" charset="-122"/>
                <a:ea typeface="宋体" panose="02010600030101010101" pitchFamily="2" charset="-122"/>
                <a:cs typeface="宋体" panose="02010600030101010101" pitchFamily="2" charset="-122"/>
              </a:rPr>
              <a:t>，能满足基本的业务需求。</a:t>
            </a:r>
          </a:p>
        </p:txBody>
      </p:sp>
    </p:spTree>
  </p:cSld>
  <p:clrMapOvr>
    <a:masterClrMapping/>
  </p:clrMapOvr>
  <p:transition>
    <p:wipe/>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1461</Words>
  <Application>Microsoft Office PowerPoint</Application>
  <PresentationFormat>全屏显示(4:3)</PresentationFormat>
  <Paragraphs>443</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31</vt:i4>
      </vt:variant>
    </vt:vector>
  </HeadingPairs>
  <TitlesOfParts>
    <vt:vector size="40" baseType="lpstr">
      <vt:lpstr>新細明體</vt:lpstr>
      <vt:lpstr>黑体</vt:lpstr>
      <vt:lpstr>宋体</vt:lpstr>
      <vt:lpstr>Arial</vt:lpstr>
      <vt:lpstr>Calibri</vt:lpstr>
      <vt:lpstr>Calibri Light</vt:lpstr>
      <vt:lpstr>Times New Roman</vt:lpstr>
      <vt:lpstr>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0530</cp:lastModifiedBy>
  <cp:revision>172</cp:revision>
  <dcterms:created xsi:type="dcterms:W3CDTF">2015-02-19T23:46:00Z</dcterms:created>
  <dcterms:modified xsi:type="dcterms:W3CDTF">2017-10-26T05:28:38Z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