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5"/>
  </p:notesMasterIdLst>
  <p:handoutMasterIdLst>
    <p:handoutMasterId r:id="rId36"/>
  </p:handoutMasterIdLst>
  <p:sldIdLst>
    <p:sldId id="260" r:id="rId4"/>
    <p:sldId id="266" r:id="rId5"/>
    <p:sldId id="294" r:id="rId6"/>
    <p:sldId id="337" r:id="rId7"/>
    <p:sldId id="336" r:id="rId8"/>
    <p:sldId id="293" r:id="rId9"/>
    <p:sldId id="277" r:id="rId10"/>
    <p:sldId id="275" r:id="rId11"/>
    <p:sldId id="347" r:id="rId12"/>
    <p:sldId id="348" r:id="rId13"/>
    <p:sldId id="292" r:id="rId14"/>
    <p:sldId id="312" r:id="rId15"/>
    <p:sldId id="342" r:id="rId16"/>
    <p:sldId id="313" r:id="rId17"/>
    <p:sldId id="344" r:id="rId18"/>
    <p:sldId id="303" r:id="rId19"/>
    <p:sldId id="338" r:id="rId20"/>
    <p:sldId id="339" r:id="rId21"/>
    <p:sldId id="340" r:id="rId22"/>
    <p:sldId id="371" r:id="rId23"/>
    <p:sldId id="372" r:id="rId24"/>
    <p:sldId id="291" r:id="rId25"/>
    <p:sldId id="305" r:id="rId26"/>
    <p:sldId id="290" r:id="rId27"/>
    <p:sldId id="315" r:id="rId28"/>
    <p:sldId id="329" r:id="rId29"/>
    <p:sldId id="309" r:id="rId30"/>
    <p:sldId id="295" r:id="rId31"/>
    <p:sldId id="373" r:id="rId32"/>
    <p:sldId id="296" r:id="rId33"/>
    <p:sldId id="288" r:id="rId34"/>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74E3E"/>
    <a:srgbClr val="666666"/>
    <a:srgbClr val="969696"/>
    <a:srgbClr val="7C233E"/>
    <a:srgbClr val="92D14F"/>
    <a:srgbClr val="0174AB"/>
    <a:srgbClr val="BFC0C0"/>
    <a:srgbClr val="9F9D9A"/>
    <a:srgbClr val="0A3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72" autoAdjust="0"/>
    <p:restoredTop sz="94660" autoAdjust="0"/>
  </p:normalViewPr>
  <p:slideViewPr>
    <p:cSldViewPr snapToGrid="0" showGuides="1">
      <p:cViewPr varScale="1">
        <p:scale>
          <a:sx n="86" d="100"/>
          <a:sy n="86" d="100"/>
        </p:scale>
        <p:origin x="1238" y="67"/>
      </p:cViewPr>
      <p:guideLst>
        <p:guide orient="horz" pos="285"/>
        <p:guide pos="5125"/>
        <p:guide pos="1454"/>
        <p:guide orient="horz" pos="1170"/>
        <p:guide orient="horz" pos="2319"/>
        <p:guide orient="horz" pos="3240"/>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8.xml"/><Relationship Id="rId2" Type="http://schemas.openxmlformats.org/officeDocument/2006/relationships/themeOverride" Target="../theme/themeOverride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en-US" altLang="zh-CN" sz="7200" b="1" spc="300" dirty="0">
                <a:solidFill>
                  <a:schemeClr val="bg1"/>
                </a:solidFill>
                <a:latin typeface="黑体" panose="02010609060101010101" pitchFamily="49" charset="-122"/>
                <a:ea typeface="黑体" panose="02010609060101010101" pitchFamily="49" charset="-122"/>
              </a:rPr>
              <a:t>G9-Project</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G09</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4472296" cy="39878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张旗，于欣汝，曾雨晴，靳泽旭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25319" y="2010717"/>
            <a:ext cx="5315339" cy="29898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5" descr="QQ图片201710211408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358" y="833970"/>
            <a:ext cx="7672104" cy="627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圆角矩形 54"/>
          <p:cNvSpPr/>
          <p:nvPr/>
        </p:nvSpPr>
        <p:spPr>
          <a:xfrm>
            <a:off x="302379" y="833639"/>
            <a:ext cx="2414247"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数据流、处理流</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endParaRPr lang="zh-CN" altLang="en-US"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descr="QQ截图20171025232339"/>
          <p:cNvPicPr>
            <a:picLocks noChangeAspect="1"/>
          </p:cNvPicPr>
          <p:nvPr/>
        </p:nvPicPr>
        <p:blipFill>
          <a:blip r:embed="rId1"/>
          <a:stretch>
            <a:fillRect/>
          </a:stretch>
        </p:blipFill>
        <p:spPr>
          <a:xfrm>
            <a:off x="417830" y="2576830"/>
            <a:ext cx="8308340" cy="330200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endParaRPr lang="zh-CN" altLang="en-US"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descr="QQ截图20171025232410"/>
          <p:cNvPicPr>
            <a:picLocks noChangeAspect="1"/>
          </p:cNvPicPr>
          <p:nvPr/>
        </p:nvPicPr>
        <p:blipFill>
          <a:blip r:embed="rId1"/>
          <a:stretch>
            <a:fillRect/>
          </a:stretch>
        </p:blipFill>
        <p:spPr>
          <a:xfrm>
            <a:off x="659130" y="2098675"/>
            <a:ext cx="8233410" cy="3857625"/>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endParaRPr lang="zh-CN" altLang="en-US" dirty="0">
              <a:solidFill>
                <a:schemeClr val="bg1"/>
              </a:solidFill>
            </a:endParaRPr>
          </a:p>
        </p:txBody>
      </p:sp>
      <p:pic>
        <p:nvPicPr>
          <p:cNvPr id="3" name="图片 2" descr="QQ截图20171025232517"/>
          <p:cNvPicPr>
            <a:picLocks noChangeAspect="1"/>
          </p:cNvPicPr>
          <p:nvPr/>
        </p:nvPicPr>
        <p:blipFill>
          <a:blip r:embed="rId1"/>
          <a:stretch>
            <a:fillRect/>
          </a:stretch>
        </p:blipFill>
        <p:spPr>
          <a:xfrm>
            <a:off x="205740" y="2135505"/>
            <a:ext cx="8727440" cy="4373245"/>
          </a:xfrm>
          <a:prstGeom prst="rect">
            <a:avLst/>
          </a:prstGeom>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endParaRPr lang="zh-CN" altLang="en-US" dirty="0">
              <a:solidFill>
                <a:schemeClr val="bg1"/>
              </a:solidFill>
            </a:endParaRPr>
          </a:p>
        </p:txBody>
      </p:sp>
      <p:pic>
        <p:nvPicPr>
          <p:cNvPr id="17" name="图片 16" descr="QQ截图20171025232557"/>
          <p:cNvPicPr>
            <a:picLocks noChangeAspect="1"/>
          </p:cNvPicPr>
          <p:nvPr/>
        </p:nvPicPr>
        <p:blipFill>
          <a:blip r:embed="rId1"/>
          <a:stretch>
            <a:fillRect/>
          </a:stretch>
        </p:blipFill>
        <p:spPr>
          <a:xfrm>
            <a:off x="43180" y="2148840"/>
            <a:ext cx="8864600" cy="4399915"/>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0" name="图片 20" descr="QQ截图20171022182251"/>
          <p:cNvPicPr>
            <a:picLocks noChangeAspect="1"/>
          </p:cNvPicPr>
          <p:nvPr/>
        </p:nvPicPr>
        <p:blipFill>
          <a:blip r:embed="rId1"/>
          <a:stretch>
            <a:fillRect/>
          </a:stretch>
        </p:blipFill>
        <p:spPr>
          <a:xfrm>
            <a:off x="3735070" y="572135"/>
            <a:ext cx="5264150" cy="3102610"/>
          </a:xfrm>
          <a:prstGeom prst="rect">
            <a:avLst/>
          </a:prstGeom>
        </p:spPr>
      </p:pic>
      <p:pic>
        <p:nvPicPr>
          <p:cNvPr id="22" name="图片 22" descr="QQ截图20171022182305"/>
          <p:cNvPicPr>
            <a:picLocks noChangeAspect="1"/>
          </p:cNvPicPr>
          <p:nvPr/>
        </p:nvPicPr>
        <p:blipFill>
          <a:blip r:embed="rId2"/>
          <a:stretch>
            <a:fillRect/>
          </a:stretch>
        </p:blipFill>
        <p:spPr>
          <a:xfrm>
            <a:off x="73025" y="3782695"/>
            <a:ext cx="5266055" cy="2920365"/>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项目中的职责</a:t>
            </a:r>
            <a:r>
              <a:rPr lang="en-US" altLang="zh-CN" sz="2400" dirty="0">
                <a:latin typeface="黑体" panose="02010609060101010101" pitchFamily="49" charset="-122"/>
                <a:ea typeface="黑体" panose="02010609060101010101" pitchFamily="49" charset="-122"/>
              </a:rPr>
              <a:t>LRC</a:t>
            </a:r>
            <a:r>
              <a:rPr lang="zh-CN" altLang="en-US" sz="2400" dirty="0">
                <a:latin typeface="黑体" panose="02010609060101010101" pitchFamily="49" charset="-122"/>
                <a:ea typeface="黑体" panose="02010609060101010101" pitchFamily="49" charset="-122"/>
              </a:rPr>
              <a:t>图</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2" name="表格 31"/>
          <p:cNvGraphicFramePr>
            <a:graphicFrameLocks noGrp="1"/>
          </p:cNvGraphicFramePr>
          <p:nvPr/>
        </p:nvGraphicFramePr>
        <p:xfrm>
          <a:off x="516278" y="1618298"/>
          <a:ext cx="8506149" cy="3621403"/>
        </p:xfrm>
        <a:graphic>
          <a:graphicData uri="http://schemas.openxmlformats.org/drawingml/2006/table">
            <a:tbl>
              <a:tblPr firstRow="1" firstCol="1" bandRow="1">
                <a:tableStyleId>{5C22544A-7EE6-4342-B048-85BDC9FD1C3A}</a:tableStyleId>
              </a:tblPr>
              <a:tblGrid>
                <a:gridCol w="1658909"/>
                <a:gridCol w="1242685"/>
                <a:gridCol w="1018102"/>
                <a:gridCol w="1063019"/>
                <a:gridCol w="1197769"/>
                <a:gridCol w="1109930"/>
                <a:gridCol w="1215735"/>
              </a:tblGrid>
              <a:tr h="741043">
                <a:tc>
                  <a:txBody>
                    <a:bodyPr/>
                    <a:lstStyle/>
                    <a:p>
                      <a:pPr indent="133350" algn="l">
                        <a:spcAft>
                          <a:spcPts val="0"/>
                        </a:spcAft>
                      </a:pPr>
                      <a:r>
                        <a:rPr lang="zh-CN" sz="2100" kern="100">
                          <a:effectLst/>
                        </a:rPr>
                        <a:t>活动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项目经理</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张旗</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400" kern="100">
                          <a:effectLst/>
                        </a:rPr>
                        <a:t>靳泽旭</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曾雨晴</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于欣汝</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教师</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317590">
                <a:tc>
                  <a:txBody>
                    <a:bodyPr/>
                    <a:lstStyle/>
                    <a:p>
                      <a:pPr algn="just">
                        <a:spcAft>
                          <a:spcPts val="0"/>
                        </a:spcAft>
                      </a:pPr>
                      <a:r>
                        <a:rPr lang="zh-CN" sz="2100" kern="100">
                          <a:effectLst/>
                        </a:rPr>
                        <a:t>可行性分析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635180">
                <a:tc>
                  <a:txBody>
                    <a:bodyPr/>
                    <a:lstStyle/>
                    <a:p>
                      <a:pPr algn="just">
                        <a:spcAft>
                          <a:spcPts val="0"/>
                        </a:spcAft>
                      </a:pPr>
                      <a:r>
                        <a:rPr lang="zh-CN" sz="2100" kern="100">
                          <a:effectLst/>
                        </a:rPr>
                        <a:t>项目开发计划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317590">
                <a:tc>
                  <a:txBody>
                    <a:bodyPr/>
                    <a:lstStyle/>
                    <a:p>
                      <a:pPr algn="just">
                        <a:spcAft>
                          <a:spcPts val="0"/>
                        </a:spcAft>
                      </a:pPr>
                      <a:r>
                        <a:rPr lang="zh-CN" sz="2100" kern="100">
                          <a:effectLst/>
                        </a:rPr>
                        <a:t>需求工程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R</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317590">
                <a:tc>
                  <a:txBody>
                    <a:bodyPr/>
                    <a:lstStyle/>
                    <a:p>
                      <a:pPr algn="just">
                        <a:spcAft>
                          <a:spcPts val="0"/>
                        </a:spcAft>
                      </a:pPr>
                      <a:r>
                        <a:rPr lang="zh-CN" sz="2100" kern="100">
                          <a:effectLst/>
                        </a:rPr>
                        <a:t>总体设计</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317590">
                <a:tc>
                  <a:txBody>
                    <a:bodyPr/>
                    <a:lstStyle/>
                    <a:p>
                      <a:pPr algn="just">
                        <a:spcAft>
                          <a:spcPts val="0"/>
                        </a:spcAft>
                      </a:pPr>
                      <a:r>
                        <a:rPr lang="zh-CN" sz="2100" kern="100">
                          <a:effectLst/>
                        </a:rPr>
                        <a:t>编码调制</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317590">
                <a:tc>
                  <a:txBody>
                    <a:bodyPr/>
                    <a:lstStyle/>
                    <a:p>
                      <a:pPr algn="just">
                        <a:spcAft>
                          <a:spcPts val="0"/>
                        </a:spcAft>
                      </a:pPr>
                      <a:r>
                        <a:rPr lang="zh-CN" sz="2100" kern="100">
                          <a:effectLst/>
                        </a:rPr>
                        <a:t>系统测试</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317590">
                <a:tc>
                  <a:txBody>
                    <a:bodyPr/>
                    <a:lstStyle/>
                    <a:p>
                      <a:pPr algn="just">
                        <a:spcAft>
                          <a:spcPts val="0"/>
                        </a:spcAft>
                      </a:pPr>
                      <a:r>
                        <a:rPr lang="zh-CN" sz="2100" kern="100">
                          <a:effectLst/>
                        </a:rPr>
                        <a:t>系统维护</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r h="317590">
                <a:tc>
                  <a:txBody>
                    <a:bodyPr/>
                    <a:lstStyle/>
                    <a:p>
                      <a:pPr algn="just">
                        <a:spcAft>
                          <a:spcPts val="0"/>
                        </a:spcAft>
                      </a:pPr>
                      <a:r>
                        <a:rPr lang="zh-CN" sz="2100" kern="100">
                          <a:effectLst/>
                        </a:rPr>
                        <a:t>项目总结</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A</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r>
            </a:tbl>
          </a:graphicData>
        </a:graphic>
      </p:graphicFrame>
      <p:sp>
        <p:nvSpPr>
          <p:cNvPr id="33" name="矩形 32"/>
          <p:cNvSpPr/>
          <p:nvPr/>
        </p:nvSpPr>
        <p:spPr>
          <a:xfrm>
            <a:off x="8313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P - </a:t>
            </a:r>
            <a:r>
              <a:rPr lang="zh-CN" altLang="zh-CN" sz="3200" b="1" kern="100" dirty="0">
                <a:solidFill>
                  <a:srgbClr val="E74E3E"/>
                </a:solidFill>
                <a:latin typeface="Calibri" panose="020F0502020204030204" pitchFamily="34" charset="0"/>
                <a:cs typeface="Times New Roman" panose="02020603050405020304" pitchFamily="18" charset="0"/>
              </a:rPr>
              <a:t>主要负责人</a:t>
            </a:r>
            <a:endParaRPr lang="zh-CN" altLang="zh-CN" sz="3200" b="1" kern="100" dirty="0">
              <a:solidFill>
                <a:srgbClr val="E74E3E"/>
              </a:solidFill>
              <a:latin typeface="Calibri" panose="020F0502020204030204" pitchFamily="34" charset="0"/>
              <a:cs typeface="Times New Roman" panose="02020603050405020304" pitchFamily="18" charset="0"/>
            </a:endParaRP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R - </a:t>
            </a:r>
            <a:r>
              <a:rPr lang="zh-CN" altLang="zh-CN" sz="3200" b="1" kern="100" dirty="0">
                <a:solidFill>
                  <a:srgbClr val="E74E3E"/>
                </a:solidFill>
                <a:latin typeface="Calibri" panose="020F0502020204030204" pitchFamily="34" charset="0"/>
                <a:cs typeface="Times New Roman" panose="02020603050405020304" pitchFamily="18" charset="0"/>
              </a:rPr>
              <a:t>复审</a:t>
            </a:r>
            <a:endParaRPr lang="zh-CN" altLang="zh-CN" sz="3200" b="1" kern="100" dirty="0">
              <a:solidFill>
                <a:srgbClr val="E74E3E"/>
              </a:solidFill>
              <a:latin typeface="Calibri" panose="020F0502020204030204" pitchFamily="34" charset="0"/>
              <a:cs typeface="Times New Roman" panose="02020603050405020304" pitchFamily="18" charset="0"/>
            </a:endParaRPr>
          </a:p>
        </p:txBody>
      </p:sp>
      <p:sp>
        <p:nvSpPr>
          <p:cNvPr id="34" name="矩形 33"/>
          <p:cNvSpPr/>
          <p:nvPr/>
        </p:nvSpPr>
        <p:spPr>
          <a:xfrm>
            <a:off x="49415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N - </a:t>
            </a:r>
            <a:r>
              <a:rPr lang="zh-CN" altLang="zh-CN" sz="3200" b="1" kern="100" dirty="0">
                <a:solidFill>
                  <a:srgbClr val="E74E3E"/>
                </a:solidFill>
                <a:latin typeface="Calibri" panose="020F0502020204030204" pitchFamily="34" charset="0"/>
                <a:cs typeface="Times New Roman" panose="02020603050405020304" pitchFamily="18" charset="0"/>
              </a:rPr>
              <a:t>通知到位 </a:t>
            </a:r>
            <a:endParaRPr lang="zh-CN" altLang="zh-CN" sz="3200" b="1" kern="100" dirty="0">
              <a:solidFill>
                <a:srgbClr val="E74E3E"/>
              </a:solidFill>
              <a:latin typeface="Calibri" panose="020F0502020204030204" pitchFamily="34" charset="0"/>
              <a:cs typeface="Times New Roman" panose="02020603050405020304" pitchFamily="18" charset="0"/>
            </a:endParaRP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A - </a:t>
            </a:r>
            <a:r>
              <a:rPr lang="zh-CN" altLang="zh-CN" sz="3200" b="1" kern="100" dirty="0">
                <a:solidFill>
                  <a:srgbClr val="E74E3E"/>
                </a:solidFill>
                <a:latin typeface="Calibri" panose="020F0502020204030204" pitchFamily="34" charset="0"/>
                <a:cs typeface="Times New Roman" panose="02020603050405020304" pitchFamily="18" charset="0"/>
              </a:rPr>
              <a:t>审核</a:t>
            </a:r>
            <a:endParaRPr lang="zh-CN" altLang="zh-CN" sz="3200" b="1" kern="100" dirty="0">
              <a:solidFill>
                <a:srgbClr val="E74E3E"/>
              </a:solidFill>
              <a:latin typeface="Calibri" panose="020F0502020204030204" pitchFamily="34" charset="0"/>
              <a:cs typeface="Times New Roman" panose="02020603050405020304" pitchFamily="18" charset="0"/>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黑体" panose="02010609060101010101" pitchFamily="49" charset="-122"/>
                <a:ea typeface="黑体" panose="02010609060101010101" pitchFamily="49" charset="-122"/>
              </a:rPr>
              <a:t>组织结构</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1"/>
          <a:stretch>
            <a:fillRect/>
          </a:stretch>
        </p:blipFill>
        <p:spPr>
          <a:xfrm>
            <a:off x="84437" y="1906044"/>
            <a:ext cx="8975125" cy="3758179"/>
          </a:xfrm>
          <a:prstGeom prst="rect">
            <a:avLst/>
          </a:prstGeom>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OBS</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3" name="图片 32" descr="QQ截图20171022182251"/>
          <p:cNvPicPr/>
          <p:nvPr/>
        </p:nvPicPr>
        <p:blipFill>
          <a:blip r:embed="rId1"/>
          <a:stretch>
            <a:fillRect/>
          </a:stretch>
        </p:blipFill>
        <p:spPr>
          <a:xfrm>
            <a:off x="419057" y="1455140"/>
            <a:ext cx="8646255" cy="5095971"/>
          </a:xfrm>
          <a:prstGeom prst="rect">
            <a:avLst/>
          </a:prstGeom>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介绍</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197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版本控制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197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经费预算</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301744" y="81797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latin typeface="黑体" panose="02010609060101010101" pitchFamily="49" charset="-122"/>
                <a:ea typeface="黑体" panose="02010609060101010101" pitchFamily="49" charset="-122"/>
              </a:rPr>
              <a:t>里程碑</a:t>
            </a:r>
            <a:endParaRPr lang="zh-CN" altLang="en-US" sz="2400" dirty="0">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366395" y="1630045"/>
          <a:ext cx="8411845" cy="4935855"/>
        </p:xfrm>
        <a:graphic>
          <a:graphicData uri="http://schemas.openxmlformats.org/drawingml/2006/table">
            <a:tbl>
              <a:tblPr firstRow="1" bandRow="1">
                <a:tableStyleId>{5C22544A-7EE6-4342-B048-85BDC9FD1C3A}</a:tableStyleId>
              </a:tblPr>
              <a:tblGrid>
                <a:gridCol w="2120900"/>
                <a:gridCol w="2096770"/>
                <a:gridCol w="2277745"/>
                <a:gridCol w="1916430"/>
              </a:tblGrid>
              <a:tr h="408940">
                <a:tc>
                  <a:txBody>
                    <a:bodyPr/>
                    <a:p>
                      <a:pPr algn="ctr">
                        <a:buNone/>
                      </a:pPr>
                      <a:r>
                        <a:rPr lang="zh-CN" altLang="en-US" sz="2000"/>
                        <a:t>内容</a:t>
                      </a:r>
                      <a:endParaRPr lang="zh-CN" altLang="en-US" sz="2000"/>
                    </a:p>
                  </a:txBody>
                  <a:tcPr/>
                </a:tc>
                <a:tc>
                  <a:txBody>
                    <a:bodyPr/>
                    <a:p>
                      <a:pPr algn="ctr">
                        <a:buNone/>
                      </a:pPr>
                      <a:r>
                        <a:rPr lang="zh-CN" altLang="en-US" sz="2000"/>
                        <a:t>时间</a:t>
                      </a:r>
                      <a:endParaRPr lang="zh-CN" altLang="en-US" sz="2000"/>
                    </a:p>
                  </a:txBody>
                  <a:tcPr/>
                </a:tc>
                <a:tc>
                  <a:txBody>
                    <a:bodyPr/>
                    <a:p>
                      <a:pPr algn="ctr">
                        <a:buNone/>
                      </a:pPr>
                      <a:r>
                        <a:rPr lang="zh-CN" altLang="en-US" sz="2000">
                          <a:sym typeface="+mn-ea"/>
                        </a:rPr>
                        <a:t>内容</a:t>
                      </a:r>
                      <a:endParaRPr lang="zh-CN" altLang="en-US" sz="2000"/>
                    </a:p>
                  </a:txBody>
                  <a:tcPr/>
                </a:tc>
                <a:tc>
                  <a:txBody>
                    <a:bodyPr/>
                    <a:p>
                      <a:pPr algn="ctr">
                        <a:buNone/>
                      </a:pPr>
                      <a:r>
                        <a:rPr lang="zh-CN" altLang="en-US" sz="2000">
                          <a:sym typeface="+mn-ea"/>
                        </a:rPr>
                        <a:t>时间</a:t>
                      </a:r>
                      <a:endParaRPr lang="zh-CN" altLang="en-US" sz="2000"/>
                    </a:p>
                  </a:txBody>
                  <a:tcPr/>
                </a:tc>
              </a:tr>
              <a:tr h="393700">
                <a:tc>
                  <a:txBody>
                    <a:bodyPr/>
                    <a:p>
                      <a:pPr algn="ctr">
                        <a:buNone/>
                      </a:pP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项目可行性报告</a:t>
                      </a:r>
                      <a:r>
                        <a:rPr lang="en-US" altLang="zh-CN" sz="1800" dirty="0">
                          <a:ea typeface="宋体" panose="02010600030101010101" pitchFamily="2" charset="-122"/>
                          <a:sym typeface="+mn-ea"/>
                        </a:rPr>
                        <a:t>》</a:t>
                      </a:r>
                      <a:endParaRPr lang="zh-CN" altLang="en-US"/>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3</a:t>
                      </a:r>
                      <a:r>
                        <a:rPr lang="zh-CN" altLang="en-US" sz="1800" dirty="0">
                          <a:ea typeface="宋体" panose="02010600030101010101" pitchFamily="2" charset="-122"/>
                          <a:sym typeface="+mn-ea"/>
                        </a:rPr>
                        <a:t>周</a:t>
                      </a:r>
                      <a:endParaRPr lang="zh-CN" altLang="en-US"/>
                    </a:p>
                  </a:txBody>
                  <a:tcPr/>
                </a:tc>
                <a:tc>
                  <a:txBody>
                    <a:bodyPr/>
                    <a:p>
                      <a:pPr algn="ctr">
                        <a:buNone/>
                      </a:pPr>
                      <a:r>
                        <a:rPr lang="zh-CN" altLang="en-US" sz="1800" dirty="0">
                          <a:solidFill>
                            <a:schemeClr val="tx1"/>
                          </a:solidFill>
                          <a:ea typeface="宋体" panose="02010600030101010101" pitchFamily="2" charset="-122"/>
                          <a:sym typeface="+mn-ea"/>
                        </a:rPr>
                        <a:t>《软件概要设计说明》</a:t>
                      </a:r>
                      <a:endParaRPr lang="zh-CN" altLang="en-US"/>
                    </a:p>
                  </a:txBody>
                  <a:tcPr/>
                </a:tc>
                <a:tc>
                  <a:txBody>
                    <a:bodyPr/>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16</a:t>
                      </a:r>
                      <a:r>
                        <a:rPr lang="zh-CN" altLang="en-US" sz="1800" dirty="0">
                          <a:solidFill>
                            <a:schemeClr val="tx1"/>
                          </a:solidFill>
                          <a:ea typeface="宋体" panose="02010600030101010101" pitchFamily="2" charset="-122"/>
                          <a:sym typeface="+mn-ea"/>
                        </a:rPr>
                        <a:t>周</a:t>
                      </a:r>
                      <a:endParaRPr lang="zh-CN" altLang="en-US"/>
                    </a:p>
                  </a:txBody>
                  <a:tcPr/>
                </a:tc>
              </a:tr>
              <a:tr h="393065">
                <a:tc>
                  <a:txBody>
                    <a:bodyPr/>
                    <a:p>
                      <a:pPr algn="ctr">
                        <a:buNone/>
                      </a:pP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项目章程</a:t>
                      </a:r>
                      <a:r>
                        <a:rPr lang="en-US" altLang="zh-CN" sz="1800" dirty="0">
                          <a:ea typeface="宋体" panose="02010600030101010101" pitchFamily="2" charset="-122"/>
                          <a:sym typeface="+mn-ea"/>
                        </a:rPr>
                        <a:t>》</a:t>
                      </a:r>
                      <a:endParaRPr lang="zh-CN" altLang="en-US"/>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4</a:t>
                      </a:r>
                      <a:r>
                        <a:rPr lang="zh-CN" altLang="en-US" sz="1800" dirty="0">
                          <a:ea typeface="宋体" panose="02010600030101010101" pitchFamily="2" charset="-122"/>
                          <a:sym typeface="+mn-ea"/>
                        </a:rPr>
                        <a:t>周</a:t>
                      </a:r>
                      <a:endParaRPr lang="zh-CN" altLang="en-US"/>
                    </a:p>
                  </a:txBody>
                  <a:tcPr/>
                </a:tc>
                <a:tc>
                  <a:txBody>
                    <a:bodyPr/>
                    <a:p>
                      <a:pPr algn="ctr">
                        <a:buNone/>
                      </a:pPr>
                      <a:r>
                        <a:rPr lang="zh-CN" altLang="en-US" sz="1800" dirty="0">
                          <a:ea typeface="宋体" panose="02010600030101010101" pitchFamily="2" charset="-122"/>
                          <a:sym typeface="+mn-ea"/>
                        </a:rPr>
                        <a:t>《测试计划》</a:t>
                      </a:r>
                      <a:endParaRPr lang="zh-CN" altLang="en-US"/>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a:p>
                  </a:txBody>
                  <a:tcPr/>
                </a:tc>
              </a:tr>
              <a:tr h="393065">
                <a:tc>
                  <a:txBody>
                    <a:bodyPr/>
                    <a:p>
                      <a:pPr algn="ctr">
                        <a:buNone/>
                      </a:pP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项目总体计划</a:t>
                      </a:r>
                      <a:r>
                        <a:rPr lang="en-US" altLang="zh-CN" sz="1800" dirty="0">
                          <a:ea typeface="宋体" panose="02010600030101010101" pitchFamily="2" charset="-122"/>
                          <a:sym typeface="+mn-ea"/>
                        </a:rPr>
                        <a:t>》</a:t>
                      </a:r>
                      <a:endParaRPr lang="zh-CN" altLang="en-US"/>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4</a:t>
                      </a:r>
                      <a:r>
                        <a:rPr lang="zh-CN" altLang="en-US" sz="1800" dirty="0">
                          <a:ea typeface="宋体" panose="02010600030101010101" pitchFamily="2" charset="-122"/>
                          <a:sym typeface="+mn-ea"/>
                        </a:rPr>
                        <a:t>周</a:t>
                      </a:r>
                      <a:endParaRPr lang="zh-CN" altLang="en-US"/>
                    </a:p>
                  </a:txBody>
                  <a:tcPr/>
                </a:tc>
                <a:tc>
                  <a:txBody>
                    <a:bodyPr/>
                    <a:p>
                      <a:pPr algn="ctr">
                        <a:buNone/>
                      </a:pPr>
                      <a:r>
                        <a:rPr lang="zh-CN" altLang="en-US" sz="1800" dirty="0">
                          <a:ea typeface="宋体" panose="02010600030101010101" pitchFamily="2" charset="-122"/>
                          <a:sym typeface="+mn-ea"/>
                        </a:rPr>
                        <a:t>《安装部署计划》</a:t>
                      </a:r>
                      <a:endParaRPr lang="zh-CN" altLang="en-US"/>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a:p>
                  </a:txBody>
                  <a:tcPr/>
                </a:tc>
              </a:tr>
              <a:tr h="393700">
                <a:tc>
                  <a:txBody>
                    <a:bodyPr/>
                    <a:p>
                      <a:pPr algn="ctr">
                        <a:buNone/>
                      </a:pP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需求工程计划</a:t>
                      </a: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初步</a:t>
                      </a:r>
                      <a:r>
                        <a:rPr lang="en-US" altLang="zh-CN" sz="1800" dirty="0">
                          <a:solidFill>
                            <a:schemeClr val="tx1"/>
                          </a:solidFill>
                          <a:ea typeface="宋体" panose="02010600030101010101" pitchFamily="2" charset="-122"/>
                          <a:sym typeface="+mn-ea"/>
                        </a:rPr>
                        <a:t>》</a:t>
                      </a:r>
                      <a:endParaRPr lang="en-US" altLang="zh-CN" sz="1800" dirty="0">
                        <a:solidFill>
                          <a:schemeClr val="tx1"/>
                        </a:solidFill>
                        <a:ea typeface="宋体" panose="02010600030101010101" pitchFamily="2" charset="-122"/>
                        <a:sym typeface="+mn-ea"/>
                      </a:endParaRPr>
                    </a:p>
                  </a:txBody>
                  <a:tcPr/>
                </a:tc>
                <a:tc>
                  <a:txBody>
                    <a:bodyPr/>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4</a:t>
                      </a:r>
                      <a:r>
                        <a:rPr lang="zh-CN" altLang="en-US" sz="1800" dirty="0">
                          <a:solidFill>
                            <a:schemeClr val="tx1"/>
                          </a:solidFill>
                          <a:ea typeface="宋体" panose="02010600030101010101" pitchFamily="2" charset="-122"/>
                          <a:sym typeface="+mn-ea"/>
                        </a:rPr>
                        <a:t>周</a:t>
                      </a:r>
                      <a:endParaRPr lang="zh-CN" altLang="en-US" sz="1800" dirty="0">
                        <a:solidFill>
                          <a:schemeClr val="tx1"/>
                        </a:solidFill>
                        <a:ea typeface="宋体" panose="02010600030101010101" pitchFamily="2" charset="-122"/>
                        <a:sym typeface="+mn-ea"/>
                      </a:endParaRPr>
                    </a:p>
                  </a:txBody>
                  <a:tcPr/>
                </a:tc>
                <a:tc>
                  <a:txBody>
                    <a:bodyPr/>
                    <a:p>
                      <a:pPr algn="ctr">
                        <a:buNone/>
                      </a:pPr>
                      <a:r>
                        <a:rPr lang="zh-CN" altLang="en-US" sz="1800" dirty="0">
                          <a:ea typeface="宋体" panose="02010600030101010101" pitchFamily="2" charset="-122"/>
                          <a:sym typeface="+mn-ea"/>
                        </a:rPr>
                        <a:t>《培训计划》</a:t>
                      </a:r>
                      <a:endParaRPr lang="zh-CN" altLang="en-US" sz="1800" dirty="0">
                        <a:solidFill>
                          <a:schemeClr val="tx1"/>
                        </a:solidFill>
                        <a:ea typeface="宋体" panose="02010600030101010101" pitchFamily="2" charset="-122"/>
                        <a:sym typeface="+mn-ea"/>
                      </a:endParaRPr>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sz="1800"/>
                    </a:p>
                    <a:p>
                      <a:pPr algn="ctr">
                        <a:buNone/>
                      </a:pPr>
                      <a:endParaRPr lang="zh-CN" altLang="en-US" sz="1800" dirty="0">
                        <a:solidFill>
                          <a:schemeClr val="tx1"/>
                        </a:solidFill>
                        <a:ea typeface="宋体" panose="02010600030101010101" pitchFamily="2" charset="-122"/>
                        <a:sym typeface="+mn-ea"/>
                      </a:endParaRPr>
                    </a:p>
                  </a:txBody>
                  <a:tcPr/>
                </a:tc>
              </a:tr>
              <a:tr h="393065">
                <a:tc>
                  <a:txBody>
                    <a:bodyPr/>
                    <a:p>
                      <a:pPr algn="ctr">
                        <a:buNone/>
                      </a:pPr>
                      <a:r>
                        <a:rPr lang="en-US" altLang="zh-CN" sz="1800" dirty="0">
                          <a:ea typeface="宋体" panose="02010600030101010101" pitchFamily="2" charset="-122"/>
                          <a:sym typeface="+mn-ea"/>
                        </a:rPr>
                        <a:t>《QA</a:t>
                      </a:r>
                      <a:r>
                        <a:rPr lang="zh-CN" altLang="en-US" sz="1800" dirty="0">
                          <a:ea typeface="宋体" panose="02010600030101010101" pitchFamily="2" charset="-122"/>
                          <a:sym typeface="+mn-ea"/>
                        </a:rPr>
                        <a:t>计划</a:t>
                      </a:r>
                      <a:r>
                        <a:rPr lang="en-US" altLang="zh-CN" sz="1800" dirty="0">
                          <a:ea typeface="宋体" panose="02010600030101010101" pitchFamily="2" charset="-122"/>
                          <a:sym typeface="+mn-ea"/>
                        </a:rPr>
                        <a:t>》</a:t>
                      </a:r>
                      <a:endParaRPr lang="zh-CN" altLang="en-US"/>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5</a:t>
                      </a:r>
                      <a:r>
                        <a:rPr lang="zh-CN" altLang="en-US" sz="1800" dirty="0">
                          <a:ea typeface="宋体" panose="02010600030101010101" pitchFamily="2" charset="-122"/>
                          <a:sym typeface="+mn-ea"/>
                        </a:rPr>
                        <a:t>周</a:t>
                      </a:r>
                      <a:endParaRPr lang="zh-CN" altLang="en-US"/>
                    </a:p>
                  </a:txBody>
                  <a:tcPr/>
                </a:tc>
                <a:tc>
                  <a:txBody>
                    <a:bodyPr/>
                    <a:p>
                      <a:pPr algn="ctr">
                        <a:buNone/>
                      </a:pPr>
                      <a:r>
                        <a:rPr lang="zh-CN" altLang="en-US" sz="1800" dirty="0">
                          <a:ea typeface="宋体" panose="02010600030101010101" pitchFamily="2" charset="-122"/>
                          <a:sym typeface="+mn-ea"/>
                        </a:rPr>
                        <a:t>《系统维护计划》</a:t>
                      </a:r>
                      <a:endParaRPr lang="zh-CN" altLang="en-US"/>
                    </a:p>
                  </a:txBody>
                  <a:tcPr/>
                </a:tc>
                <a:tc>
                  <a:txBody>
                    <a:bodyPr/>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a:p>
                  </a:txBody>
                  <a:tcPr/>
                </a:tc>
              </a:tr>
              <a:tr h="393700">
                <a:tc>
                  <a:txBody>
                    <a:bodyPr/>
                    <a:p>
                      <a:pPr algn="ctr">
                        <a:buNone/>
                      </a:pP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需求工程计划</a:t>
                      </a:r>
                      <a:r>
                        <a:rPr lang="en-US" altLang="zh-CN" sz="1800" dirty="0">
                          <a:solidFill>
                            <a:schemeClr val="tx1"/>
                          </a:solidFill>
                          <a:ea typeface="宋体" panose="02010600030101010101" pitchFamily="2" charset="-122"/>
                          <a:sym typeface="+mn-ea"/>
                        </a:rPr>
                        <a:t>》</a:t>
                      </a:r>
                      <a:endParaRPr lang="en-US" altLang="zh-CN" sz="1800" dirty="0">
                        <a:solidFill>
                          <a:schemeClr val="tx1"/>
                        </a:solidFill>
                        <a:ea typeface="宋体" panose="02010600030101010101" pitchFamily="2" charset="-122"/>
                        <a:sym typeface="+mn-ea"/>
                      </a:endParaRPr>
                    </a:p>
                  </a:txBody>
                  <a:tcPr/>
                </a:tc>
                <a:tc>
                  <a:txBody>
                    <a:bodyPr/>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5-6</a:t>
                      </a:r>
                      <a:r>
                        <a:rPr lang="zh-CN" altLang="en-US" sz="1800" dirty="0">
                          <a:solidFill>
                            <a:schemeClr val="tx1"/>
                          </a:solidFill>
                          <a:ea typeface="宋体" panose="02010600030101010101" pitchFamily="2" charset="-122"/>
                          <a:sym typeface="+mn-ea"/>
                        </a:rPr>
                        <a:t>周</a:t>
                      </a: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r>
              <a:tr h="393065">
                <a:tc>
                  <a:txBody>
                    <a:bodyPr/>
                    <a:p>
                      <a:pPr algn="ctr">
                        <a:buNone/>
                      </a:pP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软件需求规格说明书</a:t>
                      </a:r>
                      <a:r>
                        <a:rPr lang="en-US" altLang="zh-CN" sz="1800" dirty="0">
                          <a:solidFill>
                            <a:schemeClr val="tx1"/>
                          </a:solidFill>
                          <a:ea typeface="宋体" panose="02010600030101010101" pitchFamily="2" charset="-122"/>
                          <a:sym typeface="+mn-ea"/>
                        </a:rPr>
                        <a:t>》</a:t>
                      </a:r>
                      <a:endParaRPr lang="en-US" altLang="zh-CN" sz="1800" dirty="0">
                        <a:solidFill>
                          <a:schemeClr val="tx1"/>
                        </a:solidFill>
                        <a:ea typeface="宋体" panose="02010600030101010101" pitchFamily="2" charset="-122"/>
                        <a:sym typeface="+mn-ea"/>
                      </a:endParaRPr>
                    </a:p>
                  </a:txBody>
                  <a:tcPr/>
                </a:tc>
                <a:tc>
                  <a:txBody>
                    <a:bodyPr/>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10</a:t>
                      </a:r>
                      <a:r>
                        <a:rPr lang="zh-CN" altLang="en-US" sz="1800" dirty="0">
                          <a:solidFill>
                            <a:schemeClr val="tx1"/>
                          </a:solidFill>
                          <a:ea typeface="宋体" panose="02010600030101010101" pitchFamily="2" charset="-122"/>
                          <a:sym typeface="+mn-ea"/>
                        </a:rPr>
                        <a:t>周</a:t>
                      </a: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r>
              <a:tr h="393065">
                <a:tc>
                  <a:txBody>
                    <a:bodyPr/>
                    <a:p>
                      <a:pPr algn="ctr">
                        <a:buNone/>
                      </a:pPr>
                      <a:r>
                        <a:rPr lang="zh-CN" altLang="en-US" sz="1800" dirty="0">
                          <a:solidFill>
                            <a:schemeClr val="tx1"/>
                          </a:solidFill>
                          <a:ea typeface="宋体" panose="02010600030101010101" pitchFamily="2" charset="-122"/>
                          <a:sym typeface="+mn-ea"/>
                        </a:rPr>
                        <a:t>《软件需求变更文档》</a:t>
                      </a:r>
                      <a:endParaRPr lang="zh-CN" altLang="en-US" sz="1800" dirty="0">
                        <a:solidFill>
                          <a:schemeClr val="tx1"/>
                        </a:solidFill>
                        <a:ea typeface="宋体" panose="02010600030101010101" pitchFamily="2" charset="-122"/>
                        <a:sym typeface="+mn-ea"/>
                      </a:endParaRPr>
                    </a:p>
                  </a:txBody>
                  <a:tcPr/>
                </a:tc>
                <a:tc>
                  <a:txBody>
                    <a:bodyPr/>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12</a:t>
                      </a:r>
                      <a:r>
                        <a:rPr lang="zh-CN" altLang="en-US" sz="1800" dirty="0">
                          <a:solidFill>
                            <a:schemeClr val="tx1"/>
                          </a:solidFill>
                          <a:ea typeface="宋体" panose="02010600030101010101" pitchFamily="2" charset="-122"/>
                          <a:sym typeface="+mn-ea"/>
                        </a:rPr>
                        <a:t>周</a:t>
                      </a: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r>
              <a:tr h="393065">
                <a:tc>
                  <a:txBody>
                    <a:bodyPr/>
                    <a:p>
                      <a:pPr algn="ctr">
                        <a:buNone/>
                      </a:pPr>
                      <a:r>
                        <a:rPr lang="zh-CN" altLang="en-US" sz="1800" dirty="0">
                          <a:ea typeface="宋体" panose="02010600030101010101" pitchFamily="2" charset="-122"/>
                          <a:sym typeface="+mn-ea"/>
                        </a:rPr>
                        <a:t>《系统设计与实现计划》</a:t>
                      </a:r>
                      <a:endParaRPr lang="en-US" altLang="zh-CN" sz="1800" dirty="0">
                        <a:solidFill>
                          <a:schemeClr val="tx1"/>
                        </a:solidFill>
                        <a:ea typeface="宋体" panose="02010600030101010101" pitchFamily="2" charset="-122"/>
                        <a:sym typeface="+mn-ea"/>
                      </a:endParaRPr>
                    </a:p>
                  </a:txBody>
                  <a:tcPr/>
                </a:tc>
                <a:tc>
                  <a:txBody>
                    <a:bodyPr/>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14</a:t>
                      </a:r>
                      <a:r>
                        <a:rPr lang="zh-CN" altLang="en-US" sz="1800" dirty="0">
                          <a:solidFill>
                            <a:schemeClr val="tx1"/>
                          </a:solidFill>
                          <a:ea typeface="宋体" panose="02010600030101010101" pitchFamily="2" charset="-122"/>
                          <a:sym typeface="+mn-ea"/>
                        </a:rPr>
                        <a:t>周</a:t>
                      </a: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c>
                  <a:txBody>
                    <a:bodyPr/>
                    <a:p>
                      <a:pPr algn="ctr">
                        <a:buNone/>
                      </a:pPr>
                      <a:endParaRPr lang="zh-CN" altLang="en-US" sz="1800" dirty="0">
                        <a:solidFill>
                          <a:schemeClr val="tx1"/>
                        </a:solidFill>
                        <a:ea typeface="宋体" panose="02010600030101010101" pitchFamily="2" charset="-122"/>
                        <a:sym typeface="+mn-ea"/>
                      </a:endParaRPr>
                    </a:p>
                  </a:txBody>
                  <a:tcPr/>
                </a:tc>
              </a:tr>
            </a:tbl>
          </a:graphicData>
        </a:graphic>
      </p:graphicFrame>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416679" y="76717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latin typeface="黑体" panose="02010609060101010101" pitchFamily="49" charset="-122"/>
                <a:ea typeface="黑体" panose="02010609060101010101" pitchFamily="49" charset="-122"/>
              </a:rPr>
              <a:t>风险预估</a:t>
            </a:r>
            <a:endParaRPr lang="zh-CN" altLang="en-US" sz="2400"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2709545" y="920115"/>
          <a:ext cx="6309360" cy="5847715"/>
        </p:xfrm>
        <a:graphic>
          <a:graphicData uri="http://schemas.openxmlformats.org/drawingml/2006/table">
            <a:tbl>
              <a:tblPr firstRow="1" firstCol="1" bandRow="1">
                <a:tableStyleId>{5C22544A-7EE6-4342-B048-85BDC9FD1C3A}</a:tableStyleId>
              </a:tblPr>
              <a:tblGrid>
                <a:gridCol w="2103120"/>
                <a:gridCol w="2103120"/>
                <a:gridCol w="2103120"/>
              </a:tblGrid>
              <a:tr h="233680">
                <a:tc>
                  <a:txBody>
                    <a:bodyPr/>
                    <a:p>
                      <a:pPr algn="ctr">
                        <a:spcAft>
                          <a:spcPts val="0"/>
                        </a:spcAft>
                      </a:pPr>
                      <a:r>
                        <a:rPr lang="zh-CN" sz="1500" kern="100">
                          <a:effectLst/>
                        </a:rPr>
                        <a:t>风险类型</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ctr">
                        <a:spcAft>
                          <a:spcPts val="0"/>
                        </a:spcAft>
                      </a:pPr>
                      <a:r>
                        <a:rPr lang="zh-CN" sz="1500" kern="100">
                          <a:effectLst/>
                        </a:rPr>
                        <a:t>存在风险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ctr">
                        <a:spcAft>
                          <a:spcPts val="0"/>
                        </a:spcAft>
                      </a:pPr>
                      <a:r>
                        <a:rPr lang="zh-CN" sz="1500" kern="100">
                          <a:effectLst/>
                        </a:rPr>
                        <a:t>规避方法</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r>
              <a:tr h="2807335">
                <a:tc>
                  <a:txBody>
                    <a:bodyPr/>
                    <a:p>
                      <a:pPr algn="just">
                        <a:spcAft>
                          <a:spcPts val="0"/>
                        </a:spcAft>
                      </a:pPr>
                      <a:r>
                        <a:rPr lang="zh-CN" sz="1500" kern="100">
                          <a:effectLst/>
                        </a:rPr>
                        <a:t>进度风险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a:effectLst/>
                        </a:rPr>
                        <a:t>由于时间紧张导致项目最后无法按期完成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r>
              <a:tr h="935355">
                <a:tc>
                  <a:txBody>
                    <a:bodyPr/>
                    <a:p>
                      <a:pPr algn="just">
                        <a:spcAft>
                          <a:spcPts val="0"/>
                        </a:spcAft>
                      </a:pPr>
                      <a:r>
                        <a:rPr lang="zh-CN" sz="1500" kern="100">
                          <a:effectLst/>
                        </a:rPr>
                        <a:t>技术风险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a:effectLst/>
                        </a:rPr>
                        <a:t>开发软件结构体系存在问题，使完成的软件产品未能实现项目预定目标</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a:effectLst/>
                        </a:rPr>
                        <a:t>提前要有技术学习计划，要学习掌握好代码上的技术重点，减少系统中的</a:t>
                      </a:r>
                      <a:r>
                        <a:rPr lang="en-US" sz="1500" kern="100">
                          <a:effectLst/>
                        </a:rPr>
                        <a:t>bug</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r>
              <a:tr h="701675">
                <a:tc>
                  <a:txBody>
                    <a:bodyPr/>
                    <a:p>
                      <a:pPr algn="just">
                        <a:spcAft>
                          <a:spcPts val="0"/>
                        </a:spcAft>
                      </a:pPr>
                      <a:r>
                        <a:rPr lang="zh-CN" sz="1500" kern="100">
                          <a:effectLst/>
                        </a:rPr>
                        <a:t>质量风险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a:effectLst/>
                        </a:rPr>
                        <a:t>质量不符合用户要求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a:effectLst/>
                        </a:rPr>
                        <a:t>能经常的和用户交流，不断地审计并改进用户对软件的需求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r>
              <a:tr h="1169670">
                <a:tc>
                  <a:txBody>
                    <a:bodyPr/>
                    <a:p>
                      <a:pPr algn="just">
                        <a:spcAft>
                          <a:spcPts val="0"/>
                        </a:spcAft>
                      </a:pPr>
                      <a:r>
                        <a:rPr lang="zh-CN" sz="1500" kern="100" dirty="0">
                          <a:effectLst/>
                        </a:rPr>
                        <a:t>人力资源风险</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dirty="0">
                          <a:effectLst/>
                        </a:rPr>
                        <a:t>组员成员因意外无法参加设计</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p>
                      <a:pPr algn="just">
                        <a:spcAft>
                          <a:spcPts val="0"/>
                        </a:spcAft>
                      </a:pPr>
                      <a:r>
                        <a:rPr lang="zh-CN" sz="1500" kern="100" dirty="0">
                          <a:effectLst/>
                        </a:rPr>
                        <a:t>组长协调好人员之间的分工，一旦发生，要及时制定计划，以防止软件系统的延期交付。</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r>
            </a:tbl>
          </a:graphicData>
        </a:graphic>
      </p:graphicFrame>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版本控制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版本控制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8500" y="3437890"/>
            <a:ext cx="7985760" cy="2306955"/>
          </a:xfrm>
          <a:prstGeom prst="rect">
            <a:avLst/>
          </a:prstGeom>
          <a:noFill/>
        </p:spPr>
        <p:txBody>
          <a:bodyPr wrap="square" rtlCol="0">
            <a:spAutoFit/>
          </a:bodyPr>
          <a:p>
            <a:r>
              <a:rPr lang="zh-CN" altLang="en-US"/>
              <a:t>我们小组采用</a:t>
            </a:r>
            <a:r>
              <a:rPr lang="en-US" altLang="zh-CN"/>
              <a:t>Git</a:t>
            </a:r>
            <a:r>
              <a:rPr lang="zh-CN" altLang="en-US"/>
              <a:t>来进行对项目过程中所有的过程性文件进行监控。</a:t>
            </a:r>
            <a:endParaRPr lang="zh-CN" altLang="en-US"/>
          </a:p>
          <a:p>
            <a:r>
              <a:rPr lang="zh-CN" altLang="en-US"/>
              <a:t>两份配置状态报告——〖软件配置状态表〗和〖软件变更记录表〗分别以电子表格的形式存放在项目分目录下，以便项目开发人员随时查询，了解软件的修改变化情况。</a:t>
            </a:r>
            <a:endParaRPr lang="zh-CN" altLang="en-US"/>
          </a:p>
          <a:p>
            <a:r>
              <a:rPr lang="zh-CN" altLang="en-US"/>
              <a:t>〖软件配置状态表〗由配置管理员负责填写，主要反映项目中各软件项的配置情况。开发人员通过查阅该表可及时全面的了解项目中软件项的配置使用情况。</a:t>
            </a:r>
            <a:endParaRPr lang="zh-CN" altLang="en-US"/>
          </a:p>
          <a:p>
            <a:r>
              <a:rPr lang="zh-CN" altLang="en-US"/>
              <a:t>〖软件变更记录表〗由配置管理员负责填写，主要记录软件开发过程中所有的修改情况，该表以修改时间排序，以便开发人员及时了解软件项最新的变化。</a:t>
            </a:r>
            <a:endParaRPr lang="zh-CN" altLang="en-US"/>
          </a:p>
        </p:txBody>
      </p:sp>
      <p:sp>
        <p:nvSpPr>
          <p:cNvPr id="4" name="圆角矩形 3"/>
          <p:cNvSpPr/>
          <p:nvPr/>
        </p:nvSpPr>
        <p:spPr>
          <a:xfrm>
            <a:off x="423040" y="130381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latin typeface="黑体" panose="02010609060101010101" pitchFamily="49" charset="-122"/>
                <a:ea typeface="黑体" panose="02010609060101010101" pitchFamily="49" charset="-122"/>
              </a:rPr>
              <a:t>版本控制</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经费预算</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经费预算</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763905" y="2842260"/>
            <a:ext cx="7615555" cy="3046095"/>
          </a:xfrm>
          <a:prstGeom prst="rect">
            <a:avLst/>
          </a:prstGeom>
          <a:noFill/>
          <a:ln w="9525">
            <a:noFill/>
          </a:ln>
        </p:spPr>
        <p:txBody>
          <a:bodyPr wrap="square">
            <a:spAutoFit/>
          </a:bodyPr>
          <a:p>
            <a:pPr indent="127000"/>
            <a:r>
              <a:rPr lang="zh-HK" altLang="en-US" sz="3200" b="0">
                <a:latin typeface="宋体" panose="02010600030101010101" pitchFamily="2" charset="-122"/>
                <a:ea typeface="宋体" panose="02010600030101010101" pitchFamily="2" charset="-122"/>
                <a:cs typeface="宋体" panose="02010600030101010101" pitchFamily="2" charset="-122"/>
              </a:rPr>
              <a:t>小组人员具备开发项目所需软件和硬件（人手都有笔记本电脑），且大部分软件都是开源，项目的经费来源金钱上是小组人员自费，项目的时间成本上人均</a:t>
            </a:r>
            <a:r>
              <a:rPr lang="en-US" altLang="zh-HK" sz="3200" b="0">
                <a:latin typeface="宋体" panose="02010600030101010101" pitchFamily="2" charset="-122"/>
                <a:ea typeface="宋体" panose="02010600030101010101" pitchFamily="2" charset="-122"/>
                <a:cs typeface="宋体" panose="02010600030101010101" pitchFamily="2" charset="-122"/>
              </a:rPr>
              <a:t>2</a:t>
            </a:r>
            <a:r>
              <a:rPr lang="zh-HK" altLang="en-US" sz="3200" b="0">
                <a:latin typeface="宋体" panose="02010600030101010101" pitchFamily="2" charset="-122"/>
                <a:ea typeface="宋体" panose="02010600030101010101" pitchFamily="2" charset="-122"/>
                <a:cs typeface="宋体" panose="02010600030101010101" pitchFamily="2" charset="-122"/>
              </a:rPr>
              <a:t>时</a:t>
            </a:r>
            <a:r>
              <a:rPr lang="en-US" altLang="zh-HK" sz="3200" b="0">
                <a:latin typeface="Times New Roman" panose="02020603050405020304" pitchFamily="18" charset="0"/>
                <a:cs typeface="Times New Roman" panose="02020603050405020304" pitchFamily="18" charset="0"/>
              </a:rPr>
              <a:t>/</a:t>
            </a:r>
            <a:r>
              <a:rPr lang="zh-HK" altLang="en-US" sz="3200" b="0">
                <a:latin typeface="宋体" panose="02010600030101010101" pitchFamily="2" charset="-122"/>
                <a:ea typeface="宋体" panose="02010600030101010101" pitchFamily="2" charset="-122"/>
                <a:cs typeface="宋体" panose="02010600030101010101" pitchFamily="2" charset="-122"/>
              </a:rPr>
              <a:t>天，持续到项目的结束。经费的额外支出在于云服务器的租用，和每周的项目会议上。</a:t>
            </a:r>
            <a:endParaRPr lang="zh-HK" altLang="en-US" sz="3200" b="0">
              <a:latin typeface="宋体" panose="02010600030101010101" pitchFamily="2" charset="-122"/>
              <a:ea typeface="宋体" panose="02010600030101010101" pitchFamily="2" charset="-122"/>
              <a:cs typeface="宋体" panose="02010600030101010101" pitchFamily="2" charset="-122"/>
            </a:endParaRPr>
          </a:p>
        </p:txBody>
      </p:sp>
      <p:sp>
        <p:nvSpPr>
          <p:cNvPr id="2" name="圆角矩形 1"/>
          <p:cNvSpPr/>
          <p:nvPr/>
        </p:nvSpPr>
        <p:spPr>
          <a:xfrm>
            <a:off x="48590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latin typeface="黑体" panose="02010609060101010101" pitchFamily="49" charset="-122"/>
                <a:ea typeface="黑体" panose="02010609060101010101" pitchFamily="49" charset="-122"/>
              </a:rPr>
              <a:t>时间成本</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经费预算</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48590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latin typeface="黑体" panose="02010609060101010101" pitchFamily="49" charset="-122"/>
                <a:ea typeface="黑体" panose="02010609060101010101" pitchFamily="49" charset="-122"/>
              </a:rPr>
              <a:t>局限性</a:t>
            </a:r>
            <a:endParaRPr lang="zh-CN" altLang="en-US" sz="2400" dirty="0">
              <a:latin typeface="黑体" panose="02010609060101010101" pitchFamily="49" charset="-122"/>
              <a:ea typeface="黑体" panose="02010609060101010101" pitchFamily="49" charset="-122"/>
            </a:endParaRPr>
          </a:p>
        </p:txBody>
      </p:sp>
      <p:sp>
        <p:nvSpPr>
          <p:cNvPr id="100" name="文本框 99"/>
          <p:cNvSpPr txBox="1"/>
          <p:nvPr/>
        </p:nvSpPr>
        <p:spPr>
          <a:xfrm>
            <a:off x="687705" y="2183765"/>
            <a:ext cx="7587615" cy="1545590"/>
          </a:xfrm>
          <a:prstGeom prst="rect">
            <a:avLst/>
          </a:prstGeom>
          <a:noFill/>
          <a:ln w="9525">
            <a:noFill/>
          </a:ln>
        </p:spPr>
        <p:txBody>
          <a:bodyPr wrap="square">
            <a:spAutoFit/>
          </a:bodyPr>
          <a:p>
            <a:pPr indent="127000"/>
            <a:r>
              <a:rPr lang="zh-HK" altLang="en-US" sz="2800" b="0">
                <a:latin typeface="宋体" panose="02010600030101010101" pitchFamily="2" charset="-122"/>
                <a:ea typeface="宋体" panose="02010600030101010101" pitchFamily="2" charset="-122"/>
                <a:cs typeface="宋体" panose="02010600030101010101" pitchFamily="2" charset="-122"/>
              </a:rPr>
              <a:t>网站，数据库基于</a:t>
            </a:r>
            <a:r>
              <a:rPr lang="en-US" altLang="zh-HK" sz="2800" b="0">
                <a:latin typeface="宋体" panose="02010600030101010101" pitchFamily="2" charset="-122"/>
                <a:ea typeface="宋体" panose="02010600030101010101" pitchFamily="2" charset="-122"/>
                <a:cs typeface="宋体" panose="02010600030101010101" pitchFamily="2" charset="-122"/>
              </a:rPr>
              <a:t>Windows</a:t>
            </a:r>
            <a:r>
              <a:rPr lang="zh-HK" altLang="en-US" sz="2800" b="0">
                <a:latin typeface="宋体" panose="02010600030101010101" pitchFamily="2" charset="-122"/>
                <a:ea typeface="宋体" panose="02010600030101010101" pitchFamily="2" charset="-122"/>
                <a:cs typeface="宋体" panose="02010600030101010101" pitchFamily="2" charset="-122"/>
              </a:rPr>
              <a:t>系统，数据库要实时维护，人力资源，经费有限，搭建和配置的网站不够完善。</a:t>
            </a:r>
            <a:r>
              <a:rPr lang="zh-HK" altLang="en-US" sz="1050" b="0">
                <a:latin typeface="Times New Roman" panose="02020603050405020304" pitchFamily="18" charset="0"/>
                <a:cs typeface="Times New Roman" panose="02020603050405020304" pitchFamily="18" charset="0"/>
              </a:rPr>
              <a:t> </a:t>
            </a:r>
            <a:endParaRPr lang="zh-CN" altLang="en-US"/>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890"/>
            <a:ext cx="5248040" cy="1753235"/>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在杨枨和侯宏仑老师的指导下，通过对项目进行修改及评审，来控制项目范围。范围变更通常牵涉到人员、费用、进度、风险和质量等多个方面，所有的变更都要求对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3889146"/>
            <a:ext cx="5141507" cy="1476375"/>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在需求描述阶段，由杨枨老师和侯宏仑把项目所要求进行开发和设计的内容清楚理解并描述为文档，发布给项目小组，最终的正式范围说明由通过对杨枨老师的访谈来确认，并作为后续工作的依据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86953"/>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经费预算</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33319" y="2186075"/>
            <a:ext cx="2213186" cy="368300"/>
          </a:xfrm>
          <a:prstGeom prst="rect">
            <a:avLst/>
          </a:prstGeom>
          <a:noFill/>
        </p:spPr>
        <p:txBody>
          <a:bodyPr wrap="square" rtlCol="0" anchor="ctr">
            <a:spAutoFit/>
          </a:bodyPr>
          <a:lstStyle/>
          <a:p>
            <a:pPr algn="dist"/>
            <a:r>
              <a:rPr lang="zh-CN" altLang="zh-HK" b="1" dirty="0">
                <a:solidFill>
                  <a:srgbClr val="E74E3E"/>
                </a:solidFill>
                <a:latin typeface="黑体" panose="02010609060101010101" pitchFamily="49" charset="-122"/>
                <a:ea typeface="黑体" panose="02010609060101010101" pitchFamily="49" charset="-122"/>
              </a:rPr>
              <a:t>奕吉：</a:t>
            </a:r>
            <a:endParaRPr lang="zh-CN" altLang="zh-HK"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5725" y="2048073"/>
            <a:ext cx="5248040" cy="64516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负责可行性分析报告，项目计划的审核，甘特图</a:t>
            </a:r>
            <a:r>
              <a:rPr lang="en-US" altLang="zh-CN" dirty="0">
                <a:solidFill>
                  <a:srgbClr val="666666"/>
                </a:solidFill>
                <a:latin typeface="黑体" panose="02010609060101010101" pitchFamily="49" charset="-122"/>
                <a:ea typeface="黑体" panose="02010609060101010101" pitchFamily="49" charset="-122"/>
              </a:rPr>
              <a:t>WBS</a:t>
            </a:r>
            <a:r>
              <a:rPr lang="zh-CN" altLang="en-US" dirty="0">
                <a:solidFill>
                  <a:srgbClr val="666666"/>
                </a:solidFill>
                <a:latin typeface="黑体" panose="02010609060101010101" pitchFamily="49" charset="-122"/>
                <a:ea typeface="黑体" panose="02010609060101010101" pitchFamily="49" charset="-122"/>
              </a:rPr>
              <a:t>图的绘制。</a:t>
            </a:r>
            <a:r>
              <a:rPr lang="en-US" altLang="zh-CN" dirty="0">
                <a:solidFill>
                  <a:srgbClr val="666666"/>
                </a:solidFill>
                <a:latin typeface="黑体" panose="02010609060101010101" pitchFamily="49" charset="-122"/>
                <a:ea typeface="黑体" panose="02010609060101010101" pitchFamily="49" charset="-122"/>
              </a:rPr>
              <a:t>			</a:t>
            </a:r>
            <a:r>
              <a:rPr lang="zh-CN" altLang="zh-CN" dirty="0">
                <a:solidFill>
                  <a:srgbClr val="666666"/>
                </a:solidFill>
                <a:latin typeface="黑体" panose="02010609060101010101" pitchFamily="49" charset="-122"/>
                <a:ea typeface="黑体" panose="02010609060101010101" pitchFamily="49" charset="-122"/>
              </a:rPr>
              <a:t>评价：</a:t>
            </a:r>
            <a:r>
              <a:rPr lang="en-US" altLang="zh-CN" dirty="0">
                <a:solidFill>
                  <a:srgbClr val="666666"/>
                </a:solidFill>
                <a:latin typeface="黑体" panose="02010609060101010101" pitchFamily="49" charset="-122"/>
                <a:ea typeface="黑体" panose="02010609060101010101" pitchFamily="49" charset="-122"/>
              </a:rPr>
              <a:t>8</a:t>
            </a:r>
            <a:r>
              <a:rPr lang="zh-CN" altLang="en-US" dirty="0">
                <a:solidFill>
                  <a:srgbClr val="666666"/>
                </a:solidFill>
                <a:latin typeface="黑体" panose="02010609060101010101" pitchFamily="49" charset="-122"/>
                <a:ea typeface="黑体" panose="02010609060101010101" pitchFamily="49" charset="-122"/>
              </a:rPr>
              <a:t>分</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184793" y="3077934"/>
            <a:ext cx="2048352" cy="368300"/>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靳泽旭：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5726" y="2939503"/>
            <a:ext cx="5141507" cy="645160"/>
          </a:xfrm>
          <a:prstGeom prst="rect">
            <a:avLst/>
          </a:prstGeom>
        </p:spPr>
        <p:txBody>
          <a:bodyPr wrap="square" anchor="ctr">
            <a:spAutoFit/>
          </a:bodyPr>
          <a:lstStyle/>
          <a:p>
            <a:r>
              <a:rPr lang="zh-CN" altLang="zh-HK" dirty="0">
                <a:solidFill>
                  <a:srgbClr val="666666"/>
                </a:solidFill>
                <a:latin typeface="黑体" panose="02010609060101010101" pitchFamily="49" charset="-122"/>
                <a:ea typeface="黑体" panose="02010609060101010101" pitchFamily="49" charset="-122"/>
              </a:rPr>
              <a:t>负责项目计划</a:t>
            </a:r>
            <a:r>
              <a:rPr lang="en-US" altLang="zh-CN" dirty="0">
                <a:solidFill>
                  <a:srgbClr val="666666"/>
                </a:solidFill>
                <a:latin typeface="黑体" panose="02010609060101010101" pitchFamily="49" charset="-122"/>
                <a:ea typeface="黑体" panose="02010609060101010101" pitchFamily="49" charset="-122"/>
              </a:rPr>
              <a:t>PPT</a:t>
            </a:r>
            <a:r>
              <a:rPr lang="zh-CN" altLang="en-US" dirty="0">
                <a:solidFill>
                  <a:srgbClr val="666666"/>
                </a:solidFill>
                <a:latin typeface="黑体" panose="02010609060101010101" pitchFamily="49" charset="-122"/>
                <a:ea typeface="黑体" panose="02010609060101010101" pitchFamily="49" charset="-122"/>
              </a:rPr>
              <a:t>制作，可行性分析文档，</a:t>
            </a:r>
            <a:r>
              <a:rPr lang="en-US" altLang="zh-CN" dirty="0">
                <a:solidFill>
                  <a:srgbClr val="666666"/>
                </a:solidFill>
                <a:latin typeface="黑体" panose="02010609060101010101" pitchFamily="49" charset="-122"/>
                <a:ea typeface="黑体" panose="02010609060101010101" pitchFamily="49" charset="-122"/>
              </a:rPr>
              <a:t>OBS</a:t>
            </a:r>
            <a:r>
              <a:rPr lang="zh-CN" altLang="en-US" dirty="0">
                <a:solidFill>
                  <a:srgbClr val="666666"/>
                </a:solidFill>
                <a:latin typeface="黑体" panose="02010609060101010101" pitchFamily="49" charset="-122"/>
                <a:ea typeface="黑体" panose="02010609060101010101" pitchFamily="49" charset="-122"/>
              </a:rPr>
              <a:t>图的绘制界面原型的制作         评价：</a:t>
            </a:r>
            <a:r>
              <a:rPr lang="en-US" altLang="zh-CN" dirty="0">
                <a:solidFill>
                  <a:srgbClr val="666666"/>
                </a:solidFill>
                <a:latin typeface="黑体" panose="02010609060101010101" pitchFamily="49" charset="-122"/>
                <a:ea typeface="黑体" panose="02010609060101010101" pitchFamily="49" charset="-122"/>
              </a:rPr>
              <a:t>7.8</a:t>
            </a:r>
            <a:r>
              <a:rPr lang="zh-CN" altLang="en-US" dirty="0">
                <a:solidFill>
                  <a:srgbClr val="666666"/>
                </a:solidFill>
                <a:latin typeface="黑体" panose="02010609060101010101" pitchFamily="49" charset="-122"/>
                <a:ea typeface="黑体" panose="02010609060101010101" pitchFamily="49" charset="-122"/>
              </a:rPr>
              <a:t>分</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4061323"/>
            <a:ext cx="1605272" cy="368300"/>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张旗：</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358730" y="3923368"/>
            <a:ext cx="5141507" cy="64516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负责修改甘特图和</a:t>
            </a:r>
            <a:r>
              <a:rPr lang="en-US" altLang="zh-CN" dirty="0">
                <a:solidFill>
                  <a:srgbClr val="666666"/>
                </a:solidFill>
                <a:latin typeface="黑体" panose="02010609060101010101" pitchFamily="49" charset="-122"/>
                <a:ea typeface="黑体" panose="02010609060101010101" pitchFamily="49" charset="-122"/>
              </a:rPr>
              <a:t>WBS</a:t>
            </a:r>
            <a:r>
              <a:rPr lang="zh-CN" altLang="en-US" dirty="0">
                <a:solidFill>
                  <a:srgbClr val="666666"/>
                </a:solidFill>
                <a:latin typeface="黑体" panose="02010609060101010101" pitchFamily="49" charset="-122"/>
                <a:ea typeface="黑体" panose="02010609060101010101" pitchFamily="49" charset="-122"/>
              </a:rPr>
              <a:t>表，可行性文档的分析  评价</a:t>
            </a:r>
            <a:r>
              <a:rPr lang="en-US" altLang="zh-CN" dirty="0">
                <a:solidFill>
                  <a:srgbClr val="666666"/>
                </a:solidFill>
                <a:latin typeface="黑体" panose="02010609060101010101" pitchFamily="49" charset="-122"/>
                <a:ea typeface="黑体" panose="02010609060101010101" pitchFamily="49" charset="-122"/>
              </a:rPr>
              <a:t>7.5</a:t>
            </a:r>
            <a:r>
              <a:rPr lang="zh-CN" altLang="en-US" dirty="0">
                <a:solidFill>
                  <a:srgbClr val="666666"/>
                </a:solidFill>
                <a:latin typeface="黑体" panose="02010609060101010101" pitchFamily="49" charset="-122"/>
                <a:ea typeface="黑体" panose="02010609060101010101" pitchFamily="49" charset="-122"/>
              </a:rPr>
              <a:t>分</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8300"/>
          </a:xfrm>
          <a:prstGeom prst="rect">
            <a:avLst/>
          </a:prstGeom>
          <a:solidFill>
            <a:srgbClr val="FF0000"/>
          </a:solid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solidFill>
            <a:schemeClr val="bg1"/>
          </a:solidFill>
        </p:spPr>
        <p:txBody>
          <a:bodyPr wrap="square" rtlCol="0">
            <a:spAutoFit/>
          </a:bodyPr>
          <a:lstStyle/>
          <a:p>
            <a:r>
              <a:rPr lang="zh-CN" altLang="en-US" spc="300" dirty="0">
                <a:solidFill>
                  <a:schemeClr val="tx1"/>
                </a:solidFill>
                <a:latin typeface="黑体" panose="02010609060101010101" pitchFamily="49" charset="-122"/>
                <a:ea typeface="黑体" panose="02010609060101010101" pitchFamily="49" charset="-122"/>
              </a:rPr>
              <a:t>成员分工</a:t>
            </a:r>
            <a:endParaRPr lang="zh-CN" altLang="en-US" spc="300" dirty="0">
              <a:solidFill>
                <a:schemeClr val="tx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成员分工</a:t>
            </a:r>
            <a:endParaRPr lang="zh-CN" altLang="en-US" sz="2400" dirty="0">
              <a:latin typeface="黑体" panose="02010609060101010101" pitchFamily="49" charset="-122"/>
              <a:ea typeface="黑体" panose="02010609060101010101" pitchFamily="49" charset="-122"/>
            </a:endParaRPr>
          </a:p>
        </p:txBody>
      </p:sp>
      <p:sp>
        <p:nvSpPr>
          <p:cNvPr id="2" name="文本框 1"/>
          <p:cNvSpPr txBox="1"/>
          <p:nvPr/>
        </p:nvSpPr>
        <p:spPr>
          <a:xfrm>
            <a:off x="406408" y="4910318"/>
            <a:ext cx="1605272" cy="368300"/>
          </a:xfrm>
          <a:prstGeom prst="rect">
            <a:avLst/>
          </a:prstGeom>
          <a:noFill/>
        </p:spPr>
        <p:txBody>
          <a:bodyPr wrap="square" rtlCol="0" anchor="ctr">
            <a:spAutoFit/>
          </a:bodyPr>
          <a:p>
            <a:pPr algn="dist"/>
            <a:r>
              <a:rPr lang="zh-CN" altLang="en-US" b="1" dirty="0">
                <a:solidFill>
                  <a:srgbClr val="E74E3E"/>
                </a:solidFill>
                <a:latin typeface="黑体" panose="02010609060101010101" pitchFamily="49" charset="-122"/>
                <a:ea typeface="黑体" panose="02010609060101010101" pitchFamily="49" charset="-122"/>
              </a:rPr>
              <a:t>曾雨晴：</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3" name="矩形 2"/>
          <p:cNvSpPr/>
          <p:nvPr/>
        </p:nvSpPr>
        <p:spPr>
          <a:xfrm>
            <a:off x="2358730" y="4771728"/>
            <a:ext cx="5141507" cy="645160"/>
          </a:xfrm>
          <a:prstGeom prst="rect">
            <a:avLst/>
          </a:prstGeom>
        </p:spPr>
        <p:txBody>
          <a:bodyPr wrap="square" anchor="ctr">
            <a:spAutoFit/>
          </a:bodyPr>
          <a:p>
            <a:r>
              <a:rPr lang="zh-CN" altLang="en-US" dirty="0">
                <a:solidFill>
                  <a:srgbClr val="666666"/>
                </a:solidFill>
                <a:latin typeface="黑体" panose="02010609060101010101" pitchFamily="49" charset="-122"/>
                <a:ea typeface="黑体" panose="02010609060101010101" pitchFamily="49" charset="-122"/>
              </a:rPr>
              <a:t>项目计划文档的编写，</a:t>
            </a:r>
            <a:r>
              <a:rPr lang="en-US" altLang="zh-CN" dirty="0">
                <a:solidFill>
                  <a:srgbClr val="666666"/>
                </a:solidFill>
                <a:latin typeface="黑体" panose="02010609060101010101" pitchFamily="49" charset="-122"/>
                <a:ea typeface="黑体" panose="02010609060101010101" pitchFamily="49" charset="-122"/>
              </a:rPr>
              <a:t>LRC</a:t>
            </a:r>
            <a:r>
              <a:rPr lang="zh-CN" altLang="en-US" dirty="0">
                <a:solidFill>
                  <a:srgbClr val="666666"/>
                </a:solidFill>
                <a:latin typeface="黑体" panose="02010609060101010101" pitchFamily="49" charset="-122"/>
                <a:ea typeface="黑体" panose="02010609060101010101" pitchFamily="49" charset="-122"/>
              </a:rPr>
              <a:t>图的绘制，甘特图的绘制，修改</a:t>
            </a:r>
            <a:r>
              <a:rPr lang="en-US" altLang="zh-CN" dirty="0">
                <a:solidFill>
                  <a:srgbClr val="666666"/>
                </a:solidFill>
                <a:latin typeface="黑体" panose="02010609060101010101" pitchFamily="49" charset="-122"/>
                <a:ea typeface="黑体" panose="02010609060101010101" pitchFamily="49" charset="-122"/>
              </a:rPr>
              <a:t>WBS</a:t>
            </a:r>
            <a:r>
              <a:rPr lang="zh-CN" altLang="en-US" dirty="0">
                <a:solidFill>
                  <a:srgbClr val="666666"/>
                </a:solidFill>
                <a:latin typeface="黑体" panose="02010609060101010101" pitchFamily="49" charset="-122"/>
                <a:ea typeface="黑体" panose="02010609060101010101" pitchFamily="49" charset="-122"/>
              </a:rPr>
              <a:t>表                  评价：</a:t>
            </a:r>
            <a:r>
              <a:rPr lang="en-US" altLang="zh-CN" dirty="0">
                <a:solidFill>
                  <a:srgbClr val="666666"/>
                </a:solidFill>
                <a:latin typeface="黑体" panose="02010609060101010101" pitchFamily="49" charset="-122"/>
                <a:ea typeface="黑体" panose="02010609060101010101" pitchFamily="49" charset="-122"/>
              </a:rPr>
              <a:t>8.5</a:t>
            </a:r>
            <a:r>
              <a:rPr lang="zh-CN" altLang="en-US" dirty="0">
                <a:solidFill>
                  <a:srgbClr val="666666"/>
                </a:solidFill>
                <a:latin typeface="黑体" panose="02010609060101010101" pitchFamily="49" charset="-122"/>
                <a:ea typeface="黑体" panose="02010609060101010101" pitchFamily="49" charset="-122"/>
              </a:rPr>
              <a:t>分</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4" name="文本框 3"/>
          <p:cNvSpPr txBox="1"/>
          <p:nvPr/>
        </p:nvSpPr>
        <p:spPr>
          <a:xfrm>
            <a:off x="406408" y="5641838"/>
            <a:ext cx="1605272" cy="368300"/>
          </a:xfrm>
          <a:prstGeom prst="rect">
            <a:avLst/>
          </a:prstGeom>
          <a:noFill/>
        </p:spPr>
        <p:txBody>
          <a:bodyPr wrap="square" rtlCol="0" anchor="ctr">
            <a:spAutoFit/>
          </a:bodyPr>
          <a:p>
            <a:pPr algn="dist"/>
            <a:r>
              <a:rPr lang="zh-CN" altLang="en-US" b="1" dirty="0">
                <a:solidFill>
                  <a:srgbClr val="E74E3E"/>
                </a:solidFill>
                <a:latin typeface="黑体" panose="02010609060101010101" pitchFamily="49" charset="-122"/>
                <a:ea typeface="黑体" panose="02010609060101010101" pitchFamily="49" charset="-122"/>
              </a:rPr>
              <a:t>于欣汝：</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 name="矩形 4"/>
          <p:cNvSpPr/>
          <p:nvPr/>
        </p:nvSpPr>
        <p:spPr>
          <a:xfrm>
            <a:off x="2499065" y="5503248"/>
            <a:ext cx="5141507" cy="645160"/>
          </a:xfrm>
          <a:prstGeom prst="rect">
            <a:avLst/>
          </a:prstGeom>
        </p:spPr>
        <p:txBody>
          <a:bodyPr wrap="square" anchor="ctr">
            <a:spAutoFit/>
          </a:bodyPr>
          <a:p>
            <a:r>
              <a:rPr lang="zh-CN" altLang="en-US" dirty="0">
                <a:solidFill>
                  <a:srgbClr val="666666"/>
                </a:solidFill>
                <a:latin typeface="黑体" panose="02010609060101010101" pitchFamily="49" charset="-122"/>
                <a:ea typeface="黑体" panose="02010609060101010101" pitchFamily="49" charset="-122"/>
              </a:rPr>
              <a:t>项目计划文档的编写，修改项目计划甘特图，会议记录的编写。               评价：</a:t>
            </a:r>
            <a:r>
              <a:rPr lang="en-US" altLang="zh-CN" dirty="0">
                <a:solidFill>
                  <a:srgbClr val="666666"/>
                </a:solidFill>
                <a:latin typeface="黑体" panose="02010609060101010101" pitchFamily="49" charset="-122"/>
                <a:ea typeface="黑体" panose="02010609060101010101" pitchFamily="49" charset="-122"/>
              </a:rPr>
              <a:t>8.3</a:t>
            </a:r>
            <a:r>
              <a:rPr lang="zh-CN" altLang="en-US" dirty="0">
                <a:solidFill>
                  <a:srgbClr val="666666"/>
                </a:solidFill>
                <a:latin typeface="黑体" panose="02010609060101010101" pitchFamily="49" charset="-122"/>
                <a:ea typeface="黑体" panose="02010609060101010101" pitchFamily="49" charset="-122"/>
              </a:rPr>
              <a:t>分</a:t>
            </a:r>
            <a:endParaRPr lang="zh-CN" altLang="en-US" dirty="0">
              <a:solidFill>
                <a:srgbClr val="666666"/>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介绍</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535648" y="3807595"/>
            <a:ext cx="6708888" cy="1908215"/>
          </a:xfrm>
          <a:prstGeom prst="rect">
            <a:avLst/>
          </a:prstGeom>
          <a:noFill/>
        </p:spPr>
        <p:txBody>
          <a:bodyPr wrap="none" rtlCol="0">
            <a:spAutoFit/>
          </a:bodyPr>
          <a:lstStyle/>
          <a:p>
            <a:pPr algn="ct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《软件工程导论（第六版）》——清华大学出版社</a:t>
            </a: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《软件项目管理》——机械工业出版社</a:t>
            </a: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《软件需求（第</a:t>
            </a:r>
            <a:r>
              <a:rPr lang="en-US" altLang="zh-CN" sz="2000" b="1" spc="300" dirty="0">
                <a:solidFill>
                  <a:schemeClr val="bg1"/>
                </a:solidFill>
                <a:latin typeface="黑体" panose="02010609060101010101" pitchFamily="49" charset="-122"/>
                <a:ea typeface="黑体" panose="02010609060101010101" pitchFamily="49" charset="-122"/>
              </a:rPr>
              <a:t>3</a:t>
            </a:r>
            <a:r>
              <a:rPr lang="zh-CN" altLang="zh-CN" sz="2000" b="1" spc="300" dirty="0">
                <a:solidFill>
                  <a:schemeClr val="bg1"/>
                </a:solidFill>
                <a:latin typeface="黑体" panose="02010609060101010101" pitchFamily="49" charset="-122"/>
                <a:ea typeface="黑体" panose="02010609060101010101" pitchFamily="49" charset="-122"/>
              </a:rPr>
              <a:t>部）》清华大学出版社</a:t>
            </a: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背景</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39869" y="2097499"/>
            <a:ext cx="7087078" cy="4093428"/>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	</a:t>
            </a:r>
            <a:r>
              <a:rPr lang="zh-CN" altLang="zh-CN" sz="2000" b="1" spc="300" dirty="0">
                <a:solidFill>
                  <a:schemeClr val="bg2">
                    <a:lumMod val="50000"/>
                  </a:schemeClr>
                </a:solidFill>
                <a:latin typeface="黑体" panose="02010609060101010101" pitchFamily="49" charset="-122"/>
                <a:ea typeface="黑体" panose="02010609060101010101" pitchFamily="49" charset="-122"/>
              </a:rPr>
              <a:t>为了使软件工程系列课程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为了促进我们更好地体验整个软件开发过程，意识到文档在软件开发过程中的重要性，从而更好地理解软件工程相关课程与知识，我们将会在侯宏仑老师和杨枨老师的指导下，完成一定的软件开发过程的真实模拟。</a:t>
            </a:r>
            <a:endParaRPr lang="zh-CN" altLang="zh-CN" sz="2000" b="1" spc="300" dirty="0">
              <a:solidFill>
                <a:schemeClr val="bg2">
                  <a:lumMod val="50000"/>
                </a:schemeClr>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责任</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89140" y="274344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执行发起人</a:t>
            </a:r>
            <a:endParaRPr lang="zh-HK" altLang="en-US" sz="2000" b="1" spc="300" dirty="0">
              <a:latin typeface="黑体" panose="02010609060101010101" pitchFamily="49" charset="-122"/>
              <a:ea typeface="黑体" panose="02010609060101010101" pitchFamily="49" charset="-122"/>
            </a:endParaRPr>
          </a:p>
        </p:txBody>
      </p:sp>
      <p:sp>
        <p:nvSpPr>
          <p:cNvPr id="36" name="矩形 35"/>
          <p:cNvSpPr/>
          <p:nvPr/>
        </p:nvSpPr>
        <p:spPr>
          <a:xfrm>
            <a:off x="789140" y="326493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项目发起人</a:t>
            </a:r>
            <a:endParaRPr lang="zh-HK" altLang="en-US" sz="2000" b="1" spc="300" dirty="0">
              <a:latin typeface="黑体" panose="02010609060101010101" pitchFamily="49" charset="-122"/>
              <a:ea typeface="黑体" panose="02010609060101010101" pitchFamily="49" charset="-122"/>
            </a:endParaRPr>
          </a:p>
        </p:txBody>
      </p:sp>
      <p:sp>
        <p:nvSpPr>
          <p:cNvPr id="37" name="文本框 36"/>
          <p:cNvSpPr txBox="1"/>
          <p:nvPr/>
        </p:nvSpPr>
        <p:spPr>
          <a:xfrm>
            <a:off x="2620962" y="2758802"/>
            <a:ext cx="35668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候宏仑老师，杨枨老师</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8" name="文本框 37"/>
          <p:cNvSpPr txBox="1"/>
          <p:nvPr/>
        </p:nvSpPr>
        <p:spPr>
          <a:xfrm>
            <a:off x="2620962" y="3264935"/>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9" name="矩形 38"/>
          <p:cNvSpPr/>
          <p:nvPr/>
        </p:nvSpPr>
        <p:spPr>
          <a:xfrm>
            <a:off x="789140" y="3786428"/>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项目经理</a:t>
            </a:r>
            <a:endParaRPr lang="zh-HK" altLang="en-US" sz="2000" b="1" spc="300" dirty="0">
              <a:latin typeface="黑体" panose="02010609060101010101" pitchFamily="49" charset="-122"/>
              <a:ea typeface="黑体" panose="02010609060101010101" pitchFamily="49" charset="-122"/>
            </a:endParaRPr>
          </a:p>
        </p:txBody>
      </p:sp>
      <p:sp>
        <p:nvSpPr>
          <p:cNvPr id="40" name="文本框 39"/>
          <p:cNvSpPr txBox="1"/>
          <p:nvPr/>
        </p:nvSpPr>
        <p:spPr>
          <a:xfrm>
            <a:off x="2620962" y="3786428"/>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1" name="矩形 40"/>
          <p:cNvSpPr/>
          <p:nvPr/>
        </p:nvSpPr>
        <p:spPr>
          <a:xfrm>
            <a:off x="789140" y="427370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受主</a:t>
            </a:r>
            <a:endParaRPr lang="zh-HK" altLang="en-US" sz="2000" b="1" spc="300" dirty="0">
              <a:latin typeface="黑体" panose="02010609060101010101" pitchFamily="49" charset="-122"/>
              <a:ea typeface="黑体" panose="02010609060101010101" pitchFamily="49" charset="-122"/>
            </a:endParaRPr>
          </a:p>
        </p:txBody>
      </p:sp>
      <p:sp>
        <p:nvSpPr>
          <p:cNvPr id="42" name="矩形 41"/>
          <p:cNvSpPr/>
          <p:nvPr/>
        </p:nvSpPr>
        <p:spPr>
          <a:xfrm>
            <a:off x="789140" y="479519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用户</a:t>
            </a:r>
            <a:endParaRPr lang="zh-HK" altLang="en-US" sz="2000" b="1" spc="300" dirty="0">
              <a:latin typeface="黑体" panose="02010609060101010101" pitchFamily="49" charset="-122"/>
              <a:ea typeface="黑体" panose="02010609060101010101" pitchFamily="49" charset="-122"/>
            </a:endParaRPr>
          </a:p>
        </p:txBody>
      </p:sp>
      <p:sp>
        <p:nvSpPr>
          <p:cNvPr id="43" name="文本框 42"/>
          <p:cNvSpPr txBox="1"/>
          <p:nvPr/>
        </p:nvSpPr>
        <p:spPr>
          <a:xfrm>
            <a:off x="2620962" y="4201380"/>
            <a:ext cx="5465932"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侯宏仑老师，杨枨老师，</a:t>
            </a:r>
            <a:r>
              <a:rPr lang="en-US" altLang="zh-CN" sz="1600" b="1" spc="300" dirty="0">
                <a:solidFill>
                  <a:schemeClr val="bg2">
                    <a:lumMod val="50000"/>
                  </a:schemeClr>
                </a:solidFill>
                <a:latin typeface="黑体" panose="02010609060101010101" pitchFamily="49" charset="-122"/>
                <a:ea typeface="黑体" panose="02010609060101010101" pitchFamily="49" charset="-122"/>
              </a:rPr>
              <a:t>PRD2017</a:t>
            </a:r>
            <a:r>
              <a:rPr lang="zh-CN" altLang="zh-CN" sz="1600" b="1" spc="300" dirty="0">
                <a:solidFill>
                  <a:schemeClr val="bg2">
                    <a:lumMod val="50000"/>
                  </a:schemeClr>
                </a:solidFill>
                <a:latin typeface="黑体" panose="02010609060101010101" pitchFamily="49" charset="-122"/>
                <a:ea typeface="黑体" panose="02010609060101010101" pitchFamily="49" charset="-122"/>
              </a:rPr>
              <a:t>其余各组组长</a:t>
            </a:r>
            <a:endParaRPr lang="zh-CN" altLang="zh-CN" sz="1600" b="1" spc="300" dirty="0">
              <a:solidFill>
                <a:schemeClr val="bg2">
                  <a:lumMod val="50000"/>
                </a:schemeClr>
              </a:solidFill>
              <a:latin typeface="黑体" panose="02010609060101010101" pitchFamily="49" charset="-122"/>
              <a:ea typeface="黑体" panose="02010609060101010101" pitchFamily="49" charset="-122"/>
            </a:endParaRPr>
          </a:p>
          <a:p>
            <a:r>
              <a:rPr lang="zh-CN" altLang="zh-CN" sz="1600" b="1" spc="300" dirty="0">
                <a:solidFill>
                  <a:schemeClr val="bg2">
                    <a:lumMod val="50000"/>
                  </a:schemeClr>
                </a:solidFill>
                <a:latin typeface="黑体" panose="02010609060101010101" pitchFamily="49" charset="-122"/>
                <a:ea typeface="黑体" panose="02010609060101010101" pitchFamily="49" charset="-122"/>
              </a:rPr>
              <a:t>项目应满足两位老师的要求，得到其余组的认可</a:t>
            </a:r>
            <a:endParaRPr lang="zh-CN" altLang="zh-CN" sz="16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4" name="文本框 43"/>
          <p:cNvSpPr txBox="1"/>
          <p:nvPr/>
        </p:nvSpPr>
        <p:spPr>
          <a:xfrm>
            <a:off x="2620961" y="4795195"/>
            <a:ext cx="5437361"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软件工程教师，选了课程的学生，以及当前学期未选该课程，但对该课程有兴趣的学生。</a:t>
            </a:r>
            <a:endParaRPr lang="zh-CN" altLang="zh-CN" sz="16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5" name="矩形 44"/>
          <p:cNvSpPr/>
          <p:nvPr/>
        </p:nvSpPr>
        <p:spPr>
          <a:xfrm>
            <a:off x="803745" y="5379779"/>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000" b="1" spc="300" dirty="0">
                <a:latin typeface="黑体" panose="02010609060101010101" pitchFamily="49" charset="-122"/>
                <a:ea typeface="黑体" panose="02010609060101010101" pitchFamily="49" charset="-122"/>
              </a:rPr>
              <a:t>团队成员</a:t>
            </a:r>
            <a:endParaRPr lang="zh-CN" sz="2000" b="1" spc="300" dirty="0">
              <a:latin typeface="黑体" panose="02010609060101010101" pitchFamily="49" charset="-122"/>
              <a:ea typeface="黑体" panose="02010609060101010101" pitchFamily="49" charset="-122"/>
            </a:endParaRPr>
          </a:p>
        </p:txBody>
      </p:sp>
      <p:sp>
        <p:nvSpPr>
          <p:cNvPr id="46" name="文本框 45"/>
          <p:cNvSpPr txBox="1"/>
          <p:nvPr/>
        </p:nvSpPr>
        <p:spPr>
          <a:xfrm>
            <a:off x="2620961" y="5391844"/>
            <a:ext cx="5195279" cy="39878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张旗，于欣汝，曾雨晴，靳泽旭，奕吉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24692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60547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98105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303551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52165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信息发布</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77654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资料下载</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1" cstate="print"/>
          <a:srcRect l="48207"/>
          <a:stretch>
            <a:fillRect/>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89898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404307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23486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交流互动</a:t>
            </a:r>
            <a:endParaRPr lang="zh-HK" altLang="en-US" sz="2800" b="1" dirty="0">
              <a:solidFill>
                <a:srgbClr val="E74E3E"/>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endParaRPr lang="zh-CN" altLang="en-US" sz="2400" dirty="0">
              <a:latin typeface="黑体" panose="02010609060101010101" pitchFamily="49" charset="-122"/>
              <a:ea typeface="黑体" panose="02010609060101010101" pitchFamily="49" charset="-122"/>
            </a:endParaRPr>
          </a:p>
        </p:txBody>
      </p:sp>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nvGraphicFramePr>
        <p:xfrm>
          <a:off x="2036805" y="830306"/>
          <a:ext cx="6604609" cy="5920835"/>
        </p:xfrm>
        <a:graphic>
          <a:graphicData uri="http://schemas.openxmlformats.org/drawingml/2006/table">
            <a:tbl>
              <a:tblPr firstRow="1" firstCol="1" bandRow="1">
                <a:tableStyleId>{5C22544A-7EE6-4342-B048-85BDC9FD1C3A}</a:tableStyleId>
              </a:tblPr>
              <a:tblGrid>
                <a:gridCol w="876607"/>
                <a:gridCol w="3421466"/>
                <a:gridCol w="838269"/>
                <a:gridCol w="1468267"/>
              </a:tblGrid>
              <a:tr h="326345">
                <a:tc>
                  <a:txBody>
                    <a:bodyPr/>
                    <a:lstStyle/>
                    <a:p>
                      <a:pPr algn="just">
                        <a:spcAft>
                          <a:spcPts val="0"/>
                        </a:spcAft>
                      </a:pPr>
                      <a:r>
                        <a:rPr lang="zh-CN" sz="2100" kern="100">
                          <a:effectLst/>
                        </a:rPr>
                        <a:t>编号</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名称</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形式</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介质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《项目章程》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《可行性分析报告》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《总体项目计划》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《需求变更控制文档》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7</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《需求规格说明书》</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8</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《系统设计计划》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9</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《概要设计说明》</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10</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《质量保证计划》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《编码与系统实现计划》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《测试计划》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13</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《工程部署计划》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《培训计划》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《系统维护计划》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r h="372966">
                <a:tc>
                  <a:txBody>
                    <a:bodyPr/>
                    <a:lstStyle/>
                    <a:p>
                      <a:pPr algn="just">
                        <a:spcAft>
                          <a:spcPts val="0"/>
                        </a:spcAft>
                      </a:pPr>
                      <a:r>
                        <a:rPr lang="en-US" sz="2100" kern="100">
                          <a:effectLst/>
                        </a:rPr>
                        <a:t>16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《项目总结报告》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dirty="0">
                          <a:effectLst/>
                        </a:rPr>
                        <a:t>电子</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r>
            </a:tbl>
          </a:graphicData>
        </a:graphic>
      </p:graphicFrame>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433189" y="744104"/>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选择方案</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304925" y="1624965"/>
            <a:ext cx="6734175" cy="3046095"/>
          </a:xfrm>
          <a:prstGeom prst="rect">
            <a:avLst/>
          </a:prstGeom>
          <a:noFill/>
          <a:ln w="9525">
            <a:noFill/>
          </a:ln>
        </p:spPr>
        <p:txBody>
          <a:bodyPr wrap="square">
            <a:spAutoFit/>
          </a:bodyPr>
          <a:p>
            <a:pPr indent="127000"/>
            <a:r>
              <a:rPr lang="zh-HK" altLang="en-US" sz="3200" b="0">
                <a:latin typeface="宋体" panose="02010600030101010101" pitchFamily="2" charset="-122"/>
                <a:ea typeface="宋体" panose="02010600030101010101" pitchFamily="2" charset="-122"/>
                <a:cs typeface="宋体" panose="02010600030101010101" pitchFamily="2" charset="-122"/>
              </a:rPr>
              <a:t>用</a:t>
            </a:r>
            <a:r>
              <a:rPr lang="en-US" altLang="zh-HK" sz="3200" b="0">
                <a:latin typeface="宋体" panose="02010600030101010101" pitchFamily="2" charset="-122"/>
                <a:ea typeface="宋体" panose="02010600030101010101" pitchFamily="2" charset="-122"/>
                <a:cs typeface="宋体" panose="02010600030101010101" pitchFamily="2" charset="-122"/>
              </a:rPr>
              <a:t>webstorm+Nodejs</a:t>
            </a:r>
            <a:r>
              <a:rPr lang="zh-HK" altLang="en-US" sz="3200" b="0">
                <a:latin typeface="宋体" panose="02010600030101010101" pitchFamily="2" charset="-122"/>
                <a:ea typeface="宋体" panose="02010600030101010101" pitchFamily="2" charset="-122"/>
                <a:cs typeface="宋体" panose="02010600030101010101" pitchFamily="2" charset="-122"/>
              </a:rPr>
              <a:t>框架进行网站的开发，用</a:t>
            </a:r>
            <a:r>
              <a:rPr lang="en-US" altLang="zh-HK" sz="3200" b="0">
                <a:latin typeface="Times New Roman" panose="02020603050405020304" pitchFamily="18" charset="0"/>
                <a:cs typeface="Times New Roman" panose="02020603050405020304" pitchFamily="18" charset="0"/>
              </a:rPr>
              <a:t>MySql</a:t>
            </a:r>
            <a:r>
              <a:rPr lang="zh-HK" altLang="en-US" sz="3200" b="0">
                <a:latin typeface="宋体" panose="02010600030101010101" pitchFamily="2" charset="-122"/>
                <a:ea typeface="宋体" panose="02010600030101010101" pitchFamily="2" charset="-122"/>
                <a:cs typeface="宋体" panose="02010600030101010101" pitchFamily="2" charset="-122"/>
              </a:rPr>
              <a:t>数据库的交互并用</a:t>
            </a:r>
            <a:r>
              <a:rPr lang="en-US" altLang="zh-HK" sz="3200" b="0">
                <a:latin typeface="Times New Roman" panose="02020603050405020304" pitchFamily="18" charset="0"/>
                <a:cs typeface="Times New Roman" panose="02020603050405020304" pitchFamily="18" charset="0"/>
              </a:rPr>
              <a:t>Tomcat</a:t>
            </a:r>
            <a:r>
              <a:rPr lang="zh-HK" altLang="en-US" sz="3200" b="0">
                <a:latin typeface="宋体" panose="02010600030101010101" pitchFamily="2" charset="-122"/>
                <a:ea typeface="宋体" panose="02010600030101010101" pitchFamily="2" charset="-122"/>
                <a:cs typeface="宋体" panose="02010600030101010101" pitchFamily="2" charset="-122"/>
              </a:rPr>
              <a:t>来部署服务器。对</a:t>
            </a:r>
            <a:r>
              <a:rPr lang="en-US" altLang="zh-HK" sz="3200" b="0">
                <a:latin typeface="Times New Roman" panose="02020603050405020304" pitchFamily="18" charset="0"/>
                <a:cs typeface="Times New Roman" panose="02020603050405020304" pitchFamily="18" charset="0"/>
              </a:rPr>
              <a:t>MySql</a:t>
            </a:r>
            <a:r>
              <a:rPr lang="zh-HK" altLang="en-US" sz="3200" b="0">
                <a:latin typeface="宋体" panose="02010600030101010101" pitchFamily="2" charset="-122"/>
                <a:ea typeface="宋体" panose="02010600030101010101" pitchFamily="2" charset="-122"/>
                <a:cs typeface="宋体" panose="02010600030101010101" pitchFamily="2" charset="-122"/>
              </a:rPr>
              <a:t>数据库有基础，用</a:t>
            </a:r>
            <a:r>
              <a:rPr lang="en-US" altLang="zh-HK" sz="3200" b="0">
                <a:latin typeface="Times New Roman" panose="02020603050405020304" pitchFamily="18" charset="0"/>
                <a:cs typeface="Times New Roman" panose="02020603050405020304" pitchFamily="18" charset="0"/>
              </a:rPr>
              <a:t>Tomcat</a:t>
            </a:r>
            <a:r>
              <a:rPr lang="zh-HK" altLang="en-US" sz="3200" b="0">
                <a:latin typeface="宋体" panose="02010600030101010101" pitchFamily="2" charset="-122"/>
                <a:ea typeface="宋体" panose="02010600030101010101" pitchFamily="2" charset="-122"/>
                <a:cs typeface="宋体" panose="02010600030101010101" pitchFamily="2" charset="-122"/>
              </a:rPr>
              <a:t>作为服务器来代替本地的服务器。租用阿里云服务器，将</a:t>
            </a:r>
            <a:r>
              <a:rPr lang="en-US" altLang="zh-HK" sz="3200" b="0">
                <a:latin typeface="Times New Roman" panose="02020603050405020304" pitchFamily="18" charset="0"/>
                <a:cs typeface="Times New Roman" panose="02020603050405020304" pitchFamily="18" charset="0"/>
              </a:rPr>
              <a:t>Tomcat</a:t>
            </a:r>
            <a:r>
              <a:rPr lang="zh-HK" altLang="en-US" sz="3200" b="0">
                <a:latin typeface="宋体" panose="02010600030101010101" pitchFamily="2" charset="-122"/>
                <a:ea typeface="宋体" panose="02010600030101010101" pitchFamily="2" charset="-122"/>
                <a:cs typeface="宋体" panose="02010600030101010101" pitchFamily="2" charset="-122"/>
              </a:rPr>
              <a:t>部署到阿里云服务器上。</a:t>
            </a:r>
            <a:endParaRPr lang="zh-HK" altLang="en-US" sz="3200" b="0">
              <a:latin typeface="宋体" panose="02010600030101010101" pitchFamily="2" charset="-122"/>
              <a:ea typeface="宋体" panose="02010600030101010101" pitchFamily="2" charset="-122"/>
              <a:cs typeface="宋体" panose="02010600030101010101" pitchFamily="2" charset="-122"/>
            </a:endParaRPr>
          </a:p>
        </p:txBody>
      </p:sp>
      <p:sp>
        <p:nvSpPr>
          <p:cNvPr id="2" name="圆角矩形 1"/>
          <p:cNvSpPr/>
          <p:nvPr/>
        </p:nvSpPr>
        <p:spPr>
          <a:xfrm>
            <a:off x="433189" y="48417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latin typeface="黑体" panose="02010609060101010101" pitchFamily="49" charset="-122"/>
                <a:ea typeface="黑体" panose="02010609060101010101" pitchFamily="49" charset="-122"/>
              </a:rPr>
              <a:t>原因</a:t>
            </a:r>
            <a:endParaRPr lang="zh-CN" altLang="en-US" sz="2400" dirty="0">
              <a:latin typeface="黑体" panose="02010609060101010101" pitchFamily="49" charset="-122"/>
              <a:ea typeface="黑体" panose="02010609060101010101" pitchFamily="49" charset="-122"/>
            </a:endParaRPr>
          </a:p>
        </p:txBody>
      </p:sp>
      <p:sp>
        <p:nvSpPr>
          <p:cNvPr id="4" name="文本框 3"/>
          <p:cNvSpPr txBox="1"/>
          <p:nvPr/>
        </p:nvSpPr>
        <p:spPr>
          <a:xfrm>
            <a:off x="1304925" y="5523230"/>
            <a:ext cx="6477635" cy="1198880"/>
          </a:xfrm>
          <a:prstGeom prst="rect">
            <a:avLst/>
          </a:prstGeom>
          <a:noFill/>
          <a:ln w="9525">
            <a:noFill/>
          </a:ln>
        </p:spPr>
        <p:txBody>
          <a:bodyPr wrap="square">
            <a:spAutoFit/>
          </a:bodyPr>
          <a:p>
            <a:pPr indent="127000"/>
            <a:r>
              <a:rPr lang="zh-HK" altLang="en-US" sz="2400" b="0">
                <a:latin typeface="宋体" panose="02010600030101010101" pitchFamily="2" charset="-122"/>
                <a:ea typeface="宋体" panose="02010600030101010101" pitchFamily="2" charset="-122"/>
                <a:cs typeface="宋体" panose="02010600030101010101" pitchFamily="2" charset="-122"/>
              </a:rPr>
              <a:t>选择系统方案</a:t>
            </a:r>
            <a:r>
              <a:rPr lang="en-US" altLang="zh-HK" sz="2400" b="0">
                <a:latin typeface="宋体" panose="02010600030101010101" pitchFamily="2" charset="-122"/>
                <a:ea typeface="宋体" panose="02010600030101010101" pitchFamily="2" charset="-122"/>
                <a:cs typeface="宋体" panose="02010600030101010101" pitchFamily="2" charset="-122"/>
              </a:rPr>
              <a:t>1</a:t>
            </a:r>
            <a:r>
              <a:rPr lang="zh-HK" altLang="en-US" sz="2400" b="0">
                <a:latin typeface="宋体" panose="02010600030101010101" pitchFamily="2" charset="-122"/>
                <a:ea typeface="宋体" panose="02010600030101010101" pitchFamily="2" charset="-122"/>
                <a:cs typeface="宋体" panose="02010600030101010101" pitchFamily="2" charset="-122"/>
              </a:rPr>
              <a:t>，从服务器稳定性和技术门槛上上考虑采用系统方案</a:t>
            </a:r>
            <a:r>
              <a:rPr lang="en-US" altLang="zh-HK" sz="2400" b="0">
                <a:latin typeface="Times New Roman" panose="02020603050405020304" pitchFamily="18" charset="0"/>
                <a:cs typeface="Times New Roman" panose="02020603050405020304" pitchFamily="18" charset="0"/>
              </a:rPr>
              <a:t>1</a:t>
            </a:r>
            <a:r>
              <a:rPr lang="zh-HK" altLang="en-US" sz="2400" b="0">
                <a:latin typeface="宋体" panose="02010600030101010101" pitchFamily="2" charset="-122"/>
                <a:ea typeface="宋体" panose="02010600030101010101" pitchFamily="2" charset="-122"/>
                <a:cs typeface="宋体" panose="02010600030101010101" pitchFamily="2" charset="-122"/>
              </a:rPr>
              <a:t>，能满足基本的业务需求。</a:t>
            </a:r>
            <a:endParaRPr lang="zh-HK" altLang="en-US" sz="24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3311</Words>
  <Application>WPS 演示</Application>
  <PresentationFormat>全屏显示(4:3)</PresentationFormat>
  <Paragraphs>878</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Arial</vt:lpstr>
      <vt:lpstr>宋体</vt:lpstr>
      <vt:lpstr>Wingdings</vt:lpstr>
      <vt:lpstr>黑体</vt:lpstr>
      <vt:lpstr>Calibri</vt:lpstr>
      <vt:lpstr>Times New Roman</vt:lpstr>
      <vt:lpstr>微软雅黑</vt:lpstr>
      <vt:lpstr>Arial Unicode MS</vt:lpstr>
      <vt:lpstr>Calibri Light</vt:lpstr>
      <vt:lpstr>PMingLiU</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171</cp:revision>
  <dcterms:created xsi:type="dcterms:W3CDTF">2015-02-19T23:46:00Z</dcterms:created>
  <dcterms:modified xsi:type="dcterms:W3CDTF">2017-10-25T15:50:28Z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