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 id="2147483660" r:id="rId3"/>
  </p:sldMasterIdLst>
  <p:sldIdLst>
    <p:sldId id="260" r:id="rId4"/>
    <p:sldId id="266" r:id="rId5"/>
    <p:sldId id="294" r:id="rId6"/>
    <p:sldId id="351" r:id="rId7"/>
    <p:sldId id="337" r:id="rId8"/>
    <p:sldId id="336" r:id="rId9"/>
    <p:sldId id="293" r:id="rId10"/>
    <p:sldId id="311" r:id="rId11"/>
    <p:sldId id="275" r:id="rId12"/>
    <p:sldId id="345" r:id="rId13"/>
    <p:sldId id="339" r:id="rId14"/>
    <p:sldId id="347" r:id="rId15"/>
    <p:sldId id="340" r:id="rId16"/>
    <p:sldId id="312" r:id="rId17"/>
    <p:sldId id="352" r:id="rId18"/>
    <p:sldId id="353" r:id="rId19"/>
    <p:sldId id="354" r:id="rId20"/>
    <p:sldId id="291" r:id="rId21"/>
    <p:sldId id="342" r:id="rId22"/>
    <p:sldId id="361" r:id="rId23"/>
    <p:sldId id="362" r:id="rId24"/>
    <p:sldId id="363" r:id="rId25"/>
    <p:sldId id="360" r:id="rId26"/>
    <p:sldId id="383" r:id="rId27"/>
    <p:sldId id="355" r:id="rId28"/>
    <p:sldId id="313" r:id="rId29"/>
    <p:sldId id="359" r:id="rId30"/>
    <p:sldId id="381" r:id="rId31"/>
    <p:sldId id="349" r:id="rId32"/>
    <p:sldId id="303" r:id="rId33"/>
    <p:sldId id="364" r:id="rId34"/>
    <p:sldId id="305" r:id="rId35"/>
    <p:sldId id="357" r:id="rId36"/>
    <p:sldId id="356" r:id="rId37"/>
    <p:sldId id="384" r:id="rId38"/>
    <p:sldId id="296" r:id="rId39"/>
    <p:sldId id="358" r:id="rId40"/>
    <p:sldId id="288" r:id="rId41"/>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4E3E"/>
    <a:srgbClr val="666666"/>
    <a:srgbClr val="969696"/>
    <a:srgbClr val="7C233E"/>
    <a:srgbClr val="92D14F"/>
    <a:srgbClr val="0174AB"/>
    <a:srgbClr val="BFC0C0"/>
    <a:srgbClr val="9F9D9A"/>
    <a:srgbClr val="0A377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72" autoAdjust="0"/>
    <p:restoredTop sz="94660" autoAdjust="0"/>
  </p:normalViewPr>
  <p:slideViewPr>
    <p:cSldViewPr snapToGrid="0" showGuides="1">
      <p:cViewPr varScale="1">
        <p:scale>
          <a:sx n="73" d="100"/>
          <a:sy n="73" d="100"/>
        </p:scale>
        <p:origin x="1188" y="60"/>
      </p:cViewPr>
      <p:guideLst>
        <p:guide orient="horz" pos="285"/>
        <p:guide pos="5076"/>
        <p:guide pos="1530"/>
        <p:guide orient="horz" pos="1220"/>
        <p:guide orient="horz" pos="2298"/>
        <p:guide orient="horz" pos="3200"/>
      </p:guideLst>
    </p:cSldViewPr>
  </p:slideViewPr>
  <p:outlineViewPr>
    <p:cViewPr>
      <p:scale>
        <a:sx n="33" d="100"/>
        <a:sy n="33" d="100"/>
      </p:scale>
      <p:origin x="0" y="168"/>
    </p:cViewPr>
  </p:outlin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commentAuthors" Target="commentAuthors.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3-12T15:01:47.859" idx="1">
    <p:pos x="10" y="10"/>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fld>
            <a:endParaRPr lang="zh-HK"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emf"/></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slideLayout" Target="../slideLayouts/slideLayout18.xml"/><Relationship Id="rId2" Type="http://schemas.openxmlformats.org/officeDocument/2006/relationships/themeOverride" Target="../theme/themeOverride1.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黑体" panose="02010609060101010101" pitchFamily="49" charset="-122"/>
                <a:ea typeface="黑体" panose="02010609060101010101" pitchFamily="49" charset="-122"/>
              </a:rPr>
              <a:t>我们毕业啦</a:t>
            </a:r>
            <a:endParaRPr lang="en-US" altLang="zh-CN" sz="7200" b="1" spc="300" dirty="0">
              <a:solidFill>
                <a:schemeClr val="bg1"/>
              </a:solidFill>
              <a:latin typeface="黑体" panose="02010609060101010101" pitchFamily="49" charset="-122"/>
              <a:ea typeface="黑体" panose="02010609060101010101" pitchFamily="49" charset="-122"/>
            </a:endParaRPr>
          </a:p>
          <a:p>
            <a:pPr algn="ctr"/>
            <a:r>
              <a:rPr lang="zh-CN" altLang="en-US" sz="1600" b="1" spc="300" dirty="0">
                <a:solidFill>
                  <a:schemeClr val="bg1"/>
                </a:solidFill>
                <a:latin typeface="黑体" panose="02010609060101010101" pitchFamily="49" charset="-122"/>
                <a:ea typeface="黑体" panose="02010609060101010101" pitchFamily="49" charset="-122"/>
              </a:rPr>
              <a:t>其实是答辩的标题地方</a:t>
            </a:r>
            <a:r>
              <a:rPr lang="en-US" altLang="zh-CN" sz="1600" b="1" spc="300" dirty="0">
                <a:solidFill>
                  <a:schemeClr val="bg1"/>
                </a:solidFill>
                <a:latin typeface="黑体" panose="02010609060101010101" pitchFamily="49" charset="-122"/>
                <a:ea typeface="黑体" panose="02010609060101010101" pitchFamily="49" charset="-122"/>
              </a:rPr>
              <a:t>/</a:t>
            </a:r>
            <a:r>
              <a:rPr lang="en-US" altLang="zh-CN" sz="1600" b="1" spc="300" dirty="0" err="1">
                <a:solidFill>
                  <a:schemeClr val="bg1"/>
                </a:solidFill>
                <a:latin typeface="黑体" panose="02010609060101010101" pitchFamily="49" charset="-122"/>
                <a:ea typeface="黑体" panose="02010609060101010101" pitchFamily="49" charset="-122"/>
              </a:rPr>
              <a:t>mj</a:t>
            </a:r>
            <a:endParaRPr lang="en-US" altLang="zh-CN" sz="1600" b="1" spc="300" dirty="0">
              <a:solidFill>
                <a:schemeClr val="bg1"/>
              </a:solidFill>
              <a:latin typeface="黑体" panose="02010609060101010101" pitchFamily="49" charset="-122"/>
              <a:ea typeface="黑体" panose="02010609060101010101" pitchFamily="49" charset="-122"/>
            </a:endParaRPr>
          </a:p>
        </p:txBody>
      </p:sp>
      <p:sp>
        <p:nvSpPr>
          <p:cNvPr id="17" name="矩形 16"/>
          <p:cNvSpPr/>
          <p:nvPr/>
        </p:nvSpPr>
        <p:spPr>
          <a:xfrm>
            <a:off x="0" y="2259000"/>
            <a:ext cx="9144000" cy="2340000"/>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1" y="2705725"/>
            <a:ext cx="7021979" cy="1323439"/>
          </a:xfrm>
          <a:prstGeom prst="rect">
            <a:avLst/>
          </a:prstGeom>
          <a:noFill/>
        </p:spPr>
        <p:txBody>
          <a:bodyPr wrap="square" rtlCol="0">
            <a:spAutoFit/>
          </a:bodyPr>
          <a:lstStyle/>
          <a:p>
            <a:pPr algn="ctr"/>
            <a:r>
              <a:rPr lang="zh-CN" altLang="en-US" sz="4000" b="1" spc="300" dirty="0">
                <a:solidFill>
                  <a:schemeClr val="bg1"/>
                </a:solidFill>
                <a:latin typeface="黑体" panose="02010609060101010101" pitchFamily="49" charset="-122"/>
                <a:ea typeface="黑体" panose="02010609060101010101" pitchFamily="49" charset="-122"/>
              </a:rPr>
              <a:t>软件工程系列课程辅助学习网站</a:t>
            </a:r>
            <a:r>
              <a:rPr lang="en-US" altLang="zh-CN" sz="4000" b="1" spc="300" dirty="0">
                <a:solidFill>
                  <a:schemeClr val="bg1"/>
                </a:solidFill>
                <a:latin typeface="黑体" panose="02010609060101010101" pitchFamily="49" charset="-122"/>
                <a:ea typeface="黑体" panose="02010609060101010101" pitchFamily="49" charset="-122"/>
              </a:rPr>
              <a:t>-</a:t>
            </a:r>
            <a:r>
              <a:rPr lang="zh-CN" altLang="en-US" sz="4000" b="1" spc="300" dirty="0">
                <a:solidFill>
                  <a:schemeClr val="bg1"/>
                </a:solidFill>
                <a:latin typeface="黑体" panose="02010609060101010101" pitchFamily="49" charset="-122"/>
                <a:ea typeface="黑体" panose="02010609060101010101" pitchFamily="49" charset="-122"/>
              </a:rPr>
              <a:t>需求工程计划</a:t>
            </a:r>
            <a:endParaRPr lang="en-US" altLang="zh-CN" sz="4000" b="1" spc="300" dirty="0">
              <a:solidFill>
                <a:schemeClr val="bg1"/>
              </a:solidFill>
              <a:latin typeface="黑体" panose="02010609060101010101" pitchFamily="49" charset="-122"/>
              <a:ea typeface="黑体" panose="02010609060101010101" pitchFamily="49" charset="-122"/>
            </a:endParaRPr>
          </a:p>
        </p:txBody>
      </p:sp>
      <p:sp>
        <p:nvSpPr>
          <p:cNvPr id="23" name="矩形 22"/>
          <p:cNvSpPr/>
          <p:nvPr/>
        </p:nvSpPr>
        <p:spPr>
          <a:xfrm>
            <a:off x="1235076" y="4785180"/>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小组</a:t>
            </a:r>
            <a:endParaRPr lang="zh-HK" altLang="en-US" sz="2000" b="1" spc="300" dirty="0">
              <a:latin typeface="黑体" panose="02010609060101010101" pitchFamily="49" charset="-122"/>
              <a:ea typeface="黑体" panose="02010609060101010101" pitchFamily="49" charset="-122"/>
            </a:endParaRPr>
          </a:p>
        </p:txBody>
      </p:sp>
      <p:sp>
        <p:nvSpPr>
          <p:cNvPr id="24" name="矩形 23"/>
          <p:cNvSpPr/>
          <p:nvPr/>
        </p:nvSpPr>
        <p:spPr>
          <a:xfrm>
            <a:off x="1235076" y="5306673"/>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组长</a:t>
            </a:r>
            <a:endParaRPr lang="zh-HK" altLang="en-US" sz="2000" b="1" spc="300" dirty="0">
              <a:latin typeface="黑体" panose="02010609060101010101" pitchFamily="49" charset="-122"/>
              <a:ea typeface="黑体" panose="02010609060101010101" pitchFamily="49"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en-US" altLang="zh-CN" sz="2000" b="1" spc="300" dirty="0">
                <a:solidFill>
                  <a:schemeClr val="bg2">
                    <a:lumMod val="50000"/>
                  </a:schemeClr>
                </a:solidFill>
                <a:latin typeface="黑体" panose="02010609060101010101" pitchFamily="49" charset="-122"/>
                <a:ea typeface="黑体" panose="02010609060101010101" pitchFamily="49" charset="-122"/>
              </a:rPr>
              <a:t>G9</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26" name="文本框 25"/>
          <p:cNvSpPr txBox="1"/>
          <p:nvPr/>
        </p:nvSpPr>
        <p:spPr>
          <a:xfrm>
            <a:off x="2620962" y="5306673"/>
            <a:ext cx="3261092"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奕吉</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11" name="矩形 10"/>
          <p:cNvSpPr/>
          <p:nvPr/>
        </p:nvSpPr>
        <p:spPr>
          <a:xfrm>
            <a:off x="1235076" y="5828166"/>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成员</a:t>
            </a:r>
            <a:endParaRPr lang="zh-HK" altLang="en-US" sz="2000" b="1" spc="300" dirty="0">
              <a:latin typeface="黑体" panose="02010609060101010101" pitchFamily="49" charset="-122"/>
              <a:ea typeface="黑体" panose="02010609060101010101" pitchFamily="49" charset="-122"/>
            </a:endParaRPr>
          </a:p>
        </p:txBody>
      </p:sp>
      <p:sp>
        <p:nvSpPr>
          <p:cNvPr id="12" name="文本框 11"/>
          <p:cNvSpPr txBox="1"/>
          <p:nvPr/>
        </p:nvSpPr>
        <p:spPr>
          <a:xfrm>
            <a:off x="2620962" y="5828166"/>
            <a:ext cx="4472296"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张琪，于欣汝，曾雨晴，靳泽旭</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032701" y="-239451"/>
            <a:ext cx="5315339" cy="298987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496633" y="1176241"/>
            <a:ext cx="2338007" cy="4696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验收标准</a:t>
            </a:r>
            <a:endParaRPr lang="zh-CN" altLang="en-US" sz="2400" dirty="0">
              <a:latin typeface="黑体" panose="02010609060101010101" pitchFamily="49" charset="-122"/>
              <a:ea typeface="黑体" panose="02010609060101010101" pitchFamily="49" charset="-122"/>
            </a:endParaRPr>
          </a:p>
        </p:txBody>
      </p:sp>
      <p:sp>
        <p:nvSpPr>
          <p:cNvPr id="22" name="矩形 21"/>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矩形 22"/>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文本框 23"/>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438312" y="2529185"/>
            <a:ext cx="6506196" cy="1569660"/>
          </a:xfrm>
          <a:prstGeom prst="rect">
            <a:avLst/>
          </a:prstGeom>
        </p:spPr>
        <p:txBody>
          <a:bodyPr wrap="square">
            <a:spAutoFit/>
          </a:bodyPr>
          <a:lstStyle/>
          <a:p>
            <a:pPr indent="457200"/>
            <a:r>
              <a:rPr lang="zh-CN" altLang="zh-CN" sz="2400" dirty="0"/>
              <a:t>交付之前应当进行小组评审，与文档说明保持一致，风格统一。然后应和需方进行交流评审以达到需方的要求。文字应当清晰易懂，达到各类标准。</a:t>
            </a:r>
            <a:endParaRPr lang="zh-CN" altLang="zh-CN" sz="2400" dirty="0"/>
          </a:p>
        </p:txBody>
      </p:sp>
      <p:sp>
        <p:nvSpPr>
          <p:cNvPr id="17" name="矩形 16"/>
          <p:cNvSpPr/>
          <p:nvPr/>
        </p:nvSpPr>
        <p:spPr>
          <a:xfrm>
            <a:off x="0" y="21933"/>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6278" y="669106"/>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黑体" panose="02010609060101010101" pitchFamily="49" charset="-122"/>
                <a:ea typeface="黑体" panose="02010609060101010101" pitchFamily="49" charset="-122"/>
              </a:rPr>
              <a:t>组织结构</a:t>
            </a:r>
            <a:endParaRPr lang="zh-CN" altLang="en-US" sz="2400" dirty="0">
              <a:latin typeface="黑体" panose="02010609060101010101" pitchFamily="49" charset="-122"/>
              <a:ea typeface="黑体" panose="02010609060101010101" pitchFamily="49" charset="-122"/>
            </a:endParaRPr>
          </a:p>
        </p:txBody>
      </p:sp>
      <p:sp>
        <p:nvSpPr>
          <p:cNvPr id="6" name="矩形 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矩形 6"/>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p:cNvSpPr/>
          <p:nvPr/>
        </p:nvSpPr>
        <p:spPr>
          <a:xfrm>
            <a:off x="6762922" y="114524"/>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2" name="直接连接符 2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10746" y="101922"/>
            <a:ext cx="1252353" cy="369332"/>
          </a:xfrm>
          <a:prstGeom prst="rect">
            <a:avLst/>
          </a:prstGeom>
          <a:noFill/>
        </p:spPr>
        <p:txBody>
          <a:bodyPr wrap="square" rtlCol="0">
            <a:spAutoFit/>
          </a:bodyPr>
          <a:lstStyle/>
          <a:p>
            <a:pPr algn="ctr"/>
            <a:r>
              <a:rPr lang="zh-CN" altLang="en-US" spc="30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3945804" y="91284"/>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6762923"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成员分工</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29" name="直接连接符 2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tretch>
            <a:fillRect/>
          </a:stretch>
        </p:blipFill>
        <p:spPr>
          <a:xfrm>
            <a:off x="727602" y="2003708"/>
            <a:ext cx="8148689" cy="3587194"/>
          </a:xfrm>
          <a:prstGeom prst="rect">
            <a:avLst/>
          </a:prstGeom>
        </p:spPr>
      </p:pic>
      <p:sp>
        <p:nvSpPr>
          <p:cNvPr id="32" name="矩形 31"/>
          <p:cNvSpPr/>
          <p:nvPr/>
        </p:nvSpPr>
        <p:spPr>
          <a:xfrm>
            <a:off x="0" y="21933"/>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矩形 22"/>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文本框 23"/>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 name="Rectangle 1"/>
          <p:cNvSpPr>
            <a:spLocks noChangeArrowheads="1"/>
          </p:cNvSpPr>
          <p:nvPr/>
        </p:nvSpPr>
        <p:spPr bwMode="auto">
          <a:xfrm>
            <a:off x="620237" y="4371709"/>
            <a:ext cx="2249334" cy="1810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5048" rIns="91440" bIns="165048" numCol="1" anchor="ctr" anchorCtr="0" compatLnSpc="1">
            <a:spAutoFit/>
          </a:bodyPr>
          <a:lstStyle>
            <a:lvl1pPr indent="1333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3335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P - </a:t>
            </a:r>
            <a:r>
              <a:rPr kumimoji="0" lang="zh-CN" altLang="en-US" sz="2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主要负责人</a:t>
            </a:r>
            <a:endParaRPr kumimoji="0" lang="zh-CN" altLang="en-US" sz="2400" b="0" i="0" u="none" strike="noStrike" cap="none" normalizeH="0" baseline="0" dirty="0" smtClean="0">
              <a:ln>
                <a:noFill/>
              </a:ln>
              <a:solidFill>
                <a:schemeClr val="tx1"/>
              </a:solidFill>
              <a:effectLst/>
            </a:endParaRPr>
          </a:p>
          <a:p>
            <a:pPr marL="0" marR="0" lvl="0" indent="13335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R - </a:t>
            </a:r>
            <a:r>
              <a:rPr kumimoji="0" lang="zh-CN" altLang="en-US" sz="2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复审</a:t>
            </a:r>
            <a:endParaRPr kumimoji="0" lang="zh-CN" altLang="en-US" sz="2400" b="0" i="0" u="none" strike="noStrike" cap="none" normalizeH="0" baseline="0" dirty="0" smtClean="0">
              <a:ln>
                <a:noFill/>
              </a:ln>
              <a:solidFill>
                <a:schemeClr val="tx1"/>
              </a:solidFill>
              <a:effectLst/>
            </a:endParaRPr>
          </a:p>
          <a:p>
            <a:pPr marL="0" marR="0" lvl="0" indent="13335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N - </a:t>
            </a:r>
            <a:r>
              <a:rPr kumimoji="0" lang="zh-CN" altLang="en-US" sz="2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通知到位 </a:t>
            </a:r>
            <a:endParaRPr kumimoji="0" lang="zh-CN" altLang="en-US" sz="2400" b="0" i="0" u="none" strike="noStrike" cap="none" normalizeH="0" baseline="0" dirty="0" smtClean="0">
              <a:ln>
                <a:noFill/>
              </a:ln>
              <a:solidFill>
                <a:schemeClr val="tx1"/>
              </a:solidFill>
              <a:effectLst/>
            </a:endParaRPr>
          </a:p>
          <a:p>
            <a:pPr marL="0" marR="0" lvl="0" indent="13335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 - </a:t>
            </a:r>
            <a:r>
              <a:rPr kumimoji="0" lang="zh-CN" altLang="en-US" sz="2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审核</a:t>
            </a:r>
            <a:endParaRPr kumimoji="0" lang="zh-CN" altLang="en-US" sz="2400" b="0" i="0" u="none" strike="noStrike" cap="none" normalizeH="0" baseline="0" dirty="0" smtClean="0">
              <a:ln>
                <a:noFill/>
              </a:ln>
              <a:solidFill>
                <a:schemeClr val="tx1"/>
              </a:solidFill>
              <a:effectLst/>
            </a:endParaRPr>
          </a:p>
        </p:txBody>
      </p:sp>
      <p:sp>
        <p:nvSpPr>
          <p:cNvPr id="35" name="圆角矩形 34"/>
          <p:cNvSpPr/>
          <p:nvPr/>
        </p:nvSpPr>
        <p:spPr>
          <a:xfrm>
            <a:off x="516278" y="669106"/>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项目</a:t>
            </a:r>
            <a:r>
              <a:rPr lang="zh-CN" altLang="en-US" sz="2400" dirty="0" smtClean="0">
                <a:latin typeface="黑体" panose="02010609060101010101" pitchFamily="49" charset="-122"/>
                <a:ea typeface="黑体" panose="02010609060101010101" pitchFamily="49" charset="-122"/>
              </a:rPr>
              <a:t>中职责</a:t>
            </a:r>
            <a:endParaRPr lang="zh-CN" altLang="en-US" sz="2400" dirty="0">
              <a:latin typeface="黑体" panose="02010609060101010101" pitchFamily="49" charset="-122"/>
              <a:ea typeface="黑体" panose="02010609060101010101" pitchFamily="49" charset="-122"/>
            </a:endParaRPr>
          </a:p>
        </p:txBody>
      </p:sp>
      <p:sp>
        <p:nvSpPr>
          <p:cNvPr id="36" name="矩形 35"/>
          <p:cNvSpPr/>
          <p:nvPr/>
        </p:nvSpPr>
        <p:spPr>
          <a:xfrm>
            <a:off x="0" y="21933"/>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pic>
        <p:nvPicPr>
          <p:cNvPr id="4" name="图片 3"/>
          <p:cNvPicPr>
            <a:picLocks noChangeAspect="1"/>
          </p:cNvPicPr>
          <p:nvPr/>
        </p:nvPicPr>
        <p:blipFill>
          <a:blip r:embed="rId1"/>
          <a:stretch>
            <a:fillRect/>
          </a:stretch>
        </p:blipFill>
        <p:spPr>
          <a:xfrm>
            <a:off x="1421375" y="1982470"/>
            <a:ext cx="7153766" cy="2498090"/>
          </a:xfrm>
          <a:prstGeom prst="rect">
            <a:avLst/>
          </a:prstGeom>
        </p:spPr>
      </p:pic>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9248" y="643706"/>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黑体" panose="02010609060101010101" pitchFamily="49" charset="-122"/>
                <a:ea typeface="黑体" panose="02010609060101010101" pitchFamily="49" charset="-122"/>
              </a:rPr>
              <a:t>OBS</a:t>
            </a:r>
            <a:endParaRPr lang="zh-CN" altLang="en-US" sz="2400" dirty="0">
              <a:latin typeface="黑体" panose="02010609060101010101" pitchFamily="49" charset="-122"/>
              <a:ea typeface="黑体" panose="02010609060101010101" pitchFamily="49" charset="-122"/>
            </a:endParaRPr>
          </a:p>
        </p:txBody>
      </p:sp>
      <p:sp>
        <p:nvSpPr>
          <p:cNvPr id="6" name="矩形 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矩形 6"/>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p:cNvSpPr/>
          <p:nvPr/>
        </p:nvSpPr>
        <p:spPr>
          <a:xfrm>
            <a:off x="6762922" y="114524"/>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2" name="直接连接符 2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10746" y="101922"/>
            <a:ext cx="1252353" cy="369332"/>
          </a:xfrm>
          <a:prstGeom prst="rect">
            <a:avLst/>
          </a:prstGeom>
          <a:noFill/>
        </p:spPr>
        <p:txBody>
          <a:bodyPr wrap="square" rtlCol="0">
            <a:spAutoFit/>
          </a:bodyPr>
          <a:lstStyle/>
          <a:p>
            <a:pPr algn="ctr"/>
            <a:r>
              <a:rPr lang="zh-CN" altLang="en-US" spc="30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3945804" y="91284"/>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6762923"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成员分工</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29" name="直接连接符 2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0" y="21933"/>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pic>
        <p:nvPicPr>
          <p:cNvPr id="3" name="图片 2" descr="obs (1)"/>
          <p:cNvPicPr>
            <a:picLocks noChangeAspect="1"/>
          </p:cNvPicPr>
          <p:nvPr/>
        </p:nvPicPr>
        <p:blipFill>
          <a:blip r:embed="rId1"/>
          <a:srcRect l="99685" t="-2833" r="-16381" b="6531"/>
          <a:stretch>
            <a:fillRect/>
          </a:stretch>
        </p:blipFill>
        <p:spPr>
          <a:xfrm>
            <a:off x="7058660" y="499745"/>
            <a:ext cx="941705" cy="9045575"/>
          </a:xfrm>
          <a:prstGeom prst="rect">
            <a:avLst/>
          </a:prstGeom>
        </p:spPr>
      </p:pic>
      <p:pic>
        <p:nvPicPr>
          <p:cNvPr id="4" name="图片 20" descr="QQ截图20171105185612"/>
          <p:cNvPicPr>
            <a:picLocks noChangeAspect="1"/>
          </p:cNvPicPr>
          <p:nvPr/>
        </p:nvPicPr>
        <p:blipFill>
          <a:blip r:embed="rId2"/>
          <a:stretch>
            <a:fillRect/>
          </a:stretch>
        </p:blipFill>
        <p:spPr>
          <a:xfrm>
            <a:off x="589915" y="1829435"/>
            <a:ext cx="7850505" cy="2887980"/>
          </a:xfrm>
          <a:prstGeom prst="rect">
            <a:avLst/>
          </a:prstGeom>
        </p:spPr>
      </p:pic>
      <p:pic>
        <p:nvPicPr>
          <p:cNvPr id="5" name="图片 25" descr="QQ截图20171105185702"/>
          <p:cNvPicPr>
            <a:picLocks noChangeAspect="1"/>
          </p:cNvPicPr>
          <p:nvPr/>
        </p:nvPicPr>
        <p:blipFill>
          <a:blip r:embed="rId3"/>
          <a:stretch>
            <a:fillRect/>
          </a:stretch>
        </p:blipFill>
        <p:spPr>
          <a:xfrm>
            <a:off x="2607310" y="4069080"/>
            <a:ext cx="6137275" cy="2781935"/>
          </a:xfrm>
          <a:prstGeom prst="rect">
            <a:avLst/>
          </a:prstGeom>
        </p:spPr>
      </p:pic>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39786" y="788600"/>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solidFill>
              </a:rPr>
              <a:t>干系人资料</a:t>
            </a:r>
            <a:endParaRPr lang="zh-CN" altLang="en-US" sz="2400" dirty="0">
              <a:solidFill>
                <a:schemeClr val="bg1"/>
              </a:solidFill>
            </a:endParaRPr>
          </a:p>
        </p:txBody>
      </p:sp>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项说明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smtClean="0">
                <a:solidFill>
                  <a:srgbClr val="666666"/>
                </a:solidFill>
                <a:latin typeface="黑体" panose="02010609060101010101" pitchFamily="49" charset="-122"/>
                <a:ea typeface="黑体" panose="02010609060101010101" pitchFamily="49" charset="-122"/>
              </a:rPr>
              <a:t>项目</a:t>
            </a:r>
            <a:r>
              <a:rPr lang="zh-CN" altLang="en-US" dirty="0">
                <a:solidFill>
                  <a:srgbClr val="666666"/>
                </a:solidFill>
                <a:latin typeface="黑体" panose="02010609060101010101" pitchFamily="49" charset="-122"/>
                <a:ea typeface="黑体" panose="02010609060101010101" pitchFamily="49" charset="-122"/>
              </a:rPr>
              <a:t>组织</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a:graphicFrameLocks noGrp="1"/>
          </p:cNvGraphicFramePr>
          <p:nvPr/>
        </p:nvGraphicFramePr>
        <p:xfrm>
          <a:off x="940526" y="2403567"/>
          <a:ext cx="7262948" cy="2812910"/>
        </p:xfrm>
        <a:graphic>
          <a:graphicData uri="http://schemas.openxmlformats.org/drawingml/2006/table">
            <a:tbl>
              <a:tblPr firstRow="1" firstCol="1" bandRow="1">
                <a:tableStyleId>{5C22544A-7EE6-4342-B048-85BDC9FD1C3A}</a:tableStyleId>
              </a:tblPr>
              <a:tblGrid>
                <a:gridCol w="843736"/>
                <a:gridCol w="924701"/>
                <a:gridCol w="887201"/>
                <a:gridCol w="982655"/>
                <a:gridCol w="1672983"/>
                <a:gridCol w="1951672"/>
              </a:tblGrid>
              <a:tr h="344030">
                <a:tc>
                  <a:txBody>
                    <a:bodyPr/>
                    <a:lstStyle/>
                    <a:p>
                      <a:pPr algn="just">
                        <a:spcAft>
                          <a:spcPts val="0"/>
                        </a:spcAft>
                      </a:pPr>
                      <a:r>
                        <a:rPr lang="zh-CN" sz="1800" kern="100">
                          <a:effectLst/>
                        </a:rPr>
                        <a:t>姓名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角色</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分类</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态度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rPr>
                        <a:t>约束</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联系方式</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093951">
                <a:tc>
                  <a:txBody>
                    <a:bodyPr/>
                    <a:lstStyle/>
                    <a:p>
                      <a:pPr algn="just">
                        <a:spcAft>
                          <a:spcPts val="0"/>
                        </a:spcAft>
                      </a:pPr>
                      <a:r>
                        <a:rPr lang="zh-CN" sz="1800" kern="100">
                          <a:effectLst/>
                        </a:rPr>
                        <a:t>侯宏伦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任务下达者</a:t>
                      </a:r>
                      <a:r>
                        <a:rPr lang="en-US" sz="1800" kern="100">
                          <a:effectLst/>
                        </a:rPr>
                        <a:t>/</a:t>
                      </a:r>
                      <a:r>
                        <a:rPr lang="zh-CN" sz="1800" kern="100">
                          <a:effectLst/>
                        </a:rPr>
                        <a:t>客户</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开发组织以外</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任务下达者强烈支持，严格约束</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学生的项目经验不足，不能完全严格按照实际项目开发过程。</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houhl@zucc.edu.cn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820463">
                <a:tc>
                  <a:txBody>
                    <a:bodyPr/>
                    <a:lstStyle/>
                    <a:p>
                      <a:pPr algn="just">
                        <a:spcAft>
                          <a:spcPts val="0"/>
                        </a:spcAft>
                      </a:pPr>
                      <a:r>
                        <a:rPr lang="zh-CN" sz="1800" kern="100">
                          <a:effectLst/>
                        </a:rPr>
                        <a:t>杨枨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需求任务下达者、监督者</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开发组织以外</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强烈支持任务完成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同时下达需求和监督多个小组</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yangc@zucc.edu.cn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8" name="文本框 17"/>
          <p:cNvSpPr txBox="1"/>
          <p:nvPr/>
        </p:nvSpPr>
        <p:spPr>
          <a:xfrm>
            <a:off x="1304751" y="1938132"/>
            <a:ext cx="2248346" cy="461665"/>
          </a:xfrm>
          <a:prstGeom prst="rect">
            <a:avLst/>
          </a:prstGeom>
          <a:noFill/>
        </p:spPr>
        <p:txBody>
          <a:bodyPr wrap="square" rtlCol="0">
            <a:spAutoFit/>
          </a:bodyPr>
          <a:lstStyle/>
          <a:p>
            <a:r>
              <a:rPr lang="zh-CN" altLang="en-US" sz="2400" dirty="0" smtClean="0"/>
              <a:t>客户</a:t>
            </a:r>
            <a:endParaRPr lang="zh-CN" altLang="en-US" sz="2400" dirty="0"/>
          </a:p>
        </p:txBody>
      </p:sp>
      <p:sp>
        <p:nvSpPr>
          <p:cNvPr id="20" name="矩形 19"/>
          <p:cNvSpPr/>
          <p:nvPr/>
        </p:nvSpPr>
        <p:spPr>
          <a:xfrm>
            <a:off x="0" y="21933"/>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39786" y="788600"/>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solidFill>
              </a:rPr>
              <a:t>干系人资料</a:t>
            </a:r>
            <a:endParaRPr lang="zh-CN" altLang="en-US" sz="2400" dirty="0">
              <a:solidFill>
                <a:schemeClr val="bg1"/>
              </a:solidFill>
            </a:endParaRPr>
          </a:p>
        </p:txBody>
      </p:sp>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项说明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smtClean="0">
                <a:solidFill>
                  <a:srgbClr val="666666"/>
                </a:solidFill>
                <a:latin typeface="黑体" panose="02010609060101010101" pitchFamily="49" charset="-122"/>
                <a:ea typeface="黑体" panose="02010609060101010101" pitchFamily="49" charset="-122"/>
              </a:rPr>
              <a:t>项目</a:t>
            </a:r>
            <a:r>
              <a:rPr lang="zh-CN" altLang="en-US" dirty="0">
                <a:solidFill>
                  <a:srgbClr val="666666"/>
                </a:solidFill>
                <a:latin typeface="黑体" panose="02010609060101010101" pitchFamily="49" charset="-122"/>
                <a:ea typeface="黑体" panose="02010609060101010101" pitchFamily="49" charset="-122"/>
              </a:rPr>
              <a:t>组织</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7" name="表格 16"/>
          <p:cNvGraphicFramePr>
            <a:graphicFrameLocks noGrp="1"/>
          </p:cNvGraphicFramePr>
          <p:nvPr/>
        </p:nvGraphicFramePr>
        <p:xfrm>
          <a:off x="692610" y="2047353"/>
          <a:ext cx="7471804" cy="4389120"/>
        </p:xfrm>
        <a:graphic>
          <a:graphicData uri="http://schemas.openxmlformats.org/drawingml/2006/table">
            <a:tbl>
              <a:tblPr firstRow="1" firstCol="1" bandRow="1">
                <a:tableStyleId>{5C22544A-7EE6-4342-B048-85BDC9FD1C3A}</a:tableStyleId>
              </a:tblPr>
              <a:tblGrid>
                <a:gridCol w="867999"/>
                <a:gridCol w="951292"/>
                <a:gridCol w="912714"/>
                <a:gridCol w="1365125"/>
                <a:gridCol w="1121384"/>
                <a:gridCol w="2253290"/>
              </a:tblGrid>
              <a:tr h="201295">
                <a:tc>
                  <a:txBody>
                    <a:bodyPr/>
                    <a:lstStyle/>
                    <a:p>
                      <a:pPr algn="just">
                        <a:spcAft>
                          <a:spcPts val="0"/>
                        </a:spcAft>
                      </a:pPr>
                      <a:r>
                        <a:rPr lang="zh-CN" sz="1800" kern="100" dirty="0">
                          <a:effectLst/>
                        </a:rPr>
                        <a:t>姓名</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角色</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分类</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态度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rPr>
                        <a:t>约束</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联系方式</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93040">
                <a:tc>
                  <a:txBody>
                    <a:bodyPr/>
                    <a:lstStyle/>
                    <a:p>
                      <a:pPr algn="just">
                        <a:spcAft>
                          <a:spcPts val="0"/>
                        </a:spcAft>
                      </a:pPr>
                      <a:r>
                        <a:rPr lang="zh-CN" sz="1800" kern="100" dirty="0">
                          <a:effectLst/>
                        </a:rPr>
                        <a:t>奕吉</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项目经理</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项目组</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认真负责严格按照项目的要求</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经验不足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31501310@stu.zucc.edu.cn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01295">
                <a:tc>
                  <a:txBody>
                    <a:bodyPr/>
                    <a:lstStyle/>
                    <a:p>
                      <a:pPr algn="just">
                        <a:spcAft>
                          <a:spcPts val="0"/>
                        </a:spcAft>
                      </a:pPr>
                      <a:r>
                        <a:rPr lang="zh-CN" sz="1800" kern="100">
                          <a:effectLst/>
                        </a:rPr>
                        <a:t>曾雨晴</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配置管理员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项目组</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服从项目经理安排，认真执行</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经验不足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31501356@stu.zucc.edu.cn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01295">
                <a:tc>
                  <a:txBody>
                    <a:bodyPr/>
                    <a:lstStyle/>
                    <a:p>
                      <a:pPr algn="just">
                        <a:spcAft>
                          <a:spcPts val="0"/>
                        </a:spcAft>
                      </a:pPr>
                      <a:r>
                        <a:rPr lang="zh-CN" sz="1800" kern="100">
                          <a:effectLst/>
                        </a:rPr>
                        <a:t>于欣汝</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业务分析员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项目组</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服从项目经理安排，认真执行</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经验不足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31501359@stu.zucc.edu.cn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93040">
                <a:tc>
                  <a:txBody>
                    <a:bodyPr/>
                    <a:lstStyle/>
                    <a:p>
                      <a:pPr algn="just">
                        <a:spcAft>
                          <a:spcPts val="0"/>
                        </a:spcAft>
                      </a:pPr>
                      <a:r>
                        <a:rPr lang="zh-CN" sz="1800" kern="100">
                          <a:effectLst/>
                        </a:rPr>
                        <a:t>靳泽旭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设计师</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项目组</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服从项目经理安排，认真执行</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经验不足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31501404@stu.zucc.edu.cn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01295">
                <a:tc>
                  <a:txBody>
                    <a:bodyPr/>
                    <a:lstStyle/>
                    <a:p>
                      <a:pPr algn="just">
                        <a:spcAft>
                          <a:spcPts val="0"/>
                        </a:spcAft>
                      </a:pPr>
                      <a:r>
                        <a:rPr lang="zh-CN" sz="1800" kern="100">
                          <a:effectLst/>
                        </a:rPr>
                        <a:t>张旗</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测试人员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项目组</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服从项目经理安排，认真执行</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经验不足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31501312@stu.zucc.edu.cn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8" name="文本框 17"/>
          <p:cNvSpPr txBox="1"/>
          <p:nvPr/>
        </p:nvSpPr>
        <p:spPr>
          <a:xfrm>
            <a:off x="2619896" y="1245800"/>
            <a:ext cx="2248346" cy="461665"/>
          </a:xfrm>
          <a:prstGeom prst="rect">
            <a:avLst/>
          </a:prstGeom>
          <a:noFill/>
        </p:spPr>
        <p:txBody>
          <a:bodyPr wrap="square" rtlCol="0">
            <a:spAutoFit/>
          </a:bodyPr>
          <a:lstStyle/>
          <a:p>
            <a:r>
              <a:rPr lang="zh-CN" altLang="en-US" sz="2400" dirty="0" smtClean="0"/>
              <a:t>项目组成员</a:t>
            </a:r>
            <a:endParaRPr lang="zh-CN" altLang="en-US" sz="2400" dirty="0"/>
          </a:p>
        </p:txBody>
      </p:sp>
      <p:sp>
        <p:nvSpPr>
          <p:cNvPr id="19" name="矩形 18"/>
          <p:cNvSpPr/>
          <p:nvPr/>
        </p:nvSpPr>
        <p:spPr>
          <a:xfrm>
            <a:off x="0" y="21933"/>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39786" y="788600"/>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solidFill>
              </a:rPr>
              <a:t>干系人资料</a:t>
            </a:r>
            <a:endParaRPr lang="zh-CN" altLang="en-US" sz="2400" dirty="0">
              <a:solidFill>
                <a:schemeClr val="bg1"/>
              </a:solidFill>
            </a:endParaRPr>
          </a:p>
        </p:txBody>
      </p:sp>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项说明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smtClean="0">
                <a:solidFill>
                  <a:srgbClr val="666666"/>
                </a:solidFill>
                <a:latin typeface="黑体" panose="02010609060101010101" pitchFamily="49" charset="-122"/>
                <a:ea typeface="黑体" panose="02010609060101010101" pitchFamily="49" charset="-122"/>
              </a:rPr>
              <a:t>项目</a:t>
            </a:r>
            <a:r>
              <a:rPr lang="zh-CN" altLang="en-US" dirty="0">
                <a:solidFill>
                  <a:srgbClr val="666666"/>
                </a:solidFill>
                <a:latin typeface="黑体" panose="02010609060101010101" pitchFamily="49" charset="-122"/>
                <a:ea typeface="黑体" panose="02010609060101010101" pitchFamily="49" charset="-122"/>
              </a:rPr>
              <a:t>组织</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7" name="表格 16"/>
          <p:cNvGraphicFramePr>
            <a:graphicFrameLocks noGrp="1"/>
          </p:cNvGraphicFramePr>
          <p:nvPr/>
        </p:nvGraphicFramePr>
        <p:xfrm>
          <a:off x="1110342" y="2664823"/>
          <a:ext cx="7406639" cy="3291840"/>
        </p:xfrm>
        <a:graphic>
          <a:graphicData uri="http://schemas.openxmlformats.org/drawingml/2006/table">
            <a:tbl>
              <a:tblPr firstRow="1" firstCol="1" bandRow="1">
                <a:tableStyleId>{5C22544A-7EE6-4342-B048-85BDC9FD1C3A}</a:tableStyleId>
              </a:tblPr>
              <a:tblGrid>
                <a:gridCol w="860428"/>
                <a:gridCol w="942995"/>
                <a:gridCol w="904754"/>
                <a:gridCol w="1353219"/>
                <a:gridCol w="1111605"/>
                <a:gridCol w="2233638"/>
              </a:tblGrid>
              <a:tr h="203857">
                <a:tc>
                  <a:txBody>
                    <a:bodyPr/>
                    <a:lstStyle/>
                    <a:p>
                      <a:pPr algn="just">
                        <a:spcAft>
                          <a:spcPts val="0"/>
                        </a:spcAft>
                      </a:pPr>
                      <a:r>
                        <a:rPr lang="zh-CN" sz="1800" kern="100">
                          <a:effectLst/>
                        </a:rPr>
                        <a:t>姓名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角色</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分类</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态度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rPr>
                        <a:t>约束</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联系方式</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01295">
                <a:tc>
                  <a:txBody>
                    <a:bodyPr/>
                    <a:lstStyle/>
                    <a:p>
                      <a:pPr algn="just">
                        <a:spcAft>
                          <a:spcPts val="0"/>
                        </a:spcAft>
                      </a:pPr>
                      <a:r>
                        <a:rPr lang="zh-CN" sz="1800" kern="100">
                          <a:effectLst/>
                        </a:rPr>
                        <a:t>杨枨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教师用户代表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开发组织以外</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强烈支持任务完成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同时下达需求和监督多个小组</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yangc@zucc.edu.cn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01295">
                <a:tc>
                  <a:txBody>
                    <a:bodyPr/>
                    <a:lstStyle/>
                    <a:p>
                      <a:pPr algn="just">
                        <a:spcAft>
                          <a:spcPts val="0"/>
                        </a:spcAft>
                      </a:pPr>
                      <a:r>
                        <a:rPr lang="zh-CN" sz="1800" kern="100">
                          <a:effectLst/>
                        </a:rPr>
                        <a:t>陈妍蓝</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学生用户客户代表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开发组织以外</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支持态度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暂无约束</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31501391@stu.zucc.edu.cn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01295">
                <a:tc>
                  <a:txBody>
                    <a:bodyPr/>
                    <a:lstStyle/>
                    <a:p>
                      <a:pPr algn="just">
                        <a:spcAft>
                          <a:spcPts val="0"/>
                        </a:spcAft>
                      </a:pPr>
                      <a:r>
                        <a:rPr sz="1800" kern="100">
                          <a:effectLst/>
                        </a:rPr>
                        <a:t>PRD-2017及全院的同学</a:t>
                      </a:r>
                      <a:endParaRPr sz="1800" kern="100">
                        <a:effectLst/>
                      </a:endParaRPr>
                    </a:p>
                  </a:txBody>
                  <a:tcPr marL="68580" marR="68580" marT="0" marB="0"/>
                </a:tc>
                <a:tc>
                  <a:txBody>
                    <a:bodyPr/>
                    <a:lstStyle/>
                    <a:p>
                      <a:pPr algn="just">
                        <a:spcAft>
                          <a:spcPts val="0"/>
                        </a:spcAft>
                      </a:pPr>
                      <a:r>
                        <a:rPr lang="zh-CN" sz="1800" kern="100">
                          <a:effectLst/>
                        </a:rPr>
                        <a:t>学生使用对象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开发组织以外</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支持态度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暂无约束</a:t>
                      </a:r>
                      <a:endParaRPr lang="zh-CN" sz="1800" kern="100">
                        <a:effectLst/>
                      </a:endParaRPr>
                    </a:p>
                  </a:txBody>
                  <a:tcPr marL="68580" marR="68580" marT="0" marB="0"/>
                </a:tc>
                <a:tc>
                  <a:txBody>
                    <a:bodyPr/>
                    <a:lstStyle/>
                    <a:p>
                      <a:pPr algn="just">
                        <a:spcAft>
                          <a:spcPts val="0"/>
                        </a:spcAft>
                      </a:pPr>
                      <a:r>
                        <a:rPr lang="zh-CN" sz="1800" kern="100" dirty="0">
                          <a:effectLst/>
                        </a:rPr>
                        <a:t>无</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8" name="文本框 17"/>
          <p:cNvSpPr txBox="1"/>
          <p:nvPr/>
        </p:nvSpPr>
        <p:spPr>
          <a:xfrm>
            <a:off x="1304751" y="1938132"/>
            <a:ext cx="2248346" cy="461665"/>
          </a:xfrm>
          <a:prstGeom prst="rect">
            <a:avLst/>
          </a:prstGeom>
          <a:noFill/>
        </p:spPr>
        <p:txBody>
          <a:bodyPr wrap="square" rtlCol="0">
            <a:spAutoFit/>
          </a:bodyPr>
          <a:lstStyle/>
          <a:p>
            <a:r>
              <a:rPr lang="zh-CN" altLang="en-US" sz="2400" dirty="0" smtClean="0"/>
              <a:t>用户</a:t>
            </a:r>
            <a:endParaRPr lang="zh-CN" altLang="en-US" sz="2400" dirty="0"/>
          </a:p>
        </p:txBody>
      </p:sp>
      <p:sp>
        <p:nvSpPr>
          <p:cNvPr id="19" name="矩形 18"/>
          <p:cNvSpPr/>
          <p:nvPr/>
        </p:nvSpPr>
        <p:spPr>
          <a:xfrm>
            <a:off x="0" y="21933"/>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39786" y="788600"/>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solidFill>
              </a:rPr>
              <a:t>干系人资料</a:t>
            </a:r>
            <a:endParaRPr lang="zh-CN" altLang="en-US" sz="2400" dirty="0">
              <a:solidFill>
                <a:schemeClr val="bg1"/>
              </a:solidFill>
            </a:endParaRPr>
          </a:p>
        </p:txBody>
      </p:sp>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项说明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smtClean="0">
                <a:solidFill>
                  <a:srgbClr val="666666"/>
                </a:solidFill>
                <a:latin typeface="黑体" panose="02010609060101010101" pitchFamily="49" charset="-122"/>
                <a:ea typeface="黑体" panose="02010609060101010101" pitchFamily="49" charset="-122"/>
              </a:rPr>
              <a:t>项目</a:t>
            </a:r>
            <a:r>
              <a:rPr lang="zh-CN" altLang="en-US" dirty="0">
                <a:solidFill>
                  <a:srgbClr val="666666"/>
                </a:solidFill>
                <a:latin typeface="黑体" panose="02010609060101010101" pitchFamily="49" charset="-122"/>
                <a:ea typeface="黑体" panose="02010609060101010101" pitchFamily="49" charset="-122"/>
              </a:rPr>
              <a:t>组织</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7" name="表格 16"/>
          <p:cNvGraphicFramePr>
            <a:graphicFrameLocks noGrp="1"/>
          </p:cNvGraphicFramePr>
          <p:nvPr/>
        </p:nvGraphicFramePr>
        <p:xfrm>
          <a:off x="1173299" y="2517299"/>
          <a:ext cx="6468472" cy="2194560"/>
        </p:xfrm>
        <a:graphic>
          <a:graphicData uri="http://schemas.openxmlformats.org/drawingml/2006/table">
            <a:tbl>
              <a:tblPr firstRow="1" firstCol="1" bandRow="1">
                <a:tableStyleId>{5C22544A-7EE6-4342-B048-85BDC9FD1C3A}</a:tableStyleId>
              </a:tblPr>
              <a:tblGrid>
                <a:gridCol w="1125649"/>
                <a:gridCol w="1234583"/>
                <a:gridCol w="1183916"/>
                <a:gridCol w="2924324"/>
              </a:tblGrid>
              <a:tr h="242570">
                <a:tc>
                  <a:txBody>
                    <a:bodyPr/>
                    <a:lstStyle/>
                    <a:p>
                      <a:pPr algn="just">
                        <a:spcAft>
                          <a:spcPts val="0"/>
                        </a:spcAft>
                      </a:pPr>
                      <a:r>
                        <a:rPr lang="zh-CN" sz="1800" kern="100">
                          <a:effectLst/>
                        </a:rPr>
                        <a:t>姓名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角色</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分类</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联系方式</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42570">
                <a:tc>
                  <a:txBody>
                    <a:bodyPr/>
                    <a:lstStyle/>
                    <a:p>
                      <a:pPr algn="just">
                        <a:spcAft>
                          <a:spcPts val="0"/>
                        </a:spcAft>
                      </a:pPr>
                      <a:r>
                        <a:rPr lang="zh-CN" sz="1800" kern="100" dirty="0">
                          <a:effectLst/>
                        </a:rPr>
                        <a:t>曾雨晴</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过程分析员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项目组</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31501356@stu.zucc.edu.cn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42570">
                <a:tc>
                  <a:txBody>
                    <a:bodyPr/>
                    <a:lstStyle/>
                    <a:p>
                      <a:pPr algn="just">
                        <a:spcAft>
                          <a:spcPts val="0"/>
                        </a:spcAft>
                      </a:pPr>
                      <a:r>
                        <a:rPr lang="zh-CN" sz="1800" kern="100" dirty="0">
                          <a:effectLst/>
                        </a:rPr>
                        <a:t>侯宏伦</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任务下达者</a:t>
                      </a:r>
                      <a:r>
                        <a:rPr lang="en-US" sz="1800" kern="100">
                          <a:effectLst/>
                        </a:rPr>
                        <a:t>/</a:t>
                      </a:r>
                      <a:r>
                        <a:rPr lang="zh-CN" sz="1800" kern="100">
                          <a:effectLst/>
                        </a:rPr>
                        <a:t>客户</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开发组织以外</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houhl@zucc.edu.cn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31470">
                <a:tc>
                  <a:txBody>
                    <a:bodyPr/>
                    <a:lstStyle/>
                    <a:p>
                      <a:pPr algn="just">
                        <a:spcAft>
                          <a:spcPts val="0"/>
                        </a:spcAft>
                      </a:pPr>
                      <a:r>
                        <a:rPr lang="zh-CN" sz="1800" kern="100">
                          <a:effectLst/>
                        </a:rPr>
                        <a:t>杨枨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需求任务下达者、监督者</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开发组织以外</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yangc@zucc.edu.cn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8" name="文本框 17"/>
          <p:cNvSpPr txBox="1"/>
          <p:nvPr/>
        </p:nvSpPr>
        <p:spPr>
          <a:xfrm>
            <a:off x="1304751" y="1938132"/>
            <a:ext cx="2248346" cy="461665"/>
          </a:xfrm>
          <a:prstGeom prst="rect">
            <a:avLst/>
          </a:prstGeom>
          <a:noFill/>
        </p:spPr>
        <p:txBody>
          <a:bodyPr wrap="square" rtlCol="0">
            <a:spAutoFit/>
          </a:bodyPr>
          <a:lstStyle/>
          <a:p>
            <a:r>
              <a:rPr lang="en-US" altLang="zh-CN" sz="2400" dirty="0" smtClean="0"/>
              <a:t>CCB</a:t>
            </a:r>
            <a:r>
              <a:rPr lang="zh-CN" altLang="en-US" sz="2400" dirty="0" smtClean="0"/>
              <a:t>成员</a:t>
            </a:r>
            <a:endParaRPr lang="zh-CN" altLang="en-US" sz="2400" dirty="0"/>
          </a:p>
        </p:txBody>
      </p:sp>
      <p:sp>
        <p:nvSpPr>
          <p:cNvPr id="19" name="矩形 18"/>
          <p:cNvSpPr/>
          <p:nvPr/>
        </p:nvSpPr>
        <p:spPr>
          <a:xfrm>
            <a:off x="0" y="21933"/>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144530"/>
            <a:ext cx="6050689" cy="2308324"/>
            <a:chOff x="1184275" y="2293433"/>
            <a:chExt cx="6050689" cy="2308324"/>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213826" y="2293433"/>
              <a:ext cx="4021138" cy="2308324"/>
            </a:xfrm>
            <a:prstGeom prst="rect">
              <a:avLst/>
            </a:prstGeom>
            <a:noFill/>
          </p:spPr>
          <p:txBody>
            <a:bodyPr wrap="square" rtlCol="0">
              <a:spAutoFit/>
            </a:bodyPr>
            <a:lstStyle/>
            <a:p>
              <a:r>
                <a:rPr lang="zh-CN" altLang="en-US" sz="7200" b="1" spc="300" dirty="0" smtClean="0">
                  <a:solidFill>
                    <a:schemeClr val="bg1"/>
                  </a:solidFill>
                  <a:latin typeface="黑体" panose="02010609060101010101" pitchFamily="49" charset="-122"/>
                  <a:ea typeface="黑体" panose="02010609060101010101" pitchFamily="49" charset="-122"/>
                </a:rPr>
                <a:t>需求工程计划</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6989" y="647379"/>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需求工程计划概述</a:t>
            </a:r>
            <a:endParaRPr lang="zh-CN" altLang="en-US" dirty="0">
              <a:solidFill>
                <a:schemeClr val="bg1"/>
              </a:solidFill>
            </a:endParaRPr>
          </a:p>
        </p:txBody>
      </p:sp>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0" y="21933"/>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文本框 17"/>
          <p:cNvSpPr txBox="1"/>
          <p:nvPr/>
        </p:nvSpPr>
        <p:spPr>
          <a:xfrm>
            <a:off x="953407" y="1927588"/>
            <a:ext cx="6923314" cy="1198880"/>
          </a:xfrm>
          <a:prstGeom prst="rect">
            <a:avLst/>
          </a:prstGeom>
          <a:noFill/>
        </p:spPr>
        <p:txBody>
          <a:bodyPr wrap="square" rtlCol="0">
            <a:spAutoFit/>
          </a:bodyPr>
          <a:lstStyle/>
          <a:p>
            <a:r>
              <a:rPr lang="zh-CN" altLang="en-US" dirty="0"/>
              <a:t>需求工程分为两个大的阶段：需求开发阶段和需求管理阶段</a:t>
            </a:r>
            <a:endParaRPr lang="en-US" altLang="zh-CN" dirty="0"/>
          </a:p>
          <a:p>
            <a:r>
              <a:rPr lang="zh-CN" altLang="en-US" dirty="0"/>
              <a:t>需求开发阶段又分为</a:t>
            </a:r>
            <a:r>
              <a:rPr lang="en-US" altLang="zh-CN" dirty="0"/>
              <a:t>5</a:t>
            </a:r>
            <a:r>
              <a:rPr lang="zh-CN" altLang="en-US" dirty="0"/>
              <a:t>个</a:t>
            </a:r>
            <a:r>
              <a:rPr lang="zh-CN" altLang="en-US" dirty="0" smtClean="0"/>
              <a:t>模块：需求获取、分析、规范说明、验证和需求管理每个阶段的时间安排如下。</a:t>
            </a:r>
            <a:endParaRPr lang="en-US" altLang="zh-CN" dirty="0" smtClean="0"/>
          </a:p>
          <a:p>
            <a:endParaRPr lang="zh-CN" altLang="en-US" dirty="0"/>
          </a:p>
        </p:txBody>
      </p:sp>
      <p:graphicFrame>
        <p:nvGraphicFramePr>
          <p:cNvPr id="19" name="表格 18"/>
          <p:cNvGraphicFramePr>
            <a:graphicFrameLocks noGrp="1"/>
          </p:cNvGraphicFramePr>
          <p:nvPr/>
        </p:nvGraphicFramePr>
        <p:xfrm>
          <a:off x="1304834" y="3198676"/>
          <a:ext cx="6096000" cy="35712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zh-CN" altLang="en-US" dirty="0" smtClean="0">
                          <a:solidFill>
                            <a:schemeClr val="tx1"/>
                          </a:solidFill>
                        </a:rPr>
                        <a:t>计划阶段</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开始时间</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时间</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负责人</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dirty="0" smtClean="0">
                          <a:solidFill>
                            <a:schemeClr val="tx1"/>
                          </a:solidFill>
                        </a:rPr>
                        <a:t>需求获取</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2017年10月29日</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a:solidFill>
                            <a:schemeClr val="tx1"/>
                          </a:solidFill>
                        </a:rPr>
                        <a:t>2017年11月10日</a:t>
                      </a: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奕吉</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dirty="0" smtClean="0">
                          <a:solidFill>
                            <a:schemeClr val="tx1"/>
                          </a:solidFill>
                        </a:rPr>
                        <a:t>需求分析</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2017年10月31日 </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a:solidFill>
                            <a:schemeClr val="tx1"/>
                          </a:solidFill>
                        </a:rPr>
                        <a:t>2017年11月18日</a:t>
                      </a: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于欣汝</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dirty="0" smtClean="0">
                          <a:solidFill>
                            <a:schemeClr val="tx1"/>
                          </a:solidFill>
                        </a:rPr>
                        <a:t>规范说明</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2017年11月16日</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a:solidFill>
                            <a:schemeClr val="tx1"/>
                          </a:solidFill>
                        </a:rPr>
                        <a:t>2017年11月28日 </a:t>
                      </a: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靳泽旭</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dirty="0" smtClean="0">
                          <a:solidFill>
                            <a:schemeClr val="tx1"/>
                          </a:solidFill>
                        </a:rPr>
                        <a:t>验证</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a:solidFill>
                            <a:schemeClr val="tx1"/>
                          </a:solidFill>
                        </a:rPr>
                        <a:t>2017年11月27日</a:t>
                      </a: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2017年12月8日</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张旗</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dirty="0" smtClean="0">
                          <a:solidFill>
                            <a:schemeClr val="tx1"/>
                          </a:solidFill>
                        </a:rPr>
                        <a:t>需求管理</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2017年12月11日</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2017年12月30日</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曾雨晴</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5" y="1707140"/>
            <a:ext cx="1795460" cy="52322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介绍</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3" name="文本框 22"/>
          <p:cNvSpPr txBox="1"/>
          <p:nvPr/>
        </p:nvSpPr>
        <p:spPr>
          <a:xfrm>
            <a:off x="6067425" y="2229812"/>
            <a:ext cx="1927859" cy="954107"/>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需求工程组织</a:t>
            </a:r>
            <a:endParaRPr lang="zh-CN" altLang="en-US" sz="2800" b="1" spc="300" dirty="0">
              <a:solidFill>
                <a:srgbClr val="666666"/>
              </a:solidFill>
              <a:latin typeface="黑体" panose="02010609060101010101" pitchFamily="49" charset="-122"/>
              <a:ea typeface="黑体" panose="02010609060101010101" pitchFamily="49" charset="-122"/>
            </a:endParaRPr>
          </a:p>
        </p:txBody>
      </p:sp>
      <p:sp>
        <p:nvSpPr>
          <p:cNvPr id="24" name="文本框 23"/>
          <p:cNvSpPr txBox="1"/>
          <p:nvPr/>
        </p:nvSpPr>
        <p:spPr>
          <a:xfrm>
            <a:off x="6067426" y="3183919"/>
            <a:ext cx="1927859" cy="954107"/>
          </a:xfrm>
          <a:prstGeom prst="rect">
            <a:avLst/>
          </a:prstGeom>
          <a:noFill/>
        </p:spPr>
        <p:txBody>
          <a:bodyPr wrap="square" rtlCol="0">
            <a:spAutoFit/>
          </a:bodyPr>
          <a:lstStyle/>
          <a:p>
            <a:r>
              <a:rPr lang="zh-CN" altLang="en-US" sz="2800" b="1" spc="300" dirty="0" smtClean="0">
                <a:solidFill>
                  <a:schemeClr val="bg1">
                    <a:lumMod val="50000"/>
                  </a:schemeClr>
                </a:solidFill>
                <a:latin typeface="黑体" panose="02010609060101010101" pitchFamily="49" charset="-122"/>
                <a:ea typeface="黑体" panose="02010609060101010101" pitchFamily="49" charset="-122"/>
              </a:rPr>
              <a:t>需求工程计划</a:t>
            </a:r>
            <a:endParaRPr lang="zh-HK" altLang="en-US" sz="2800" b="1" spc="300" dirty="0">
              <a:solidFill>
                <a:schemeClr val="bg1">
                  <a:lumMod val="50000"/>
                </a:schemeClr>
              </a:solidFill>
              <a:latin typeface="黑体" panose="02010609060101010101" pitchFamily="49" charset="-122"/>
              <a:ea typeface="黑体" panose="02010609060101010101" pitchFamily="49" charset="-122"/>
            </a:endParaRPr>
          </a:p>
        </p:txBody>
      </p:sp>
      <p:sp>
        <p:nvSpPr>
          <p:cNvPr id="27" name="文本框 26"/>
          <p:cNvSpPr txBox="1"/>
          <p:nvPr/>
        </p:nvSpPr>
        <p:spPr>
          <a:xfrm>
            <a:off x="6067426" y="4307023"/>
            <a:ext cx="1795461" cy="954107"/>
          </a:xfrm>
          <a:prstGeom prst="rect">
            <a:avLst/>
          </a:prstGeom>
          <a:noFill/>
        </p:spPr>
        <p:txBody>
          <a:bodyPr wrap="square" rtlCol="0">
            <a:spAutoFit/>
          </a:bodyPr>
          <a:lstStyle/>
          <a:p>
            <a:r>
              <a:rPr lang="zh-CN" altLang="en-US" sz="2800" b="1" spc="300" dirty="0" smtClean="0">
                <a:solidFill>
                  <a:srgbClr val="666666"/>
                </a:solidFill>
                <a:latin typeface="黑体" panose="02010609060101010101" pitchFamily="49" charset="-122"/>
                <a:ea typeface="黑体" panose="02010609060101010101" pitchFamily="49" charset="-122"/>
              </a:rPr>
              <a:t>参考文献及评价</a:t>
            </a:r>
            <a:endParaRPr lang="zh-HK" altLang="en-US" sz="2800" b="1" spc="300" dirty="0">
              <a:solidFill>
                <a:srgbClr val="666666"/>
              </a:solidFill>
              <a:latin typeface="黑体" panose="02010609060101010101" pitchFamily="49" charset="-122"/>
              <a:ea typeface="黑体" panose="02010609060101010101" pitchFamily="49" charset="-122"/>
            </a:endParaRPr>
          </a:p>
        </p:txBody>
      </p:sp>
      <p:grpSp>
        <p:nvGrpSpPr>
          <p:cNvPr id="19" name="组合 18"/>
          <p:cNvGrpSpPr/>
          <p:nvPr/>
        </p:nvGrpSpPr>
        <p:grpSpPr>
          <a:xfrm>
            <a:off x="1635920" y="2197034"/>
            <a:ext cx="1947861" cy="1940713"/>
            <a:chOff x="1709739" y="2636838"/>
            <a:chExt cx="1590160" cy="1584325"/>
          </a:xfrm>
          <a:solidFill>
            <a:srgbClr val="E74E3E"/>
          </a:solidFill>
          <a:effectLst/>
        </p:grpSpPr>
        <p:sp>
          <p:nvSpPr>
            <p:cNvPr id="9" name="Freeform 6"/>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1" name="Freeform 8"/>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2" name="Freeform 9"/>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3" name="Freeform 10"/>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4" name="Freeform 11"/>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5" name="Freeform 12"/>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6" name="Freeform 13"/>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7" name="Freeform 14"/>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grpSp>
      <p:sp>
        <p:nvSpPr>
          <p:cNvPr id="35" name="文本框 34"/>
          <p:cNvSpPr txBox="1"/>
          <p:nvPr/>
        </p:nvSpPr>
        <p:spPr>
          <a:xfrm>
            <a:off x="1281113" y="4137746"/>
            <a:ext cx="2525077" cy="646331"/>
          </a:xfrm>
          <a:prstGeom prst="rect">
            <a:avLst/>
          </a:prstGeom>
          <a:noFill/>
        </p:spPr>
        <p:txBody>
          <a:bodyPr wrap="square" rtlCol="0">
            <a:spAutoFit/>
          </a:bodyPr>
          <a:lstStyle/>
          <a:p>
            <a:pPr algn="ctr"/>
            <a:r>
              <a:rPr lang="zh-CN" altLang="en-US" sz="3600" b="1" spc="300" dirty="0">
                <a:solidFill>
                  <a:srgbClr val="E74E3E"/>
                </a:solidFill>
                <a:latin typeface="黑体" panose="02010609060101010101" pitchFamily="49" charset="-122"/>
                <a:ea typeface="黑体" panose="02010609060101010101" pitchFamily="49" charset="-122"/>
              </a:rPr>
              <a:t>目录</a:t>
            </a:r>
            <a:endParaRPr lang="zh-HK" altLang="en-US" sz="3600" b="1" spc="300" dirty="0">
              <a:solidFill>
                <a:srgbClr val="E74E3E"/>
              </a:solidFill>
              <a:latin typeface="黑体" panose="02010609060101010101" pitchFamily="49" charset="-122"/>
              <a:ea typeface="黑体" panose="02010609060101010101" pitchFamily="49" charset="-122"/>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193"/>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 name="圆角矩形 1"/>
          <p:cNvSpPr/>
          <p:nvPr/>
        </p:nvSpPr>
        <p:spPr>
          <a:xfrm>
            <a:off x="156545" y="0"/>
            <a:ext cx="1907388" cy="645844"/>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需求工程计划</a:t>
            </a:r>
            <a:endParaRPr lang="zh-CN" altLang="en-US" dirty="0">
              <a:solidFill>
                <a:schemeClr val="bg1"/>
              </a:solidFill>
            </a:endParaRPr>
          </a:p>
        </p:txBody>
      </p:sp>
      <p:graphicFrame>
        <p:nvGraphicFramePr>
          <p:cNvPr id="4" name="表格 3"/>
          <p:cNvGraphicFramePr>
            <a:graphicFrameLocks noGrp="1"/>
          </p:cNvGraphicFramePr>
          <p:nvPr/>
        </p:nvGraphicFramePr>
        <p:xfrm>
          <a:off x="1524000" y="872425"/>
          <a:ext cx="6096000" cy="5533600"/>
        </p:xfrm>
        <a:graphic>
          <a:graphicData uri="http://schemas.openxmlformats.org/drawingml/2006/table">
            <a:tbl>
              <a:tblPr firstRow="1" bandRow="1">
                <a:tableStyleId>{073A0DAA-6AF3-43AB-8588-CEC1D06C72B9}</a:tableStyleId>
              </a:tblPr>
              <a:tblGrid>
                <a:gridCol w="2032000"/>
                <a:gridCol w="2032000"/>
                <a:gridCol w="2032000"/>
              </a:tblGrid>
              <a:tr h="347077">
                <a:tc gridSpan="3">
                  <a:txBody>
                    <a:bodyPr/>
                    <a:lstStyle/>
                    <a:p>
                      <a:r>
                        <a:rPr lang="zh-CN" altLang="en-US" dirty="0" smtClean="0">
                          <a:solidFill>
                            <a:schemeClr val="tx1"/>
                          </a:solidFill>
                        </a:rPr>
                        <a:t>需求工程</a:t>
                      </a:r>
                      <a:r>
                        <a:rPr lang="en-US" altLang="zh-CN" dirty="0" smtClean="0">
                          <a:solidFill>
                            <a:schemeClr val="tx1"/>
                          </a:solidFill>
                        </a:rPr>
                        <a:t>——</a:t>
                      </a:r>
                      <a:r>
                        <a:rPr lang="zh-CN" altLang="en-US" dirty="0" smtClean="0">
                          <a:solidFill>
                            <a:schemeClr val="tx1"/>
                          </a:solidFill>
                        </a:rPr>
                        <a:t>启动前</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tc>
                <a:tc hMerge="1">
                  <a:tcPr/>
                </a:tc>
              </a:tr>
              <a:tr h="389360">
                <a:tc>
                  <a:txBody>
                    <a:bodyPr/>
                    <a:lstStyle/>
                    <a:p>
                      <a:r>
                        <a:rPr lang="zh-CN" altLang="en-US" dirty="0" smtClean="0"/>
                        <a:t>输入</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t>工具和操作</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t>输出</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648614">
                <a:tc>
                  <a:txBody>
                    <a:bodyPr/>
                    <a:lstStyle/>
                    <a:p>
                      <a:r>
                        <a:rPr lang="en-US" altLang="zh-CN" dirty="0" smtClean="0"/>
                        <a:t>1</a:t>
                      </a:r>
                      <a:r>
                        <a:rPr lang="zh-CN" altLang="en-US" dirty="0" smtClean="0"/>
                        <a:t>、</a:t>
                      </a:r>
                      <a:r>
                        <a:rPr lang="en-US" altLang="zh-CN" dirty="0" smtClean="0"/>
                        <a:t>《</a:t>
                      </a:r>
                      <a:r>
                        <a:rPr lang="zh-CN" altLang="en-US" dirty="0" smtClean="0"/>
                        <a:t>项目章程</a:t>
                      </a:r>
                      <a:r>
                        <a:rPr lang="en-US" altLang="zh-CN" dirty="0" smtClean="0"/>
                        <a:t>》</a:t>
                      </a:r>
                      <a:endParaRPr lang="en-US" altLang="zh-CN" dirty="0" smtClean="0"/>
                    </a:p>
                    <a:p>
                      <a:r>
                        <a:rPr lang="en-US" altLang="zh-CN" dirty="0" smtClean="0"/>
                        <a:t>2</a:t>
                      </a:r>
                      <a:r>
                        <a:rPr lang="zh-CN" altLang="en-US" dirty="0" smtClean="0"/>
                        <a:t>、</a:t>
                      </a:r>
                      <a:r>
                        <a:rPr lang="en-US" altLang="zh-CN" dirty="0" smtClean="0"/>
                        <a:t>《</a:t>
                      </a:r>
                      <a:r>
                        <a:rPr lang="zh-CN" altLang="en-US" dirty="0" smtClean="0"/>
                        <a:t>项目描述</a:t>
                      </a:r>
                      <a:r>
                        <a:rPr lang="en-US" altLang="zh-CN" dirty="0" smtClean="0"/>
                        <a:t>》</a:t>
                      </a:r>
                      <a:endParaRPr lang="en-US" altLang="zh-CN" dirty="0" smtClean="0"/>
                    </a:p>
                    <a:p>
                      <a:r>
                        <a:rPr lang="en-US" altLang="zh-CN" dirty="0" smtClean="0"/>
                        <a:t>3</a:t>
                      </a:r>
                      <a:r>
                        <a:rPr lang="zh-CN" altLang="en-US" dirty="0" smtClean="0"/>
                        <a:t>、环境和组织因素</a:t>
                      </a:r>
                      <a:endParaRPr lang="en-US" altLang="zh-CN" dirty="0" smtClean="0"/>
                    </a:p>
                    <a:p>
                      <a:endParaRPr lang="en-US" altLang="zh-CN" dirty="0" smtClean="0"/>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1</a:t>
                      </a:r>
                      <a:r>
                        <a:rPr lang="zh-CN" altLang="en-US" dirty="0" smtClean="0"/>
                        <a:t>、进行可行性分析</a:t>
                      </a:r>
                      <a:endParaRPr lang="en-US" altLang="zh-CN" dirty="0" smtClean="0"/>
                    </a:p>
                    <a:p>
                      <a:r>
                        <a:rPr lang="en-US" altLang="zh-CN" dirty="0" smtClean="0"/>
                        <a:t>2</a:t>
                      </a:r>
                      <a:r>
                        <a:rPr lang="zh-CN" altLang="en-US" dirty="0" smtClean="0"/>
                        <a:t>、选择开发原型</a:t>
                      </a:r>
                      <a:endParaRPr lang="en-US" altLang="zh-CN" dirty="0" smtClean="0"/>
                    </a:p>
                    <a:p>
                      <a:r>
                        <a:rPr lang="en-US" altLang="zh-CN" dirty="0" smtClean="0"/>
                        <a:t>3</a:t>
                      </a:r>
                      <a:r>
                        <a:rPr lang="zh-CN" altLang="en-US" dirty="0" smtClean="0"/>
                        <a:t>、</a:t>
                      </a:r>
                      <a:r>
                        <a:rPr lang="en-US" altLang="zh-CN" dirty="0" err="1" smtClean="0"/>
                        <a:t>wbs</a:t>
                      </a:r>
                      <a:r>
                        <a:rPr lang="zh-CN" altLang="en-US" dirty="0" smtClean="0"/>
                        <a:t>图</a:t>
                      </a:r>
                      <a:endParaRPr lang="en-US" altLang="zh-CN" dirty="0" smtClean="0"/>
                    </a:p>
                    <a:p>
                      <a:r>
                        <a:rPr lang="en-US" altLang="zh-CN" dirty="0" smtClean="0"/>
                        <a:t>4</a:t>
                      </a:r>
                      <a:r>
                        <a:rPr lang="zh-CN" altLang="en-US" dirty="0" smtClean="0"/>
                        <a:t>、甘特图</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1</a:t>
                      </a:r>
                      <a:r>
                        <a:rPr lang="zh-CN" altLang="en-US" dirty="0" smtClean="0"/>
                        <a:t>、</a:t>
                      </a:r>
                      <a:r>
                        <a:rPr lang="en-US" altLang="zh-CN" dirty="0" smtClean="0"/>
                        <a:t>《</a:t>
                      </a:r>
                      <a:r>
                        <a:rPr lang="zh-CN" altLang="en-US" dirty="0" smtClean="0"/>
                        <a:t>可行性分析报告</a:t>
                      </a:r>
                      <a:r>
                        <a:rPr lang="en-US" altLang="zh-CN" dirty="0" smtClean="0"/>
                        <a:t>》</a:t>
                      </a:r>
                      <a:endParaRPr lang="en-US" altLang="zh-CN" dirty="0" smtClean="0"/>
                    </a:p>
                    <a:p>
                      <a:r>
                        <a:rPr lang="en-US" altLang="zh-CN" dirty="0" smtClean="0"/>
                        <a:t>2</a:t>
                      </a:r>
                      <a:r>
                        <a:rPr lang="zh-CN" altLang="en-US" dirty="0" smtClean="0"/>
                        <a:t>、</a:t>
                      </a:r>
                      <a:r>
                        <a:rPr lang="en-US" altLang="zh-CN" dirty="0" smtClean="0"/>
                        <a:t>《</a:t>
                      </a:r>
                      <a:r>
                        <a:rPr lang="zh-CN" altLang="en-US" dirty="0" smtClean="0"/>
                        <a:t>项目计划</a:t>
                      </a:r>
                      <a:r>
                        <a:rPr lang="en-US" altLang="zh-CN" dirty="0" smtClean="0"/>
                        <a:t>》</a:t>
                      </a:r>
                      <a:endParaRPr lang="en-US" altLang="zh-CN" dirty="0" smtClean="0"/>
                    </a:p>
                    <a:p>
                      <a:r>
                        <a:rPr lang="en-US" altLang="zh-CN" dirty="0" smtClean="0"/>
                        <a:t>3</a:t>
                      </a:r>
                      <a:r>
                        <a:rPr lang="zh-CN" altLang="en-US" dirty="0" smtClean="0"/>
                        <a:t>、</a:t>
                      </a:r>
                      <a:r>
                        <a:rPr lang="en-US" altLang="zh-CN" dirty="0" smtClean="0"/>
                        <a:t>《</a:t>
                      </a:r>
                      <a:r>
                        <a:rPr lang="zh-CN" altLang="en-US" dirty="0" smtClean="0"/>
                        <a:t>需求工程计划</a:t>
                      </a: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1717">
                <a:tc gridSpan="3">
                  <a:txBody>
                    <a:bodyPr/>
                    <a:lstStyle/>
                    <a:p>
                      <a:r>
                        <a:rPr lang="zh-CN" altLang="en-US" b="1" dirty="0" smtClean="0">
                          <a:solidFill>
                            <a:schemeClr val="tx1"/>
                          </a:solidFill>
                        </a:rPr>
                        <a:t>需求获取阶段</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9360">
                <a:tc>
                  <a:txBody>
                    <a:bodyPr/>
                    <a:lstStyle/>
                    <a:p>
                      <a:r>
                        <a:rPr lang="zh-CN" altLang="en-US" dirty="0" smtClean="0"/>
                        <a:t>输入</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t>工具和操作</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t>输出</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908922">
                <a:tc>
                  <a:txBody>
                    <a:bodyPr/>
                    <a:lstStyle/>
                    <a:p>
                      <a:r>
                        <a:rPr lang="en-US" altLang="zh-CN" dirty="0" smtClean="0"/>
                        <a:t>1</a:t>
                      </a:r>
                      <a:r>
                        <a:rPr lang="zh-CN" altLang="en-US" dirty="0" smtClean="0"/>
                        <a:t>、</a:t>
                      </a:r>
                      <a:r>
                        <a:rPr lang="en-US" altLang="zh-CN" dirty="0" smtClean="0"/>
                        <a:t>《</a:t>
                      </a:r>
                      <a:r>
                        <a:rPr lang="zh-CN" altLang="en-US" dirty="0" smtClean="0"/>
                        <a:t>项目描述</a:t>
                      </a:r>
                      <a:r>
                        <a:rPr lang="en-US" altLang="zh-CN" dirty="0" smtClean="0"/>
                        <a:t>》</a:t>
                      </a:r>
                      <a:endParaRPr lang="en-US" altLang="zh-CN" dirty="0" smtClean="0"/>
                    </a:p>
                    <a:p>
                      <a:r>
                        <a:rPr lang="en-US" altLang="zh-CN" dirty="0" smtClean="0"/>
                        <a:t>2</a:t>
                      </a:r>
                      <a:r>
                        <a:rPr lang="zh-CN" altLang="en-US" dirty="0" smtClean="0"/>
                        <a:t>、</a:t>
                      </a:r>
                      <a:r>
                        <a:rPr lang="en-US" altLang="zh-CN" dirty="0" smtClean="0"/>
                        <a:t>《</a:t>
                      </a:r>
                      <a:r>
                        <a:rPr lang="zh-CN" altLang="en-US" dirty="0" smtClean="0"/>
                        <a:t>问卷列表</a:t>
                      </a:r>
                      <a:r>
                        <a:rPr lang="en-US" altLang="zh-CN" dirty="0" smtClean="0"/>
                        <a:t>》</a:t>
                      </a:r>
                      <a:endParaRPr lang="en-US" altLang="zh-CN" dirty="0" smtClean="0"/>
                    </a:p>
                    <a:p>
                      <a:r>
                        <a:rPr lang="en-US" altLang="zh-CN" dirty="0" smtClean="0"/>
                        <a:t>3</a:t>
                      </a:r>
                      <a:r>
                        <a:rPr lang="zh-CN" altLang="en-US" dirty="0" smtClean="0"/>
                        <a:t>、干系人分析</a:t>
                      </a:r>
                      <a:endParaRPr lang="en-US" altLang="zh-CN" dirty="0" smtClean="0"/>
                    </a:p>
                    <a:p>
                      <a:r>
                        <a:rPr lang="en-US" altLang="zh-CN" dirty="0" smtClean="0"/>
                        <a:t>4</a:t>
                      </a:r>
                      <a:r>
                        <a:rPr lang="zh-CN" altLang="en-US" dirty="0" smtClean="0"/>
                        <a:t>、访谈问题列表</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5</a:t>
                      </a:r>
                      <a:r>
                        <a:rPr lang="zh-CN" altLang="en-US" dirty="0" smtClean="0"/>
                        <a:t>、</a:t>
                      </a:r>
                      <a:r>
                        <a:rPr lang="en-US" altLang="zh-CN" dirty="0" smtClean="0"/>
                        <a:t>《</a:t>
                      </a:r>
                      <a:r>
                        <a:rPr lang="zh-CN" altLang="en-US" dirty="0" smtClean="0"/>
                        <a:t>需求工程计划</a:t>
                      </a:r>
                      <a:r>
                        <a:rPr lang="en-US" altLang="zh-CN" dirty="0" smtClean="0"/>
                        <a:t>》</a:t>
                      </a:r>
                      <a:endParaRPr lang="zh-CN" altLang="en-US" dirty="0" smtClean="0"/>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1</a:t>
                      </a:r>
                      <a:r>
                        <a:rPr lang="zh-CN" altLang="en-US" dirty="0" smtClean="0"/>
                        <a:t>、建立核心队伍</a:t>
                      </a:r>
                      <a:endParaRPr lang="en-US" altLang="zh-CN" dirty="0" smtClean="0"/>
                    </a:p>
                    <a:p>
                      <a:r>
                        <a:rPr lang="en-US" altLang="zh-CN" dirty="0" smtClean="0"/>
                        <a:t>2</a:t>
                      </a:r>
                      <a:r>
                        <a:rPr lang="zh-CN" altLang="en-US" dirty="0" smtClean="0"/>
                        <a:t>、取得干系人的支持</a:t>
                      </a:r>
                      <a:endParaRPr lang="en-US" altLang="zh-CN" dirty="0" smtClean="0"/>
                    </a:p>
                    <a:p>
                      <a:r>
                        <a:rPr lang="en-US" altLang="zh-CN" dirty="0" smtClean="0"/>
                        <a:t>3</a:t>
                      </a:r>
                      <a:r>
                        <a:rPr lang="zh-CN" altLang="en-US" dirty="0" smtClean="0"/>
                        <a:t>、发放问卷</a:t>
                      </a:r>
                      <a:endParaRPr lang="en-US" altLang="zh-CN" dirty="0" smtClean="0"/>
                    </a:p>
                    <a:p>
                      <a:r>
                        <a:rPr lang="en-US" altLang="zh-CN" dirty="0" smtClean="0"/>
                        <a:t>4</a:t>
                      </a:r>
                      <a:r>
                        <a:rPr lang="zh-CN" altLang="en-US" dirty="0" smtClean="0"/>
                        <a:t>、需求获取访谈</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5</a:t>
                      </a:r>
                      <a:r>
                        <a:rPr lang="zh-CN" altLang="en-US" dirty="0" smtClean="0"/>
                        <a:t>、用户界面分析</a:t>
                      </a:r>
                      <a:endParaRPr lang="zh-CN" altLang="en-US" dirty="0" smtClean="0"/>
                    </a:p>
                    <a:p>
                      <a:r>
                        <a:rPr lang="en-US" altLang="zh-CN" dirty="0" smtClean="0"/>
                        <a:t>6</a:t>
                      </a:r>
                      <a:r>
                        <a:rPr lang="zh-CN" altLang="en-US" dirty="0" smtClean="0"/>
                        <a:t>、分析漏掉的需求</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1</a:t>
                      </a:r>
                      <a:r>
                        <a:rPr lang="zh-CN" altLang="en-US" dirty="0" smtClean="0"/>
                        <a:t>、愿景和范围文档</a:t>
                      </a:r>
                      <a:endParaRPr lang="en-US" altLang="zh-CN" dirty="0" smtClean="0"/>
                    </a:p>
                    <a:p>
                      <a:r>
                        <a:rPr lang="en-US" altLang="zh-CN" dirty="0" smtClean="0"/>
                        <a:t>2</a:t>
                      </a:r>
                      <a:r>
                        <a:rPr lang="zh-CN" altLang="en-US" dirty="0" smtClean="0"/>
                        <a:t>、问卷及访谈结果汇总</a:t>
                      </a:r>
                      <a:endParaRPr lang="en-US" altLang="zh-CN" dirty="0" smtClean="0"/>
                    </a:p>
                    <a:p>
                      <a:r>
                        <a:rPr lang="en-US" altLang="zh-CN" dirty="0" smtClean="0"/>
                        <a:t>3</a:t>
                      </a:r>
                      <a:r>
                        <a:rPr lang="zh-CN" altLang="en-US" dirty="0" smtClean="0"/>
                        <a:t>、干系人资料文档</a:t>
                      </a:r>
                      <a:endParaRPr lang="en-US" altLang="zh-CN" dirty="0" smtClean="0"/>
                    </a:p>
                    <a:p>
                      <a:r>
                        <a:rPr lang="en-US" altLang="zh-CN" dirty="0" smtClean="0"/>
                        <a:t>4</a:t>
                      </a:r>
                      <a:r>
                        <a:rPr lang="zh-CN" altLang="en-US" dirty="0" smtClean="0"/>
                        <a:t>、界面原型初步</a:t>
                      </a:r>
                      <a:endParaRPr lang="en-US" altLang="zh-CN" dirty="0" smtClean="0"/>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193"/>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aphicFrame>
        <p:nvGraphicFramePr>
          <p:cNvPr id="4" name="表格 3"/>
          <p:cNvGraphicFramePr>
            <a:graphicFrameLocks noGrp="1"/>
          </p:cNvGraphicFramePr>
          <p:nvPr/>
        </p:nvGraphicFramePr>
        <p:xfrm>
          <a:off x="1524000" y="872425"/>
          <a:ext cx="6096000" cy="5199017"/>
        </p:xfrm>
        <a:graphic>
          <a:graphicData uri="http://schemas.openxmlformats.org/drawingml/2006/table">
            <a:tbl>
              <a:tblPr firstRow="1" bandRow="1">
                <a:tableStyleId>{073A0DAA-6AF3-43AB-8588-CEC1D06C72B9}</a:tableStyleId>
              </a:tblPr>
              <a:tblGrid>
                <a:gridCol w="2032000"/>
                <a:gridCol w="2032000"/>
                <a:gridCol w="2032000"/>
              </a:tblGrid>
              <a:tr h="0">
                <a:tc gridSpan="3">
                  <a:txBody>
                    <a:bodyPr/>
                    <a:lstStyle/>
                    <a:p>
                      <a:r>
                        <a:rPr lang="zh-CN" altLang="en-US" dirty="0" smtClean="0">
                          <a:solidFill>
                            <a:schemeClr val="tx1"/>
                          </a:solidFill>
                        </a:rPr>
                        <a:t>需求分析</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tc>
                <a:tc hMerge="1">
                  <a:tcPr/>
                </a:tc>
              </a:tr>
              <a:tr h="463822">
                <a:tc>
                  <a:txBody>
                    <a:bodyPr/>
                    <a:lstStyle/>
                    <a:p>
                      <a:r>
                        <a:rPr lang="zh-CN" altLang="en-US" dirty="0" smtClean="0"/>
                        <a:t>输入</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t>工具和操作</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t>输出</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75922">
                <a:tc>
                  <a:txBody>
                    <a:bodyPr/>
                    <a:lstStyle/>
                    <a:p>
                      <a:r>
                        <a:rPr lang="en-US" altLang="zh-CN" dirty="0" smtClean="0"/>
                        <a:t>1</a:t>
                      </a:r>
                      <a:r>
                        <a:rPr lang="zh-CN" altLang="en-US" dirty="0" smtClean="0"/>
                        <a:t>、问卷及访谈结果</a:t>
                      </a:r>
                      <a:endParaRPr lang="en-US" altLang="zh-CN" dirty="0" smtClean="0"/>
                    </a:p>
                    <a:p>
                      <a:r>
                        <a:rPr lang="en-US" altLang="zh-CN" dirty="0" smtClean="0"/>
                        <a:t>2</a:t>
                      </a:r>
                      <a:r>
                        <a:rPr lang="zh-CN" altLang="en-US" dirty="0" smtClean="0"/>
                        <a:t>、</a:t>
                      </a:r>
                      <a:r>
                        <a:rPr lang="en-US" altLang="zh-CN" dirty="0" smtClean="0"/>
                        <a:t>《</a:t>
                      </a:r>
                      <a:r>
                        <a:rPr lang="zh-CN" altLang="en-US" dirty="0" smtClean="0"/>
                        <a:t>项目描述</a:t>
                      </a:r>
                      <a:r>
                        <a:rPr lang="en-US" altLang="zh-CN" dirty="0" smtClean="0"/>
                        <a:t>》</a:t>
                      </a:r>
                      <a:endParaRPr lang="en-US" altLang="zh-CN" dirty="0" smtClean="0"/>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1</a:t>
                      </a:r>
                      <a:r>
                        <a:rPr lang="zh-CN" altLang="en-US" dirty="0" smtClean="0"/>
                        <a:t>、建立模型</a:t>
                      </a:r>
                      <a:endParaRPr lang="en-US" altLang="zh-CN" dirty="0" smtClean="0"/>
                    </a:p>
                    <a:p>
                      <a:r>
                        <a:rPr lang="en-US" altLang="zh-CN" dirty="0" smtClean="0"/>
                        <a:t>2</a:t>
                      </a:r>
                      <a:r>
                        <a:rPr lang="zh-CN" altLang="en-US" dirty="0" smtClean="0"/>
                        <a:t>、分析可行性</a:t>
                      </a:r>
                      <a:endParaRPr lang="en-US" altLang="zh-CN" dirty="0" smtClean="0"/>
                    </a:p>
                    <a:p>
                      <a:r>
                        <a:rPr lang="en-US" altLang="zh-CN" dirty="0" smtClean="0"/>
                        <a:t>3</a:t>
                      </a:r>
                      <a:r>
                        <a:rPr lang="zh-CN" altLang="en-US" dirty="0" smtClean="0"/>
                        <a:t>、排列需求优先级</a:t>
                      </a:r>
                      <a:endParaRPr lang="en-US" altLang="zh-CN" dirty="0" smtClean="0"/>
                    </a:p>
                    <a:p>
                      <a:r>
                        <a:rPr lang="en-US" altLang="zh-CN" dirty="0" smtClean="0"/>
                        <a:t>4</a:t>
                      </a:r>
                      <a:r>
                        <a:rPr lang="zh-CN" altLang="en-US" dirty="0" smtClean="0"/>
                        <a:t>、创建数据字典</a:t>
                      </a:r>
                      <a:endParaRPr lang="en-US" altLang="zh-CN" dirty="0" smtClean="0"/>
                    </a:p>
                    <a:p>
                      <a:r>
                        <a:rPr lang="en-US" altLang="zh-CN" dirty="0" smtClean="0"/>
                        <a:t>5</a:t>
                      </a:r>
                      <a:r>
                        <a:rPr lang="zh-CN" altLang="en-US" dirty="0" smtClean="0"/>
                        <a:t>、分析接口</a:t>
                      </a:r>
                      <a:endParaRPr lang="en-US" altLang="zh-CN" dirty="0" smtClean="0"/>
                    </a:p>
                    <a:p>
                      <a:r>
                        <a:rPr lang="en-US" altLang="zh-CN" dirty="0" smtClean="0"/>
                        <a:t>6</a:t>
                      </a:r>
                      <a:r>
                        <a:rPr lang="zh-CN" altLang="en-US" dirty="0" smtClean="0"/>
                        <a:t>、将需求分配到子系统</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1</a:t>
                      </a:r>
                      <a:r>
                        <a:rPr lang="zh-CN" altLang="en-US" dirty="0" smtClean="0"/>
                        <a:t>、需求分析文档</a:t>
                      </a:r>
                      <a:endParaRPr lang="en-US" altLang="zh-CN" dirty="0" smtClean="0"/>
                    </a:p>
                    <a:p>
                      <a:r>
                        <a:rPr lang="en-US" altLang="zh-CN" dirty="0" smtClean="0"/>
                        <a:t>2</a:t>
                      </a:r>
                      <a:r>
                        <a:rPr lang="zh-CN" altLang="en-US" dirty="0" smtClean="0"/>
                        <a:t>、数据字典和</a:t>
                      </a:r>
                      <a:r>
                        <a:rPr lang="en-US" altLang="zh-CN" dirty="0" smtClean="0"/>
                        <a:t>E-R</a:t>
                      </a:r>
                      <a:r>
                        <a:rPr lang="zh-CN" altLang="en-US" dirty="0" smtClean="0"/>
                        <a:t>图</a:t>
                      </a:r>
                      <a:endParaRPr lang="en-US" altLang="zh-CN" dirty="0" smtClean="0"/>
                    </a:p>
                    <a:p>
                      <a:r>
                        <a:rPr lang="en-US" altLang="zh-CN" dirty="0" smtClean="0"/>
                        <a:t>3</a:t>
                      </a:r>
                      <a:r>
                        <a:rPr lang="zh-CN" altLang="en-US" dirty="0" smtClean="0"/>
                        <a:t>、界面原型</a:t>
                      </a:r>
                      <a:endParaRPr lang="en-US" altLang="zh-CN" dirty="0" smtClean="0"/>
                    </a:p>
                    <a:p>
                      <a:r>
                        <a:rPr lang="en-US" altLang="zh-CN" dirty="0" smtClean="0"/>
                        <a:t>4</a:t>
                      </a:r>
                      <a:r>
                        <a:rPr lang="zh-CN" altLang="en-US" dirty="0" smtClean="0"/>
                        <a:t>、相关图</a:t>
                      </a:r>
                      <a:endParaRPr lang="en-US" altLang="zh-CN" dirty="0" smtClean="0"/>
                    </a:p>
                    <a:p>
                      <a:endParaRPr lang="en-US" altLang="zh-CN"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0893">
                <a:tc gridSpan="3">
                  <a:txBody>
                    <a:bodyPr/>
                    <a:lstStyle/>
                    <a:p>
                      <a:r>
                        <a:rPr lang="zh-CN" altLang="en-US" b="1" dirty="0" smtClean="0">
                          <a:solidFill>
                            <a:schemeClr val="tx1"/>
                          </a:solidFill>
                        </a:rPr>
                        <a:t>规格说明</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3822">
                <a:tc>
                  <a:txBody>
                    <a:bodyPr/>
                    <a:lstStyle/>
                    <a:p>
                      <a:r>
                        <a:rPr lang="zh-CN" altLang="en-US" dirty="0" smtClean="0"/>
                        <a:t>输入</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t>工具和操作</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t>输出</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3822">
                <a:tc>
                  <a:txBody>
                    <a:bodyPr/>
                    <a:lstStyle/>
                    <a:p>
                      <a:r>
                        <a:rPr lang="en-US" altLang="zh-CN" dirty="0" smtClean="0"/>
                        <a:t>1</a:t>
                      </a:r>
                      <a:r>
                        <a:rPr lang="zh-CN" altLang="en-US" dirty="0" smtClean="0"/>
                        <a:t>、需求分析阶段所有成果</a:t>
                      </a:r>
                      <a:endParaRPr lang="en-US" altLang="zh-CN" dirty="0" smtClean="0"/>
                    </a:p>
                    <a:p>
                      <a:r>
                        <a:rPr lang="en-US" altLang="zh-CN" dirty="0" smtClean="0"/>
                        <a:t>2</a:t>
                      </a:r>
                      <a:r>
                        <a:rPr lang="zh-CN" altLang="en-US" dirty="0" smtClean="0"/>
                        <a:t>、需求文档模板</a:t>
                      </a:r>
                      <a:endParaRPr lang="en-US" altLang="zh-CN" dirty="0" smtClean="0"/>
                    </a:p>
                    <a:p>
                      <a:r>
                        <a:rPr lang="en-US" altLang="zh-CN" dirty="0" smtClean="0"/>
                        <a:t>3</a:t>
                      </a:r>
                      <a:r>
                        <a:rPr lang="zh-CN" altLang="en-US" dirty="0" smtClean="0"/>
                        <a:t>、业务规则</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1</a:t>
                      </a:r>
                      <a:r>
                        <a:rPr lang="zh-CN" altLang="en-US" dirty="0" smtClean="0"/>
                        <a:t>、为每个需求分配唯一标示</a:t>
                      </a:r>
                      <a:endParaRPr lang="en-US" altLang="zh-CN" dirty="0" smtClean="0"/>
                    </a:p>
                    <a:p>
                      <a:r>
                        <a:rPr lang="en-US" altLang="zh-CN" dirty="0" smtClean="0"/>
                        <a:t>2</a:t>
                      </a:r>
                      <a:r>
                        <a:rPr lang="zh-CN" altLang="en-US" dirty="0" smtClean="0"/>
                        <a:t>、非功能性需求分析</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1</a:t>
                      </a:r>
                      <a:r>
                        <a:rPr lang="zh-CN" altLang="en-US" dirty="0" smtClean="0"/>
                        <a:t>、</a:t>
                      </a:r>
                      <a:r>
                        <a:rPr lang="en-US" altLang="zh-CN" dirty="0" smtClean="0"/>
                        <a:t>《</a:t>
                      </a:r>
                      <a:r>
                        <a:rPr lang="zh-CN" altLang="zh-CN" sz="1800" kern="100" dirty="0" smtClean="0">
                          <a:effectLst/>
                        </a:rPr>
                        <a:t>软件需求规格说明书</a:t>
                      </a: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 name="圆角矩形 1"/>
          <p:cNvSpPr/>
          <p:nvPr/>
        </p:nvSpPr>
        <p:spPr>
          <a:xfrm>
            <a:off x="0" y="33329"/>
            <a:ext cx="2162907" cy="58053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需求工程计划</a:t>
            </a:r>
            <a:endParaRPr lang="zh-CN" altLang="en-US" dirty="0">
              <a:solidFill>
                <a:schemeClr val="bg1"/>
              </a:solidFill>
            </a:endParaRPr>
          </a:p>
        </p:txBody>
      </p:sp>
    </p:spTree>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193"/>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aphicFrame>
        <p:nvGraphicFramePr>
          <p:cNvPr id="4" name="表格 3"/>
          <p:cNvGraphicFramePr>
            <a:graphicFrameLocks noGrp="1"/>
          </p:cNvGraphicFramePr>
          <p:nvPr/>
        </p:nvGraphicFramePr>
        <p:xfrm>
          <a:off x="1524000" y="872425"/>
          <a:ext cx="6096000" cy="6021977"/>
        </p:xfrm>
        <a:graphic>
          <a:graphicData uri="http://schemas.openxmlformats.org/drawingml/2006/table">
            <a:tbl>
              <a:tblPr firstRow="1" bandRow="1">
                <a:tableStyleId>{073A0DAA-6AF3-43AB-8588-CEC1D06C72B9}</a:tableStyleId>
              </a:tblPr>
              <a:tblGrid>
                <a:gridCol w="2032000"/>
                <a:gridCol w="2032000"/>
                <a:gridCol w="2032000"/>
              </a:tblGrid>
              <a:tr h="0">
                <a:tc gridSpan="3">
                  <a:txBody>
                    <a:bodyPr/>
                    <a:lstStyle/>
                    <a:p>
                      <a:r>
                        <a:rPr lang="zh-CN" altLang="en-US" dirty="0" smtClean="0">
                          <a:solidFill>
                            <a:schemeClr val="tx1"/>
                          </a:solidFill>
                        </a:rPr>
                        <a:t>验证</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tc>
                <a:tc hMerge="1">
                  <a:tcPr/>
                </a:tc>
              </a:tr>
              <a:tr h="463822">
                <a:tc>
                  <a:txBody>
                    <a:bodyPr/>
                    <a:lstStyle/>
                    <a:p>
                      <a:r>
                        <a:rPr lang="zh-CN" altLang="en-US" dirty="0" smtClean="0"/>
                        <a:t>输入</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t>工具和操作</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t>输出</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75922">
                <a:tc>
                  <a:txBody>
                    <a:bodyPr/>
                    <a:lstStyle/>
                    <a:p>
                      <a:r>
                        <a:rPr lang="en-US" altLang="zh-CN" dirty="0" smtClean="0"/>
                        <a:t>1</a:t>
                      </a:r>
                      <a:r>
                        <a:rPr lang="zh-CN" altLang="en-US" dirty="0" smtClean="0"/>
                        <a:t>、</a:t>
                      </a:r>
                      <a:r>
                        <a:rPr lang="en-US" altLang="zh-CN" dirty="0" smtClean="0"/>
                        <a:t>《</a:t>
                      </a:r>
                      <a:r>
                        <a:rPr lang="zh-CN" altLang="en-US" dirty="0" smtClean="0"/>
                        <a:t>软件需求规格说明书</a:t>
                      </a:r>
                      <a:r>
                        <a:rPr lang="en-US" altLang="zh-CN" dirty="0" smtClean="0"/>
                        <a:t>》</a:t>
                      </a:r>
                      <a:endParaRPr lang="en-US" altLang="zh-CN" dirty="0" smtClean="0"/>
                    </a:p>
                    <a:p>
                      <a:r>
                        <a:rPr lang="en-US" altLang="zh-CN" dirty="0" smtClean="0"/>
                        <a:t>2</a:t>
                      </a:r>
                      <a:r>
                        <a:rPr lang="zh-CN" altLang="en-US" dirty="0" smtClean="0"/>
                        <a:t>、评定标准</a:t>
                      </a:r>
                      <a:endParaRPr lang="en-US" altLang="zh-CN" dirty="0" smtClean="0"/>
                    </a:p>
                    <a:p>
                      <a:r>
                        <a:rPr lang="en-US" altLang="zh-CN" dirty="0" smtClean="0"/>
                        <a:t>3</a:t>
                      </a:r>
                      <a:r>
                        <a:rPr lang="zh-CN" altLang="en-US" dirty="0" smtClean="0"/>
                        <a:t>、需求用例</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4</a:t>
                      </a:r>
                      <a:r>
                        <a:rPr lang="zh-CN" altLang="en-US" dirty="0" smtClean="0"/>
                        <a:t>、</a:t>
                      </a:r>
                      <a:r>
                        <a:rPr lang="en-US" altLang="zh-CN" dirty="0" smtClean="0"/>
                        <a:t>《</a:t>
                      </a:r>
                      <a:r>
                        <a:rPr lang="zh-CN" altLang="en-US" dirty="0" smtClean="0"/>
                        <a:t>用户手册</a:t>
                      </a:r>
                      <a:r>
                        <a:rPr lang="en-US" altLang="zh-CN" dirty="0" smtClean="0"/>
                        <a:t>》</a:t>
                      </a:r>
                      <a:endParaRPr lang="en-US" altLang="zh-CN" dirty="0" smtClean="0"/>
                    </a:p>
                    <a:p>
                      <a:endParaRPr lang="en-US" altLang="zh-CN"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1</a:t>
                      </a:r>
                      <a:r>
                        <a:rPr lang="zh-CN" altLang="en-US" dirty="0" smtClean="0"/>
                        <a:t>、评审需求</a:t>
                      </a:r>
                      <a:endParaRPr lang="en-US" altLang="zh-CN" dirty="0" smtClean="0"/>
                    </a:p>
                    <a:p>
                      <a:r>
                        <a:rPr lang="en-US" altLang="zh-CN" dirty="0" smtClean="0"/>
                        <a:t>2</a:t>
                      </a:r>
                      <a:r>
                        <a:rPr lang="zh-CN" altLang="en-US" dirty="0" smtClean="0"/>
                        <a:t>、测试需求</a:t>
                      </a:r>
                      <a:endParaRPr lang="en-US" altLang="zh-CN" dirty="0" smtClean="0"/>
                    </a:p>
                    <a:p>
                      <a:r>
                        <a:rPr lang="en-US" altLang="zh-CN" dirty="0" smtClean="0"/>
                        <a:t>3</a:t>
                      </a:r>
                      <a:r>
                        <a:rPr lang="zh-CN" altLang="en-US" dirty="0" smtClean="0"/>
                        <a:t>、模拟需求</a:t>
                      </a:r>
                      <a:endParaRPr lang="en-US" altLang="zh-CN" dirty="0" smtClean="0"/>
                    </a:p>
                    <a:p>
                      <a:r>
                        <a:rPr lang="en-US" altLang="zh-CN" dirty="0" smtClean="0"/>
                        <a:t>4</a:t>
                      </a:r>
                      <a:r>
                        <a:rPr lang="zh-CN" altLang="en-US" dirty="0" smtClean="0"/>
                        <a:t>、定义验收条件</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1</a:t>
                      </a:r>
                      <a:r>
                        <a:rPr lang="zh-CN" altLang="en-US" dirty="0" smtClean="0"/>
                        <a:t>、</a:t>
                      </a:r>
                      <a:r>
                        <a:rPr lang="en-US" altLang="zh-CN" dirty="0" smtClean="0"/>
                        <a:t>《</a:t>
                      </a:r>
                      <a:r>
                        <a:rPr lang="zh-CN" altLang="en-US" dirty="0" smtClean="0"/>
                        <a:t>软件需求规格说明书</a:t>
                      </a:r>
                      <a:r>
                        <a:rPr lang="en-US" altLang="zh-CN" dirty="0" smtClean="0"/>
                        <a:t>》</a:t>
                      </a:r>
                      <a:endParaRPr lang="en-US" altLang="zh-CN" dirty="0" smtClean="0"/>
                    </a:p>
                    <a:p>
                      <a:r>
                        <a:rPr lang="en-US" altLang="zh-CN" dirty="0" smtClean="0"/>
                        <a:t>2</a:t>
                      </a:r>
                      <a:r>
                        <a:rPr lang="zh-CN" altLang="en-US" dirty="0" smtClean="0"/>
                        <a:t>、评定结果</a:t>
                      </a:r>
                      <a:endParaRPr lang="en-US" altLang="zh-CN" dirty="0" smtClean="0"/>
                    </a:p>
                    <a:p>
                      <a:endParaRPr lang="en-US" altLang="zh-CN"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0893">
                <a:tc gridSpan="3">
                  <a:txBody>
                    <a:bodyPr/>
                    <a:lstStyle/>
                    <a:p>
                      <a:r>
                        <a:rPr lang="zh-CN" altLang="en-US" b="1" dirty="0" smtClean="0">
                          <a:solidFill>
                            <a:schemeClr val="tx1"/>
                          </a:solidFill>
                        </a:rPr>
                        <a:t>需求管理</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3822">
                <a:tc>
                  <a:txBody>
                    <a:bodyPr/>
                    <a:lstStyle/>
                    <a:p>
                      <a:r>
                        <a:rPr lang="zh-CN" altLang="en-US" dirty="0" smtClean="0"/>
                        <a:t>输入</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t>工具和操作</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t>输出</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3822">
                <a:tc>
                  <a:txBody>
                    <a:bodyPr/>
                    <a:lstStyle/>
                    <a:p>
                      <a:r>
                        <a:rPr lang="en-US" altLang="zh-CN" dirty="0" smtClean="0"/>
                        <a:t>1</a:t>
                      </a:r>
                      <a:r>
                        <a:rPr lang="zh-CN" altLang="en-US" dirty="0" smtClean="0"/>
                        <a:t>、以上说有产出里程碑是文档及其相关图表和资料</a:t>
                      </a:r>
                      <a:endParaRPr lang="en-US" altLang="zh-CN" dirty="0" smtClean="0"/>
                    </a:p>
                    <a:p>
                      <a:r>
                        <a:rPr lang="en-US" altLang="zh-CN" dirty="0" smtClean="0"/>
                        <a:t>2</a:t>
                      </a:r>
                      <a:r>
                        <a:rPr lang="zh-CN" altLang="en-US" dirty="0" smtClean="0"/>
                        <a:t>、需求管理工具</a:t>
                      </a:r>
                      <a:endParaRPr lang="en-US" altLang="zh-CN" dirty="0" smtClean="0"/>
                    </a:p>
                    <a:p>
                      <a:r>
                        <a:rPr lang="en-US" altLang="zh-CN" dirty="0" smtClean="0"/>
                        <a:t>3</a:t>
                      </a:r>
                      <a:r>
                        <a:rPr lang="zh-CN" altLang="en-US" dirty="0" smtClean="0"/>
                        <a:t>、</a:t>
                      </a:r>
                      <a:r>
                        <a:rPr lang="en-US" altLang="zh-CN" dirty="0" smtClean="0"/>
                        <a:t>《</a:t>
                      </a:r>
                      <a:r>
                        <a:rPr lang="zh-CN" altLang="en-US" dirty="0" smtClean="0"/>
                        <a:t>变更申请书</a:t>
                      </a: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1</a:t>
                      </a:r>
                      <a:r>
                        <a:rPr lang="zh-CN" altLang="en-US" dirty="0" smtClean="0"/>
                        <a:t>、建立变更控制流程</a:t>
                      </a:r>
                      <a:endParaRPr lang="en-US" altLang="zh-CN" dirty="0" smtClean="0"/>
                    </a:p>
                    <a:p>
                      <a:r>
                        <a:rPr lang="en-US" altLang="zh-CN" dirty="0" smtClean="0"/>
                        <a:t>2</a:t>
                      </a:r>
                      <a:r>
                        <a:rPr lang="zh-CN" altLang="en-US" dirty="0" smtClean="0"/>
                        <a:t>、分析变更影响</a:t>
                      </a:r>
                      <a:endParaRPr lang="en-US" altLang="zh-CN" dirty="0" smtClean="0"/>
                    </a:p>
                    <a:p>
                      <a:r>
                        <a:rPr lang="en-US" altLang="zh-CN" dirty="0" smtClean="0"/>
                        <a:t>3</a:t>
                      </a:r>
                      <a:r>
                        <a:rPr lang="zh-CN" altLang="en-US" dirty="0" smtClean="0"/>
                        <a:t>、维护变更历史</a:t>
                      </a:r>
                      <a:endParaRPr lang="en-US" altLang="zh-CN" dirty="0" smtClean="0"/>
                    </a:p>
                    <a:p>
                      <a:r>
                        <a:rPr lang="en-US" altLang="zh-CN" dirty="0" smtClean="0"/>
                        <a:t>4</a:t>
                      </a:r>
                      <a:r>
                        <a:rPr lang="zh-CN" altLang="en-US" dirty="0" smtClean="0"/>
                        <a:t>、跟踪需求状态</a:t>
                      </a:r>
                      <a:endParaRPr lang="en-US" altLang="zh-CN" dirty="0" smtClean="0"/>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1</a:t>
                      </a:r>
                      <a:r>
                        <a:rPr lang="zh-CN" altLang="en-US" dirty="0" smtClean="0"/>
                        <a:t>、需求基线</a:t>
                      </a:r>
                      <a:endParaRPr lang="en-US" altLang="zh-CN" dirty="0" smtClean="0"/>
                    </a:p>
                    <a:p>
                      <a:r>
                        <a:rPr lang="en-US" altLang="zh-CN" dirty="0" smtClean="0"/>
                        <a:t>2</a:t>
                      </a:r>
                      <a:r>
                        <a:rPr lang="zh-CN" altLang="en-US" dirty="0" smtClean="0"/>
                        <a:t>、变更申请</a:t>
                      </a:r>
                      <a:endParaRPr lang="en-US" altLang="zh-CN" dirty="0" smtClean="0"/>
                    </a:p>
                    <a:p>
                      <a:r>
                        <a:rPr lang="en-US" altLang="zh-CN" dirty="0" smtClean="0"/>
                        <a:t>3</a:t>
                      </a:r>
                      <a:r>
                        <a:rPr lang="zh-CN" altLang="en-US" dirty="0" smtClean="0"/>
                        <a:t>、变更控制状态报告</a:t>
                      </a:r>
                      <a:endParaRPr lang="en-US" altLang="zh-CN" dirty="0" smtClean="0"/>
                    </a:p>
                    <a:p>
                      <a:r>
                        <a:rPr lang="en-US" altLang="zh-CN" dirty="0" smtClean="0"/>
                        <a:t>4</a:t>
                      </a:r>
                      <a:r>
                        <a:rPr lang="zh-CN" altLang="en-US" dirty="0" smtClean="0"/>
                        <a:t>、变更影响分析报告</a:t>
                      </a:r>
                      <a:endParaRPr lang="en-US" altLang="zh-CN" dirty="0" smtClean="0"/>
                    </a:p>
                    <a:p>
                      <a:r>
                        <a:rPr lang="en-US" altLang="zh-CN" dirty="0" smtClean="0"/>
                        <a:t>5</a:t>
                      </a:r>
                      <a:r>
                        <a:rPr lang="zh-CN" altLang="en-US" dirty="0" smtClean="0"/>
                        <a:t>、</a:t>
                      </a:r>
                      <a:r>
                        <a:rPr lang="en-US" altLang="zh-CN" dirty="0" smtClean="0"/>
                        <a:t>《</a:t>
                      </a:r>
                      <a:r>
                        <a:rPr lang="zh-CN" altLang="en-US" dirty="0" smtClean="0"/>
                        <a:t>需求变更控制文档</a:t>
                      </a:r>
                      <a:r>
                        <a:rPr lang="en-US" altLang="zh-CN" dirty="0" smtClean="0"/>
                        <a:t>》</a:t>
                      </a:r>
                      <a:endParaRPr lang="en-US" altLang="zh-CN" dirty="0" smtClean="0"/>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 name="圆角矩形 1"/>
          <p:cNvSpPr/>
          <p:nvPr/>
        </p:nvSpPr>
        <p:spPr>
          <a:xfrm>
            <a:off x="0" y="33329"/>
            <a:ext cx="2162907" cy="58053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需求工程计划</a:t>
            </a:r>
            <a:endParaRPr lang="zh-CN" altLang="en-US" dirty="0">
              <a:solidFill>
                <a:schemeClr val="bg1"/>
              </a:solidFill>
            </a:endParaRPr>
          </a:p>
        </p:txBody>
      </p:sp>
    </p:spTree>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6989" y="647379"/>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WBS</a:t>
            </a:r>
            <a:r>
              <a:rPr lang="zh-CN" altLang="en-US" dirty="0">
                <a:solidFill>
                  <a:schemeClr val="bg1"/>
                </a:solidFill>
              </a:rPr>
              <a:t>表（工作结构分解表）</a:t>
            </a:r>
            <a:endParaRPr lang="zh-CN" altLang="en-US" dirty="0">
              <a:solidFill>
                <a:schemeClr val="bg1"/>
              </a:solidFill>
            </a:endParaRPr>
          </a:p>
        </p:txBody>
      </p:sp>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0" y="21933"/>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pic>
        <p:nvPicPr>
          <p:cNvPr id="26" name="图片 26" descr="QQ截图20171105193354"/>
          <p:cNvPicPr>
            <a:picLocks noChangeAspect="1"/>
          </p:cNvPicPr>
          <p:nvPr/>
        </p:nvPicPr>
        <p:blipFill>
          <a:blip r:embed="rId1"/>
          <a:stretch>
            <a:fillRect/>
          </a:stretch>
        </p:blipFill>
        <p:spPr>
          <a:xfrm>
            <a:off x="1898015" y="1920240"/>
            <a:ext cx="7157720" cy="4380865"/>
          </a:xfrm>
          <a:prstGeom prst="rect">
            <a:avLst/>
          </a:prstGeom>
        </p:spPr>
      </p:pic>
    </p:spTree>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6989" y="699449"/>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WBS</a:t>
            </a:r>
            <a:endParaRPr lang="en-US" altLang="zh-CN" dirty="0">
              <a:solidFill>
                <a:schemeClr val="bg1"/>
              </a:solidFill>
            </a:endParaRPr>
          </a:p>
        </p:txBody>
      </p:sp>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0" y="21933"/>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pic>
        <p:nvPicPr>
          <p:cNvPr id="27" name="图片 27" descr="QQ截图20171105193403"/>
          <p:cNvPicPr>
            <a:picLocks noChangeAspect="1"/>
          </p:cNvPicPr>
          <p:nvPr/>
        </p:nvPicPr>
        <p:blipFill>
          <a:blip r:embed="rId1"/>
          <a:stretch>
            <a:fillRect/>
          </a:stretch>
        </p:blipFill>
        <p:spPr>
          <a:xfrm>
            <a:off x="3091180" y="855345"/>
            <a:ext cx="5918835" cy="5781675"/>
          </a:xfrm>
          <a:prstGeom prst="rect">
            <a:avLst/>
          </a:prstGeom>
        </p:spPr>
      </p:pic>
    </p:spTree>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6989" y="647379"/>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任务描述</a:t>
            </a:r>
            <a:endParaRPr lang="zh-CN" altLang="en-US" dirty="0">
              <a:solidFill>
                <a:schemeClr val="bg1"/>
              </a:solidFill>
            </a:endParaRPr>
          </a:p>
        </p:txBody>
      </p:sp>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0" y="21933"/>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pic>
        <p:nvPicPr>
          <p:cNvPr id="3" name="图片 16"/>
          <p:cNvPicPr>
            <a:picLocks noChangeAspect="1"/>
          </p:cNvPicPr>
          <p:nvPr/>
        </p:nvPicPr>
        <p:blipFill>
          <a:blip r:embed="rId1"/>
          <a:stretch>
            <a:fillRect/>
          </a:stretch>
        </p:blipFill>
        <p:spPr>
          <a:xfrm>
            <a:off x="205105" y="2186305"/>
            <a:ext cx="8734425" cy="3574415"/>
          </a:xfrm>
          <a:prstGeom prst="rect">
            <a:avLst/>
          </a:prstGeom>
        </p:spPr>
      </p:pic>
    </p:spTree>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205557" y="877238"/>
            <a:ext cx="2901462" cy="98473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需求工程的</a:t>
            </a:r>
            <a:r>
              <a:rPr lang="zh-CN" altLang="en-US" dirty="0">
                <a:solidFill>
                  <a:schemeClr val="bg1"/>
                </a:solidFill>
              </a:rPr>
              <a:t>甘特图</a:t>
            </a:r>
            <a:endParaRPr lang="zh-CN" altLang="en-US" dirty="0">
              <a:solidFill>
                <a:schemeClr val="bg1"/>
              </a:solidFill>
            </a:endParaRPr>
          </a:p>
        </p:txBody>
      </p:sp>
      <p:sp>
        <p:nvSpPr>
          <p:cNvPr id="18" name="矩形 17"/>
          <p:cNvSpPr/>
          <p:nvPr/>
        </p:nvSpPr>
        <p:spPr>
          <a:xfrm>
            <a:off x="0" y="21933"/>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pic>
        <p:nvPicPr>
          <p:cNvPr id="19" name="图片 19"/>
          <p:cNvPicPr>
            <a:picLocks noChangeAspect="1"/>
          </p:cNvPicPr>
          <p:nvPr/>
        </p:nvPicPr>
        <p:blipFill>
          <a:blip r:embed="rId1"/>
          <a:stretch>
            <a:fillRect/>
          </a:stretch>
        </p:blipFill>
        <p:spPr>
          <a:xfrm>
            <a:off x="459105" y="2870200"/>
            <a:ext cx="8225790" cy="3153410"/>
          </a:xfrm>
          <a:prstGeom prst="rect">
            <a:avLst/>
          </a:prstGeom>
        </p:spPr>
      </p:pic>
    </p:spTree>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05557" y="877238"/>
            <a:ext cx="1793060" cy="638053"/>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人力资源</a:t>
            </a:r>
            <a:endParaRPr lang="zh-CN" altLang="en-US" dirty="0">
              <a:solidFill>
                <a:schemeClr val="bg1"/>
              </a:solidFill>
            </a:endParaRPr>
          </a:p>
        </p:txBody>
      </p:sp>
      <p:sp>
        <p:nvSpPr>
          <p:cNvPr id="3" name="矩形 2"/>
          <p:cNvSpPr/>
          <p:nvPr/>
        </p:nvSpPr>
        <p:spPr>
          <a:xfrm>
            <a:off x="0" y="21933"/>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aphicFrame>
        <p:nvGraphicFramePr>
          <p:cNvPr id="4" name="表格 3"/>
          <p:cNvGraphicFramePr>
            <a:graphicFrameLocks noGrp="1"/>
          </p:cNvGraphicFramePr>
          <p:nvPr/>
        </p:nvGraphicFramePr>
        <p:xfrm>
          <a:off x="2980780" y="876750"/>
          <a:ext cx="5876653" cy="2771778"/>
        </p:xfrm>
        <a:graphic>
          <a:graphicData uri="http://schemas.openxmlformats.org/drawingml/2006/table">
            <a:tbl>
              <a:tblPr firstRow="1" firstCol="1" bandRow="1">
                <a:tableStyleId>{5C22544A-7EE6-4342-B048-85BDC9FD1C3A}</a:tableStyleId>
              </a:tblPr>
              <a:tblGrid>
                <a:gridCol w="1558080"/>
                <a:gridCol w="4318573"/>
              </a:tblGrid>
              <a:tr h="461963">
                <a:tc>
                  <a:txBody>
                    <a:bodyPr/>
                    <a:lstStyle/>
                    <a:p>
                      <a:pPr algn="just">
                        <a:spcAft>
                          <a:spcPts val="0"/>
                        </a:spcAft>
                      </a:pPr>
                      <a:r>
                        <a:rPr lang="zh-CN" sz="1800" kern="100">
                          <a:effectLst/>
                        </a:rPr>
                        <a:t>姓名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角色</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61963">
                <a:tc>
                  <a:txBody>
                    <a:bodyPr/>
                    <a:lstStyle/>
                    <a:p>
                      <a:pPr algn="just">
                        <a:spcAft>
                          <a:spcPts val="0"/>
                        </a:spcAft>
                      </a:pPr>
                      <a:r>
                        <a:rPr lang="zh-CN" sz="1800" kern="100">
                          <a:effectLst/>
                        </a:rPr>
                        <a:t>奕吉</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项目经理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61963">
                <a:tc>
                  <a:txBody>
                    <a:bodyPr/>
                    <a:lstStyle/>
                    <a:p>
                      <a:pPr algn="just">
                        <a:spcAft>
                          <a:spcPts val="0"/>
                        </a:spcAft>
                      </a:pPr>
                      <a:r>
                        <a:rPr lang="zh-CN" sz="1800" kern="100">
                          <a:effectLst/>
                        </a:rPr>
                        <a:t>曾雨晴</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软件配置管理员</a:t>
                      </a:r>
                      <a:endParaRPr lang="zh-CN" alt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61963">
                <a:tc>
                  <a:txBody>
                    <a:bodyPr/>
                    <a:lstStyle/>
                    <a:p>
                      <a:pPr algn="just">
                        <a:spcAft>
                          <a:spcPts val="0"/>
                        </a:spcAft>
                      </a:pPr>
                      <a:r>
                        <a:rPr lang="zh-CN" sz="1800" kern="100">
                          <a:effectLst/>
                        </a:rPr>
                        <a:t>于欣汝</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业务分析员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61963">
                <a:tc>
                  <a:txBody>
                    <a:bodyPr/>
                    <a:lstStyle/>
                    <a:p>
                      <a:pPr algn="just">
                        <a:spcAft>
                          <a:spcPts val="0"/>
                        </a:spcAft>
                      </a:pPr>
                      <a:r>
                        <a:rPr lang="zh-CN" sz="1800" kern="100">
                          <a:effectLst/>
                        </a:rPr>
                        <a:t>靳泽旭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设计师</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61963">
                <a:tc>
                  <a:txBody>
                    <a:bodyPr/>
                    <a:lstStyle/>
                    <a:p>
                      <a:pPr algn="just">
                        <a:spcAft>
                          <a:spcPts val="0"/>
                        </a:spcAft>
                      </a:pPr>
                      <a:r>
                        <a:rPr lang="zh-CN" sz="1800" kern="100">
                          <a:effectLst/>
                        </a:rPr>
                        <a:t>张旗</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测试人员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00" name="文本框 99"/>
          <p:cNvSpPr txBox="1"/>
          <p:nvPr/>
        </p:nvSpPr>
        <p:spPr>
          <a:xfrm>
            <a:off x="367030" y="4269740"/>
            <a:ext cx="5080000" cy="2953385"/>
          </a:xfrm>
          <a:prstGeom prst="rect">
            <a:avLst/>
          </a:prstGeom>
          <a:noFill/>
          <a:ln w="9525">
            <a:noFill/>
          </a:ln>
        </p:spPr>
        <p:txBody>
          <a:bodyPr>
            <a:spAutoFit/>
          </a:bodyPr>
          <a:lstStyle/>
          <a:p>
            <a:pPr indent="266700"/>
            <a:r>
              <a:rPr lang="zh-HK" altLang="en-US" b="0">
                <a:latin typeface="宋体" panose="02010600030101010101" pitchFamily="2" charset="-122"/>
                <a:ea typeface="宋体" panose="02010600030101010101" pitchFamily="2" charset="-122"/>
                <a:cs typeface="宋体" panose="02010600030101010101" pitchFamily="2" charset="-122"/>
              </a:rPr>
              <a:t>项目经理将会管理整个项目开发过程，主要负责项目可行性分析，系统维护和项目总结</a:t>
            </a:r>
            <a:endParaRPr lang="zh-HK" altLang="en-US" b="0">
              <a:latin typeface="宋体" panose="02010600030101010101" pitchFamily="2" charset="-122"/>
              <a:ea typeface="宋体" panose="02010600030101010101" pitchFamily="2" charset="-122"/>
              <a:cs typeface="宋体" panose="02010600030101010101" pitchFamily="2" charset="-122"/>
            </a:endParaRPr>
          </a:p>
          <a:p>
            <a:pPr indent="266700"/>
            <a:r>
              <a:rPr lang="zh-HK" altLang="en-US" b="0">
                <a:latin typeface="宋体" panose="02010600030101010101" pitchFamily="2" charset="-122"/>
                <a:ea typeface="宋体" panose="02010600030101010101" pitchFamily="2" charset="-122"/>
                <a:cs typeface="宋体" panose="02010600030101010101" pitchFamily="2" charset="-122"/>
              </a:rPr>
              <a:t>于欣汝主要主负责需求工程阶段任务和需求分析阶段任务</a:t>
            </a:r>
            <a:endParaRPr lang="zh-HK" altLang="en-US" b="0">
              <a:latin typeface="宋体" panose="02010600030101010101" pitchFamily="2" charset="-122"/>
              <a:ea typeface="宋体" panose="02010600030101010101" pitchFamily="2" charset="-122"/>
              <a:cs typeface="宋体" panose="02010600030101010101" pitchFamily="2" charset="-122"/>
            </a:endParaRPr>
          </a:p>
          <a:p>
            <a:pPr indent="266700"/>
            <a:r>
              <a:rPr lang="zh-HK" altLang="en-US" b="0">
                <a:latin typeface="宋体" panose="02010600030101010101" pitchFamily="2" charset="-122"/>
                <a:ea typeface="宋体" panose="02010600030101010101" pitchFamily="2" charset="-122"/>
                <a:cs typeface="宋体" panose="02010600030101010101" pitchFamily="2" charset="-122"/>
              </a:rPr>
              <a:t>奕吉将主要负责需求获取</a:t>
            </a:r>
            <a:endParaRPr lang="zh-HK" altLang="en-US" b="0">
              <a:latin typeface="宋体" panose="02010600030101010101" pitchFamily="2" charset="-122"/>
              <a:ea typeface="宋体" panose="02010600030101010101" pitchFamily="2" charset="-122"/>
              <a:cs typeface="宋体" panose="02010600030101010101" pitchFamily="2" charset="-122"/>
            </a:endParaRPr>
          </a:p>
          <a:p>
            <a:pPr indent="266700"/>
            <a:r>
              <a:rPr lang="zh-HK" altLang="en-US" b="0">
                <a:latin typeface="宋体" panose="02010600030101010101" pitchFamily="2" charset="-122"/>
                <a:ea typeface="宋体" panose="02010600030101010101" pitchFamily="2" charset="-122"/>
                <a:cs typeface="宋体" panose="02010600030101010101" pitchFamily="2" charset="-122"/>
              </a:rPr>
              <a:t>靳泽旭主要负责需求分析</a:t>
            </a:r>
            <a:endParaRPr lang="zh-HK" altLang="en-US" b="0">
              <a:latin typeface="宋体" panose="02010600030101010101" pitchFamily="2" charset="-122"/>
              <a:ea typeface="宋体" panose="02010600030101010101" pitchFamily="2" charset="-122"/>
              <a:cs typeface="宋体" panose="02010600030101010101" pitchFamily="2" charset="-122"/>
            </a:endParaRPr>
          </a:p>
          <a:p>
            <a:pPr indent="266700"/>
            <a:r>
              <a:rPr lang="zh-HK" altLang="en-US" b="0">
                <a:latin typeface="宋体" panose="02010600030101010101" pitchFamily="2" charset="-122"/>
                <a:ea typeface="宋体" panose="02010600030101010101" pitchFamily="2" charset="-122"/>
                <a:cs typeface="宋体" panose="02010600030101010101" pitchFamily="2" charset="-122"/>
              </a:rPr>
              <a:t>于欣汝将主要负责规范说明</a:t>
            </a:r>
            <a:endParaRPr lang="zh-HK" altLang="en-US" b="0">
              <a:latin typeface="宋体" panose="02010600030101010101" pitchFamily="2" charset="-122"/>
              <a:ea typeface="宋体" panose="02010600030101010101" pitchFamily="2" charset="-122"/>
              <a:cs typeface="宋体" panose="02010600030101010101" pitchFamily="2" charset="-122"/>
            </a:endParaRPr>
          </a:p>
          <a:p>
            <a:pPr indent="266700"/>
            <a:r>
              <a:rPr lang="zh-HK" altLang="en-US" b="0">
                <a:latin typeface="宋体" panose="02010600030101010101" pitchFamily="2" charset="-122"/>
                <a:ea typeface="宋体" panose="02010600030101010101" pitchFamily="2" charset="-122"/>
                <a:cs typeface="宋体" panose="02010600030101010101" pitchFamily="2" charset="-122"/>
              </a:rPr>
              <a:t>张旗将主要负责验证</a:t>
            </a:r>
            <a:endParaRPr lang="zh-HK" altLang="en-US" b="0">
              <a:latin typeface="宋体" panose="02010600030101010101" pitchFamily="2" charset="-122"/>
              <a:ea typeface="宋体" panose="02010600030101010101" pitchFamily="2" charset="-122"/>
              <a:cs typeface="宋体" panose="02010600030101010101" pitchFamily="2" charset="-122"/>
            </a:endParaRPr>
          </a:p>
          <a:p>
            <a:pPr indent="266700"/>
            <a:r>
              <a:rPr lang="zh-HK" altLang="en-US" b="0">
                <a:latin typeface="宋体" panose="02010600030101010101" pitchFamily="2" charset="-122"/>
                <a:ea typeface="宋体" panose="02010600030101010101" pitchFamily="2" charset="-122"/>
                <a:cs typeface="宋体" panose="02010600030101010101" pitchFamily="2" charset="-122"/>
              </a:rPr>
              <a:t>曾雨晴将主要负责需求管理</a:t>
            </a:r>
            <a:endParaRPr lang="zh-HK" altLang="en-US" b="0">
              <a:latin typeface="宋体" panose="02010600030101010101" pitchFamily="2" charset="-122"/>
              <a:ea typeface="宋体" panose="02010600030101010101" pitchFamily="2" charset="-122"/>
              <a:cs typeface="宋体" panose="02010600030101010101" pitchFamily="2" charset="-122"/>
            </a:endParaRPr>
          </a:p>
          <a:p>
            <a:pPr indent="266700"/>
            <a:r>
              <a:rPr lang="zh-HK" altLang="en-US" sz="1200" b="0">
                <a:latin typeface="宋体" panose="02010600030101010101" pitchFamily="2" charset="-122"/>
                <a:ea typeface="宋体" panose="02010600030101010101" pitchFamily="2" charset="-122"/>
                <a:cs typeface="宋体" panose="02010600030101010101" pitchFamily="2" charset="-122"/>
              </a:rPr>
              <a:t> </a:t>
            </a:r>
            <a:endParaRPr lang="zh-HK" altLang="en-US" sz="1200" b="0">
              <a:latin typeface="宋体" panose="02010600030101010101" pitchFamily="2" charset="-122"/>
              <a:ea typeface="宋体" panose="02010600030101010101" pitchFamily="2" charset="-122"/>
              <a:cs typeface="宋体" panose="02010600030101010101" pitchFamily="2" charset="-122"/>
            </a:endParaRPr>
          </a:p>
          <a:p>
            <a:pPr indent="266700"/>
            <a:r>
              <a:rPr lang="zh-HK" altLang="en-US" sz="1200" b="0">
                <a:latin typeface="宋体" panose="02010600030101010101" pitchFamily="2" charset="-122"/>
                <a:ea typeface="宋体" panose="02010600030101010101" pitchFamily="2" charset="-122"/>
                <a:cs typeface="宋体" panose="02010600030101010101" pitchFamily="2" charset="-122"/>
              </a:rPr>
              <a:t> </a:t>
            </a:r>
            <a:endParaRPr lang="zh-CN" altLang="en-US"/>
          </a:p>
        </p:txBody>
      </p:sp>
    </p:spTree>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188595" y="764540"/>
            <a:ext cx="2366010" cy="8382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质量保证</a:t>
            </a:r>
            <a:endParaRPr lang="zh-CN" altLang="en-US" dirty="0">
              <a:solidFill>
                <a:schemeClr val="bg1"/>
              </a:solidFill>
            </a:endParaRPr>
          </a:p>
        </p:txBody>
      </p:sp>
      <p:sp>
        <p:nvSpPr>
          <p:cNvPr id="18" name="矩形 17"/>
          <p:cNvSpPr/>
          <p:nvPr/>
        </p:nvSpPr>
        <p:spPr>
          <a:xfrm>
            <a:off x="0" y="21933"/>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文本框 21"/>
          <p:cNvSpPr txBox="1"/>
          <p:nvPr/>
        </p:nvSpPr>
        <p:spPr>
          <a:xfrm>
            <a:off x="6438900" y="658495"/>
            <a:ext cx="5080000" cy="275590"/>
          </a:xfrm>
          <a:prstGeom prst="rect">
            <a:avLst/>
          </a:prstGeom>
          <a:noFill/>
          <a:ln w="9525">
            <a:noFill/>
          </a:ln>
        </p:spPr>
        <p:txBody>
          <a:bodyPr>
            <a:spAutoFit/>
          </a:bodyPr>
          <a:lstStyle/>
          <a:p>
            <a:pPr indent="0"/>
            <a:r>
              <a:rPr lang="zh-HK" altLang="en-US" sz="1200" b="0">
                <a:latin typeface="宋体" panose="02010600030101010101" pitchFamily="2" charset="-122"/>
                <a:ea typeface="宋体" panose="02010600030101010101" pitchFamily="2" charset="-122"/>
                <a:cs typeface="宋体" panose="02010600030101010101" pitchFamily="2" charset="-122"/>
              </a:rPr>
              <a:t>文档保证</a:t>
            </a:r>
            <a:endParaRPr lang="zh-CN" altLang="en-US"/>
          </a:p>
        </p:txBody>
      </p:sp>
      <p:graphicFrame>
        <p:nvGraphicFramePr>
          <p:cNvPr id="23" name="表格 22"/>
          <p:cNvGraphicFramePr/>
          <p:nvPr/>
        </p:nvGraphicFramePr>
        <p:xfrm>
          <a:off x="6438900" y="1040130"/>
          <a:ext cx="2705100" cy="1097286"/>
        </p:xfrm>
        <a:graphic>
          <a:graphicData uri="http://schemas.openxmlformats.org/drawingml/2006/table">
            <a:tbl>
              <a:tblPr firstRow="1" bandRow="1">
                <a:tableStyleId>{5940675A-B579-460E-94D1-54222C63F5DA}</a:tableStyleId>
              </a:tblPr>
              <a:tblGrid>
                <a:gridCol w="2705100"/>
              </a:tblGrid>
              <a:tr h="0">
                <a:tc>
                  <a:txBody>
                    <a:bodyPr/>
                    <a:lstStyle/>
                    <a:p>
                      <a:pPr indent="0" algn="ctr">
                        <a:buNone/>
                      </a:pPr>
                      <a:r>
                        <a:rPr lang="zh-HK" altLang="en-US" sz="1200" b="0">
                          <a:latin typeface="宋体" panose="02010600030101010101" pitchFamily="2" charset="-122"/>
                          <a:ea typeface="宋体" panose="02010600030101010101" pitchFamily="2" charset="-122"/>
                          <a:cs typeface="宋体" panose="02010600030101010101" pitchFamily="2" charset="-122"/>
                        </a:rPr>
                        <a:t>文档</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zh-HK" altLang="en-US" sz="1200" b="0">
                          <a:latin typeface="宋体" panose="02010600030101010101" pitchFamily="2" charset="-122"/>
                          <a:ea typeface="宋体" panose="02010600030101010101" pitchFamily="2" charset="-122"/>
                          <a:cs typeface="宋体" panose="02010600030101010101" pitchFamily="2" charset="-122"/>
                        </a:rPr>
                        <a:t>软件需求描述（</a:t>
                      </a:r>
                      <a:r>
                        <a:rPr lang="en-US" altLang="zh-HK" sz="1200" b="0">
                          <a:latin typeface="宋体" panose="02010600030101010101" pitchFamily="2" charset="-122"/>
                          <a:ea typeface="宋体" panose="02010600030101010101" pitchFamily="2" charset="-122"/>
                          <a:cs typeface="宋体" panose="02010600030101010101" pitchFamily="2" charset="-122"/>
                        </a:rPr>
                        <a:t>SRD</a:t>
                      </a:r>
                      <a:r>
                        <a:rPr lang="zh-HK" altLang="en-US" sz="1200" b="0">
                          <a:latin typeface="宋体" panose="02010600030101010101" pitchFamily="2" charset="-122"/>
                          <a:ea typeface="宋体" panose="02010600030101010101" pitchFamily="2" charset="-122"/>
                          <a:cs typeface="宋体" panose="02010600030101010101" pitchFamily="2" charset="-122"/>
                        </a:rPr>
                        <a:t>）</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zh-HK" altLang="en-US" sz="1200" b="0">
                          <a:latin typeface="宋体" panose="02010600030101010101" pitchFamily="2" charset="-122"/>
                          <a:ea typeface="宋体" panose="02010600030101010101" pitchFamily="2" charset="-122"/>
                          <a:cs typeface="宋体" panose="02010600030101010101" pitchFamily="2" charset="-122"/>
                        </a:rPr>
                        <a:t>软件设计描述（</a:t>
                      </a:r>
                      <a:r>
                        <a:rPr lang="en-US" altLang="zh-HK" sz="1200" b="0">
                          <a:latin typeface="宋体" panose="02010600030101010101" pitchFamily="2" charset="-122"/>
                          <a:ea typeface="宋体" panose="02010600030101010101" pitchFamily="2" charset="-122"/>
                          <a:cs typeface="宋体" panose="02010600030101010101" pitchFamily="2" charset="-122"/>
                        </a:rPr>
                        <a:t>SDD</a:t>
                      </a:r>
                      <a:r>
                        <a:rPr lang="zh-HK" altLang="en-US" sz="1200" b="0">
                          <a:latin typeface="宋体" panose="02010600030101010101" pitchFamily="2" charset="-122"/>
                          <a:ea typeface="宋体" panose="02010600030101010101" pitchFamily="2" charset="-122"/>
                          <a:cs typeface="宋体" panose="02010600030101010101" pitchFamily="2" charset="-122"/>
                        </a:rPr>
                        <a:t>）</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zh-HK" altLang="en-US" sz="1200" b="0">
                          <a:latin typeface="宋体" panose="02010600030101010101" pitchFamily="2" charset="-122"/>
                          <a:ea typeface="宋体" panose="02010600030101010101" pitchFamily="2" charset="-122"/>
                          <a:cs typeface="宋体" panose="02010600030101010101" pitchFamily="2" charset="-122"/>
                        </a:rPr>
                        <a:t>测试计划</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zh-HK" altLang="en-US" sz="1200" b="0">
                          <a:latin typeface="宋体" panose="02010600030101010101" pitchFamily="2" charset="-122"/>
                          <a:ea typeface="宋体" panose="02010600030101010101" pitchFamily="2" charset="-122"/>
                          <a:cs typeface="宋体" panose="02010600030101010101" pitchFamily="2" charset="-122"/>
                        </a:rPr>
                        <a:t>用户文档</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zh-HK" altLang="en-US" sz="1200" b="0">
                          <a:latin typeface="宋体" panose="02010600030101010101" pitchFamily="2" charset="-122"/>
                          <a:ea typeface="宋体" panose="02010600030101010101" pitchFamily="2" charset="-122"/>
                          <a:cs typeface="宋体" panose="02010600030101010101" pitchFamily="2" charset="-122"/>
                        </a:rPr>
                        <a:t>软件配置管理计划</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4" name="文本框 23"/>
          <p:cNvSpPr txBox="1"/>
          <p:nvPr/>
        </p:nvSpPr>
        <p:spPr>
          <a:xfrm>
            <a:off x="323215" y="2021523"/>
            <a:ext cx="5080000" cy="460375"/>
          </a:xfrm>
          <a:prstGeom prst="rect">
            <a:avLst/>
          </a:prstGeom>
          <a:noFill/>
          <a:ln w="9525">
            <a:noFill/>
          </a:ln>
        </p:spPr>
        <p:txBody>
          <a:bodyPr>
            <a:spAutoFit/>
          </a:bodyPr>
          <a:lstStyle/>
          <a:p>
            <a:pPr indent="266700"/>
            <a:r>
              <a:rPr lang="zh-HK" altLang="en-US" sz="1200" b="0">
                <a:latin typeface="宋体" panose="02010600030101010101" pitchFamily="2" charset="-122"/>
                <a:ea typeface="宋体" panose="02010600030101010101" pitchFamily="2" charset="-122"/>
                <a:cs typeface="宋体" panose="02010600030101010101" pitchFamily="2" charset="-122"/>
              </a:rPr>
              <a:t>角色和职责</a:t>
            </a:r>
            <a:endParaRPr lang="zh-HK" altLang="en-US" sz="1200" b="0">
              <a:latin typeface="宋体" panose="02010600030101010101" pitchFamily="2" charset="-122"/>
              <a:ea typeface="宋体" panose="02010600030101010101" pitchFamily="2" charset="-122"/>
              <a:cs typeface="宋体" panose="02010600030101010101" pitchFamily="2" charset="-122"/>
            </a:endParaRPr>
          </a:p>
          <a:p>
            <a:pPr indent="266700"/>
            <a:r>
              <a:rPr lang="zh-HK" altLang="en-US" sz="1200" b="0">
                <a:latin typeface="宋体" panose="02010600030101010101" pitchFamily="2" charset="-122"/>
                <a:ea typeface="宋体" panose="02010600030101010101" pitchFamily="2" charset="-122"/>
                <a:cs typeface="宋体" panose="02010600030101010101" pitchFamily="2" charset="-122"/>
              </a:rPr>
              <a:t> </a:t>
            </a:r>
            <a:endParaRPr lang="zh-CN" altLang="en-US"/>
          </a:p>
        </p:txBody>
      </p:sp>
      <p:graphicFrame>
        <p:nvGraphicFramePr>
          <p:cNvPr id="25" name="表格 24"/>
          <p:cNvGraphicFramePr/>
          <p:nvPr/>
        </p:nvGraphicFramePr>
        <p:xfrm>
          <a:off x="323215" y="2481898"/>
          <a:ext cx="5411788" cy="3840486"/>
        </p:xfrm>
        <a:graphic>
          <a:graphicData uri="http://schemas.openxmlformats.org/drawingml/2006/table">
            <a:tbl>
              <a:tblPr firstRow="1" bandRow="1">
                <a:tableStyleId>{5940675A-B579-460E-94D1-54222C63F5DA}</a:tableStyleId>
              </a:tblPr>
              <a:tblGrid>
                <a:gridCol w="2705100"/>
                <a:gridCol w="2706688"/>
              </a:tblGrid>
              <a:tr h="0">
                <a:tc>
                  <a:txBody>
                    <a:bodyPr/>
                    <a:lstStyle/>
                    <a:p>
                      <a:pPr indent="0" algn="ctr">
                        <a:buNone/>
                      </a:pPr>
                      <a:r>
                        <a:rPr lang="zh-HK" altLang="en-US" sz="1200" b="0">
                          <a:latin typeface="宋体" panose="02010600030101010101" pitchFamily="2" charset="-122"/>
                          <a:ea typeface="宋体" panose="02010600030101010101" pitchFamily="2" charset="-122"/>
                          <a:cs typeface="宋体" panose="02010600030101010101" pitchFamily="2" charset="-122"/>
                        </a:rPr>
                        <a:t>角色</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HK" altLang="en-US" sz="1200" b="0">
                          <a:latin typeface="宋体" panose="02010600030101010101" pitchFamily="2" charset="-122"/>
                          <a:ea typeface="宋体" panose="02010600030101010101" pitchFamily="2" charset="-122"/>
                          <a:cs typeface="宋体" panose="02010600030101010101" pitchFamily="2" charset="-122"/>
                        </a:rPr>
                        <a:t>职责</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zh-HK" altLang="en-US" sz="1200" b="0">
                          <a:latin typeface="宋体" panose="02010600030101010101" pitchFamily="2" charset="-122"/>
                          <a:ea typeface="宋体" panose="02010600030101010101" pitchFamily="2" charset="-122"/>
                          <a:cs typeface="宋体" panose="02010600030101010101" pitchFamily="2" charset="-122"/>
                        </a:rPr>
                        <a:t>项目经理（奕吉）</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HK" altLang="en-US" sz="1200" b="0">
                          <a:latin typeface="宋体" panose="02010600030101010101" pitchFamily="2" charset="-122"/>
                          <a:ea typeface="宋体" panose="02010600030101010101" pitchFamily="2" charset="-122"/>
                          <a:cs typeface="宋体" panose="02010600030101010101" pitchFamily="2" charset="-122"/>
                        </a:rPr>
                        <a:t>组建团队成员，管理项目团队，对组员的各个阶段行动进行监控，同时要在本项目章程之下成功完成项目并对项目负责，按照规范的项目管理方法对项目进行规划、执行、监控和收尾，确保项目在规定的范围、时间成本和质量等要求之下完工。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5100">
                <a:tc>
                  <a:txBody>
                    <a:bodyPr/>
                    <a:lstStyle/>
                    <a:p>
                      <a:pPr indent="0">
                        <a:buNone/>
                      </a:pPr>
                      <a:r>
                        <a:rPr lang="zh-HK" altLang="en-US" sz="1200" b="0">
                          <a:latin typeface="宋体" panose="02010600030101010101" pitchFamily="2" charset="-122"/>
                          <a:ea typeface="宋体" panose="02010600030101010101" pitchFamily="2" charset="-122"/>
                          <a:cs typeface="宋体" panose="02010600030101010101" pitchFamily="2" charset="-122"/>
                        </a:rPr>
                        <a:t>业务分析员（于欣汝）</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HK" sz="1200" b="0">
                          <a:latin typeface="宋体" panose="02010600030101010101" pitchFamily="2" charset="-122"/>
                          <a:ea typeface="宋体" panose="02010600030101010101" pitchFamily="2" charset="-122"/>
                          <a:cs typeface="宋体" panose="02010600030101010101" pitchFamily="2" charset="-122"/>
                        </a:rPr>
                        <a:t>  </a:t>
                      </a:r>
                      <a:r>
                        <a:rPr lang="zh-HK" altLang="en-US" sz="1200" b="0">
                          <a:latin typeface="宋体" panose="02010600030101010101" pitchFamily="2" charset="-122"/>
                          <a:ea typeface="宋体" panose="02010600030101010101" pitchFamily="2" charset="-122"/>
                          <a:cs typeface="宋体" panose="02010600030101010101" pitchFamily="2" charset="-122"/>
                        </a:rPr>
                        <a:t>负责架设桥梁以填补业务人员和编码人员之间的鸿沟，详细了解业务需求和环境，负责业务系</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zh-HK" altLang="en-US" sz="1200" b="0">
                          <a:latin typeface="宋体" panose="02010600030101010101" pitchFamily="2" charset="-122"/>
                          <a:ea typeface="宋体" panose="02010600030101010101" pitchFamily="2" charset="-122"/>
                          <a:cs typeface="宋体" panose="02010600030101010101" pitchFamily="2" charset="-122"/>
                        </a:rPr>
                        <a:t>系统设计师（靳泽旭）</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HK" altLang="en-US" sz="1200" b="0">
                          <a:latin typeface="宋体" panose="02010600030101010101" pitchFamily="2" charset="-122"/>
                          <a:ea typeface="宋体" panose="02010600030101010101" pitchFamily="2" charset="-122"/>
                          <a:cs typeface="宋体" panose="02010600030101010101" pitchFamily="2" charset="-122"/>
                        </a:rPr>
                        <a:t>根据需求设计软件，编码软件系统，达到用户满意的软件。</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zh-HK" altLang="en-US" sz="1200" b="0">
                          <a:latin typeface="宋体" panose="02010600030101010101" pitchFamily="2" charset="-122"/>
                          <a:ea typeface="宋体" panose="02010600030101010101" pitchFamily="2" charset="-122"/>
                          <a:cs typeface="宋体" panose="02010600030101010101" pitchFamily="2" charset="-122"/>
                        </a:rPr>
                        <a:t>软件配置管理员（曾雨晴）</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HK" altLang="en-US" sz="1200" b="0">
                          <a:latin typeface="宋体" panose="02010600030101010101" pitchFamily="2" charset="-122"/>
                          <a:ea typeface="宋体" panose="02010600030101010101" pitchFamily="2" charset="-122"/>
                          <a:cs typeface="宋体" panose="02010600030101010101" pitchFamily="2" charset="-122"/>
                        </a:rPr>
                        <a:t>管理组是一些负责策划、协调和实施软件项目的正式配置管理活动，确定基线，保证更新</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zh-HK" altLang="en-US" sz="1200" b="0">
                          <a:latin typeface="宋体" panose="02010600030101010101" pitchFamily="2" charset="-122"/>
                          <a:ea typeface="宋体" panose="02010600030101010101" pitchFamily="2" charset="-122"/>
                          <a:cs typeface="宋体" panose="02010600030101010101" pitchFamily="2" charset="-122"/>
                        </a:rPr>
                        <a:t>系统测试人员（张旗）</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HK" altLang="en-US" sz="1200" b="0">
                          <a:latin typeface="宋体" panose="02010600030101010101" pitchFamily="2" charset="-122"/>
                          <a:ea typeface="宋体" panose="02010600030101010101" pitchFamily="2" charset="-122"/>
                          <a:cs typeface="宋体" panose="02010600030101010101" pitchFamily="2" charset="-122"/>
                        </a:rPr>
                        <a:t>并对其进行测试，检查软件有没有错误，测试软件是否具有稳定性，写出相应的测试规范和测试用例，对软件产品的整个开发过程进行监督和检验，使之能够达到满足客户的需求，提出解决方案。</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205557" y="877238"/>
            <a:ext cx="2901462" cy="98473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预算</a:t>
            </a:r>
            <a:endParaRPr lang="zh-CN" altLang="en-US" dirty="0">
              <a:solidFill>
                <a:schemeClr val="bg1"/>
              </a:solidFill>
            </a:endParaRPr>
          </a:p>
        </p:txBody>
      </p:sp>
      <p:sp>
        <p:nvSpPr>
          <p:cNvPr id="18" name="矩形 17"/>
          <p:cNvSpPr/>
          <p:nvPr/>
        </p:nvSpPr>
        <p:spPr>
          <a:xfrm>
            <a:off x="0" y="21933"/>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aphicFrame>
        <p:nvGraphicFramePr>
          <p:cNvPr id="3" name="表格 -1"/>
          <p:cNvGraphicFramePr/>
          <p:nvPr/>
        </p:nvGraphicFramePr>
        <p:xfrm>
          <a:off x="3344863" y="1568450"/>
          <a:ext cx="5411788" cy="1836429"/>
        </p:xfrm>
        <a:graphic>
          <a:graphicData uri="http://schemas.openxmlformats.org/drawingml/2006/table">
            <a:tbl>
              <a:tblPr firstRow="1" bandRow="1">
                <a:tableStyleId>{5940675A-B579-460E-94D1-54222C63F5DA}</a:tableStyleId>
              </a:tblPr>
              <a:tblGrid>
                <a:gridCol w="2705100"/>
                <a:gridCol w="2706688"/>
              </a:tblGrid>
              <a:tr h="190500">
                <a:tc>
                  <a:txBody>
                    <a:bodyPr/>
                    <a:lstStyle/>
                    <a:p>
                      <a:pPr indent="0" algn="ctr">
                        <a:buNone/>
                      </a:pPr>
                      <a:r>
                        <a:rPr lang="zh-HK" altLang="en-US" sz="1200" b="0">
                          <a:latin typeface="宋体" panose="02010600030101010101" pitchFamily="2" charset="-122"/>
                          <a:ea typeface="宋体" panose="02010600030101010101" pitchFamily="2" charset="-122"/>
                          <a:cs typeface="宋体" panose="02010600030101010101" pitchFamily="2" charset="-122"/>
                        </a:rPr>
                        <a:t>阶段</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HK" altLang="en-US" sz="1200" b="0">
                          <a:latin typeface="宋体" panose="02010600030101010101" pitchFamily="2" charset="-122"/>
                          <a:ea typeface="宋体" panose="02010600030101010101" pitchFamily="2" charset="-122"/>
                          <a:cs typeface="宋体" panose="02010600030101010101" pitchFamily="2" charset="-122"/>
                        </a:rPr>
                        <a:t>预算</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zh-HK" altLang="en-US" sz="1200" b="0">
                          <a:latin typeface="宋体" panose="02010600030101010101" pitchFamily="2" charset="-122"/>
                          <a:ea typeface="宋体" panose="02010600030101010101" pitchFamily="2" charset="-122"/>
                          <a:cs typeface="宋体" panose="02010600030101010101" pitchFamily="2" charset="-122"/>
                        </a:rPr>
                        <a:t>项目前期准备</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HK" sz="1200" b="0">
                          <a:latin typeface="Calibri" panose="020F0502020204030204" pitchFamily="34" charset="0"/>
                          <a:cs typeface="Calibri" panose="020F0502020204030204" pitchFamily="34" charset="0"/>
                        </a:rPr>
                        <a:t>185.82</a:t>
                      </a:r>
                      <a:r>
                        <a:rPr lang="zh-HK" altLang="en-US" sz="1200" b="0">
                          <a:latin typeface="宋体" panose="02010600030101010101" pitchFamily="2" charset="-122"/>
                          <a:ea typeface="宋体" panose="02010600030101010101" pitchFamily="2" charset="-122"/>
                          <a:cs typeface="宋体" panose="02010600030101010101" pitchFamily="2" charset="-122"/>
                        </a:rPr>
                        <a:t>元</a:t>
                      </a:r>
                      <a:endParaRPr lang="zh-CN" altLang="en-US" sz="1200" b="0">
                        <a:latin typeface="Calibri" panose="020F0502020204030204" pitchFamily="34" charset="0"/>
                        <a:ea typeface="Calibri" panose="020F0502020204030204" pitchFamily="34" charset="0"/>
                        <a:cs typeface="Calibri" panose="020F0502020204030204" pitchFamily="3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zh-HK" altLang="en-US" sz="1200" b="0">
                          <a:latin typeface="宋体" panose="02010600030101010101" pitchFamily="2" charset="-122"/>
                          <a:ea typeface="宋体" panose="02010600030101010101" pitchFamily="2" charset="-122"/>
                          <a:cs typeface="宋体" panose="02010600030101010101" pitchFamily="2" charset="-122"/>
                        </a:rPr>
                        <a:t>项目计划</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HK" sz="1200" b="0">
                          <a:latin typeface="Calibri" panose="020F0502020204030204" pitchFamily="34" charset="0"/>
                          <a:cs typeface="Calibri" panose="020F0502020204030204" pitchFamily="34" charset="0"/>
                        </a:rPr>
                        <a:t>991.04</a:t>
                      </a:r>
                      <a:r>
                        <a:rPr lang="zh-HK" altLang="en-US" sz="1200" b="0">
                          <a:latin typeface="宋体" panose="02010600030101010101" pitchFamily="2" charset="-122"/>
                          <a:ea typeface="宋体" panose="02010600030101010101" pitchFamily="2" charset="-122"/>
                          <a:cs typeface="宋体" panose="02010600030101010101" pitchFamily="2" charset="-122"/>
                        </a:rPr>
                        <a:t>元</a:t>
                      </a:r>
                      <a:endParaRPr lang="zh-CN" altLang="en-US" sz="1200" b="0">
                        <a:latin typeface="Calibri" panose="020F0502020204030204" pitchFamily="34" charset="0"/>
                        <a:ea typeface="Calibri" panose="020F0502020204030204" pitchFamily="34" charset="0"/>
                        <a:cs typeface="Calibri" panose="020F0502020204030204" pitchFamily="3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zh-HK" altLang="en-US" sz="1200" b="0">
                          <a:latin typeface="宋体" panose="02010600030101010101" pitchFamily="2" charset="-122"/>
                          <a:ea typeface="宋体" panose="02010600030101010101" pitchFamily="2" charset="-122"/>
                          <a:cs typeface="宋体" panose="02010600030101010101" pitchFamily="2" charset="-122"/>
                        </a:rPr>
                        <a:t>需求获取活动</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HK" sz="1200" b="0">
                          <a:latin typeface="宋体" panose="02010600030101010101" pitchFamily="2" charset="-122"/>
                          <a:ea typeface="宋体" panose="02010600030101010101" pitchFamily="2" charset="-122"/>
                          <a:cs typeface="宋体" panose="02010600030101010101" pitchFamily="2" charset="-122"/>
                        </a:rPr>
                        <a:t>526.49</a:t>
                      </a:r>
                      <a:r>
                        <a:rPr lang="zh-HK" altLang="en-US" sz="1200" b="0">
                          <a:latin typeface="宋体" panose="02010600030101010101" pitchFamily="2" charset="-122"/>
                          <a:ea typeface="宋体" panose="02010600030101010101" pitchFamily="2" charset="-122"/>
                          <a:cs typeface="宋体" panose="02010600030101010101" pitchFamily="2" charset="-122"/>
                        </a:rPr>
                        <a:t>元</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zh-HK" altLang="en-US" sz="1200" b="0">
                          <a:latin typeface="宋体" panose="02010600030101010101" pitchFamily="2" charset="-122"/>
                          <a:ea typeface="宋体" panose="02010600030101010101" pitchFamily="2" charset="-122"/>
                          <a:cs typeface="宋体" panose="02010600030101010101" pitchFamily="2" charset="-122"/>
                        </a:rPr>
                        <a:t>需求分析</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HK" sz="1200" b="0">
                          <a:latin typeface="宋体" panose="02010600030101010101" pitchFamily="2" charset="-122"/>
                          <a:ea typeface="宋体" panose="02010600030101010101" pitchFamily="2" charset="-122"/>
                          <a:cs typeface="宋体" panose="02010600030101010101" pitchFamily="2" charset="-122"/>
                        </a:rPr>
                        <a:t>898.13</a:t>
                      </a:r>
                      <a:r>
                        <a:rPr lang="zh-HK" altLang="en-US" sz="1200" b="0">
                          <a:latin typeface="宋体" panose="02010600030101010101" pitchFamily="2" charset="-122"/>
                          <a:ea typeface="宋体" panose="02010600030101010101" pitchFamily="2" charset="-122"/>
                          <a:cs typeface="宋体" panose="02010600030101010101" pitchFamily="2" charset="-122"/>
                        </a:rPr>
                        <a:t>元</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zh-HK" altLang="en-US" sz="1200" b="0">
                          <a:latin typeface="宋体" panose="02010600030101010101" pitchFamily="2" charset="-122"/>
                          <a:ea typeface="宋体" panose="02010600030101010101" pitchFamily="2" charset="-122"/>
                          <a:cs typeface="宋体" panose="02010600030101010101" pitchFamily="2" charset="-122"/>
                        </a:rPr>
                        <a:t>规范说明</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HK" sz="1200" b="0">
                          <a:latin typeface="宋体" panose="02010600030101010101" pitchFamily="2" charset="-122"/>
                          <a:ea typeface="宋体" panose="02010600030101010101" pitchFamily="2" charset="-122"/>
                          <a:cs typeface="宋体" panose="02010600030101010101" pitchFamily="2" charset="-122"/>
                        </a:rPr>
                        <a:t>650.37</a:t>
                      </a:r>
                      <a:r>
                        <a:rPr lang="zh-HK" altLang="en-US" sz="1200" b="0">
                          <a:latin typeface="宋体" panose="02010600030101010101" pitchFamily="2" charset="-122"/>
                          <a:ea typeface="宋体" panose="02010600030101010101" pitchFamily="2" charset="-122"/>
                          <a:cs typeface="宋体" panose="02010600030101010101" pitchFamily="2" charset="-122"/>
                        </a:rPr>
                        <a:t>元</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zh-HK" altLang="en-US" sz="1200" b="0">
                          <a:latin typeface="宋体" panose="02010600030101010101" pitchFamily="2" charset="-122"/>
                          <a:ea typeface="宋体" panose="02010600030101010101" pitchFamily="2" charset="-122"/>
                          <a:cs typeface="宋体" panose="02010600030101010101" pitchFamily="2" charset="-122"/>
                        </a:rPr>
                        <a:t>需求验证</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HK" sz="1200" b="0">
                          <a:latin typeface="宋体" panose="02010600030101010101" pitchFamily="2" charset="-122"/>
                          <a:ea typeface="宋体" panose="02010600030101010101" pitchFamily="2" charset="-122"/>
                          <a:cs typeface="宋体" panose="02010600030101010101" pitchFamily="2" charset="-122"/>
                        </a:rPr>
                        <a:t>495.52</a:t>
                      </a:r>
                      <a:r>
                        <a:rPr lang="zh-HK" altLang="en-US" sz="1200" b="0">
                          <a:latin typeface="宋体" panose="02010600030101010101" pitchFamily="2" charset="-122"/>
                          <a:ea typeface="宋体" panose="02010600030101010101" pitchFamily="2" charset="-122"/>
                          <a:cs typeface="宋体" panose="02010600030101010101" pitchFamily="2" charset="-122"/>
                        </a:rPr>
                        <a:t>元</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zh-HK" altLang="en-US" sz="1200" b="0">
                          <a:latin typeface="宋体" panose="02010600030101010101" pitchFamily="2" charset="-122"/>
                          <a:ea typeface="宋体" panose="02010600030101010101" pitchFamily="2" charset="-122"/>
                          <a:cs typeface="宋体" panose="02010600030101010101" pitchFamily="2" charset="-122"/>
                        </a:rPr>
                        <a:t>需求管理</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HK" sz="1200" b="0">
                          <a:latin typeface="宋体" panose="02010600030101010101" pitchFamily="2" charset="-122"/>
                          <a:ea typeface="宋体" panose="02010600030101010101" pitchFamily="2" charset="-122"/>
                          <a:cs typeface="宋体" panose="02010600030101010101" pitchFamily="2" charset="-122"/>
                        </a:rPr>
                        <a:t>867.16</a:t>
                      </a:r>
                      <a:r>
                        <a:rPr lang="zh-HK" altLang="en-US" sz="1200" b="0">
                          <a:latin typeface="宋体" panose="02010600030101010101" pitchFamily="2" charset="-122"/>
                          <a:ea typeface="宋体" panose="02010600030101010101" pitchFamily="2" charset="-122"/>
                          <a:cs typeface="宋体" panose="02010600030101010101" pitchFamily="2" charset="-122"/>
                        </a:rPr>
                        <a:t>元</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zh-HK" altLang="en-US" sz="1200" b="0">
                          <a:latin typeface="宋体" panose="02010600030101010101" pitchFamily="2" charset="-122"/>
                          <a:ea typeface="宋体" panose="02010600030101010101" pitchFamily="2" charset="-122"/>
                          <a:cs typeface="宋体" panose="02010600030101010101" pitchFamily="2" charset="-122"/>
                        </a:rPr>
                        <a:t>概要设计</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HK" sz="1200" b="0">
                          <a:latin typeface="Calibri" panose="020F0502020204030204" pitchFamily="34" charset="0"/>
                          <a:cs typeface="Calibri" panose="020F0502020204030204" pitchFamily="34" charset="0"/>
                        </a:rPr>
                        <a:t>557.46</a:t>
                      </a:r>
                      <a:r>
                        <a:rPr lang="zh-HK" altLang="en-US" sz="1200" b="0">
                          <a:latin typeface="宋体" panose="02010600030101010101" pitchFamily="2" charset="-122"/>
                          <a:ea typeface="宋体" panose="02010600030101010101" pitchFamily="2" charset="-122"/>
                          <a:cs typeface="宋体" panose="02010600030101010101" pitchFamily="2" charset="-122"/>
                        </a:rPr>
                        <a:t>元</a:t>
                      </a:r>
                      <a:endParaRPr lang="zh-CN" altLang="en-US" sz="1200" b="0">
                        <a:latin typeface="Calibri" panose="020F0502020204030204" pitchFamily="34" charset="0"/>
                        <a:ea typeface="Calibri" panose="020F0502020204030204" pitchFamily="34" charset="0"/>
                        <a:cs typeface="Calibri" panose="020F0502020204030204" pitchFamily="3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zh-HK" altLang="en-US" sz="1200" b="0">
                          <a:latin typeface="宋体" panose="02010600030101010101" pitchFamily="2" charset="-122"/>
                          <a:ea typeface="宋体" panose="02010600030101010101" pitchFamily="2" charset="-122"/>
                          <a:cs typeface="宋体" panose="02010600030101010101" pitchFamily="2" charset="-122"/>
                        </a:rPr>
                        <a:t>一学期</a:t>
                      </a:r>
                      <a:r>
                        <a:rPr lang="en-US" altLang="zh-HK" sz="1200" b="0">
                          <a:latin typeface="宋体" panose="02010600030101010101" pitchFamily="2" charset="-122"/>
                          <a:ea typeface="宋体" panose="02010600030101010101" pitchFamily="2" charset="-122"/>
                          <a:cs typeface="宋体" panose="02010600030101010101" pitchFamily="2" charset="-122"/>
                        </a:rPr>
                        <a:t>30</a:t>
                      </a:r>
                      <a:r>
                        <a:rPr lang="zh-HK" altLang="en-US" sz="1200" b="0">
                          <a:latin typeface="宋体" panose="02010600030101010101" pitchFamily="2" charset="-122"/>
                          <a:ea typeface="宋体" panose="02010600030101010101" pitchFamily="2" charset="-122"/>
                          <a:cs typeface="宋体" panose="02010600030101010101" pitchFamily="2" charset="-122"/>
                        </a:rPr>
                        <a:t>次会议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HK" sz="1200" b="0">
                          <a:latin typeface="宋体" panose="02010600030101010101" pitchFamily="2" charset="-122"/>
                          <a:ea typeface="宋体" panose="02010600030101010101" pitchFamily="2" charset="-122"/>
                          <a:cs typeface="宋体" panose="02010600030101010101" pitchFamily="2" charset="-122"/>
                        </a:rPr>
                        <a:t>929.1</a:t>
                      </a:r>
                      <a:r>
                        <a:rPr lang="zh-HK" altLang="en-US" sz="1200" b="0">
                          <a:latin typeface="宋体" panose="02010600030101010101" pitchFamily="2" charset="-122"/>
                          <a:ea typeface="宋体" panose="02010600030101010101" pitchFamily="2" charset="-122"/>
                          <a:cs typeface="宋体" panose="02010600030101010101" pitchFamily="2" charset="-122"/>
                        </a:rPr>
                        <a:t>元</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17" name="表格 16"/>
          <p:cNvGraphicFramePr/>
          <p:nvPr/>
        </p:nvGraphicFramePr>
        <p:xfrm>
          <a:off x="449580" y="3630295"/>
          <a:ext cx="5412105" cy="2057400"/>
        </p:xfrm>
        <a:graphic>
          <a:graphicData uri="http://schemas.openxmlformats.org/drawingml/2006/table">
            <a:tbl>
              <a:tblPr firstRow="1" bandRow="1">
                <a:tableStyleId>{5940675A-B579-460E-94D1-54222C63F5DA}</a:tableStyleId>
              </a:tblPr>
              <a:tblGrid>
                <a:gridCol w="1803400"/>
                <a:gridCol w="1803400"/>
                <a:gridCol w="1805305"/>
              </a:tblGrid>
              <a:tr h="342900">
                <a:tc>
                  <a:txBody>
                    <a:bodyPr/>
                    <a:lstStyle/>
                    <a:p>
                      <a:pPr indent="0" algn="ctr">
                        <a:buNone/>
                      </a:pPr>
                      <a:r>
                        <a:rPr lang="zh-HK" altLang="en-US" sz="1200" b="0">
                          <a:latin typeface="宋体" panose="02010600030101010101" pitchFamily="2" charset="-122"/>
                          <a:ea typeface="宋体" panose="02010600030101010101" pitchFamily="2" charset="-122"/>
                          <a:cs typeface="宋体" panose="02010600030101010101" pitchFamily="2" charset="-122"/>
                        </a:rPr>
                        <a:t>成员</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HK" altLang="en-US" sz="1200" b="0">
                          <a:latin typeface="宋体" panose="02010600030101010101" pitchFamily="2" charset="-122"/>
                          <a:ea typeface="宋体" panose="02010600030101010101" pitchFamily="2" charset="-122"/>
                          <a:cs typeface="宋体" panose="02010600030101010101" pitchFamily="2" charset="-122"/>
                        </a:rPr>
                        <a:t>时间</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HK" altLang="en-US" sz="1200" b="0">
                          <a:latin typeface="宋体" panose="02010600030101010101" pitchFamily="2" charset="-122"/>
                          <a:ea typeface="宋体" panose="02010600030101010101" pitchFamily="2" charset="-122"/>
                          <a:cs typeface="宋体" panose="02010600030101010101" pitchFamily="2" charset="-122"/>
                        </a:rPr>
                        <a:t>预算</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2900">
                <a:tc>
                  <a:txBody>
                    <a:bodyPr/>
                    <a:lstStyle/>
                    <a:p>
                      <a:pPr indent="0" algn="ctr">
                        <a:buNone/>
                      </a:pPr>
                      <a:r>
                        <a:rPr lang="zh-HK" altLang="en-US" sz="1200" b="0">
                          <a:latin typeface="宋体" panose="02010600030101010101" pitchFamily="2" charset="-122"/>
                          <a:ea typeface="宋体" panose="02010600030101010101" pitchFamily="2" charset="-122"/>
                          <a:cs typeface="宋体" panose="02010600030101010101" pitchFamily="2" charset="-122"/>
                        </a:rPr>
                        <a:t>奕吉</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HK" sz="1200" b="0">
                          <a:latin typeface="Calibri" panose="020F0502020204030204" pitchFamily="34" charset="0"/>
                          <a:cs typeface="Calibri" panose="020F0502020204030204" pitchFamily="34" charset="0"/>
                        </a:rPr>
                        <a:t>53.63h</a:t>
                      </a:r>
                      <a:endParaRPr lang="zh-CN" altLang="en-US" sz="1200" b="0">
                        <a:latin typeface="Calibri" panose="020F0502020204030204" pitchFamily="34" charset="0"/>
                        <a:ea typeface="Calibri" panose="020F0502020204030204" pitchFamily="34" charset="0"/>
                        <a:cs typeface="Calibri" panose="020F0502020204030204" pitchFamily="3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HK" sz="1200" b="0">
                          <a:latin typeface="Calibri" panose="020F0502020204030204" pitchFamily="34" charset="0"/>
                          <a:cs typeface="Calibri" panose="020F0502020204030204" pitchFamily="34" charset="0"/>
                        </a:rPr>
                        <a:t>1660.92</a:t>
                      </a:r>
                      <a:r>
                        <a:rPr lang="zh-HK" altLang="en-US" sz="1200" b="0">
                          <a:latin typeface="宋体" panose="02010600030101010101" pitchFamily="2" charset="-122"/>
                          <a:ea typeface="宋体" panose="02010600030101010101" pitchFamily="2" charset="-122"/>
                          <a:cs typeface="宋体" panose="02010600030101010101" pitchFamily="2" charset="-122"/>
                        </a:rPr>
                        <a:t>元</a:t>
                      </a:r>
                      <a:endParaRPr lang="zh-CN" altLang="en-US" sz="1200" b="0">
                        <a:latin typeface="Calibri" panose="020F0502020204030204" pitchFamily="34" charset="0"/>
                        <a:ea typeface="Calibri" panose="020F0502020204030204" pitchFamily="34" charset="0"/>
                        <a:cs typeface="Calibri" panose="020F0502020204030204" pitchFamily="34"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2900">
                <a:tc>
                  <a:txBody>
                    <a:bodyPr/>
                    <a:lstStyle/>
                    <a:p>
                      <a:pPr indent="0" algn="ctr">
                        <a:buNone/>
                      </a:pPr>
                      <a:r>
                        <a:rPr lang="zh-HK" altLang="en-US" sz="1200" b="0">
                          <a:latin typeface="宋体" panose="02010600030101010101" pitchFamily="2" charset="-122"/>
                          <a:ea typeface="宋体" panose="02010600030101010101" pitchFamily="2" charset="-122"/>
                          <a:cs typeface="宋体" panose="02010600030101010101" pitchFamily="2" charset="-122"/>
                        </a:rPr>
                        <a:t>曾雨晴</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HK" sz="1200" b="0">
                          <a:latin typeface="Calibri" panose="020F0502020204030204" pitchFamily="34" charset="0"/>
                          <a:cs typeface="Calibri" panose="020F0502020204030204" pitchFamily="34" charset="0"/>
                        </a:rPr>
                        <a:t>51.55h</a:t>
                      </a:r>
                      <a:endParaRPr lang="zh-CN" altLang="en-US" sz="1200" b="0">
                        <a:latin typeface="Calibri" panose="020F0502020204030204" pitchFamily="34" charset="0"/>
                        <a:ea typeface="Calibri" panose="020F0502020204030204" pitchFamily="34" charset="0"/>
                        <a:cs typeface="Calibri" panose="020F0502020204030204" pitchFamily="3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HK" sz="1200" b="0">
                          <a:latin typeface="宋体" panose="02010600030101010101" pitchFamily="2" charset="-122"/>
                          <a:ea typeface="宋体" panose="02010600030101010101" pitchFamily="2" charset="-122"/>
                          <a:cs typeface="宋体" panose="02010600030101010101" pitchFamily="2" charset="-122"/>
                        </a:rPr>
                        <a:t>1596.50</a:t>
                      </a:r>
                      <a:r>
                        <a:rPr lang="zh-HK" altLang="en-US" sz="1200" b="0">
                          <a:latin typeface="宋体" panose="02010600030101010101" pitchFamily="2" charset="-122"/>
                          <a:ea typeface="宋体" panose="02010600030101010101" pitchFamily="2" charset="-122"/>
                          <a:cs typeface="宋体" panose="02010600030101010101" pitchFamily="2" charset="-122"/>
                        </a:rPr>
                        <a:t>元</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2900">
                <a:tc>
                  <a:txBody>
                    <a:bodyPr/>
                    <a:lstStyle/>
                    <a:p>
                      <a:pPr indent="0" algn="ctr">
                        <a:buNone/>
                      </a:pPr>
                      <a:r>
                        <a:rPr lang="zh-HK" altLang="en-US" sz="1200" b="0">
                          <a:latin typeface="宋体" panose="02010600030101010101" pitchFamily="2" charset="-122"/>
                          <a:ea typeface="宋体" panose="02010600030101010101" pitchFamily="2" charset="-122"/>
                          <a:cs typeface="宋体" panose="02010600030101010101" pitchFamily="2" charset="-122"/>
                        </a:rPr>
                        <a:t>于欣汝</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HK" sz="1200" b="0">
                          <a:latin typeface="Calibri" panose="020F0502020204030204" pitchFamily="34" charset="0"/>
                          <a:cs typeface="Calibri" panose="020F0502020204030204" pitchFamily="34" charset="0"/>
                        </a:rPr>
                        <a:t>54.67h</a:t>
                      </a:r>
                      <a:endParaRPr lang="zh-CN" altLang="en-US" sz="1200" b="0">
                        <a:latin typeface="Calibri" panose="020F0502020204030204" pitchFamily="34" charset="0"/>
                        <a:ea typeface="Calibri" panose="020F0502020204030204" pitchFamily="34" charset="0"/>
                        <a:cs typeface="Calibri" panose="020F0502020204030204" pitchFamily="3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HK" sz="1200" b="0">
                          <a:latin typeface="宋体" panose="02010600030101010101" pitchFamily="2" charset="-122"/>
                          <a:ea typeface="宋体" panose="02010600030101010101" pitchFamily="2" charset="-122"/>
                          <a:cs typeface="宋体" panose="02010600030101010101" pitchFamily="2" charset="-122"/>
                        </a:rPr>
                        <a:t>1693.10</a:t>
                      </a:r>
                      <a:r>
                        <a:rPr lang="zh-HK" altLang="en-US" sz="1200" b="0">
                          <a:latin typeface="宋体" panose="02010600030101010101" pitchFamily="2" charset="-122"/>
                          <a:ea typeface="宋体" panose="02010600030101010101" pitchFamily="2" charset="-122"/>
                          <a:cs typeface="宋体" panose="02010600030101010101" pitchFamily="2" charset="-122"/>
                        </a:rPr>
                        <a:t>元</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2900">
                <a:tc>
                  <a:txBody>
                    <a:bodyPr/>
                    <a:lstStyle/>
                    <a:p>
                      <a:pPr indent="0" algn="ctr">
                        <a:buNone/>
                      </a:pPr>
                      <a:r>
                        <a:rPr lang="zh-HK" altLang="en-US" sz="1200" b="0">
                          <a:latin typeface="宋体" panose="02010600030101010101" pitchFamily="2" charset="-122"/>
                          <a:ea typeface="宋体" panose="02010600030101010101" pitchFamily="2" charset="-122"/>
                          <a:cs typeface="宋体" panose="02010600030101010101" pitchFamily="2" charset="-122"/>
                        </a:rPr>
                        <a:t>张旗</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HK" sz="1200" b="0">
                          <a:latin typeface="Calibri" panose="020F0502020204030204" pitchFamily="34" charset="0"/>
                          <a:cs typeface="Calibri" panose="020F0502020204030204" pitchFamily="34" charset="0"/>
                        </a:rPr>
                        <a:t>52.98h</a:t>
                      </a:r>
                      <a:endParaRPr lang="zh-CN" altLang="en-US" sz="1200" b="0">
                        <a:latin typeface="Calibri" panose="020F0502020204030204" pitchFamily="34" charset="0"/>
                        <a:ea typeface="Calibri" panose="020F0502020204030204" pitchFamily="34" charset="0"/>
                        <a:cs typeface="Calibri" panose="020F0502020204030204" pitchFamily="3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HK" sz="1200" b="0">
                          <a:latin typeface="宋体" panose="02010600030101010101" pitchFamily="2" charset="-122"/>
                          <a:ea typeface="宋体" panose="02010600030101010101" pitchFamily="2" charset="-122"/>
                          <a:cs typeface="宋体" panose="02010600030101010101" pitchFamily="2" charset="-122"/>
                        </a:rPr>
                        <a:t>1640.78</a:t>
                      </a:r>
                      <a:r>
                        <a:rPr lang="zh-HK" altLang="en-US" sz="1200" b="0">
                          <a:latin typeface="宋体" panose="02010600030101010101" pitchFamily="2" charset="-122"/>
                          <a:ea typeface="宋体" panose="02010600030101010101" pitchFamily="2" charset="-122"/>
                          <a:cs typeface="宋体" panose="02010600030101010101" pitchFamily="2" charset="-122"/>
                        </a:rPr>
                        <a:t>元</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2900">
                <a:tc>
                  <a:txBody>
                    <a:bodyPr/>
                    <a:lstStyle/>
                    <a:p>
                      <a:pPr indent="0" algn="ctr">
                        <a:buNone/>
                      </a:pPr>
                      <a:r>
                        <a:rPr lang="zh-HK" altLang="en-US" sz="1200" b="0">
                          <a:latin typeface="宋体" panose="02010600030101010101" pitchFamily="2" charset="-122"/>
                          <a:ea typeface="宋体" panose="02010600030101010101" pitchFamily="2" charset="-122"/>
                          <a:cs typeface="宋体" panose="02010600030101010101" pitchFamily="2" charset="-122"/>
                        </a:rPr>
                        <a:t>靳泽旭</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HK" sz="1200" b="0">
                          <a:latin typeface="Calibri" panose="020F0502020204030204" pitchFamily="34" charset="0"/>
                          <a:cs typeface="Calibri" panose="020F0502020204030204" pitchFamily="34" charset="0"/>
                        </a:rPr>
                        <a:t>53.77h</a:t>
                      </a:r>
                      <a:endParaRPr lang="zh-CN" altLang="en-US" sz="1200" b="0">
                        <a:latin typeface="Calibri" panose="020F0502020204030204" pitchFamily="34" charset="0"/>
                        <a:ea typeface="Calibri" panose="020F0502020204030204" pitchFamily="34" charset="0"/>
                        <a:cs typeface="Calibri" panose="020F0502020204030204" pitchFamily="3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HK" sz="1200" b="0">
                          <a:latin typeface="宋体" panose="02010600030101010101" pitchFamily="2" charset="-122"/>
                          <a:ea typeface="宋体" panose="02010600030101010101" pitchFamily="2" charset="-122"/>
                          <a:cs typeface="宋体" panose="02010600030101010101" pitchFamily="2" charset="-122"/>
                        </a:rPr>
                        <a:t>1665.25</a:t>
                      </a:r>
                      <a:r>
                        <a:rPr lang="zh-HK" altLang="en-US" sz="1200" b="0">
                          <a:latin typeface="宋体" panose="02010600030101010101" pitchFamily="2" charset="-122"/>
                          <a:ea typeface="宋体" panose="02010600030101010101" pitchFamily="2" charset="-122"/>
                          <a:cs typeface="宋体" panose="02010600030101010101" pitchFamily="2" charset="-122"/>
                        </a:rPr>
                        <a:t>元</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4043680" y="6195377"/>
            <a:ext cx="5080000" cy="306705"/>
          </a:xfrm>
          <a:prstGeom prst="rect">
            <a:avLst/>
          </a:prstGeom>
          <a:noFill/>
          <a:ln w="9525">
            <a:noFill/>
          </a:ln>
        </p:spPr>
        <p:txBody>
          <a:bodyPr>
            <a:spAutoFit/>
          </a:bodyPr>
          <a:lstStyle/>
          <a:p>
            <a:pPr indent="0"/>
            <a:r>
              <a:rPr lang="zh-HK" altLang="en-US" sz="1400" b="0">
                <a:latin typeface="宋体" panose="02010600030101010101" pitchFamily="2" charset="-122"/>
                <a:ea typeface="宋体" panose="02010600030101010101" pitchFamily="2" charset="-122"/>
                <a:cs typeface="宋体" panose="02010600030101010101" pitchFamily="2" charset="-122"/>
              </a:rPr>
              <a:t>服务器租用</a:t>
            </a:r>
            <a:r>
              <a:rPr lang="en-US" altLang="zh-HK" sz="1400" b="0">
                <a:latin typeface="宋体" panose="02010600030101010101" pitchFamily="2" charset="-122"/>
                <a:ea typeface="宋体" panose="02010600030101010101" pitchFamily="2" charset="-122"/>
                <a:cs typeface="宋体" panose="02010600030101010101" pitchFamily="2" charset="-122"/>
              </a:rPr>
              <a:t>200</a:t>
            </a:r>
            <a:r>
              <a:rPr lang="zh-HK" altLang="en-US" sz="1400" b="0">
                <a:latin typeface="宋体" panose="02010600030101010101" pitchFamily="2" charset="-122"/>
                <a:ea typeface="宋体" panose="02010600030101010101" pitchFamily="2" charset="-122"/>
                <a:cs typeface="宋体" panose="02010600030101010101" pitchFamily="2" charset="-122"/>
              </a:rPr>
              <a:t>元</a:t>
            </a:r>
            <a:r>
              <a:rPr lang="en-US" altLang="zh-HK" sz="1400" b="0">
                <a:latin typeface="Calibri" panose="020F0502020204030204" pitchFamily="34" charset="0"/>
                <a:cs typeface="Calibri" panose="020F0502020204030204" pitchFamily="34" charset="0"/>
              </a:rPr>
              <a:t>/</a:t>
            </a:r>
            <a:r>
              <a:rPr lang="zh-HK" altLang="en-US" sz="1400" b="0">
                <a:latin typeface="宋体" panose="02010600030101010101" pitchFamily="2" charset="-122"/>
                <a:ea typeface="宋体" panose="02010600030101010101" pitchFamily="2" charset="-122"/>
                <a:cs typeface="宋体" panose="02010600030101010101" pitchFamily="2" charset="-122"/>
              </a:rPr>
              <a:t>年，网站域名的租用</a:t>
            </a:r>
            <a:r>
              <a:rPr lang="en-US" altLang="zh-HK" sz="1400" b="0">
                <a:latin typeface="Calibri" panose="020F0502020204030204" pitchFamily="34" charset="0"/>
                <a:cs typeface="Calibri" panose="020F0502020204030204" pitchFamily="34" charset="0"/>
              </a:rPr>
              <a:t>38</a:t>
            </a:r>
            <a:r>
              <a:rPr lang="zh-HK" altLang="en-US" sz="1400" b="0">
                <a:latin typeface="宋体" panose="02010600030101010101" pitchFamily="2" charset="-122"/>
                <a:ea typeface="宋体" panose="02010600030101010101" pitchFamily="2" charset="-122"/>
                <a:cs typeface="宋体" panose="02010600030101010101" pitchFamily="2" charset="-122"/>
              </a:rPr>
              <a:t>元</a:t>
            </a:r>
            <a:r>
              <a:rPr lang="en-US" altLang="zh-HK" sz="1400" b="0">
                <a:latin typeface="Calibri" panose="020F0502020204030204" pitchFamily="34" charset="0"/>
                <a:cs typeface="Calibri" panose="020F0502020204030204" pitchFamily="34" charset="0"/>
              </a:rPr>
              <a:t>/</a:t>
            </a:r>
            <a:r>
              <a:rPr lang="zh-HK" altLang="en-US" sz="1400" b="0">
                <a:latin typeface="宋体" panose="02010600030101010101" pitchFamily="2" charset="-122"/>
                <a:ea typeface="宋体" panose="02010600030101010101" pitchFamily="2" charset="-122"/>
                <a:cs typeface="宋体" panose="02010600030101010101" pitchFamily="2" charset="-122"/>
              </a:rPr>
              <a:t>年</a:t>
            </a:r>
            <a:endParaRPr lang="zh-CN" altLang="en-US"/>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介绍</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变更控制政策</a:t>
            </a:r>
            <a:endParaRPr lang="zh-CN" altLang="en-US" sz="2400" dirty="0">
              <a:latin typeface="黑体" panose="02010609060101010101" pitchFamily="49" charset="-122"/>
              <a:ea typeface="黑体" panose="02010609060101010101" pitchFamily="49" charset="-122"/>
            </a:endParaRP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854925" y="2127594"/>
            <a:ext cx="5434149" cy="2862322"/>
          </a:xfrm>
          <a:prstGeom prst="rect">
            <a:avLst/>
          </a:prstGeom>
        </p:spPr>
        <p:txBody>
          <a:bodyPr wrap="square">
            <a:spAutoFit/>
          </a:bodyPr>
          <a:lstStyle/>
          <a:p>
            <a:pPr indent="266700" algn="just">
              <a:spcAft>
                <a:spcPts val="0"/>
              </a:spcAft>
            </a:pPr>
            <a:r>
              <a:rPr lang="en-US" altLang="zh-CN" kern="100" dirty="0" smtClean="0">
                <a:latin typeface="Calibri" panose="020F0502020204030204" pitchFamily="34" charset="0"/>
                <a:cs typeface="Times New Roman" panose="02020603050405020304" pitchFamily="18" charset="0"/>
              </a:rPr>
              <a:t>1</a:t>
            </a:r>
            <a:r>
              <a:rPr lang="zh-CN" altLang="zh-CN" kern="100" dirty="0">
                <a:latin typeface="Calibri" panose="020F0502020204030204" pitchFamily="34" charset="0"/>
                <a:cs typeface="Times New Roman" panose="02020603050405020304" pitchFamily="18" charset="0"/>
              </a:rPr>
              <a:t>、所有变更必须遵循流程，大的变更需提交变更申请。批准后方可变更</a:t>
            </a:r>
            <a:endParaRPr lang="zh-CN" altLang="zh-CN" kern="100" dirty="0">
              <a:latin typeface="Calibri" panose="020F0502020204030204" pitchFamily="34" charset="0"/>
              <a:cs typeface="Times New Roman" panose="02020603050405020304" pitchFamily="18" charset="0"/>
            </a:endParaRPr>
          </a:p>
          <a:p>
            <a:pPr indent="266700" algn="just">
              <a:spcAft>
                <a:spcPts val="0"/>
              </a:spcAft>
            </a:pPr>
            <a:r>
              <a:rPr lang="en-US" altLang="zh-CN" kern="100" dirty="0">
                <a:latin typeface="Calibri" panose="020F0502020204030204" pitchFamily="34" charset="0"/>
                <a:cs typeface="Times New Roman" panose="02020603050405020304" pitchFamily="18" charset="0"/>
              </a:rPr>
              <a:t>2</a:t>
            </a:r>
            <a:r>
              <a:rPr lang="zh-CN" altLang="zh-CN" kern="100" dirty="0">
                <a:latin typeface="Calibri" panose="020F0502020204030204" pitchFamily="34" charset="0"/>
                <a:cs typeface="Times New Roman" panose="02020603050405020304" pitchFamily="18" charset="0"/>
              </a:rPr>
              <a:t>、对于未批准的变更除了可行性探索外不进行涉及和实现工作</a:t>
            </a:r>
            <a:endParaRPr lang="zh-CN" altLang="zh-CN" kern="100" dirty="0">
              <a:latin typeface="Calibri" panose="020F0502020204030204" pitchFamily="34" charset="0"/>
              <a:cs typeface="Times New Roman" panose="02020603050405020304" pitchFamily="18" charset="0"/>
            </a:endParaRPr>
          </a:p>
          <a:p>
            <a:pPr indent="266700" algn="just">
              <a:spcAft>
                <a:spcPts val="0"/>
              </a:spcAft>
            </a:pPr>
            <a:r>
              <a:rPr lang="en-US" altLang="zh-CN" kern="100" dirty="0">
                <a:latin typeface="Calibri" panose="020F0502020204030204" pitchFamily="34" charset="0"/>
                <a:cs typeface="Times New Roman" panose="02020603050405020304" pitchFamily="18" charset="0"/>
              </a:rPr>
              <a:t>3</a:t>
            </a:r>
            <a:r>
              <a:rPr lang="zh-CN" altLang="zh-CN" kern="100" dirty="0">
                <a:latin typeface="Calibri" panose="020F0502020204030204" pitchFamily="34" charset="0"/>
                <a:cs typeface="Times New Roman" panose="02020603050405020304" pitchFamily="18" charset="0"/>
              </a:rPr>
              <a:t>、只是简单提交一个变更不会保证其一定会被实现。项目的变更控制委员会决定实现哪个变更</a:t>
            </a:r>
            <a:endParaRPr lang="zh-CN" altLang="zh-CN" kern="100" dirty="0">
              <a:latin typeface="Calibri" panose="020F0502020204030204" pitchFamily="34" charset="0"/>
              <a:cs typeface="Times New Roman" panose="02020603050405020304" pitchFamily="18" charset="0"/>
            </a:endParaRPr>
          </a:p>
          <a:p>
            <a:pPr indent="266700" algn="just">
              <a:spcAft>
                <a:spcPts val="0"/>
              </a:spcAft>
            </a:pPr>
            <a:r>
              <a:rPr lang="en-US" altLang="zh-CN" kern="100" dirty="0">
                <a:latin typeface="Calibri" panose="020F0502020204030204" pitchFamily="34" charset="0"/>
                <a:cs typeface="Times New Roman" panose="02020603050405020304" pitchFamily="18" charset="0"/>
              </a:rPr>
              <a:t>4</a:t>
            </a:r>
            <a:r>
              <a:rPr lang="zh-CN" altLang="zh-CN" kern="100" dirty="0">
                <a:latin typeface="Calibri" panose="020F0502020204030204" pitchFamily="34" charset="0"/>
                <a:cs typeface="Times New Roman" panose="02020603050405020304" pitchFamily="18" charset="0"/>
              </a:rPr>
              <a:t>、变更数据库的内容必须所有干系人课件</a:t>
            </a:r>
            <a:endParaRPr lang="zh-CN" altLang="zh-CN" kern="100" dirty="0">
              <a:latin typeface="Calibri" panose="020F0502020204030204" pitchFamily="34" charset="0"/>
              <a:cs typeface="Times New Roman" panose="02020603050405020304" pitchFamily="18" charset="0"/>
            </a:endParaRPr>
          </a:p>
          <a:p>
            <a:pPr indent="266700" algn="just">
              <a:spcAft>
                <a:spcPts val="0"/>
              </a:spcAft>
            </a:pPr>
            <a:r>
              <a:rPr lang="en-US" altLang="zh-CN" kern="100" dirty="0">
                <a:latin typeface="Calibri" panose="020F0502020204030204" pitchFamily="34" charset="0"/>
                <a:cs typeface="Times New Roman" panose="02020603050405020304" pitchFamily="18" charset="0"/>
              </a:rPr>
              <a:t>5</a:t>
            </a:r>
            <a:r>
              <a:rPr lang="zh-CN" altLang="zh-CN" kern="100" dirty="0">
                <a:latin typeface="Calibri" panose="020F0502020204030204" pitchFamily="34" charset="0"/>
                <a:cs typeface="Times New Roman" panose="02020603050405020304" pitchFamily="18" charset="0"/>
              </a:rPr>
              <a:t>、每个变更必须进行影响分析</a:t>
            </a:r>
            <a:endParaRPr lang="zh-CN" altLang="zh-CN" kern="100" dirty="0">
              <a:latin typeface="Calibri" panose="020F0502020204030204" pitchFamily="34" charset="0"/>
              <a:cs typeface="Times New Roman" panose="02020603050405020304" pitchFamily="18" charset="0"/>
            </a:endParaRPr>
          </a:p>
          <a:p>
            <a:pPr indent="266700" algn="just">
              <a:spcAft>
                <a:spcPts val="0"/>
              </a:spcAft>
            </a:pPr>
            <a:r>
              <a:rPr lang="en-US" altLang="zh-CN" kern="100" dirty="0">
                <a:latin typeface="Calibri" panose="020F0502020204030204" pitchFamily="34" charset="0"/>
                <a:cs typeface="Times New Roman" panose="02020603050405020304" pitchFamily="18" charset="0"/>
              </a:rPr>
              <a:t>6</a:t>
            </a:r>
            <a:r>
              <a:rPr lang="zh-CN" altLang="zh-CN" kern="100" dirty="0">
                <a:latin typeface="Calibri" panose="020F0502020204030204" pitchFamily="34" charset="0"/>
                <a:cs typeface="Times New Roman" panose="02020603050405020304" pitchFamily="18" charset="0"/>
              </a:rPr>
              <a:t>、每个变更必须追溯到一个通过批准的变更请求</a:t>
            </a:r>
            <a:endParaRPr lang="zh-CN" altLang="zh-CN" kern="100" dirty="0">
              <a:latin typeface="Calibri" panose="020F0502020204030204" pitchFamily="34" charset="0"/>
              <a:cs typeface="Times New Roman" panose="02020603050405020304" pitchFamily="18" charset="0"/>
            </a:endParaRPr>
          </a:p>
          <a:p>
            <a:pPr indent="266700" algn="just">
              <a:spcAft>
                <a:spcPts val="0"/>
              </a:spcAft>
            </a:pPr>
            <a:r>
              <a:rPr lang="en-US" altLang="zh-CN" kern="100" dirty="0">
                <a:latin typeface="Calibri" panose="020F0502020204030204" pitchFamily="34" charset="0"/>
                <a:cs typeface="Times New Roman" panose="02020603050405020304" pitchFamily="18" charset="0"/>
              </a:rPr>
              <a:t>7</a:t>
            </a:r>
            <a:r>
              <a:rPr lang="zh-CN" altLang="zh-CN" kern="100" dirty="0">
                <a:latin typeface="Calibri" panose="020F0502020204030204" pitchFamily="34" charset="0"/>
                <a:cs typeface="Times New Roman" panose="02020603050405020304" pitchFamily="18" charset="0"/>
              </a:rPr>
              <a:t>、变更请求的批准或否决都需要记录背后的理由</a:t>
            </a:r>
            <a:endParaRPr lang="zh-CN" altLang="zh-CN" kern="100" dirty="0">
              <a:latin typeface="Calibri" panose="020F0502020204030204" pitchFamily="34" charset="0"/>
              <a:cs typeface="Times New Roman" panose="02020603050405020304" pitchFamily="18" charset="0"/>
            </a:endParaRPr>
          </a:p>
        </p:txBody>
      </p:sp>
      <p:sp>
        <p:nvSpPr>
          <p:cNvPr id="18" name="矩形 17"/>
          <p:cNvSpPr/>
          <p:nvPr/>
        </p:nvSpPr>
        <p:spPr>
          <a:xfrm>
            <a:off x="0" y="21933"/>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需求变更流程</a:t>
            </a:r>
            <a:endParaRPr lang="zh-CN" altLang="en-US" sz="2400" dirty="0">
              <a:latin typeface="黑体" panose="02010609060101010101" pitchFamily="49" charset="-122"/>
              <a:ea typeface="黑体" panose="02010609060101010101" pitchFamily="49" charset="-122"/>
            </a:endParaRP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854925" y="2127594"/>
            <a:ext cx="5434149" cy="2031325"/>
          </a:xfrm>
          <a:prstGeom prst="rect">
            <a:avLst/>
          </a:prstGeom>
        </p:spPr>
        <p:txBody>
          <a:bodyPr wrap="square">
            <a:spAutoFit/>
          </a:bodyPr>
          <a:lstStyle/>
          <a:p>
            <a:pPr indent="266700" algn="just">
              <a:spcAft>
                <a:spcPts val="0"/>
              </a:spcAft>
            </a:pPr>
            <a:r>
              <a:rPr lang="en-US" altLang="zh-CN" kern="100" dirty="0" smtClean="0">
                <a:latin typeface="Calibri" panose="020F0502020204030204" pitchFamily="34" charset="0"/>
                <a:cs typeface="Times New Roman" panose="02020603050405020304" pitchFamily="18" charset="0"/>
              </a:rPr>
              <a:t>1</a:t>
            </a:r>
            <a:r>
              <a:rPr lang="zh-CN" altLang="zh-CN" kern="100" dirty="0" smtClean="0">
                <a:latin typeface="Calibri" panose="020F0502020204030204" pitchFamily="34" charset="0"/>
                <a:cs typeface="Times New Roman" panose="02020603050405020304" pitchFamily="18" charset="0"/>
              </a:rPr>
              <a:t>、</a:t>
            </a:r>
            <a:r>
              <a:rPr lang="zh-CN" altLang="en-US" kern="100" dirty="0" smtClean="0">
                <a:latin typeface="Calibri" panose="020F0502020204030204" pitchFamily="34" charset="0"/>
                <a:cs typeface="Times New Roman" panose="02020603050405020304" pitchFamily="18" charset="0"/>
              </a:rPr>
              <a:t>提交需求变更申请</a:t>
            </a:r>
            <a:endParaRPr lang="en-US" altLang="zh-CN" kern="100" dirty="0" smtClean="0">
              <a:latin typeface="Calibri" panose="020F0502020204030204" pitchFamily="34" charset="0"/>
              <a:cs typeface="Times New Roman" panose="02020603050405020304" pitchFamily="18" charset="0"/>
            </a:endParaRPr>
          </a:p>
          <a:p>
            <a:pPr indent="266700" algn="just">
              <a:spcAft>
                <a:spcPts val="0"/>
              </a:spcAft>
            </a:pPr>
            <a:r>
              <a:rPr lang="en-US" altLang="zh-CN" kern="100" dirty="0" smtClean="0">
                <a:latin typeface="Calibri" panose="020F0502020204030204" pitchFamily="34" charset="0"/>
                <a:cs typeface="Times New Roman" panose="02020603050405020304" pitchFamily="18" charset="0"/>
              </a:rPr>
              <a:t>2</a:t>
            </a:r>
            <a:r>
              <a:rPr lang="zh-CN" altLang="en-US" kern="100" dirty="0" smtClean="0">
                <a:latin typeface="Calibri" panose="020F0502020204030204" pitchFamily="34" charset="0"/>
                <a:cs typeface="Times New Roman" panose="02020603050405020304" pitchFamily="18" charset="0"/>
              </a:rPr>
              <a:t>、评估变更请求，进行影响便更</a:t>
            </a:r>
            <a:endParaRPr lang="en-US" altLang="zh-CN" kern="100" dirty="0" smtClean="0">
              <a:latin typeface="Calibri" panose="020F0502020204030204" pitchFamily="34" charset="0"/>
              <a:cs typeface="Times New Roman" panose="02020603050405020304" pitchFamily="18" charset="0"/>
            </a:endParaRPr>
          </a:p>
          <a:p>
            <a:pPr indent="266700" algn="just">
              <a:spcAft>
                <a:spcPts val="0"/>
              </a:spcAft>
            </a:pPr>
            <a:r>
              <a:rPr lang="en-US" altLang="zh-CN" kern="100" dirty="0" smtClean="0">
                <a:latin typeface="Calibri" panose="020F0502020204030204" pitchFamily="34" charset="0"/>
                <a:cs typeface="Times New Roman" panose="02020603050405020304" pitchFamily="18" charset="0"/>
              </a:rPr>
              <a:t>3</a:t>
            </a:r>
            <a:r>
              <a:rPr lang="zh-CN" altLang="en-US" kern="100" dirty="0" smtClean="0">
                <a:latin typeface="Calibri" panose="020F0502020204030204" pitchFamily="34" charset="0"/>
                <a:cs typeface="Times New Roman" panose="02020603050405020304" pitchFamily="18" charset="0"/>
              </a:rPr>
              <a:t>、</a:t>
            </a:r>
            <a:r>
              <a:rPr lang="en-US" altLang="zh-CN" kern="100" dirty="0" smtClean="0">
                <a:latin typeface="Calibri" panose="020F0502020204030204" pitchFamily="34" charset="0"/>
                <a:cs typeface="Times New Roman" panose="02020603050405020304" pitchFamily="18" charset="0"/>
              </a:rPr>
              <a:t>CBB</a:t>
            </a:r>
            <a:r>
              <a:rPr lang="zh-CN" altLang="en-US" kern="100" dirty="0" smtClean="0">
                <a:latin typeface="Calibri" panose="020F0502020204030204" pitchFamily="34" charset="0"/>
                <a:cs typeface="Times New Roman" panose="02020603050405020304" pitchFamily="18" charset="0"/>
              </a:rPr>
              <a:t>决定是否进行变更（不更驳回，以下为统一变更流程）</a:t>
            </a:r>
            <a:endParaRPr lang="en-US" altLang="zh-CN" kern="100" dirty="0" smtClean="0">
              <a:latin typeface="Calibri" panose="020F0502020204030204" pitchFamily="34" charset="0"/>
              <a:cs typeface="Times New Roman" panose="02020603050405020304" pitchFamily="18" charset="0"/>
            </a:endParaRPr>
          </a:p>
          <a:p>
            <a:pPr indent="266700" algn="just">
              <a:spcAft>
                <a:spcPts val="0"/>
              </a:spcAft>
            </a:pPr>
            <a:r>
              <a:rPr lang="en-US" altLang="zh-CN" kern="100" dirty="0" smtClean="0">
                <a:latin typeface="Calibri" panose="020F0502020204030204" pitchFamily="34" charset="0"/>
                <a:cs typeface="Times New Roman" panose="02020603050405020304" pitchFamily="18" charset="0"/>
              </a:rPr>
              <a:t>4</a:t>
            </a:r>
            <a:r>
              <a:rPr lang="zh-CN" altLang="en-US" kern="100" dirty="0" smtClean="0">
                <a:latin typeface="Calibri" panose="020F0502020204030204" pitchFamily="34" charset="0"/>
                <a:cs typeface="Times New Roman" panose="02020603050405020304" pitchFamily="18" charset="0"/>
              </a:rPr>
              <a:t>、完成修改，并请求验证（以下为如果验证成功）</a:t>
            </a:r>
            <a:endParaRPr lang="en-US" altLang="zh-CN" kern="100" dirty="0" smtClean="0">
              <a:latin typeface="Calibri" panose="020F0502020204030204" pitchFamily="34" charset="0"/>
              <a:cs typeface="Times New Roman" panose="02020603050405020304" pitchFamily="18" charset="0"/>
            </a:endParaRPr>
          </a:p>
          <a:p>
            <a:pPr indent="266700" algn="just">
              <a:spcAft>
                <a:spcPts val="0"/>
              </a:spcAft>
            </a:pPr>
            <a:r>
              <a:rPr lang="en-US" altLang="zh-CN" kern="100" dirty="0" smtClean="0">
                <a:latin typeface="Calibri" panose="020F0502020204030204" pitchFamily="34" charset="0"/>
                <a:cs typeface="Times New Roman" panose="02020603050405020304" pitchFamily="18" charset="0"/>
              </a:rPr>
              <a:t>5</a:t>
            </a:r>
            <a:r>
              <a:rPr lang="zh-CN" altLang="en-US" kern="100" dirty="0" smtClean="0">
                <a:latin typeface="Calibri" panose="020F0502020204030204" pitchFamily="34" charset="0"/>
                <a:cs typeface="Times New Roman" panose="02020603050405020304" pitchFamily="18" charset="0"/>
              </a:rPr>
              <a:t>、保存修改后的产品</a:t>
            </a:r>
            <a:endParaRPr lang="en-US" altLang="zh-CN" kern="100" dirty="0" smtClean="0">
              <a:latin typeface="Calibri" panose="020F0502020204030204" pitchFamily="34" charset="0"/>
              <a:cs typeface="Times New Roman" panose="02020603050405020304" pitchFamily="18" charset="0"/>
            </a:endParaRPr>
          </a:p>
          <a:p>
            <a:pPr indent="266700" algn="just">
              <a:spcAft>
                <a:spcPts val="0"/>
              </a:spcAft>
            </a:pPr>
            <a:r>
              <a:rPr lang="en-US" altLang="zh-CN" kern="100" dirty="0" smtClean="0">
                <a:latin typeface="Calibri" panose="020F0502020204030204" pitchFamily="34" charset="0"/>
                <a:cs typeface="Times New Roman" panose="02020603050405020304" pitchFamily="18" charset="0"/>
              </a:rPr>
              <a:t>6</a:t>
            </a:r>
            <a:r>
              <a:rPr lang="zh-CN" altLang="en-US" kern="100" dirty="0" smtClean="0">
                <a:latin typeface="Calibri" panose="020F0502020204030204" pitchFamily="34" charset="0"/>
                <a:cs typeface="Times New Roman" panose="02020603050405020304" pitchFamily="18" charset="0"/>
              </a:rPr>
              <a:t>、完成</a:t>
            </a:r>
            <a:r>
              <a:rPr lang="en-US" altLang="zh-CN" kern="100" dirty="0" smtClean="0">
                <a:latin typeface="Calibri" panose="020F0502020204030204" pitchFamily="34" charset="0"/>
                <a:cs typeface="Times New Roman" panose="02020603050405020304" pitchFamily="18" charset="0"/>
              </a:rPr>
              <a:t>《</a:t>
            </a:r>
            <a:r>
              <a:rPr lang="zh-CN" altLang="en-US" kern="100" dirty="0" smtClean="0">
                <a:latin typeface="Calibri" panose="020F0502020204030204" pitchFamily="34" charset="0"/>
                <a:cs typeface="Times New Roman" panose="02020603050405020304" pitchFamily="18" charset="0"/>
              </a:rPr>
              <a:t>需求</a:t>
            </a:r>
            <a:r>
              <a:rPr lang="zh-CN" altLang="en-US" kern="100" dirty="0">
                <a:latin typeface="Calibri" panose="020F0502020204030204" pitchFamily="34" charset="0"/>
                <a:cs typeface="Times New Roman" panose="02020603050405020304" pitchFamily="18" charset="0"/>
              </a:rPr>
              <a:t>变更控制</a:t>
            </a:r>
            <a:r>
              <a:rPr lang="zh-CN" altLang="en-US" kern="100" dirty="0" smtClean="0">
                <a:latin typeface="Calibri" panose="020F0502020204030204" pitchFamily="34" charset="0"/>
                <a:cs typeface="Times New Roman" panose="02020603050405020304" pitchFamily="18" charset="0"/>
              </a:rPr>
              <a:t>文档</a:t>
            </a:r>
            <a:r>
              <a:rPr lang="en-US" altLang="zh-CN" kern="100" dirty="0" smtClean="0">
                <a:latin typeface="Calibri" panose="020F0502020204030204" pitchFamily="34"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p:txBody>
      </p:sp>
      <p:sp>
        <p:nvSpPr>
          <p:cNvPr id="18" name="矩形 17"/>
          <p:cNvSpPr/>
          <p:nvPr/>
        </p:nvSpPr>
        <p:spPr>
          <a:xfrm>
            <a:off x="0" y="21933"/>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17"/>
          <p:cNvSpPr/>
          <p:nvPr/>
        </p:nvSpPr>
        <p:spPr>
          <a:xfrm>
            <a:off x="4043709" y="85053"/>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文本框 18"/>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22" name="文本框 21"/>
          <p:cNvSpPr txBox="1"/>
          <p:nvPr/>
        </p:nvSpPr>
        <p:spPr>
          <a:xfrm>
            <a:off x="2729719" y="85053"/>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3" name="文本框 22"/>
          <p:cNvSpPr txBox="1"/>
          <p:nvPr/>
        </p:nvSpPr>
        <p:spPr>
          <a:xfrm>
            <a:off x="4043710"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支持条件</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24" name="文本框 23"/>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6" name="直接连接符 25"/>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21933"/>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aphicFrame>
        <p:nvGraphicFramePr>
          <p:cNvPr id="2" name="表格 1"/>
          <p:cNvGraphicFramePr>
            <a:graphicFrameLocks noGrp="1"/>
          </p:cNvGraphicFramePr>
          <p:nvPr/>
        </p:nvGraphicFramePr>
        <p:xfrm>
          <a:off x="948901" y="738492"/>
          <a:ext cx="7485017" cy="5974080"/>
        </p:xfrm>
        <a:graphic>
          <a:graphicData uri="http://schemas.openxmlformats.org/drawingml/2006/table">
            <a:tbl>
              <a:tblPr firstRow="1" firstCol="1" bandRow="1">
                <a:tableStyleId>{5C22544A-7EE6-4342-B048-85BDC9FD1C3A}</a:tableStyleId>
              </a:tblPr>
              <a:tblGrid>
                <a:gridCol w="1244937"/>
                <a:gridCol w="1264870"/>
                <a:gridCol w="1264870"/>
                <a:gridCol w="1140736"/>
                <a:gridCol w="1284802"/>
                <a:gridCol w="1284802"/>
              </a:tblGrid>
              <a:tr h="277861">
                <a:tc>
                  <a:txBody>
                    <a:bodyPr/>
                    <a:lstStyle/>
                    <a:p>
                      <a:pPr algn="ctr">
                        <a:spcAft>
                          <a:spcPts val="0"/>
                        </a:spcAft>
                      </a:pPr>
                      <a:r>
                        <a:rPr lang="zh-CN" sz="1400" kern="0" dirty="0">
                          <a:effectLst/>
                        </a:rPr>
                        <a:t>风险种类</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tc>
                <a:tc>
                  <a:txBody>
                    <a:bodyPr/>
                    <a:lstStyle/>
                    <a:p>
                      <a:pPr algn="ctr">
                        <a:spcAft>
                          <a:spcPts val="0"/>
                        </a:spcAft>
                      </a:pPr>
                      <a:r>
                        <a:rPr lang="zh-CN" sz="1400" kern="0" dirty="0">
                          <a:effectLst/>
                        </a:rPr>
                        <a:t>可能发生的风险</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zh-CN" sz="1400" kern="0" dirty="0">
                          <a:effectLst/>
                        </a:rPr>
                        <a:t>诱发风险发生的条件</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zh-CN" sz="1400" kern="0" dirty="0">
                          <a:effectLst/>
                        </a:rPr>
                        <a:t>控制及应对措施</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zh-CN" sz="1400" kern="0" dirty="0">
                          <a:effectLst/>
                        </a:rPr>
                        <a:t>发生概率</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zh-CN" sz="1400" kern="0" dirty="0">
                          <a:effectLst/>
                        </a:rPr>
                        <a:t>影响等级</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r>
              <a:tr h="1389301">
                <a:tc>
                  <a:txBody>
                    <a:bodyPr/>
                    <a:lstStyle/>
                    <a:p>
                      <a:pPr algn="ctr">
                        <a:spcAft>
                          <a:spcPts val="0"/>
                        </a:spcAft>
                      </a:pPr>
                      <a:r>
                        <a:rPr lang="en-US" sz="1400" kern="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zh-CN" sz="1400" kern="100" dirty="0">
                          <a:effectLst/>
                        </a:rPr>
                        <a:t>项目组内风险</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tc>
                <a:tc>
                  <a:txBody>
                    <a:bodyPr/>
                    <a:lstStyle/>
                    <a:p>
                      <a:pPr algn="ctr">
                        <a:spcAft>
                          <a:spcPts val="0"/>
                        </a:spcAft>
                      </a:pPr>
                      <a:r>
                        <a:rPr lang="zh-CN" sz="1400" kern="0" dirty="0">
                          <a:effectLst/>
                        </a:rPr>
                        <a:t>项目经理因故无法到达会议现场</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zh-CN" sz="1400" kern="0" dirty="0">
                          <a:effectLst/>
                        </a:rPr>
                        <a:t>项目经理回家或生病</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zh-CN" sz="1400" kern="0">
                          <a:effectLst/>
                        </a:rPr>
                        <a:t>项目经理临时任命较为信赖的成员，主持会议，并在会议前将会议要点交给临时主持人。</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en-US" sz="1400" kern="0">
                          <a:effectLst/>
                        </a:rPr>
                        <a:t>50%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en-US" sz="1400" kern="0">
                          <a:effectLst/>
                        </a:rPr>
                        <a:t>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r>
              <a:tr h="972512">
                <a:tc rowSpan="4">
                  <a:txBody>
                    <a:bodyPr/>
                    <a:lstStyle/>
                    <a:p>
                      <a:pPr algn="ctr">
                        <a:spcAft>
                          <a:spcPts val="0"/>
                        </a:spcAft>
                      </a:pPr>
                      <a:r>
                        <a:rPr lang="en-US" sz="1400" kern="0">
                          <a:effectLst/>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tc>
                <a:tc>
                  <a:txBody>
                    <a:bodyPr/>
                    <a:lstStyle/>
                    <a:p>
                      <a:pPr algn="ctr">
                        <a:spcAft>
                          <a:spcPts val="0"/>
                        </a:spcAft>
                      </a:pPr>
                      <a:r>
                        <a:rPr lang="zh-CN" sz="1400" kern="0">
                          <a:effectLst/>
                        </a:rPr>
                        <a:t>项目经理更换</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zh-CN" sz="1400" kern="0">
                          <a:effectLst/>
                        </a:rPr>
                        <a:t>项目经理不负责任被撤换</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zh-CN" sz="1400" kern="0">
                          <a:effectLst/>
                        </a:rPr>
                        <a:t>由小组内平时表现最好的成员担任，项目经理下任前交接好工作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en-US" sz="1400" kern="0">
                          <a:effectLst/>
                        </a:rPr>
                        <a:t>10%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en-US" sz="1400" kern="0" dirty="0">
                          <a:effectLst/>
                        </a:rPr>
                        <a:t>5</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r>
              <a:tr h="972512">
                <a:tc vMerge="1">
                  <a:tcPr/>
                </a:tc>
                <a:tc>
                  <a:txBody>
                    <a:bodyPr/>
                    <a:lstStyle/>
                    <a:p>
                      <a:pPr algn="ctr">
                        <a:spcAft>
                          <a:spcPts val="0"/>
                        </a:spcAft>
                      </a:pPr>
                      <a:r>
                        <a:rPr lang="zh-CN" sz="1400" kern="0">
                          <a:effectLst/>
                        </a:rPr>
                        <a:t>小组成员因不可抗力因素无法完成工作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zh-CN" sz="1400" kern="0">
                          <a:effectLst/>
                        </a:rPr>
                        <a:t>发生不可抗因素占据小组成员时间</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zh-CN" sz="1400" kern="0" dirty="0">
                          <a:effectLst/>
                        </a:rPr>
                        <a:t>将工作分解，按其他人的作业量酌情分配到其他每个组员</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en-US" sz="1400" kern="0" dirty="0">
                          <a:effectLst/>
                        </a:rPr>
                        <a:t>30%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en-US" sz="1400" kern="0">
                          <a:effectLst/>
                        </a:rPr>
                        <a:t>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r>
              <a:tr h="694651">
                <a:tc vMerge="1">
                  <a:tcPr/>
                </a:tc>
                <a:tc>
                  <a:txBody>
                    <a:bodyPr/>
                    <a:lstStyle/>
                    <a:p>
                      <a:pPr algn="ctr">
                        <a:spcAft>
                          <a:spcPts val="0"/>
                        </a:spcAft>
                      </a:pPr>
                      <a:r>
                        <a:rPr lang="zh-CN" sz="1400" kern="0">
                          <a:effectLst/>
                        </a:rPr>
                        <a:t>小组内成员关系不和谐</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zh-CN" sz="1400" kern="0">
                          <a:effectLst/>
                        </a:rPr>
                        <a:t>因某些人工作态度不好而引起</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zh-CN" sz="1400" kern="0">
                          <a:effectLst/>
                        </a:rPr>
                        <a:t>剔除该组员或严格监控其完成作业进度。</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en-US" sz="1400" kern="0" dirty="0">
                          <a:effectLst/>
                        </a:rPr>
                        <a:t>20%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en-US" sz="1400" kern="0" dirty="0">
                          <a:effectLst/>
                        </a:rPr>
                        <a:t>3</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r>
              <a:tr h="555721">
                <a:tc vMerge="1">
                  <a:tcPr/>
                </a:tc>
                <a:tc>
                  <a:txBody>
                    <a:bodyPr/>
                    <a:lstStyle/>
                    <a:p>
                      <a:pPr algn="ctr">
                        <a:spcAft>
                          <a:spcPts val="0"/>
                        </a:spcAft>
                      </a:pPr>
                      <a:r>
                        <a:rPr lang="zh-CN" sz="1400" kern="0">
                          <a:effectLst/>
                        </a:rPr>
                        <a:t>某位组员离开项目组</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zh-CN" sz="1400" kern="0">
                          <a:effectLst/>
                        </a:rPr>
                        <a:t>因为其个人原因或是被剔除小组</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zh-CN" sz="1400" kern="0">
                          <a:effectLst/>
                        </a:rPr>
                        <a:t>将其工作平均分配给其他四人</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en-US" sz="1400" kern="0">
                          <a:effectLst/>
                        </a:rPr>
                        <a:t>10%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en-US" sz="1400" kern="0" dirty="0">
                          <a:effectLst/>
                        </a:rPr>
                        <a:t>5</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r>
            </a:tbl>
          </a:graphicData>
        </a:graphic>
      </p:graphicFrame>
      <p:sp>
        <p:nvSpPr>
          <p:cNvPr id="30" name="圆角矩形 29"/>
          <p:cNvSpPr/>
          <p:nvPr/>
        </p:nvSpPr>
        <p:spPr>
          <a:xfrm>
            <a:off x="68119" y="53163"/>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风险预估</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17"/>
          <p:cNvSpPr/>
          <p:nvPr/>
        </p:nvSpPr>
        <p:spPr>
          <a:xfrm>
            <a:off x="4043709" y="85053"/>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文本框 18"/>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22" name="文本框 21"/>
          <p:cNvSpPr txBox="1"/>
          <p:nvPr/>
        </p:nvSpPr>
        <p:spPr>
          <a:xfrm>
            <a:off x="2729719" y="85053"/>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3" name="文本框 22"/>
          <p:cNvSpPr txBox="1"/>
          <p:nvPr/>
        </p:nvSpPr>
        <p:spPr>
          <a:xfrm>
            <a:off x="4043710"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支持条件</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24" name="文本框 23"/>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6" name="直接连接符 25"/>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21933"/>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0" name="圆角矩形 29"/>
          <p:cNvSpPr/>
          <p:nvPr/>
        </p:nvSpPr>
        <p:spPr>
          <a:xfrm>
            <a:off x="84706" y="21933"/>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风险预估</a:t>
            </a:r>
            <a:endParaRPr lang="zh-CN" altLang="en-US" sz="2400" dirty="0">
              <a:latin typeface="黑体" panose="02010609060101010101" pitchFamily="49" charset="-122"/>
              <a:ea typeface="黑体" panose="02010609060101010101" pitchFamily="49" charset="-122"/>
            </a:endParaRPr>
          </a:p>
        </p:txBody>
      </p:sp>
      <p:graphicFrame>
        <p:nvGraphicFramePr>
          <p:cNvPr id="3" name="表格 2"/>
          <p:cNvGraphicFramePr>
            <a:graphicFrameLocks noGrp="1"/>
          </p:cNvGraphicFramePr>
          <p:nvPr/>
        </p:nvGraphicFramePr>
        <p:xfrm>
          <a:off x="788401" y="666075"/>
          <a:ext cx="7694022" cy="6319810"/>
        </p:xfrm>
        <a:graphic>
          <a:graphicData uri="http://schemas.openxmlformats.org/drawingml/2006/table">
            <a:tbl>
              <a:tblPr firstRow="1" firstCol="1" bandRow="1">
                <a:tableStyleId>{5C22544A-7EE6-4342-B048-85BDC9FD1C3A}</a:tableStyleId>
              </a:tblPr>
              <a:tblGrid>
                <a:gridCol w="914399"/>
                <a:gridCol w="1515291"/>
                <a:gridCol w="1608821"/>
                <a:gridCol w="1617705"/>
                <a:gridCol w="1058092"/>
                <a:gridCol w="979714"/>
              </a:tblGrid>
              <a:tr h="742717">
                <a:tc>
                  <a:txBody>
                    <a:bodyPr/>
                    <a:lstStyle/>
                    <a:p>
                      <a:pPr algn="ctr">
                        <a:spcAft>
                          <a:spcPts val="0"/>
                        </a:spcAft>
                      </a:pPr>
                      <a:r>
                        <a:rPr lang="zh-CN" sz="1400" kern="0" dirty="0">
                          <a:effectLst/>
                        </a:rPr>
                        <a:t>风险种类</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tc>
                <a:tc>
                  <a:txBody>
                    <a:bodyPr/>
                    <a:lstStyle/>
                    <a:p>
                      <a:pPr algn="ctr">
                        <a:spcAft>
                          <a:spcPts val="0"/>
                        </a:spcAft>
                      </a:pPr>
                      <a:r>
                        <a:rPr lang="zh-CN" sz="1400" kern="0" dirty="0">
                          <a:effectLst/>
                        </a:rPr>
                        <a:t>可能发生的风险</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zh-CN" sz="1400" kern="0" dirty="0">
                          <a:effectLst/>
                        </a:rPr>
                        <a:t>诱发风险发生的条件</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zh-CN" sz="1400" kern="0" dirty="0">
                          <a:effectLst/>
                        </a:rPr>
                        <a:t>控制及应对措施</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zh-CN" sz="1400" kern="0" dirty="0">
                          <a:effectLst/>
                        </a:rPr>
                        <a:t>发生概率</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zh-CN" sz="1400" kern="0" dirty="0">
                          <a:effectLst/>
                        </a:rPr>
                        <a:t>影响等级</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r>
              <a:tr h="742717">
                <a:tc>
                  <a:txBody>
                    <a:bodyPr/>
                    <a:lstStyle/>
                    <a:p>
                      <a:pPr algn="ctr">
                        <a:spcAft>
                          <a:spcPts val="0"/>
                        </a:spcAft>
                      </a:pPr>
                      <a:r>
                        <a:rPr lang="zh-CN" sz="1400" kern="0" dirty="0">
                          <a:effectLst/>
                        </a:rPr>
                        <a:t>需求获取风险</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tc>
                <a:tc>
                  <a:txBody>
                    <a:bodyPr/>
                    <a:lstStyle/>
                    <a:p>
                      <a:pPr algn="ctr">
                        <a:spcAft>
                          <a:spcPts val="0"/>
                        </a:spcAft>
                      </a:pPr>
                      <a:r>
                        <a:rPr lang="zh-CN" sz="1400" kern="0" dirty="0">
                          <a:effectLst/>
                        </a:rPr>
                        <a:t>需求获取结果与用户代表的需求不一致</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zh-CN" sz="1400" kern="0" dirty="0">
                          <a:effectLst/>
                        </a:rPr>
                        <a:t>被采访的用户代表所表达的内容与项目组成员理解的偏差</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zh-CN" sz="1400" kern="0">
                          <a:effectLst/>
                        </a:rPr>
                        <a:t>多此反复的与用户代表进行确认</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en-US" sz="1400" kern="0">
                          <a:effectLst/>
                        </a:rPr>
                        <a:t>50%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en-US" sz="1400" kern="0" dirty="0">
                          <a:effectLst/>
                        </a:rPr>
                        <a:t>3</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r>
              <a:tr h="1336889">
                <a:tc>
                  <a:txBody>
                    <a:bodyPr/>
                    <a:lstStyle/>
                    <a:p>
                      <a:pPr algn="ctr">
                        <a:spcAft>
                          <a:spcPts val="0"/>
                        </a:spcAft>
                      </a:pPr>
                      <a:r>
                        <a:rPr lang="en-US" sz="1400" kern="0" dirty="0">
                          <a:effectLst/>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tc>
                <a:tc>
                  <a:txBody>
                    <a:bodyPr/>
                    <a:lstStyle/>
                    <a:p>
                      <a:pPr algn="ctr">
                        <a:spcAft>
                          <a:spcPts val="0"/>
                        </a:spcAft>
                      </a:pPr>
                      <a:r>
                        <a:rPr lang="zh-CN" sz="1400" kern="0">
                          <a:effectLst/>
                        </a:rPr>
                        <a:t>由于与用户代表对网络授课方式的不熟练导致的需求不全</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zh-CN" sz="1400" kern="0" dirty="0">
                          <a:effectLst/>
                        </a:rPr>
                        <a:t>用户代表可能只是用过类似网站，但对里面的很多功能并没有使用过</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zh-CN" sz="1400" kern="0" dirty="0">
                          <a:effectLst/>
                        </a:rPr>
                        <a:t>小组成员事先了解其他类似网站，总结功能点，在与用户访谈中采用诱导式访谈</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en-US" sz="1400" kern="0" dirty="0">
                          <a:effectLst/>
                        </a:rPr>
                        <a:t>30%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en-US" sz="1400" kern="0">
                          <a:effectLst/>
                        </a:rPr>
                        <a: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r>
              <a:tr h="1039804">
                <a:tc>
                  <a:txBody>
                    <a:bodyPr/>
                    <a:lstStyle/>
                    <a:p>
                      <a:pPr algn="ctr">
                        <a:spcAft>
                          <a:spcPts val="0"/>
                        </a:spcAft>
                      </a:pPr>
                      <a:r>
                        <a:rPr lang="en-US" sz="1400" kern="0">
                          <a:effectLst/>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tc>
                <a:tc>
                  <a:txBody>
                    <a:bodyPr/>
                    <a:lstStyle/>
                    <a:p>
                      <a:pPr algn="ctr">
                        <a:spcAft>
                          <a:spcPts val="0"/>
                        </a:spcAft>
                      </a:pPr>
                      <a:r>
                        <a:rPr lang="zh-CN" sz="1400" kern="0">
                          <a:effectLst/>
                        </a:rPr>
                        <a:t>用户的头脑风暴太强，有些不合实际的想法</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zh-CN" sz="1400" kern="0">
                          <a:effectLst/>
                        </a:rPr>
                        <a:t>不经常使用网络授课方式，将网络授课想的太过厉害。</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zh-CN" sz="1400" kern="0">
                          <a:effectLst/>
                        </a:rPr>
                        <a:t>找用户认可的网络授课平台，对用户分析，降低用户期望值</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en-US" sz="1400" kern="0" dirty="0">
                          <a:effectLst/>
                        </a:rPr>
                        <a:t>20%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en-US" sz="1400" kern="0" dirty="0">
                          <a:effectLst/>
                        </a:rPr>
                        <a:t>4</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r>
              <a:tr h="1039804">
                <a:tc>
                  <a:txBody>
                    <a:bodyPr/>
                    <a:lstStyle/>
                    <a:p>
                      <a:pPr algn="ctr">
                        <a:spcAft>
                          <a:spcPts val="0"/>
                        </a:spcAft>
                      </a:pPr>
                      <a:r>
                        <a:rPr lang="en-US" sz="1400" kern="0">
                          <a:effectLst/>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tc>
                <a:tc>
                  <a:txBody>
                    <a:bodyPr/>
                    <a:lstStyle/>
                    <a:p>
                      <a:pPr algn="ctr">
                        <a:spcAft>
                          <a:spcPts val="0"/>
                        </a:spcAft>
                      </a:pPr>
                      <a:r>
                        <a:rPr lang="zh-CN" sz="1400" kern="0">
                          <a:effectLst/>
                        </a:rPr>
                        <a:t>用户只知道自己想要用网络学习或授课的方式，但不知道自己的具体你需求有哪些</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zh-CN" sz="1400" kern="0">
                          <a:effectLst/>
                        </a:rPr>
                        <a:t>不经常使用网络授课方式</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zh-CN" sz="1400" kern="0">
                          <a:effectLst/>
                        </a:rPr>
                        <a:t>采用诱导式访谈</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en-US" sz="1400" kern="0">
                          <a:effectLst/>
                        </a:rPr>
                        <a:t>20%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en-US" sz="1400" kern="0" dirty="0">
                          <a:effectLst/>
                        </a:rPr>
                        <a:t>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r>
              <a:tr h="1039804">
                <a:tc>
                  <a:txBody>
                    <a:bodyPr/>
                    <a:lstStyle/>
                    <a:p>
                      <a:pPr algn="ctr">
                        <a:spcAft>
                          <a:spcPts val="0"/>
                        </a:spcAft>
                      </a:pPr>
                      <a:r>
                        <a:rPr lang="en-US" sz="1400" kern="0">
                          <a:effectLst/>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tc>
                <a:tc>
                  <a:txBody>
                    <a:bodyPr/>
                    <a:lstStyle/>
                    <a:p>
                      <a:pPr algn="ctr">
                        <a:spcAft>
                          <a:spcPts val="0"/>
                        </a:spcAft>
                      </a:pPr>
                      <a:r>
                        <a:rPr lang="zh-CN" sz="1400" kern="0">
                          <a:effectLst/>
                        </a:rPr>
                        <a:t>根据社会环境的改变，用户的需求改变的风险</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zh-CN" sz="1400" kern="0">
                          <a:effectLst/>
                        </a:rPr>
                        <a:t>例如某一种新型的网络授课方式的风靡，使用户不满足于已定的需求，想要更改</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zh-CN" sz="1400" kern="0">
                          <a:effectLst/>
                        </a:rPr>
                        <a:t>需求获取人员提前了解多种授课方式，</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en-US" sz="1400" kern="0">
                          <a:effectLst/>
                        </a:rPr>
                        <a:t>5%</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c>
                  <a:txBody>
                    <a:bodyPr/>
                    <a:lstStyle/>
                    <a:p>
                      <a:pPr algn="ctr">
                        <a:spcAft>
                          <a:spcPts val="0"/>
                        </a:spcAft>
                      </a:pPr>
                      <a:r>
                        <a:rPr lang="en-US" sz="1400" kern="0" dirty="0">
                          <a:effectLst/>
                        </a:rPr>
                        <a:t>3</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860" marR="50860" marT="0" marB="0" anchor="ctr"/>
                </a:tc>
              </a:tr>
            </a:tbl>
          </a:graphicData>
        </a:graphic>
      </p:graphicFrame>
    </p:spTree>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17"/>
          <p:cNvSpPr/>
          <p:nvPr/>
        </p:nvSpPr>
        <p:spPr>
          <a:xfrm>
            <a:off x="4043709" y="85053"/>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文本框 18"/>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22" name="文本框 21"/>
          <p:cNvSpPr txBox="1"/>
          <p:nvPr/>
        </p:nvSpPr>
        <p:spPr>
          <a:xfrm>
            <a:off x="2729719" y="85053"/>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3" name="文本框 22"/>
          <p:cNvSpPr txBox="1"/>
          <p:nvPr/>
        </p:nvSpPr>
        <p:spPr>
          <a:xfrm>
            <a:off x="4043710"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支持条件</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24" name="文本框 23"/>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6" name="直接连接符 25"/>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aphicFrame>
        <p:nvGraphicFramePr>
          <p:cNvPr id="2" name="表格 1"/>
          <p:cNvGraphicFramePr>
            <a:graphicFrameLocks noGrp="1"/>
          </p:cNvGraphicFramePr>
          <p:nvPr/>
        </p:nvGraphicFramePr>
        <p:xfrm>
          <a:off x="209006" y="761640"/>
          <a:ext cx="8725987" cy="7040880"/>
        </p:xfrm>
        <a:graphic>
          <a:graphicData uri="http://schemas.openxmlformats.org/drawingml/2006/table">
            <a:tbl>
              <a:tblPr firstRow="1" firstCol="1" bandRow="1">
                <a:tableStyleId>{5C22544A-7EE6-4342-B048-85BDC9FD1C3A}</a:tableStyleId>
              </a:tblPr>
              <a:tblGrid>
                <a:gridCol w="1518620"/>
                <a:gridCol w="1518620"/>
                <a:gridCol w="1542936"/>
                <a:gridCol w="1391515"/>
                <a:gridCol w="1187045"/>
                <a:gridCol w="1567251"/>
              </a:tblGrid>
              <a:tr h="522161">
                <a:tc>
                  <a:txBody>
                    <a:bodyPr/>
                    <a:lstStyle/>
                    <a:p>
                      <a:pPr algn="ctr">
                        <a:spcAft>
                          <a:spcPts val="0"/>
                        </a:spcAft>
                      </a:pPr>
                      <a:r>
                        <a:rPr lang="en-US" sz="1400" kern="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tabLst>
                          <a:tab pos="340360" algn="l"/>
                        </a:tabLst>
                      </a:pPr>
                      <a:r>
                        <a:rPr lang="en-US" sz="1400" kern="100" dirty="0">
                          <a:effectLst/>
                        </a:rPr>
                        <a:t>	</a:t>
                      </a:r>
                      <a:r>
                        <a:rPr lang="zh-CN" sz="1400" kern="100" dirty="0">
                          <a:effectLst/>
                        </a:rPr>
                        <a:t>需求分析的风险</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tc>
                <a:tc>
                  <a:txBody>
                    <a:bodyPr/>
                    <a:lstStyle/>
                    <a:p>
                      <a:pPr algn="ctr">
                        <a:spcAft>
                          <a:spcPts val="0"/>
                        </a:spcAft>
                      </a:pPr>
                      <a:r>
                        <a:rPr lang="zh-CN" sz="1400" kern="0" dirty="0">
                          <a:effectLst/>
                        </a:rPr>
                        <a:t>需求基线确立偏差的风险</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zh-CN" sz="1400" kern="0" dirty="0">
                          <a:effectLst/>
                        </a:rPr>
                        <a:t>小组需求分析人员经验不足造成的偏差</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zh-CN" sz="1400" kern="0">
                          <a:effectLst/>
                        </a:rPr>
                        <a:t>反复与用户核对，并取得项目相关干系人的确认</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en-US" sz="1400" kern="0">
                          <a:effectLst/>
                        </a:rPr>
                        <a:t>20%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en-US" sz="1400" kern="0">
                          <a:effectLst/>
                        </a:rPr>
                        <a:t>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r>
              <a:tr h="435134">
                <a:tc>
                  <a:txBody>
                    <a:bodyPr/>
                    <a:lstStyle/>
                    <a:p>
                      <a:pPr algn="ctr">
                        <a:spcAft>
                          <a:spcPts val="0"/>
                        </a:spcAft>
                      </a:pPr>
                      <a:r>
                        <a:rPr lang="en-US" sz="1400" kern="0">
                          <a:effectLst/>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tc>
                <a:tc>
                  <a:txBody>
                    <a:bodyPr/>
                    <a:lstStyle/>
                    <a:p>
                      <a:pPr algn="ctr">
                        <a:spcAft>
                          <a:spcPts val="0"/>
                        </a:spcAft>
                      </a:pPr>
                      <a:r>
                        <a:rPr lang="zh-CN" sz="1400" kern="0" dirty="0">
                          <a:effectLst/>
                        </a:rPr>
                        <a:t>我们是网络授课的网站需求分析中每个点都相同重要</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zh-CN" sz="1400" kern="0" dirty="0">
                          <a:effectLst/>
                        </a:rPr>
                        <a:t>分析经验不足总担心某些需求会被忽略</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zh-CN" sz="1400" kern="0">
                          <a:effectLst/>
                        </a:rPr>
                        <a:t>多人共同分析</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en-US" sz="1400" kern="0">
                          <a:effectLst/>
                        </a:rPr>
                        <a:t>25%</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en-US" sz="1400" kern="0">
                          <a:effectLst/>
                        </a:rPr>
                        <a:t>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r>
              <a:tr h="435134">
                <a:tc>
                  <a:txBody>
                    <a:bodyPr/>
                    <a:lstStyle/>
                    <a:p>
                      <a:pPr algn="ctr">
                        <a:spcAft>
                          <a:spcPts val="0"/>
                        </a:spcAft>
                      </a:pPr>
                      <a:r>
                        <a:rPr lang="en-US" sz="1400" kern="0">
                          <a:effectLst/>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tc>
                <a:tc>
                  <a:txBody>
                    <a:bodyPr/>
                    <a:lstStyle/>
                    <a:p>
                      <a:pPr algn="ctr">
                        <a:spcAft>
                          <a:spcPts val="0"/>
                        </a:spcAft>
                      </a:pPr>
                      <a:r>
                        <a:rPr lang="zh-CN" sz="1400" kern="0">
                          <a:effectLst/>
                        </a:rPr>
                        <a:t>需求优先级定义不准的风险</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zh-CN" sz="1400" kern="0" dirty="0">
                          <a:effectLst/>
                        </a:rPr>
                        <a:t>小组成员没有搞明白网络授课网站的侧重点是什么</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zh-CN" sz="1400" kern="0" dirty="0">
                          <a:effectLst/>
                        </a:rPr>
                        <a:t>制定好等级评定标准</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en-US" sz="1400" kern="0">
                          <a:effectLst/>
                        </a:rPr>
                        <a:t>20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en-US" sz="1400" kern="0">
                          <a:effectLst/>
                        </a:rPr>
                        <a:t>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r>
              <a:tr h="261080">
                <a:tc>
                  <a:txBody>
                    <a:bodyPr/>
                    <a:lstStyle/>
                    <a:p>
                      <a:pPr algn="ctr">
                        <a:spcAft>
                          <a:spcPts val="0"/>
                        </a:spcAft>
                      </a:pPr>
                      <a:r>
                        <a:rPr lang="zh-CN" sz="1400" kern="0">
                          <a:effectLst/>
                        </a:rPr>
                        <a:t>规格说明的风险</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tc>
                <a:tc>
                  <a:txBody>
                    <a:bodyPr/>
                    <a:lstStyle/>
                    <a:p>
                      <a:pPr algn="ctr">
                        <a:spcAft>
                          <a:spcPts val="0"/>
                        </a:spcAft>
                      </a:pPr>
                      <a:r>
                        <a:rPr lang="zh-CN" sz="1400" kern="0">
                          <a:effectLst/>
                        </a:rPr>
                        <a:t>具有二义性的术语引起的风险</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zh-CN" sz="1400" kern="0">
                          <a:effectLst/>
                        </a:rPr>
                        <a:t>某个词语有两层含义</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zh-CN" sz="1400" kern="0" dirty="0">
                          <a:effectLst/>
                        </a:rPr>
                        <a:t>对重要术语进行注释</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en-US" sz="1400" kern="0">
                          <a:effectLst/>
                        </a:rPr>
                        <a:t>40%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en-US" sz="1400" kern="0">
                          <a:effectLst/>
                        </a:rPr>
                        <a: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r>
              <a:tr h="522161">
                <a:tc>
                  <a:txBody>
                    <a:bodyPr/>
                    <a:lstStyle/>
                    <a:p>
                      <a:pPr algn="ctr">
                        <a:spcAft>
                          <a:spcPts val="0"/>
                        </a:spcAft>
                      </a:pPr>
                      <a:r>
                        <a:rPr lang="en-US" sz="1400" kern="0">
                          <a:effectLst/>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tc>
                <a:tc>
                  <a:txBody>
                    <a:bodyPr/>
                    <a:lstStyle/>
                    <a:p>
                      <a:pPr algn="ctr">
                        <a:spcAft>
                          <a:spcPts val="0"/>
                        </a:spcAft>
                      </a:pPr>
                      <a:r>
                        <a:rPr lang="zh-CN" sz="1400" kern="0">
                          <a:effectLst/>
                        </a:rPr>
                        <a:t>小组成员潜意识里认为作为学生或老师某些规定大家都知道就不写了</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zh-CN" sz="1400" kern="0">
                          <a:effectLst/>
                        </a:rPr>
                        <a:t>小组成员太过想当然了，没有分析不同环境下的用户的理解</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zh-CN" sz="1400" kern="0" dirty="0">
                          <a:effectLst/>
                        </a:rPr>
                        <a:t>将客户当成“白痴”任何方面都要描述清楚</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en-US" sz="1400" kern="0">
                          <a:effectLst/>
                        </a:rPr>
                        <a:t>30%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en-US" sz="1400" kern="0">
                          <a:effectLst/>
                        </a:rPr>
                        <a:t>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r>
              <a:tr h="348107">
                <a:tc>
                  <a:txBody>
                    <a:bodyPr/>
                    <a:lstStyle/>
                    <a:p>
                      <a:pPr algn="ctr">
                        <a:spcAft>
                          <a:spcPts val="0"/>
                        </a:spcAft>
                      </a:pPr>
                      <a:r>
                        <a:rPr lang="en-US" sz="1400" kern="0">
                          <a:effectLst/>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tc>
                <a:tc>
                  <a:txBody>
                    <a:bodyPr/>
                    <a:lstStyle/>
                    <a:p>
                      <a:pPr algn="ctr">
                        <a:spcAft>
                          <a:spcPts val="0"/>
                        </a:spcAft>
                      </a:pPr>
                      <a:r>
                        <a:rPr lang="zh-CN" sz="1400" kern="0">
                          <a:effectLst/>
                        </a:rPr>
                        <a:t>规范定义的经验少引发的规格说明的不全面</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zh-CN" sz="1400" kern="0">
                          <a:effectLst/>
                        </a:rPr>
                        <a:t>过于复杂的描述容易发生</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zh-CN" sz="1400" kern="0">
                          <a:effectLst/>
                        </a:rPr>
                        <a:t>小组内部开会议对文档进行审核</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en-US" sz="1400" kern="0" dirty="0">
                          <a:effectLst/>
                        </a:rPr>
                        <a:t>40%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en-US" sz="1400" kern="0">
                          <a:effectLst/>
                        </a:rPr>
                        <a: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r>
              <a:tr h="435134">
                <a:tc>
                  <a:txBody>
                    <a:bodyPr/>
                    <a:lstStyle/>
                    <a:p>
                      <a:pPr algn="ctr">
                        <a:spcAft>
                          <a:spcPts val="0"/>
                        </a:spcAft>
                      </a:pPr>
                      <a:r>
                        <a:rPr lang="en-US" sz="1400" kern="0">
                          <a:effectLst/>
                        </a:rPr>
                        <a:t> </a:t>
                      </a:r>
                      <a:endParaRPr lang="zh-CN" sz="1400" kern="100">
                        <a:effectLst/>
                      </a:endParaRPr>
                    </a:p>
                    <a:p>
                      <a:pPr algn="just">
                        <a:spcAft>
                          <a:spcPts val="0"/>
                        </a:spcAft>
                      </a:pPr>
                      <a:r>
                        <a:rPr lang="zh-CN" sz="1400" kern="100">
                          <a:effectLst/>
                        </a:rPr>
                        <a:t>验证的风险</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tc>
                <a:tc>
                  <a:txBody>
                    <a:bodyPr/>
                    <a:lstStyle/>
                    <a:p>
                      <a:pPr algn="ctr">
                        <a:spcAft>
                          <a:spcPts val="0"/>
                        </a:spcAft>
                      </a:pPr>
                      <a:r>
                        <a:rPr lang="zh-CN" sz="1400" kern="0">
                          <a:effectLst/>
                        </a:rPr>
                        <a:t>用户想当然的认为网络授课是很厉害的评审标准过高</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zh-CN" sz="1400" kern="0">
                          <a:effectLst/>
                        </a:rPr>
                        <a:t>没有和客户确定好评审标准</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zh-CN" sz="1400" kern="0">
                          <a:effectLst/>
                        </a:rPr>
                        <a:t>在与用户确认需求时制定好标准</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en-US" sz="1400" kern="0" dirty="0">
                          <a:effectLst/>
                        </a:rPr>
                        <a:t>10%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en-US" sz="1400" kern="0">
                          <a:effectLst/>
                        </a:rPr>
                        <a:t>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r>
              <a:tr h="348107">
                <a:tc>
                  <a:txBody>
                    <a:bodyPr/>
                    <a:lstStyle/>
                    <a:p>
                      <a:pPr algn="ctr">
                        <a:spcAft>
                          <a:spcPts val="0"/>
                        </a:spcAft>
                      </a:pPr>
                      <a:r>
                        <a:rPr lang="en-US" sz="1400" kern="0">
                          <a:effectLst/>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tc>
                <a:tc>
                  <a:txBody>
                    <a:bodyPr/>
                    <a:lstStyle/>
                    <a:p>
                      <a:pPr algn="ctr">
                        <a:spcAft>
                          <a:spcPts val="0"/>
                        </a:spcAft>
                      </a:pPr>
                      <a:r>
                        <a:rPr lang="zh-CN" sz="1400" kern="0">
                          <a:effectLst/>
                        </a:rPr>
                        <a:t>需求测试用例的不完全的风险</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zh-CN" sz="1400" kern="0">
                          <a:effectLst/>
                        </a:rPr>
                        <a:t>由于考虑不周漏掉了用户某些隐藏需求</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zh-CN" sz="1400" kern="0">
                          <a:effectLst/>
                        </a:rPr>
                        <a:t>启动需求变更</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en-US" sz="1400" kern="0" dirty="0">
                          <a:effectLst/>
                        </a:rPr>
                        <a:t>20%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en-US" sz="1400" kern="0" dirty="0">
                          <a:effectLst/>
                        </a:rPr>
                        <a:t>3</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r>
              <a:tr h="348107">
                <a:tc>
                  <a:txBody>
                    <a:bodyPr/>
                    <a:lstStyle/>
                    <a:p>
                      <a:pPr algn="ctr">
                        <a:spcAft>
                          <a:spcPts val="0"/>
                        </a:spcAft>
                      </a:pPr>
                      <a:r>
                        <a:rPr lang="en-US" sz="1400" kern="0">
                          <a:effectLst/>
                        </a:rPr>
                        <a:t> </a:t>
                      </a:r>
                      <a:endParaRPr lang="zh-CN" sz="1400" kern="100">
                        <a:effectLst/>
                      </a:endParaRPr>
                    </a:p>
                    <a:p>
                      <a:pPr algn="just">
                        <a:spcAft>
                          <a:spcPts val="0"/>
                        </a:spcAft>
                      </a:pPr>
                      <a:r>
                        <a:rPr lang="en-US" sz="1400" kern="100">
                          <a:effectLst/>
                        </a:rPr>
                        <a:t> </a:t>
                      </a:r>
                      <a:endParaRPr lang="zh-CN" sz="1400" kern="100">
                        <a:effectLst/>
                      </a:endParaRPr>
                    </a:p>
                    <a:p>
                      <a:pPr algn="just">
                        <a:spcAft>
                          <a:spcPts val="0"/>
                        </a:spcAft>
                      </a:pPr>
                      <a:r>
                        <a:rPr lang="zh-CN" sz="1400" kern="100">
                          <a:effectLst/>
                        </a:rPr>
                        <a:t>版本控制的风险</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tc>
                <a:tc>
                  <a:txBody>
                    <a:bodyPr/>
                    <a:lstStyle/>
                    <a:p>
                      <a:pPr algn="ctr">
                        <a:spcAft>
                          <a:spcPts val="0"/>
                        </a:spcAft>
                      </a:pPr>
                      <a:r>
                        <a:rPr lang="zh-CN" sz="1400" kern="0">
                          <a:effectLst/>
                        </a:rPr>
                        <a:t>因为某个组员的原因到时某个文档没有完成好</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zh-CN" sz="1400" kern="0">
                          <a:effectLst/>
                        </a:rPr>
                        <a:t>组员态度不端正</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zh-CN" sz="1400" kern="0">
                          <a:effectLst/>
                        </a:rPr>
                        <a:t>提交变更</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en-US" sz="1400" kern="0">
                          <a:effectLst/>
                        </a:rPr>
                        <a:t>30%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en-US" sz="1400" kern="0" dirty="0">
                          <a:effectLst/>
                        </a:rPr>
                        <a:t>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r>
              <a:tr h="522161">
                <a:tc>
                  <a:txBody>
                    <a:bodyPr/>
                    <a:lstStyle/>
                    <a:p>
                      <a:pPr algn="ctr">
                        <a:spcAft>
                          <a:spcPts val="0"/>
                        </a:spcAft>
                      </a:pPr>
                      <a:r>
                        <a:rPr lang="en-US" sz="1400" kern="0">
                          <a:effectLst/>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tc>
                <a:tc>
                  <a:txBody>
                    <a:bodyPr/>
                    <a:lstStyle/>
                    <a:p>
                      <a:pPr algn="ctr">
                        <a:spcAft>
                          <a:spcPts val="0"/>
                        </a:spcAft>
                      </a:pPr>
                      <a:r>
                        <a:rPr lang="zh-CN" sz="1400" kern="0">
                          <a:effectLst/>
                        </a:rPr>
                        <a:t>老师和学生用户代表的需求一直在变</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zh-CN" sz="1400" kern="0">
                          <a:effectLst/>
                        </a:rPr>
                        <a:t>需求确认阶段没有与用户代表确认</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zh-CN" sz="1400" kern="0">
                          <a:effectLst/>
                        </a:rPr>
                        <a:t>书写文档确认需求，保证用户的需求在允许变更的范围内</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en-US" sz="1400" kern="0">
                          <a:effectLst/>
                        </a:rPr>
                        <a:t>20%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en-US" sz="1400" kern="0" dirty="0">
                          <a:effectLst/>
                        </a:rPr>
                        <a:t>4</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r>
              <a:tr h="174054">
                <a:tc>
                  <a:txBody>
                    <a:bodyPr/>
                    <a:lstStyle/>
                    <a:p>
                      <a:pPr algn="ctr">
                        <a:spcAft>
                          <a:spcPts val="0"/>
                        </a:spcAft>
                      </a:pPr>
                      <a:r>
                        <a:rPr lang="en-US" sz="1400" kern="0">
                          <a:effectLst/>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tc>
                <a:tc>
                  <a:txBody>
                    <a:bodyPr/>
                    <a:lstStyle/>
                    <a:p>
                      <a:pPr algn="ctr">
                        <a:spcAft>
                          <a:spcPts val="0"/>
                        </a:spcAft>
                      </a:pPr>
                      <a:r>
                        <a:rPr lang="en-US" sz="1400" kern="0">
                          <a:effectLst/>
                        </a:rPr>
                        <a:t>git</a:t>
                      </a:r>
                      <a:r>
                        <a:rPr lang="zh-CN" sz="1400" kern="0">
                          <a:effectLst/>
                        </a:rPr>
                        <a:t>仓库崩了</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zh-CN" sz="1400" kern="0">
                          <a:effectLst/>
                        </a:rPr>
                        <a:t>上传的东西太多</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zh-CN" sz="1400" kern="0">
                          <a:effectLst/>
                        </a:rPr>
                        <a:t>为重要文件备份</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en-US" sz="1400" kern="0">
                          <a:effectLst/>
                        </a:rPr>
                        <a:t>20%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c>
                  <a:txBody>
                    <a:bodyPr/>
                    <a:lstStyle/>
                    <a:p>
                      <a:pPr algn="ctr">
                        <a:spcAft>
                          <a:spcPts val="0"/>
                        </a:spcAft>
                      </a:pPr>
                      <a:r>
                        <a:rPr lang="en-US" sz="1400" kern="0" dirty="0">
                          <a:effectLst/>
                        </a:rPr>
                        <a:t>4</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602" marR="35602" marT="0" marB="0" anchor="ctr"/>
                </a:tc>
              </a:tr>
            </a:tbl>
          </a:graphicData>
        </a:graphic>
      </p:graphicFrame>
      <p:sp>
        <p:nvSpPr>
          <p:cNvPr id="30" name="圆角矩形 29"/>
          <p:cNvSpPr/>
          <p:nvPr/>
        </p:nvSpPr>
        <p:spPr>
          <a:xfrm>
            <a:off x="209999" y="54378"/>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风险预估</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17"/>
          <p:cNvSpPr/>
          <p:nvPr/>
        </p:nvSpPr>
        <p:spPr>
          <a:xfrm>
            <a:off x="4043709" y="85053"/>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文本框 18"/>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22" name="文本框 21"/>
          <p:cNvSpPr txBox="1"/>
          <p:nvPr/>
        </p:nvSpPr>
        <p:spPr>
          <a:xfrm>
            <a:off x="2729719" y="85053"/>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3" name="文本框 22"/>
          <p:cNvSpPr txBox="1"/>
          <p:nvPr/>
        </p:nvSpPr>
        <p:spPr>
          <a:xfrm>
            <a:off x="4043710"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支持条件</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24" name="文本框 23"/>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6" name="直接连接符 25"/>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0" name="圆角矩形 29"/>
          <p:cNvSpPr/>
          <p:nvPr/>
        </p:nvSpPr>
        <p:spPr>
          <a:xfrm>
            <a:off x="209999" y="54378"/>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沟通子计划</a:t>
            </a:r>
            <a:endParaRPr lang="zh-CN" altLang="en-US" sz="2400" dirty="0">
              <a:latin typeface="黑体" panose="02010609060101010101" pitchFamily="49" charset="-122"/>
              <a:ea typeface="黑体" panose="02010609060101010101" pitchFamily="49" charset="-122"/>
            </a:endParaRPr>
          </a:p>
        </p:txBody>
      </p:sp>
      <p:sp>
        <p:nvSpPr>
          <p:cNvPr id="3" name="矩形 2"/>
          <p:cNvSpPr/>
          <p:nvPr/>
        </p:nvSpPr>
        <p:spPr>
          <a:xfrm>
            <a:off x="683146" y="1041241"/>
            <a:ext cx="7119256" cy="5078313"/>
          </a:xfrm>
          <a:prstGeom prst="rect">
            <a:avLst/>
          </a:prstGeom>
        </p:spPr>
        <p:txBody>
          <a:bodyPr wrap="square">
            <a:spAutoFit/>
          </a:bodyPr>
          <a:lstStyle/>
          <a:p>
            <a:r>
              <a:rPr lang="en-US" altLang="zh-CN" b="1" dirty="0">
                <a:latin typeface="宋体" panose="02010600030101010101" pitchFamily="2" charset="-122"/>
                <a:cs typeface="宋体" panose="02010600030101010101" pitchFamily="2" charset="-122"/>
              </a:rPr>
              <a:t>1</a:t>
            </a:r>
            <a:r>
              <a:rPr lang="zh-CN" altLang="zh-CN" b="1" dirty="0">
                <a:latin typeface="宋体" panose="02010600030101010101" pitchFamily="2" charset="-122"/>
                <a:cs typeface="宋体" panose="02010600030101010101" pitchFamily="2" charset="-122"/>
              </a:rPr>
              <a:t>、收集信息</a:t>
            </a:r>
            <a:endParaRPr lang="zh-CN" altLang="zh-CN" dirty="0">
              <a:latin typeface="宋体" panose="02010600030101010101" pitchFamily="2" charset="-122"/>
              <a:cs typeface="宋体" panose="02010600030101010101" pitchFamily="2" charset="-122"/>
            </a:endParaRPr>
          </a:p>
          <a:p>
            <a:r>
              <a:rPr lang="zh-CN" altLang="zh-CN" dirty="0">
                <a:latin typeface="宋体" panose="02010600030101010101" pitchFamily="2" charset="-122"/>
                <a:cs typeface="宋体" panose="02010600030101010101" pitchFamily="2" charset="-122"/>
              </a:rPr>
              <a:t>收集各位干系人的信息</a:t>
            </a:r>
            <a:endParaRPr lang="zh-CN" altLang="zh-CN" dirty="0">
              <a:latin typeface="宋体" panose="02010600030101010101" pitchFamily="2" charset="-122"/>
              <a:cs typeface="宋体" panose="02010600030101010101" pitchFamily="2" charset="-122"/>
            </a:endParaRPr>
          </a:p>
          <a:p>
            <a:r>
              <a:rPr lang="zh-CN" altLang="zh-CN" dirty="0">
                <a:latin typeface="宋体" panose="02010600030101010101" pitchFamily="2" charset="-122"/>
                <a:cs typeface="宋体" panose="02010600030101010101" pitchFamily="2" charset="-122"/>
              </a:rPr>
              <a:t>包括他们的联系方式、空余时间、地址等</a:t>
            </a:r>
            <a:endParaRPr lang="zh-CN" altLang="zh-CN" dirty="0">
              <a:latin typeface="宋体" panose="02010600030101010101" pitchFamily="2" charset="-122"/>
              <a:cs typeface="宋体" panose="02010600030101010101" pitchFamily="2" charset="-122"/>
            </a:endParaRPr>
          </a:p>
          <a:p>
            <a:r>
              <a:rPr lang="en-US" altLang="zh-CN" b="1" dirty="0">
                <a:latin typeface="宋体" panose="02010600030101010101" pitchFamily="2" charset="-122"/>
                <a:cs typeface="宋体" panose="02010600030101010101" pitchFamily="2" charset="-122"/>
              </a:rPr>
              <a:t> </a:t>
            </a:r>
            <a:endParaRPr lang="zh-CN" altLang="zh-CN" dirty="0">
              <a:latin typeface="宋体" panose="02010600030101010101" pitchFamily="2" charset="-122"/>
              <a:cs typeface="宋体" panose="02010600030101010101" pitchFamily="2" charset="-122"/>
            </a:endParaRPr>
          </a:p>
          <a:p>
            <a:r>
              <a:rPr lang="en-US" altLang="zh-CN" b="1" dirty="0">
                <a:latin typeface="宋体" panose="02010600030101010101" pitchFamily="2" charset="-122"/>
                <a:cs typeface="宋体" panose="02010600030101010101" pitchFamily="2" charset="-122"/>
              </a:rPr>
              <a:t>2</a:t>
            </a:r>
            <a:r>
              <a:rPr lang="zh-CN" altLang="zh-CN" b="1" dirty="0">
                <a:latin typeface="宋体" panose="02010600030101010101" pitchFamily="2" charset="-122"/>
                <a:cs typeface="宋体" panose="02010600030101010101" pitchFamily="2" charset="-122"/>
              </a:rPr>
              <a:t>、信息的加工处理</a:t>
            </a:r>
            <a:endParaRPr lang="zh-CN" altLang="zh-CN" dirty="0">
              <a:latin typeface="宋体" panose="02010600030101010101" pitchFamily="2" charset="-122"/>
              <a:cs typeface="宋体" panose="02010600030101010101" pitchFamily="2" charset="-122"/>
            </a:endParaRPr>
          </a:p>
          <a:p>
            <a:r>
              <a:rPr lang="zh-CN" altLang="zh-CN" dirty="0">
                <a:latin typeface="宋体" panose="02010600030101010101" pitchFamily="2" charset="-122"/>
                <a:cs typeface="宋体" panose="02010600030101010101" pitchFamily="2" charset="-122"/>
              </a:rPr>
              <a:t>对项目干系人进行分类，方便需求获取。</a:t>
            </a:r>
            <a:endParaRPr lang="zh-CN" altLang="zh-CN" dirty="0">
              <a:latin typeface="宋体" panose="02010600030101010101" pitchFamily="2" charset="-122"/>
              <a:cs typeface="宋体" panose="02010600030101010101" pitchFamily="2" charset="-122"/>
            </a:endParaRPr>
          </a:p>
          <a:p>
            <a:r>
              <a:rPr lang="zh-CN" altLang="zh-CN" dirty="0">
                <a:latin typeface="宋体" panose="02010600030101010101" pitchFamily="2" charset="-122"/>
                <a:cs typeface="宋体" panose="02010600030101010101" pitchFamily="2" charset="-122"/>
              </a:rPr>
              <a:t>根据干系人的态度和实际情况制定相应的了解计划</a:t>
            </a:r>
            <a:endParaRPr lang="zh-CN" altLang="zh-CN" dirty="0">
              <a:latin typeface="宋体" panose="02010600030101010101" pitchFamily="2" charset="-122"/>
              <a:cs typeface="宋体" panose="02010600030101010101" pitchFamily="2" charset="-122"/>
            </a:endParaRPr>
          </a:p>
          <a:p>
            <a:r>
              <a:rPr lang="en-US" altLang="zh-CN" b="1" dirty="0">
                <a:latin typeface="宋体" panose="02010600030101010101" pitchFamily="2" charset="-122"/>
                <a:cs typeface="宋体" panose="02010600030101010101" pitchFamily="2" charset="-122"/>
              </a:rPr>
              <a:t>3</a:t>
            </a:r>
            <a:r>
              <a:rPr lang="zh-CN" altLang="zh-CN" b="1" dirty="0">
                <a:latin typeface="宋体" panose="02010600030101010101" pitchFamily="2" charset="-122"/>
                <a:cs typeface="宋体" panose="02010600030101010101" pitchFamily="2" charset="-122"/>
              </a:rPr>
              <a:t>、沟通计划</a:t>
            </a:r>
            <a:endParaRPr lang="zh-CN" altLang="zh-CN" dirty="0">
              <a:latin typeface="宋体" panose="02010600030101010101" pitchFamily="2" charset="-122"/>
              <a:cs typeface="宋体" panose="02010600030101010101" pitchFamily="2" charset="-122"/>
            </a:endParaRPr>
          </a:p>
          <a:p>
            <a:r>
              <a:rPr lang="en-US" altLang="zh-CN" dirty="0">
                <a:latin typeface="宋体" panose="02010600030101010101" pitchFamily="2" charset="-122"/>
                <a:cs typeface="宋体" panose="02010600030101010101" pitchFamily="2" charset="-122"/>
              </a:rPr>
              <a:t>1</a:t>
            </a:r>
            <a:r>
              <a:rPr lang="zh-CN" altLang="zh-CN" dirty="0">
                <a:latin typeface="宋体" panose="02010600030101010101" pitchFamily="2" charset="-122"/>
                <a:cs typeface="宋体" panose="02010600030101010101" pitchFamily="2" charset="-122"/>
              </a:rPr>
              <a:t>、本组项目中最终要的干系人是杨枨老师。但由于其实物繁忙，应珍惜每次的访谈机会，访谈前准备好各种需要提出的问题，在每个重要阶段前一周预约时间访谈。</a:t>
            </a:r>
            <a:endParaRPr lang="zh-CN" altLang="zh-CN" dirty="0">
              <a:latin typeface="宋体" panose="02010600030101010101" pitchFamily="2" charset="-122"/>
              <a:cs typeface="宋体" panose="02010600030101010101" pitchFamily="2" charset="-122"/>
            </a:endParaRPr>
          </a:p>
          <a:p>
            <a:r>
              <a:rPr lang="en-US" altLang="zh-CN" dirty="0">
                <a:latin typeface="宋体" panose="02010600030101010101" pitchFamily="2" charset="-122"/>
                <a:cs typeface="宋体" panose="02010600030101010101" pitchFamily="2" charset="-122"/>
              </a:rPr>
              <a:t>2</a:t>
            </a:r>
            <a:r>
              <a:rPr lang="zh-CN" altLang="zh-CN" dirty="0">
                <a:latin typeface="宋体" panose="02010600030101010101" pitchFamily="2" charset="-122"/>
                <a:cs typeface="宋体" panose="02010600030101010101" pitchFamily="2" charset="-122"/>
              </a:rPr>
              <a:t>、对于学生其他干系人，在平时的谈话中可以提及某些意见，去询问他们的意见。但是还是应该要有正式的需求获取时间。需求获取的时间不要过于频繁，否则会导致用户代表产生厌烦情绪。在访谈中需照顾对象的情绪。</a:t>
            </a:r>
            <a:endParaRPr lang="zh-CN" altLang="zh-CN" dirty="0">
              <a:latin typeface="宋体" panose="02010600030101010101" pitchFamily="2" charset="-122"/>
              <a:cs typeface="宋体" panose="02010600030101010101" pitchFamily="2" charset="-122"/>
            </a:endParaRPr>
          </a:p>
          <a:p>
            <a:r>
              <a:rPr lang="en-US" altLang="zh-CN" b="1" dirty="0">
                <a:latin typeface="宋体" panose="02010600030101010101" pitchFamily="2" charset="-122"/>
                <a:cs typeface="宋体" panose="02010600030101010101" pitchFamily="2" charset="-122"/>
              </a:rPr>
              <a:t>4</a:t>
            </a:r>
            <a:r>
              <a:rPr lang="zh-CN" altLang="zh-CN" b="1" dirty="0">
                <a:latin typeface="宋体" panose="02010600030101010101" pitchFamily="2" charset="-122"/>
                <a:cs typeface="宋体" panose="02010600030101010101" pitchFamily="2" charset="-122"/>
              </a:rPr>
              <a:t>、准备资料</a:t>
            </a:r>
            <a:endParaRPr lang="zh-CN" altLang="zh-CN" dirty="0">
              <a:latin typeface="宋体" panose="02010600030101010101" pitchFamily="2" charset="-122"/>
              <a:cs typeface="宋体" panose="02010600030101010101" pitchFamily="2" charset="-122"/>
            </a:endParaRPr>
          </a:p>
          <a:p>
            <a:r>
              <a:rPr lang="en-US" altLang="zh-CN" dirty="0">
                <a:latin typeface="宋体" panose="02010600030101010101" pitchFamily="2" charset="-122"/>
                <a:cs typeface="宋体" panose="02010600030101010101" pitchFamily="2" charset="-122"/>
              </a:rPr>
              <a:t>1</a:t>
            </a:r>
            <a:r>
              <a:rPr lang="zh-CN" altLang="zh-CN" dirty="0">
                <a:latin typeface="宋体" panose="02010600030101010101" pitchFamily="2" charset="-122"/>
                <a:cs typeface="宋体" panose="02010600030101010101" pitchFamily="2" charset="-122"/>
              </a:rPr>
              <a:t>、准备问卷</a:t>
            </a:r>
            <a:endParaRPr lang="zh-CN" altLang="zh-CN" dirty="0">
              <a:latin typeface="宋体" panose="02010600030101010101" pitchFamily="2" charset="-122"/>
              <a:cs typeface="宋体" panose="02010600030101010101" pitchFamily="2" charset="-122"/>
            </a:endParaRPr>
          </a:p>
          <a:p>
            <a:r>
              <a:rPr lang="en-US" altLang="zh-CN" dirty="0">
                <a:latin typeface="宋体" panose="02010600030101010101" pitchFamily="2" charset="-122"/>
                <a:cs typeface="宋体" panose="02010600030101010101" pitchFamily="2" charset="-122"/>
              </a:rPr>
              <a:t>2</a:t>
            </a:r>
            <a:r>
              <a:rPr lang="zh-CN" altLang="zh-CN" dirty="0">
                <a:latin typeface="宋体" panose="02010600030101010101" pitchFamily="2" charset="-122"/>
                <a:cs typeface="宋体" panose="02010600030101010101" pitchFamily="2" charset="-122"/>
              </a:rPr>
              <a:t>、准备访谈的问卷列表。</a:t>
            </a:r>
            <a:endParaRPr lang="zh-CN" altLang="zh-CN" dirty="0">
              <a:latin typeface="宋体" panose="02010600030101010101" pitchFamily="2" charset="-122"/>
              <a:cs typeface="宋体" panose="02010600030101010101" pitchFamily="2" charset="-122"/>
            </a:endParaRPr>
          </a:p>
        </p:txBody>
      </p:sp>
    </p:spTree>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650657" y="1121446"/>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参考资料</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
        <p:nvSpPr>
          <p:cNvPr id="3" name="文本框 2"/>
          <p:cNvSpPr txBox="1"/>
          <p:nvPr/>
        </p:nvSpPr>
        <p:spPr>
          <a:xfrm>
            <a:off x="1535648" y="3807595"/>
            <a:ext cx="6708888" cy="1908215"/>
          </a:xfrm>
          <a:prstGeom prst="rect">
            <a:avLst/>
          </a:prstGeom>
          <a:noFill/>
        </p:spPr>
        <p:txBody>
          <a:bodyPr wrap="none" rtlCol="0">
            <a:spAutoFit/>
          </a:bodyPr>
          <a:lstStyle/>
          <a:p>
            <a:pPr algn="ctr"/>
            <a:endParaRPr lang="zh-CN" altLang="zh-CN" sz="2000" b="1" spc="300" dirty="0">
              <a:solidFill>
                <a:schemeClr val="bg1"/>
              </a:solidFill>
              <a:latin typeface="黑体" panose="02010609060101010101" pitchFamily="49" charset="-122"/>
              <a:ea typeface="黑体" panose="02010609060101010101" pitchFamily="49" charset="-122"/>
            </a:endParaRPr>
          </a:p>
          <a:p>
            <a:r>
              <a:rPr lang="zh-CN" altLang="zh-CN" sz="2000" b="1" spc="300" dirty="0">
                <a:solidFill>
                  <a:schemeClr val="bg1"/>
                </a:solidFill>
                <a:latin typeface="黑体" panose="02010609060101010101" pitchFamily="49" charset="-122"/>
                <a:ea typeface="黑体" panose="02010609060101010101" pitchFamily="49" charset="-122"/>
              </a:rPr>
              <a:t>《软件工程导论（第六版）》——清华大学出版社</a:t>
            </a:r>
            <a:endParaRPr lang="zh-CN" altLang="zh-CN" sz="2000" b="1" spc="300" dirty="0">
              <a:solidFill>
                <a:schemeClr val="bg1"/>
              </a:solidFill>
              <a:latin typeface="黑体" panose="02010609060101010101" pitchFamily="49" charset="-122"/>
              <a:ea typeface="黑体" panose="02010609060101010101" pitchFamily="49" charset="-122"/>
            </a:endParaRPr>
          </a:p>
          <a:p>
            <a:r>
              <a:rPr lang="zh-CN" altLang="zh-CN" sz="2000" b="1" spc="300" dirty="0">
                <a:solidFill>
                  <a:schemeClr val="bg1"/>
                </a:solidFill>
                <a:latin typeface="黑体" panose="02010609060101010101" pitchFamily="49" charset="-122"/>
                <a:ea typeface="黑体" panose="02010609060101010101" pitchFamily="49" charset="-122"/>
              </a:rPr>
              <a:t>《软件项目管理》——机械工业出版社</a:t>
            </a:r>
            <a:endParaRPr lang="zh-CN" altLang="zh-CN" sz="2000" b="1" spc="300" dirty="0">
              <a:solidFill>
                <a:schemeClr val="bg1"/>
              </a:solidFill>
              <a:latin typeface="黑体" panose="02010609060101010101" pitchFamily="49" charset="-122"/>
              <a:ea typeface="黑体" panose="02010609060101010101" pitchFamily="49" charset="-122"/>
            </a:endParaRPr>
          </a:p>
          <a:p>
            <a:r>
              <a:rPr lang="zh-CN" altLang="zh-CN" sz="2000" b="1" spc="300" dirty="0">
                <a:solidFill>
                  <a:schemeClr val="bg1"/>
                </a:solidFill>
                <a:latin typeface="黑体" panose="02010609060101010101" pitchFamily="49" charset="-122"/>
                <a:ea typeface="黑体" panose="02010609060101010101" pitchFamily="49" charset="-122"/>
              </a:rPr>
              <a:t>《软件需求（第</a:t>
            </a:r>
            <a:r>
              <a:rPr lang="en-US" altLang="zh-CN" sz="2000" b="1" spc="300" dirty="0">
                <a:solidFill>
                  <a:schemeClr val="bg1"/>
                </a:solidFill>
                <a:latin typeface="黑体" panose="02010609060101010101" pitchFamily="49" charset="-122"/>
                <a:ea typeface="黑体" panose="02010609060101010101" pitchFamily="49" charset="-122"/>
              </a:rPr>
              <a:t>3</a:t>
            </a:r>
            <a:r>
              <a:rPr lang="zh-CN" altLang="zh-CN" sz="2000" b="1" spc="300" dirty="0">
                <a:solidFill>
                  <a:schemeClr val="bg1"/>
                </a:solidFill>
                <a:latin typeface="黑体" panose="02010609060101010101" pitchFamily="49" charset="-122"/>
                <a:ea typeface="黑体" panose="02010609060101010101" pitchFamily="49" charset="-122"/>
              </a:rPr>
              <a:t>部）》清华大学出版社</a:t>
            </a:r>
            <a:endParaRPr lang="zh-CN" altLang="zh-CN" sz="2000" b="1" spc="300" dirty="0">
              <a:solidFill>
                <a:schemeClr val="bg1"/>
              </a:solidFill>
              <a:latin typeface="黑体" panose="02010609060101010101" pitchFamily="49" charset="-122"/>
              <a:ea typeface="黑体" panose="02010609060101010101" pitchFamily="49" charset="-122"/>
            </a:endParaRPr>
          </a:p>
          <a:p>
            <a:pPr algn="ctr"/>
            <a:endParaRPr lang="zh-CN" altLang="zh-CN" sz="2000" b="1" spc="300" dirty="0">
              <a:solidFill>
                <a:schemeClr val="bg1"/>
              </a:solidFill>
              <a:latin typeface="黑体" panose="02010609060101010101" pitchFamily="49" charset="-122"/>
              <a:ea typeface="黑体" panose="02010609060101010101" pitchFamily="49" charset="-122"/>
            </a:endParaRPr>
          </a:p>
          <a:p>
            <a:pPr algn="ctr"/>
            <a:endParaRPr lang="zh-CN" altLang="en-US" dirty="0"/>
          </a:p>
        </p:txBody>
      </p:sp>
    </p:spTree>
  </p:cSld>
  <p:clrMapOvr>
    <a:overrideClrMapping bg1="lt1" tx1="dk1" bg2="lt2" tx2="dk2" accent1="accent1" accent2="accent2" accent3="accent3" accent4="accent4" accent5="accent5" accent6="accent6" hlink="hlink" folHlink="folHlink"/>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p:nvPr/>
        </p:nvGraphicFramePr>
        <p:xfrm>
          <a:off x="1043940" y="1128395"/>
          <a:ext cx="6814185" cy="5394960"/>
        </p:xfrm>
        <a:graphic>
          <a:graphicData uri="http://schemas.openxmlformats.org/drawingml/2006/table">
            <a:tbl>
              <a:tblPr firstRow="1" bandRow="1">
                <a:tableStyleId>{5C22544A-7EE6-4342-B048-85BDC9FD1C3A}</a:tableStyleId>
              </a:tblPr>
              <a:tblGrid>
                <a:gridCol w="3199765"/>
                <a:gridCol w="3614420"/>
              </a:tblGrid>
              <a:tr h="381000">
                <a:tc>
                  <a:txBody>
                    <a:bodyPr/>
                    <a:lstStyle/>
                    <a:p>
                      <a:pPr algn="ctr">
                        <a:buNone/>
                      </a:pPr>
                      <a:r>
                        <a:rPr lang="zh-CN" altLang="en-US"/>
                        <a:t>里程碑</a:t>
                      </a:r>
                      <a:endParaRPr lang="zh-CN" altLang="en-US"/>
                    </a:p>
                  </a:txBody>
                  <a:tcPr/>
                </a:tc>
                <a:tc>
                  <a:txBody>
                    <a:bodyPr/>
                    <a:lstStyle/>
                    <a:p>
                      <a:pPr algn="ctr">
                        <a:buNone/>
                      </a:pPr>
                      <a:r>
                        <a:rPr lang="zh-CN" altLang="en-US"/>
                        <a:t>组员评价</a:t>
                      </a:r>
                      <a:endParaRPr lang="zh-CN" altLang="en-US"/>
                    </a:p>
                  </a:txBody>
                  <a:tcPr/>
                </a:tc>
              </a:tr>
              <a:tr h="1311275">
                <a:tc>
                  <a:txBody>
                    <a:bodyPr/>
                    <a:lstStyle/>
                    <a:p>
                      <a:pPr algn="ctr">
                        <a:buNone/>
                      </a:pPr>
                      <a:r>
                        <a:rPr lang="zh-CN" altLang="en-US"/>
                        <a:t>《项目可行性报告》</a:t>
                      </a:r>
                      <a:endParaRPr lang="zh-CN" altLang="en-US"/>
                    </a:p>
                  </a:txBody>
                  <a:tcPr/>
                </a:tc>
                <a:tc>
                  <a:txBody>
                    <a:bodyPr/>
                    <a:lstStyle/>
                    <a:p>
                      <a:pPr>
                        <a:buNone/>
                      </a:pPr>
                      <a:r>
                        <a:rPr lang="zh-CN" altLang="en-US" sz="1400"/>
                        <a:t>靳泽旭、奕吉、张旗三人负责可行性分析报告，在过程中能及时负责地完成任务。曾雨晴、于欣汝审核报告。</a:t>
                      </a:r>
                      <a:endParaRPr lang="zh-CN" altLang="en-US" sz="1400"/>
                    </a:p>
                    <a:p>
                      <a:pPr>
                        <a:buNone/>
                      </a:pPr>
                      <a:r>
                        <a:rPr lang="zh-CN" altLang="en-US" sz="1400"/>
                        <a:t>奕吉（</a:t>
                      </a:r>
                      <a:r>
                        <a:rPr lang="en-US" altLang="zh-CN" sz="1400"/>
                        <a:t>8.7</a:t>
                      </a:r>
                      <a:r>
                        <a:rPr lang="zh-CN" altLang="en-US" sz="1400"/>
                        <a:t>分）、靳泽旭（</a:t>
                      </a:r>
                      <a:r>
                        <a:rPr lang="en-US" altLang="zh-CN" sz="1400"/>
                        <a:t>8.3</a:t>
                      </a:r>
                      <a:r>
                        <a:rPr lang="zh-CN" altLang="en-US" sz="1400"/>
                        <a:t>分）、张旗（</a:t>
                      </a:r>
                      <a:r>
                        <a:rPr lang="en-US" altLang="zh-CN" sz="1400"/>
                        <a:t>8.5</a:t>
                      </a:r>
                      <a:r>
                        <a:rPr lang="zh-CN" altLang="en-US" sz="1400"/>
                        <a:t>分）、曾雨晴（</a:t>
                      </a:r>
                      <a:r>
                        <a:rPr lang="en-US" altLang="zh-CN" sz="1400"/>
                        <a:t>8.2</a:t>
                      </a:r>
                      <a:r>
                        <a:rPr lang="zh-CN" altLang="en-US" sz="1400"/>
                        <a:t>分）、于欣汝（</a:t>
                      </a:r>
                      <a:r>
                        <a:rPr lang="en-US" altLang="zh-CN" sz="1400"/>
                        <a:t>8.4</a:t>
                      </a:r>
                      <a:r>
                        <a:rPr lang="zh-CN" altLang="en-US" sz="1400"/>
                        <a:t>分）</a:t>
                      </a:r>
                      <a:endParaRPr lang="zh-CN" altLang="en-US" sz="1400"/>
                    </a:p>
                  </a:txBody>
                  <a:tcPr/>
                </a:tc>
              </a:tr>
              <a:tr h="372745">
                <a:tc>
                  <a:txBody>
                    <a:bodyPr/>
                    <a:lstStyle/>
                    <a:p>
                      <a:pPr algn="ctr">
                        <a:buNone/>
                      </a:pPr>
                      <a:r>
                        <a:rPr lang="zh-CN" altLang="en-US"/>
                        <a:t>《项目总体计划》</a:t>
                      </a:r>
                      <a:endParaRPr lang="zh-CN" altLang="en-US"/>
                    </a:p>
                  </a:txBody>
                  <a:tcPr/>
                </a:tc>
                <a:tc>
                  <a:txBody>
                    <a:bodyPr/>
                    <a:lstStyle/>
                    <a:p>
                      <a:pPr>
                        <a:buNone/>
                      </a:pPr>
                      <a:r>
                        <a:rPr lang="zh-CN" altLang="en-US" sz="1400"/>
                        <a:t>在执行项目计划过程中</a:t>
                      </a:r>
                      <a:r>
                        <a:rPr lang="en-US" altLang="zh-CN" sz="1400"/>
                        <a:t>,</a:t>
                      </a:r>
                      <a:r>
                        <a:rPr lang="zh-CN" altLang="en-US" sz="1400"/>
                        <a:t>于欣汝、曾雨晴负责文档，曾雨晴、奕吉负责甘特图绘制和修改，靳泽旭负责</a:t>
                      </a:r>
                      <a:r>
                        <a:rPr lang="en-US" altLang="zh-CN" sz="1400"/>
                        <a:t>OBS</a:t>
                      </a:r>
                      <a:r>
                        <a:rPr lang="zh-CN" altLang="en-US" sz="1400"/>
                        <a:t>图的绘制和修改，奕吉和张旗</a:t>
                      </a:r>
                      <a:r>
                        <a:rPr lang="en-US" altLang="zh-CN" sz="1400"/>
                        <a:t>WBS</a:t>
                      </a:r>
                      <a:r>
                        <a:rPr lang="zh-CN" altLang="en-US" sz="1400"/>
                        <a:t>的修改。</a:t>
                      </a:r>
                      <a:endParaRPr lang="zh-CN" altLang="en-US" sz="1400"/>
                    </a:p>
                    <a:p>
                      <a:pPr>
                        <a:buNone/>
                      </a:pPr>
                      <a:r>
                        <a:rPr lang="zh-CN" altLang="en-US" sz="1400"/>
                        <a:t>奕吉（</a:t>
                      </a:r>
                      <a:r>
                        <a:rPr lang="en-US" altLang="zh-CN" sz="1400"/>
                        <a:t>8.5</a:t>
                      </a:r>
                      <a:r>
                        <a:rPr lang="zh-CN" altLang="en-US" sz="1400"/>
                        <a:t>分）、于欣汝（</a:t>
                      </a:r>
                      <a:r>
                        <a:rPr lang="en-US" altLang="zh-CN" sz="1400"/>
                        <a:t>8.7</a:t>
                      </a:r>
                      <a:r>
                        <a:rPr lang="zh-CN" altLang="en-US" sz="1400"/>
                        <a:t>分）、曾雨晴（</a:t>
                      </a:r>
                      <a:r>
                        <a:rPr lang="en-US" altLang="zh-CN" sz="1400"/>
                        <a:t>8.9</a:t>
                      </a:r>
                      <a:r>
                        <a:rPr lang="zh-CN" altLang="en-US" sz="1400"/>
                        <a:t>分）、张旗（</a:t>
                      </a:r>
                      <a:r>
                        <a:rPr lang="en-US" altLang="zh-CN" sz="1400"/>
                        <a:t>8.1</a:t>
                      </a:r>
                      <a:r>
                        <a:rPr lang="zh-CN" altLang="en-US" sz="1400"/>
                        <a:t>分）、靳泽旭（</a:t>
                      </a:r>
                      <a:r>
                        <a:rPr lang="en-US" altLang="zh-CN" sz="1400"/>
                        <a:t>8.3</a:t>
                      </a:r>
                      <a:r>
                        <a:rPr lang="zh-CN" altLang="en-US" sz="1400"/>
                        <a:t>分）</a:t>
                      </a:r>
                      <a:endParaRPr lang="zh-CN" altLang="en-US" sz="1400"/>
                    </a:p>
                  </a:txBody>
                  <a:tcPr/>
                </a:tc>
              </a:tr>
              <a:tr h="381000">
                <a:tc>
                  <a:txBody>
                    <a:bodyPr/>
                    <a:lstStyle/>
                    <a:p>
                      <a:pPr algn="ctr">
                        <a:buNone/>
                      </a:pPr>
                      <a:r>
                        <a:rPr lang="zh-CN" altLang="en-US"/>
                        <a:t>《项目章程》</a:t>
                      </a:r>
                      <a:endParaRPr lang="zh-CN" altLang="en-US"/>
                    </a:p>
                  </a:txBody>
                  <a:tcPr/>
                </a:tc>
                <a:tc>
                  <a:txBody>
                    <a:bodyPr/>
                    <a:lstStyle/>
                    <a:p>
                      <a:pPr>
                        <a:buNone/>
                      </a:pPr>
                      <a:r>
                        <a:rPr lang="zh-CN" altLang="en-US" sz="1400"/>
                        <a:t>曾雨晴完成初步的《项目章程》，奕吉完善提交正式版的《项目章程》</a:t>
                      </a:r>
                      <a:endParaRPr lang="en-US" altLang="zh-CN"/>
                    </a:p>
                  </a:txBody>
                  <a:tcPr/>
                </a:tc>
              </a:tr>
              <a:tr h="381000">
                <a:tc>
                  <a:txBody>
                    <a:bodyPr/>
                    <a:lstStyle/>
                    <a:p>
                      <a:pPr algn="ctr">
                        <a:buNone/>
                      </a:pPr>
                      <a:r>
                        <a:rPr lang="zh-CN" altLang="en-US"/>
                        <a:t>《需求工程计划》</a:t>
                      </a:r>
                      <a:endParaRPr lang="zh-CN" altLang="en-US"/>
                    </a:p>
                  </a:txBody>
                  <a:tcPr/>
                </a:tc>
                <a:tc>
                  <a:txBody>
                    <a:bodyPr/>
                    <a:lstStyle/>
                    <a:p>
                      <a:pPr>
                        <a:buNone/>
                      </a:pPr>
                      <a:r>
                        <a:rPr lang="zh-CN" altLang="en-US" sz="1400">
                          <a:sym typeface="+mn-ea"/>
                        </a:rPr>
                        <a:t>在执行项目计划过程中</a:t>
                      </a:r>
                      <a:r>
                        <a:rPr lang="en-US" altLang="zh-CN" sz="1400">
                          <a:sym typeface="+mn-ea"/>
                        </a:rPr>
                        <a:t>,</a:t>
                      </a:r>
                      <a:r>
                        <a:rPr lang="zh-CN" altLang="en-US" sz="1400">
                          <a:sym typeface="+mn-ea"/>
                        </a:rPr>
                        <a:t>于欣汝负责文档，曾雨晴、奕吉负责需求工程计划甘特图绘制和修改，靳泽旭负责</a:t>
                      </a:r>
                      <a:r>
                        <a:rPr lang="en-US" altLang="zh-CN" sz="1400">
                          <a:sym typeface="+mn-ea"/>
                        </a:rPr>
                        <a:t>OBS</a:t>
                      </a:r>
                      <a:r>
                        <a:rPr lang="zh-CN" altLang="en-US" sz="1400">
                          <a:sym typeface="+mn-ea"/>
                        </a:rPr>
                        <a:t>图的绘制和修改，奕吉和张旗</a:t>
                      </a:r>
                      <a:r>
                        <a:rPr lang="en-US" altLang="zh-CN" sz="1400">
                          <a:sym typeface="+mn-ea"/>
                        </a:rPr>
                        <a:t>WBS</a:t>
                      </a:r>
                      <a:r>
                        <a:rPr lang="zh-CN" altLang="en-US" sz="1400">
                          <a:sym typeface="+mn-ea"/>
                        </a:rPr>
                        <a:t>的修改。</a:t>
                      </a:r>
                      <a:endParaRPr lang="zh-CN" altLang="en-US" sz="1400">
                        <a:sym typeface="+mn-ea"/>
                      </a:endParaRPr>
                    </a:p>
                    <a:p>
                      <a:pPr>
                        <a:buNone/>
                      </a:pPr>
                      <a:r>
                        <a:rPr lang="zh-CN" altLang="en-US" sz="1400">
                          <a:sym typeface="+mn-ea"/>
                        </a:rPr>
                        <a:t>奕吉（</a:t>
                      </a:r>
                      <a:r>
                        <a:rPr lang="en-US" altLang="zh-CN" sz="1400">
                          <a:sym typeface="+mn-ea"/>
                        </a:rPr>
                        <a:t>8.6</a:t>
                      </a:r>
                      <a:r>
                        <a:rPr lang="zh-CN" altLang="en-US" sz="1400">
                          <a:sym typeface="+mn-ea"/>
                        </a:rPr>
                        <a:t>分）、于欣汝（</a:t>
                      </a:r>
                      <a:r>
                        <a:rPr lang="en-US" altLang="zh-CN" sz="1400">
                          <a:sym typeface="+mn-ea"/>
                        </a:rPr>
                        <a:t>8.7</a:t>
                      </a:r>
                      <a:r>
                        <a:rPr lang="zh-CN" altLang="en-US" sz="1400">
                          <a:sym typeface="+mn-ea"/>
                        </a:rPr>
                        <a:t>分）、曾雨晴（</a:t>
                      </a:r>
                      <a:r>
                        <a:rPr lang="en-US" altLang="zh-CN" sz="1400">
                          <a:sym typeface="+mn-ea"/>
                        </a:rPr>
                        <a:t>8.8</a:t>
                      </a:r>
                      <a:r>
                        <a:rPr lang="zh-CN" altLang="en-US" sz="1400">
                          <a:sym typeface="+mn-ea"/>
                        </a:rPr>
                        <a:t>分）、张旗（</a:t>
                      </a:r>
                      <a:r>
                        <a:rPr lang="en-US" altLang="zh-CN" sz="1400">
                          <a:sym typeface="+mn-ea"/>
                        </a:rPr>
                        <a:t>8.3</a:t>
                      </a:r>
                      <a:r>
                        <a:rPr lang="zh-CN" altLang="en-US" sz="1400">
                          <a:sym typeface="+mn-ea"/>
                        </a:rPr>
                        <a:t>分）、靳泽旭（</a:t>
                      </a:r>
                      <a:r>
                        <a:rPr lang="en-US" altLang="zh-CN" sz="1400">
                          <a:sym typeface="+mn-ea"/>
                        </a:rPr>
                        <a:t>8.2</a:t>
                      </a:r>
                      <a:r>
                        <a:rPr lang="zh-CN" altLang="en-US" sz="1400">
                          <a:sym typeface="+mn-ea"/>
                        </a:rPr>
                        <a:t>分）</a:t>
                      </a:r>
                      <a:endParaRPr lang="zh-CN" altLang="en-US" sz="1400">
                        <a:sym typeface="+mn-ea"/>
                      </a:endParaRPr>
                    </a:p>
                  </a:txBody>
                  <a:tcPr/>
                </a:tc>
              </a:tr>
              <a:tr h="381000">
                <a:tc>
                  <a:txBody>
                    <a:bodyPr/>
                    <a:lstStyle/>
                    <a:p>
                      <a:pPr>
                        <a:buNone/>
                      </a:pPr>
                      <a:endParaRPr lang="zh-CN" altLang="en-US"/>
                    </a:p>
                  </a:txBody>
                  <a:tcPr/>
                </a:tc>
                <a:tc>
                  <a:txBody>
                    <a:bodyPr/>
                    <a:lstStyle/>
                    <a:p>
                      <a:pPr>
                        <a:buNone/>
                      </a:pPr>
                      <a:endParaRPr lang="zh-CN" altLang="en-US"/>
                    </a:p>
                  </a:txBody>
                  <a:tcPr/>
                </a:tc>
              </a:tr>
            </a:tbl>
          </a:graphicData>
        </a:graphic>
      </p:graphicFrame>
      <p:sp>
        <p:nvSpPr>
          <p:cNvPr id="30" name="圆角矩形 29"/>
          <p:cNvSpPr/>
          <p:nvPr/>
        </p:nvSpPr>
        <p:spPr>
          <a:xfrm>
            <a:off x="339725" y="109220"/>
            <a:ext cx="2282190" cy="6223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里程碑和评价</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a:latin typeface="黑体" panose="02010609060101010101" pitchFamily="49" charset="-122"/>
                <a:ea typeface="黑体" panose="02010609060101010101" pitchFamily="49" charset="-122"/>
              </a:rPr>
              <a:t>THANKS</a:t>
            </a:r>
            <a:endParaRPr lang="zh-HK" altLang="en-US" sz="6600" b="1" spc="300" dirty="0">
              <a:latin typeface="黑体" panose="02010609060101010101" pitchFamily="49" charset="-122"/>
              <a:ea typeface="黑体" panose="02010609060101010101" pitchFamily="49"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黑体" panose="02010609060101010101" pitchFamily="49" charset="-122"/>
                  <a:ea typeface="黑体" panose="02010609060101010101" pitchFamily="49" charset="-122"/>
                </a:rPr>
                <a:t>小组</a:t>
              </a:r>
              <a:endParaRPr lang="zh-HK" altLang="en-US" sz="2400" b="1" dirty="0">
                <a:latin typeface="黑体" panose="02010609060101010101" pitchFamily="49" charset="-122"/>
                <a:ea typeface="黑体" panose="02010609060101010101" pitchFamily="49"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en-US" altLang="zh-CN" sz="2400" b="1" spc="300" dirty="0">
                  <a:solidFill>
                    <a:srgbClr val="E74E3E"/>
                  </a:solidFill>
                  <a:latin typeface="黑体" panose="02010609060101010101" pitchFamily="49" charset="-122"/>
                  <a:ea typeface="黑体" panose="02010609060101010101" pitchFamily="49" charset="-122"/>
                </a:rPr>
                <a:t>G9</a:t>
              </a:r>
              <a:endParaRPr lang="zh-HK" altLang="en-US" sz="2400" b="1" spc="300" dirty="0">
                <a:solidFill>
                  <a:srgbClr val="E74E3E"/>
                </a:solidFill>
                <a:latin typeface="黑体" panose="02010609060101010101" pitchFamily="49" charset="-122"/>
                <a:ea typeface="黑体" panose="02010609060101010101" pitchFamily="49"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E74E3E"/>
          </a:solidFill>
        </p:grpSpPr>
        <p:sp>
          <p:nvSpPr>
            <p:cNvPr id="10"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1"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727428" y="1292595"/>
            <a:ext cx="1811976" cy="457828"/>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目标</a:t>
            </a:r>
            <a:endParaRPr lang="zh-CN" altLang="en-US" sz="2400" dirty="0">
              <a:latin typeface="黑体" panose="02010609060101010101" pitchFamily="49" charset="-122"/>
              <a:ea typeface="黑体" panose="02010609060101010101" pitchFamily="49" charset="-122"/>
            </a:endParaRPr>
          </a:p>
        </p:txBody>
      </p:sp>
      <p:sp>
        <p:nvSpPr>
          <p:cNvPr id="18" name="矩形 17"/>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矩形 18"/>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文本框 19"/>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1" name="直接连接符 20"/>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3" name="文本框 22"/>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4" name="文本框 23"/>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7" name="直接连接符 26"/>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633416" y="2076994"/>
            <a:ext cx="5538093" cy="2677656"/>
          </a:xfrm>
          <a:prstGeom prst="rect">
            <a:avLst/>
          </a:prstGeom>
          <a:noFill/>
        </p:spPr>
        <p:txBody>
          <a:bodyPr wrap="square" rtlCol="0">
            <a:spAutoFit/>
          </a:bodyPr>
          <a:lstStyle/>
          <a:p>
            <a:pPr indent="457200"/>
            <a:r>
              <a:rPr lang="zh-CN" altLang="zh-CN" sz="2400" dirty="0"/>
              <a:t>网站作为一个开课的辅助工具</a:t>
            </a:r>
            <a:r>
              <a:rPr lang="en-US" altLang="zh-CN" sz="2400" dirty="0"/>
              <a:t>,</a:t>
            </a:r>
            <a:r>
              <a:rPr lang="zh-CN" altLang="zh-CN" sz="2400" dirty="0"/>
              <a:t>网站作为一个开课的辅助工具</a:t>
            </a:r>
            <a:r>
              <a:rPr lang="en-US" altLang="zh-CN" sz="2400" dirty="0"/>
              <a:t>,</a:t>
            </a:r>
            <a:r>
              <a:rPr lang="zh-CN" altLang="zh-CN" sz="2400" dirty="0"/>
              <a:t>网站主要实现：信息发布、资料下载、交流互动。</a:t>
            </a:r>
            <a:endParaRPr lang="zh-CN" altLang="zh-CN" sz="2400" dirty="0"/>
          </a:p>
          <a:p>
            <a:pPr indent="457200"/>
            <a:r>
              <a:rPr lang="zh-CN" altLang="zh-CN" sz="2400" dirty="0"/>
              <a:t>项目应能满足项目描述中的基本需求，完成相关课程的要求，在小组组员的合力工作环境下达到良好标准。</a:t>
            </a:r>
            <a:endParaRPr lang="zh-CN" altLang="zh-CN" sz="2400" dirty="0"/>
          </a:p>
          <a:p>
            <a:endParaRPr lang="zh-CN" altLang="en-US" sz="2400" dirty="0"/>
          </a:p>
        </p:txBody>
      </p:sp>
      <p:sp>
        <p:nvSpPr>
          <p:cNvPr id="32" name="矩形 31"/>
          <p:cNvSpPr/>
          <p:nvPr/>
        </p:nvSpPr>
        <p:spPr>
          <a:xfrm>
            <a:off x="0" y="21933"/>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642104" y="1349259"/>
            <a:ext cx="1920995" cy="60527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目的</a:t>
            </a:r>
            <a:endParaRPr lang="zh-CN" altLang="en-US" sz="2400" dirty="0">
              <a:latin typeface="黑体" panose="02010609060101010101" pitchFamily="49" charset="-122"/>
              <a:ea typeface="黑体" panose="02010609060101010101" pitchFamily="49" charset="-122"/>
            </a:endParaRPr>
          </a:p>
        </p:txBody>
      </p:sp>
      <p:sp>
        <p:nvSpPr>
          <p:cNvPr id="22" name="矩形 21"/>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矩形 22"/>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文本框 23"/>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1139869" y="2097499"/>
            <a:ext cx="7087078" cy="2677656"/>
          </a:xfrm>
          <a:prstGeom prst="rect">
            <a:avLst/>
          </a:prstGeom>
          <a:noFill/>
        </p:spPr>
        <p:txBody>
          <a:bodyPr wrap="square" rtlCol="0">
            <a:spAutoFit/>
          </a:bodyPr>
          <a:lstStyle/>
          <a:p>
            <a:r>
              <a:rPr lang="en-US" altLang="zh-CN" sz="2000" b="1" spc="300" dirty="0">
                <a:solidFill>
                  <a:schemeClr val="bg2">
                    <a:lumMod val="50000"/>
                  </a:schemeClr>
                </a:solidFill>
                <a:latin typeface="黑体" panose="02010609060101010101" pitchFamily="49" charset="-122"/>
                <a:ea typeface="黑体" panose="02010609060101010101" pitchFamily="49" charset="-122"/>
              </a:rPr>
              <a:t>	</a:t>
            </a:r>
            <a:r>
              <a:rPr lang="zh-CN" altLang="zh-CN" sz="2400" dirty="0"/>
              <a:t>在整个项目开发的过程中，需求分析阶段起着至关重要的作用，而如何作好需求分析这一系列的工作，整个需求工程就要有着严格的步骤和计划。需求工程中涉及了需求获取，分析、规格说明和验证，以及需求管理等阶段，每个阶段都有着自己的工作和任务</a:t>
            </a:r>
            <a:r>
              <a:rPr lang="zh-CN" altLang="zh-CN" sz="2400" dirty="0" smtClean="0"/>
              <a:t>。</a:t>
            </a:r>
            <a:r>
              <a:rPr lang="zh-CN" altLang="en-US" sz="2400" dirty="0"/>
              <a:t>需求</a:t>
            </a:r>
            <a:r>
              <a:rPr lang="zh-CN" altLang="zh-CN" sz="2400" dirty="0" smtClean="0"/>
              <a:t>工程</a:t>
            </a:r>
            <a:r>
              <a:rPr lang="zh-CN" altLang="zh-CN" sz="2400" dirty="0"/>
              <a:t>计划的目的就是使得每个阶段都能更好的完成。</a:t>
            </a:r>
            <a:endParaRPr lang="zh-CN" altLang="zh-CN" sz="2400" dirty="0"/>
          </a:p>
        </p:txBody>
      </p:sp>
      <p:sp>
        <p:nvSpPr>
          <p:cNvPr id="17" name="矩形 16"/>
          <p:cNvSpPr/>
          <p:nvPr/>
        </p:nvSpPr>
        <p:spPr>
          <a:xfrm>
            <a:off x="0" y="21933"/>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642104" y="1349259"/>
            <a:ext cx="1920995" cy="60527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责任</a:t>
            </a:r>
            <a:endParaRPr lang="zh-CN" altLang="en-US" sz="2400" dirty="0">
              <a:latin typeface="黑体" panose="02010609060101010101" pitchFamily="49" charset="-122"/>
              <a:ea typeface="黑体" panose="02010609060101010101" pitchFamily="49" charset="-122"/>
            </a:endParaRPr>
          </a:p>
        </p:txBody>
      </p:sp>
      <p:sp>
        <p:nvSpPr>
          <p:cNvPr id="22" name="矩形 21"/>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矩形 22"/>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文本框 23"/>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759295" y="3281287"/>
            <a:ext cx="1803249"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项目发起人</a:t>
            </a:r>
            <a:endParaRPr lang="zh-HK" altLang="en-US" sz="2000" b="1" spc="300" dirty="0">
              <a:latin typeface="黑体" panose="02010609060101010101" pitchFamily="49" charset="-122"/>
              <a:ea typeface="黑体" panose="02010609060101010101" pitchFamily="49" charset="-122"/>
            </a:endParaRPr>
          </a:p>
        </p:txBody>
      </p:sp>
      <p:sp>
        <p:nvSpPr>
          <p:cNvPr id="37" name="文本框 36"/>
          <p:cNvSpPr txBox="1"/>
          <p:nvPr/>
        </p:nvSpPr>
        <p:spPr>
          <a:xfrm>
            <a:off x="2564447" y="3280772"/>
            <a:ext cx="3566896"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候宏仑老师，杨枨老师</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39" name="矩形 38"/>
          <p:cNvSpPr/>
          <p:nvPr/>
        </p:nvSpPr>
        <p:spPr>
          <a:xfrm>
            <a:off x="789140" y="3786428"/>
            <a:ext cx="1803249"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项目经理</a:t>
            </a:r>
            <a:endParaRPr lang="zh-HK" altLang="en-US" sz="2000" b="1" spc="300" dirty="0">
              <a:latin typeface="黑体" panose="02010609060101010101" pitchFamily="49" charset="-122"/>
              <a:ea typeface="黑体" panose="02010609060101010101" pitchFamily="49" charset="-122"/>
            </a:endParaRPr>
          </a:p>
        </p:txBody>
      </p:sp>
      <p:sp>
        <p:nvSpPr>
          <p:cNvPr id="40" name="文本框 39"/>
          <p:cNvSpPr txBox="1"/>
          <p:nvPr/>
        </p:nvSpPr>
        <p:spPr>
          <a:xfrm>
            <a:off x="2620962" y="3786428"/>
            <a:ext cx="4472296"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奕吉</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41" name="矩形 40"/>
          <p:cNvSpPr/>
          <p:nvPr/>
        </p:nvSpPr>
        <p:spPr>
          <a:xfrm>
            <a:off x="789140" y="4273702"/>
            <a:ext cx="1803249"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受主</a:t>
            </a:r>
            <a:endParaRPr lang="zh-HK" altLang="en-US" sz="2000" b="1" spc="300" dirty="0">
              <a:latin typeface="黑体" panose="02010609060101010101" pitchFamily="49" charset="-122"/>
              <a:ea typeface="黑体" panose="02010609060101010101" pitchFamily="49" charset="-122"/>
            </a:endParaRPr>
          </a:p>
        </p:txBody>
      </p:sp>
      <p:sp>
        <p:nvSpPr>
          <p:cNvPr id="42" name="矩形 41"/>
          <p:cNvSpPr/>
          <p:nvPr/>
        </p:nvSpPr>
        <p:spPr>
          <a:xfrm>
            <a:off x="789140" y="4795195"/>
            <a:ext cx="1803249"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用户</a:t>
            </a:r>
            <a:endParaRPr lang="zh-HK" altLang="en-US" sz="2000" b="1" spc="300" dirty="0">
              <a:latin typeface="黑体" panose="02010609060101010101" pitchFamily="49" charset="-122"/>
              <a:ea typeface="黑体" panose="02010609060101010101" pitchFamily="49" charset="-122"/>
            </a:endParaRPr>
          </a:p>
        </p:txBody>
      </p:sp>
      <p:sp>
        <p:nvSpPr>
          <p:cNvPr id="43" name="文本框 42"/>
          <p:cNvSpPr txBox="1"/>
          <p:nvPr/>
        </p:nvSpPr>
        <p:spPr>
          <a:xfrm>
            <a:off x="2620962" y="4201380"/>
            <a:ext cx="5465932" cy="584775"/>
          </a:xfrm>
          <a:prstGeom prst="rect">
            <a:avLst/>
          </a:prstGeom>
          <a:noFill/>
        </p:spPr>
        <p:txBody>
          <a:bodyPr wrap="square" rtlCol="0">
            <a:spAutoFit/>
          </a:bodyPr>
          <a:lstStyle/>
          <a:p>
            <a:r>
              <a:rPr lang="zh-CN" altLang="zh-CN" sz="1600" b="1" spc="300" dirty="0">
                <a:solidFill>
                  <a:schemeClr val="bg2">
                    <a:lumMod val="50000"/>
                  </a:schemeClr>
                </a:solidFill>
                <a:latin typeface="黑体" panose="02010609060101010101" pitchFamily="49" charset="-122"/>
                <a:ea typeface="黑体" panose="02010609060101010101" pitchFamily="49" charset="-122"/>
              </a:rPr>
              <a:t>侯宏仑老师，杨枨老师，</a:t>
            </a:r>
            <a:r>
              <a:rPr lang="en-US" altLang="zh-CN" sz="1600" b="1" spc="300" dirty="0">
                <a:solidFill>
                  <a:schemeClr val="bg2">
                    <a:lumMod val="50000"/>
                  </a:schemeClr>
                </a:solidFill>
                <a:latin typeface="黑体" panose="02010609060101010101" pitchFamily="49" charset="-122"/>
                <a:ea typeface="黑体" panose="02010609060101010101" pitchFamily="49" charset="-122"/>
              </a:rPr>
              <a:t>PRD2017</a:t>
            </a:r>
            <a:r>
              <a:rPr lang="zh-CN" altLang="zh-CN" sz="1600" b="1" spc="300" dirty="0">
                <a:solidFill>
                  <a:schemeClr val="bg2">
                    <a:lumMod val="50000"/>
                  </a:schemeClr>
                </a:solidFill>
                <a:latin typeface="黑体" panose="02010609060101010101" pitchFamily="49" charset="-122"/>
                <a:ea typeface="黑体" panose="02010609060101010101" pitchFamily="49" charset="-122"/>
              </a:rPr>
              <a:t>其余各组组长</a:t>
            </a:r>
            <a:endParaRPr lang="zh-CN" altLang="zh-CN" sz="1600" b="1" spc="300" dirty="0">
              <a:solidFill>
                <a:schemeClr val="bg2">
                  <a:lumMod val="50000"/>
                </a:schemeClr>
              </a:solidFill>
              <a:latin typeface="黑体" panose="02010609060101010101" pitchFamily="49" charset="-122"/>
              <a:ea typeface="黑体" panose="02010609060101010101" pitchFamily="49" charset="-122"/>
            </a:endParaRPr>
          </a:p>
          <a:p>
            <a:r>
              <a:rPr lang="zh-CN" altLang="zh-CN" sz="1600" b="1" spc="300" dirty="0">
                <a:solidFill>
                  <a:schemeClr val="bg2">
                    <a:lumMod val="50000"/>
                  </a:schemeClr>
                </a:solidFill>
                <a:latin typeface="黑体" panose="02010609060101010101" pitchFamily="49" charset="-122"/>
                <a:ea typeface="黑体" panose="02010609060101010101" pitchFamily="49" charset="-122"/>
              </a:rPr>
              <a:t>项目应满足两位老师的要求，得到其余组的认可</a:t>
            </a:r>
            <a:endParaRPr lang="zh-CN" altLang="zh-CN" sz="16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44" name="文本框 43"/>
          <p:cNvSpPr txBox="1"/>
          <p:nvPr/>
        </p:nvSpPr>
        <p:spPr>
          <a:xfrm>
            <a:off x="2620961" y="4795195"/>
            <a:ext cx="5437361" cy="584775"/>
          </a:xfrm>
          <a:prstGeom prst="rect">
            <a:avLst/>
          </a:prstGeom>
          <a:noFill/>
        </p:spPr>
        <p:txBody>
          <a:bodyPr wrap="square" rtlCol="0">
            <a:spAutoFit/>
          </a:bodyPr>
          <a:lstStyle/>
          <a:p>
            <a:r>
              <a:rPr lang="zh-CN" altLang="zh-CN" sz="1600" b="1" spc="300" dirty="0">
                <a:solidFill>
                  <a:schemeClr val="bg2">
                    <a:lumMod val="50000"/>
                  </a:schemeClr>
                </a:solidFill>
                <a:latin typeface="黑体" panose="02010609060101010101" pitchFamily="49" charset="-122"/>
                <a:ea typeface="黑体" panose="02010609060101010101" pitchFamily="49" charset="-122"/>
              </a:rPr>
              <a:t>软件工程教师，选了课程的学生，以及当前学期未选该课程，但对该课程有兴趣的学生。</a:t>
            </a:r>
            <a:endParaRPr lang="zh-CN" altLang="zh-CN" sz="16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45" name="矩形 44"/>
          <p:cNvSpPr/>
          <p:nvPr/>
        </p:nvSpPr>
        <p:spPr>
          <a:xfrm>
            <a:off x="789140" y="5391844"/>
            <a:ext cx="1803249"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审稿人</a:t>
            </a:r>
            <a:endParaRPr lang="zh-HK" altLang="en-US" sz="2000" b="1" spc="300" dirty="0">
              <a:latin typeface="黑体" panose="02010609060101010101" pitchFamily="49" charset="-122"/>
              <a:ea typeface="黑体" panose="02010609060101010101" pitchFamily="49" charset="-122"/>
            </a:endParaRPr>
          </a:p>
        </p:txBody>
      </p:sp>
      <p:sp>
        <p:nvSpPr>
          <p:cNvPr id="46" name="文本框 45"/>
          <p:cNvSpPr txBox="1"/>
          <p:nvPr/>
        </p:nvSpPr>
        <p:spPr>
          <a:xfrm>
            <a:off x="2620961" y="5391844"/>
            <a:ext cx="5195279"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张琪，于欣汝，曾雨晴，靳泽旭，奕吉</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47" name="矩形 46"/>
          <p:cNvSpPr/>
          <p:nvPr/>
        </p:nvSpPr>
        <p:spPr>
          <a:xfrm>
            <a:off x="0" y="21933"/>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2438344"/>
            <a:chOff x="1184275" y="2717410"/>
            <a:chExt cx="6024563" cy="2438344"/>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2308324"/>
            </a:xfrm>
            <a:prstGeom prst="rect">
              <a:avLst/>
            </a:prstGeom>
            <a:noFill/>
          </p:spPr>
          <p:txBody>
            <a:bodyPr wrap="square" rtlCol="0">
              <a:spAutoFit/>
            </a:bodyPr>
            <a:lstStyle/>
            <a:p>
              <a:r>
                <a:rPr lang="zh-CN" altLang="en-US" sz="7200" b="1" spc="300" dirty="0" smtClean="0">
                  <a:solidFill>
                    <a:schemeClr val="bg1"/>
                  </a:solidFill>
                  <a:latin typeface="黑体" panose="02010609060101010101" pitchFamily="49" charset="-122"/>
                  <a:ea typeface="黑体" panose="02010609060101010101" pitchFamily="49" charset="-122"/>
                </a:rPr>
                <a:t>需求工程组织</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42950" y="1292595"/>
            <a:ext cx="307812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里程碑</a:t>
            </a:r>
            <a:endParaRPr lang="zh-CN" altLang="en-US" sz="2400" dirty="0">
              <a:latin typeface="黑体" panose="02010609060101010101" pitchFamily="49" charset="-122"/>
              <a:ea typeface="黑体" panose="02010609060101010101" pitchFamily="49" charset="-122"/>
            </a:endParaRPr>
          </a:p>
        </p:txBody>
      </p:sp>
      <p:sp>
        <p:nvSpPr>
          <p:cNvPr id="18" name="矩形 17"/>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矩形 18"/>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文本框 19"/>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1" name="直接连接符 20"/>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3" name="文本框 22"/>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4" name="文本框 23"/>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7" name="直接连接符 26"/>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nvGraphicFramePr>
        <p:xfrm>
          <a:off x="1724298" y="2730139"/>
          <a:ext cx="5198745" cy="2821305"/>
        </p:xfrm>
        <a:graphic>
          <a:graphicData uri="http://schemas.openxmlformats.org/drawingml/2006/table">
            <a:tbl>
              <a:tblPr firstRow="1" firstCol="1" bandRow="1">
                <a:tableStyleId>{5C22544A-7EE6-4342-B048-85BDC9FD1C3A}</a:tableStyleId>
              </a:tblPr>
              <a:tblGrid>
                <a:gridCol w="3434693"/>
                <a:gridCol w="1764323"/>
              </a:tblGrid>
              <a:tr h="470262">
                <a:tc>
                  <a:txBody>
                    <a:bodyPr/>
                    <a:lstStyle/>
                    <a:p>
                      <a:pPr algn="just">
                        <a:spcAft>
                          <a:spcPts val="0"/>
                        </a:spcAft>
                      </a:pPr>
                      <a:r>
                        <a:rPr lang="zh-CN" sz="2400" kern="100">
                          <a:effectLst/>
                        </a:rPr>
                        <a:t>内容</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时间</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70262">
                <a:tc>
                  <a:txBody>
                    <a:bodyPr/>
                    <a:lstStyle/>
                    <a:p>
                      <a:pPr algn="just">
                        <a:spcAft>
                          <a:spcPts val="0"/>
                        </a:spcAft>
                        <a:buNone/>
                      </a:pPr>
                      <a:r>
                        <a:rPr lang="zh-CN" altLang="en-US" sz="2400" kern="100">
                          <a:effectLst/>
                          <a:latin typeface="Calibri" panose="020F0502020204030204" pitchFamily="34" charset="0"/>
                          <a:ea typeface="宋体" panose="02010600030101010101" pitchFamily="2" charset="-122"/>
                          <a:cs typeface="Times New Roman" panose="02020603050405020304" pitchFamily="18" charset="0"/>
                        </a:rPr>
                        <a:t>《项目章程》</a:t>
                      </a:r>
                      <a:endParaRPr lang="zh-CN" altLang="en-US"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buNone/>
                      </a:pPr>
                      <a:r>
                        <a:rPr lang="zh-CN" sz="2400" kern="100">
                          <a:effectLst/>
                          <a:sym typeface="+mn-ea"/>
                        </a:rPr>
                        <a:t>第</a:t>
                      </a:r>
                      <a:r>
                        <a:rPr lang="en-US" altLang="zh-CN" sz="2400" kern="100">
                          <a:effectLst/>
                          <a:sym typeface="+mn-ea"/>
                        </a:rPr>
                        <a:t>4</a:t>
                      </a:r>
                      <a:r>
                        <a:rPr lang="zh-CN" sz="2400" kern="100">
                          <a:effectLst/>
                          <a:sym typeface="+mn-ea"/>
                        </a:rPr>
                        <a:t>周</a:t>
                      </a:r>
                      <a:endParaRPr lang="zh-CN" altLang="en-US"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70262">
                <a:tc>
                  <a:txBody>
                    <a:bodyPr/>
                    <a:lstStyle/>
                    <a:p>
                      <a:pPr algn="just">
                        <a:spcAft>
                          <a:spcPts val="0"/>
                        </a:spcAft>
                      </a:pPr>
                      <a:r>
                        <a:rPr lang="zh-CN" sz="2400" kern="100">
                          <a:effectLst/>
                        </a:rPr>
                        <a:t>《需求工程计划》</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第</a:t>
                      </a:r>
                      <a:r>
                        <a:rPr lang="en-US" sz="2400" kern="100">
                          <a:effectLst/>
                        </a:rPr>
                        <a:t>5-6</a:t>
                      </a:r>
                      <a:r>
                        <a:rPr lang="zh-CN" sz="2400" kern="100">
                          <a:effectLst/>
                        </a:rPr>
                        <a:t>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70262">
                <a:tc>
                  <a:txBody>
                    <a:bodyPr/>
                    <a:lstStyle/>
                    <a:p>
                      <a:pPr algn="just">
                        <a:spcAft>
                          <a:spcPts val="0"/>
                        </a:spcAft>
                      </a:pPr>
                      <a:r>
                        <a:rPr lang="zh-CN" sz="2400" kern="100" dirty="0">
                          <a:effectLst/>
                        </a:rPr>
                        <a:t>《软件需求规格说明书》</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第</a:t>
                      </a:r>
                      <a:r>
                        <a:rPr lang="en-US" sz="2400" kern="100">
                          <a:effectLst/>
                        </a:rPr>
                        <a:t>10</a:t>
                      </a:r>
                      <a:r>
                        <a:rPr lang="zh-CN" sz="2400" kern="100">
                          <a:effectLst/>
                        </a:rPr>
                        <a:t>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70262">
                <a:tc>
                  <a:txBody>
                    <a:bodyPr/>
                    <a:lstStyle/>
                    <a:p>
                      <a:pPr algn="just">
                        <a:spcAft>
                          <a:spcPts val="0"/>
                        </a:spcAft>
                      </a:pPr>
                      <a:r>
                        <a:rPr lang="zh-CN" sz="2400" kern="100">
                          <a:effectLst/>
                        </a:rPr>
                        <a:t>《软件需求变更文档》</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第</a:t>
                      </a:r>
                      <a:r>
                        <a:rPr lang="en-US" sz="2400" kern="100">
                          <a:effectLst/>
                        </a:rPr>
                        <a:t>12</a:t>
                      </a:r>
                      <a:r>
                        <a:rPr lang="zh-CN" sz="2400" kern="100">
                          <a:effectLst/>
                        </a:rPr>
                        <a:t>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70262">
                <a:tc>
                  <a:txBody>
                    <a:bodyPr/>
                    <a:lstStyle/>
                    <a:p>
                      <a:pPr algn="just">
                        <a:spcAft>
                          <a:spcPts val="0"/>
                        </a:spcAft>
                      </a:pPr>
                      <a:r>
                        <a:rPr lang="zh-CN" sz="2400" kern="100">
                          <a:effectLst/>
                        </a:rPr>
                        <a:t>《软件概要设计说明》</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dirty="0">
                          <a:effectLst/>
                        </a:rPr>
                        <a:t>第</a:t>
                      </a:r>
                      <a:r>
                        <a:rPr lang="en-US" sz="2400" kern="100" dirty="0">
                          <a:effectLst/>
                        </a:rPr>
                        <a:t>16</a:t>
                      </a:r>
                      <a:r>
                        <a:rPr lang="zh-CN" sz="2400" kern="100" dirty="0">
                          <a:effectLst/>
                        </a:rPr>
                        <a:t>周</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32" name="矩形 31"/>
          <p:cNvSpPr/>
          <p:nvPr/>
        </p:nvSpPr>
        <p:spPr>
          <a:xfrm>
            <a:off x="0" y="21933"/>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642104" y="1349259"/>
            <a:ext cx="3015496" cy="410961"/>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t>需求</a:t>
            </a:r>
            <a:r>
              <a:rPr lang="zh-CN" altLang="zh-CN" dirty="0" smtClean="0"/>
              <a:t>工程</a:t>
            </a:r>
            <a:r>
              <a:rPr lang="zh-CN" altLang="en-US" dirty="0" smtClean="0"/>
              <a:t>产出文档</a:t>
            </a:r>
            <a:endParaRPr lang="zh-CN" altLang="zh-CN" dirty="0"/>
          </a:p>
        </p:txBody>
      </p:sp>
      <p:sp>
        <p:nvSpPr>
          <p:cNvPr id="17" name="矩形 16"/>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17"/>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文本框 18"/>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2" name="文本框 21"/>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3" name="文本框 22"/>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4" name="文本框 23"/>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6" name="直接连接符 25"/>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nvGraphicFramePr>
        <p:xfrm>
          <a:off x="1972195" y="2303122"/>
          <a:ext cx="4688840" cy="2529205"/>
        </p:xfrm>
        <a:graphic>
          <a:graphicData uri="http://schemas.openxmlformats.org/drawingml/2006/table">
            <a:tbl>
              <a:tblPr firstRow="1" firstCol="1" bandRow="1">
                <a:tableStyleId>{5C22544A-7EE6-4342-B048-85BDC9FD1C3A}</a:tableStyleId>
              </a:tblPr>
              <a:tblGrid>
                <a:gridCol w="622298"/>
                <a:gridCol w="2428875"/>
                <a:gridCol w="595082"/>
                <a:gridCol w="1042313"/>
              </a:tblGrid>
              <a:tr h="378011">
                <a:tc>
                  <a:txBody>
                    <a:bodyPr/>
                    <a:lstStyle/>
                    <a:p>
                      <a:pPr algn="just">
                        <a:spcAft>
                          <a:spcPts val="0"/>
                        </a:spcAft>
                      </a:pPr>
                      <a:r>
                        <a:rPr lang="zh-CN" sz="1800" kern="100" dirty="0">
                          <a:effectLst/>
                        </a:rPr>
                        <a:t>编号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名称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形式</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介质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78011">
                <a:tc>
                  <a:txBody>
                    <a:bodyPr/>
                    <a:lstStyle/>
                    <a:p>
                      <a:pPr algn="just">
                        <a:spcAft>
                          <a:spcPts val="0"/>
                        </a:spcAft>
                        <a:buNone/>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buNone/>
                      </a:pPr>
                      <a:r>
                        <a:rPr lang="zh-CN" sz="1800" kern="100">
                          <a:effectLst/>
                          <a:sym typeface="+mn-ea"/>
                        </a:rPr>
                        <a:t>《项目章程》</a:t>
                      </a:r>
                      <a:endParaRPr lang="zh-CN" altLang="en-US"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buNone/>
                      </a:pPr>
                      <a:r>
                        <a:rPr lang="zh-CN" sz="1800" kern="100">
                          <a:effectLst/>
                          <a:sym typeface="+mn-ea"/>
                        </a:rPr>
                        <a:t>文档</a:t>
                      </a:r>
                      <a:endParaRPr lang="zh-CN" altLang="en-US"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buNone/>
                      </a:pPr>
                      <a:r>
                        <a:rPr lang="zh-CN" sz="1800" kern="100">
                          <a:effectLst/>
                          <a:sym typeface="+mn-ea"/>
                        </a:rPr>
                        <a:t>电子</a:t>
                      </a:r>
                      <a:endParaRPr lang="zh-CN" altLang="en-US"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78011">
                <a:tc>
                  <a:txBody>
                    <a:bodyPr/>
                    <a:lstStyle/>
                    <a:p>
                      <a:pPr algn="just">
                        <a:spcAft>
                          <a:spcPts val="0"/>
                        </a:spcAft>
                      </a:pP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2</a:t>
                      </a:r>
                      <a:endParaRPr lang="en-US" alt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《需求开发计划》</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文档</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电子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78011">
                <a:tc>
                  <a:txBody>
                    <a:bodyPr/>
                    <a:lstStyle/>
                    <a:p>
                      <a:pPr algn="just">
                        <a:spcAft>
                          <a:spcPts val="0"/>
                        </a:spcAft>
                      </a:pP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3</a:t>
                      </a:r>
                      <a:endParaRPr lang="en-US" alt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《需求变更控制文档》</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文档</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电子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68640">
                <a:tc>
                  <a:txBody>
                    <a:bodyPr/>
                    <a:lstStyle/>
                    <a:p>
                      <a:pPr algn="just">
                        <a:spcAft>
                          <a:spcPts val="0"/>
                        </a:spcAft>
                      </a:pP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4</a:t>
                      </a:r>
                      <a:endParaRPr lang="en-US" alt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《需求规格说明书》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文档</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电子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78011">
                <a:tc>
                  <a:txBody>
                    <a:bodyPr/>
                    <a:lstStyle/>
                    <a:p>
                      <a:pPr algn="just">
                        <a:spcAft>
                          <a:spcPts val="0"/>
                        </a:spcAft>
                      </a:pP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5</a:t>
                      </a:r>
                      <a:endParaRPr lang="en-US" alt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《概要设计说明》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文档</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电子</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30" name="矩形 29"/>
          <p:cNvSpPr/>
          <p:nvPr/>
        </p:nvSpPr>
        <p:spPr>
          <a:xfrm>
            <a:off x="0" y="21933"/>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cSld>
  <p:clrMapOvr>
    <a:masterClrMapping/>
  </p:clrMapOvr>
  <p:transition>
    <p:wipe/>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6195</Words>
  <Application>WPS 演示</Application>
  <PresentationFormat>全屏显示(4:3)</PresentationFormat>
  <Paragraphs>1455</Paragraphs>
  <Slides>38</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38</vt:i4>
      </vt:variant>
    </vt:vector>
  </HeadingPairs>
  <TitlesOfParts>
    <vt:vector size="50" baseType="lpstr">
      <vt:lpstr>Arial</vt:lpstr>
      <vt:lpstr>宋体</vt:lpstr>
      <vt:lpstr>Wingdings</vt:lpstr>
      <vt:lpstr>黑体</vt:lpstr>
      <vt:lpstr>Calibri</vt:lpstr>
      <vt:lpstr>Times New Roman</vt:lpstr>
      <vt:lpstr>微软雅黑</vt:lpstr>
      <vt:lpstr>Arial Unicode MS</vt:lpstr>
      <vt:lpstr>Calibri Light</vt:lpstr>
      <vt:lpstr>PMingLiU</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JimmyYi</cp:lastModifiedBy>
  <cp:revision>206</cp:revision>
  <dcterms:created xsi:type="dcterms:W3CDTF">2015-02-19T23:46:00Z</dcterms:created>
  <dcterms:modified xsi:type="dcterms:W3CDTF">2017-11-05T11:49:24Z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