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58" r:id="rId5"/>
    <p:sldId id="332" r:id="rId6"/>
    <p:sldId id="333" r:id="rId7"/>
    <p:sldId id="447" r:id="rId8"/>
    <p:sldId id="334" r:id="rId9"/>
    <p:sldId id="359" r:id="rId10"/>
    <p:sldId id="360" r:id="rId11"/>
    <p:sldId id="407" r:id="rId12"/>
    <p:sldId id="413" r:id="rId13"/>
    <p:sldId id="414" r:id="rId14"/>
    <p:sldId id="418" r:id="rId15"/>
    <p:sldId id="420" r:id="rId16"/>
    <p:sldId id="384" r:id="rId17"/>
    <p:sldId id="408" r:id="rId18"/>
    <p:sldId id="385" r:id="rId19"/>
    <p:sldId id="415" r:id="rId20"/>
    <p:sldId id="417" r:id="rId21"/>
    <p:sldId id="416" r:id="rId22"/>
    <p:sldId id="404" r:id="rId23"/>
    <p:sldId id="405" r:id="rId24"/>
    <p:sldId id="406" r:id="rId25"/>
    <p:sldId id="340" r:id="rId26"/>
    <p:sldId id="339" r:id="rId27"/>
    <p:sldId id="345" r:id="rId28"/>
    <p:sldId id="348" r:id="rId29"/>
    <p:sldId id="351" r:id="rId30"/>
    <p:sldId id="352" r:id="rId31"/>
    <p:sldId id="355" r:id="rId32"/>
  </p:sldIdLst>
  <p:sldSz cx="9144000" cy="5143500" type="screen16x9"/>
  <p:notesSz cx="6858000" cy="9144000"/>
  <p:defaultTextStyle>
    <a:defPPr>
      <a:defRPr lang="zh-CN"/>
    </a:defPPr>
    <a:lvl1pPr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342900" indent="1143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685800" indent="2286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028700" indent="3429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371600" indent="4572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6781E"/>
    <a:srgbClr val="EE7619"/>
    <a:srgbClr val="F32307"/>
    <a:srgbClr val="0099A7"/>
    <a:srgbClr val="1C3313"/>
    <a:srgbClr val="2E2E2E"/>
    <a:srgbClr val="9D8670"/>
    <a:srgbClr val="BAC8D0"/>
    <a:srgbClr val="B3B7BA"/>
    <a:srgbClr val="D5D3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72" autoAdjust="0"/>
    <p:restoredTop sz="96181" autoAdjust="0"/>
  </p:normalViewPr>
  <p:slideViewPr>
    <p:cSldViewPr snapToGrid="0">
      <p:cViewPr varScale="1">
        <p:scale>
          <a:sx n="117" d="100"/>
          <a:sy n="117" d="100"/>
        </p:scale>
        <p:origin x="438" y="96"/>
      </p:cViewPr>
      <p:guideLst>
        <p:guide orient="horz" pos="1556"/>
        <p:guide pos="2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 showFormatting="0">
    <p:cViewPr>
      <p:scale>
        <a:sx n="88" d="100"/>
        <a:sy n="88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commentAuthors" Target="commentAuthors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7F3EF5EF-C183-428B-80C9-8F2B957BC91E}" type="datetimeFigureOut">
              <a:rPr lang="zh-CN" altLang="en-US"/>
            </a:fld>
            <a:endParaRPr lang="zh-CN" altLang="en-US"/>
          </a:p>
        </p:txBody>
      </p:sp>
      <p:sp>
        <p:nvSpPr>
          <p:cNvPr id="10244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9668CB19-E835-4018-A545-A952CEF593B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229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更多精彩作品请移步演界官方网站：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sunny_heima.yanj.cn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229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E6A7775-B622-4D98-A8C1-D93C1930A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68CB19-E835-4018-A545-A952CEF593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4294967295"/>
          </p:nvPr>
        </p:nvSpPr>
        <p:spPr/>
      </p:sp>
      <p:sp>
        <p:nvSpPr>
          <p:cNvPr id="3" name="文本占位符 2"/>
          <p:cNvSpPr/>
          <p:nvPr>
            <p:ph type="body" idx="9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229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更多精彩作品请移步演界官方网站：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sunny_heima.yanj.cn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229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E6A7775-B622-4D98-A8C1-D93C1930A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927100" y="1066800"/>
            <a:ext cx="3048000" cy="288290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348D7349-070A-4E19-80EA-7B230E0E17F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49A8B5D8-7A02-4109-806C-055DEE1AE0D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6F08C8AF-B2FD-4039-AB05-6C0BA0F4FD4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C0FF39F8-6213-4695-B132-4B0EE6D4ADD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131A0EE4-B2B4-4030-A5A0-82DC478FBD5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E0606B29-6252-46E4-A461-695E367BB25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237920" y="196230"/>
            <a:ext cx="230076" cy="290200"/>
            <a:chOff x="4481513" y="4638676"/>
            <a:chExt cx="290512" cy="366711"/>
          </a:xfrm>
          <a:solidFill>
            <a:schemeClr val="bg1"/>
          </a:solidFill>
        </p:grpSpPr>
        <p:sp>
          <p:nvSpPr>
            <p:cNvPr id="3" name="Freeform 5"/>
            <p:cNvSpPr/>
            <p:nvPr/>
          </p:nvSpPr>
          <p:spPr bwMode="auto">
            <a:xfrm>
              <a:off x="4598988" y="4784725"/>
              <a:ext cx="46038" cy="23812"/>
            </a:xfrm>
            <a:custGeom>
              <a:avLst/>
              <a:gdLst>
                <a:gd name="T0" fmla="*/ 0 w 29"/>
                <a:gd name="T1" fmla="*/ 13 h 15"/>
                <a:gd name="T2" fmla="*/ 18 w 29"/>
                <a:gd name="T3" fmla="*/ 15 h 15"/>
                <a:gd name="T4" fmla="*/ 29 w 29"/>
                <a:gd name="T5" fmla="*/ 1 h 15"/>
                <a:gd name="T6" fmla="*/ 14 w 29"/>
                <a:gd name="T7" fmla="*/ 0 h 15"/>
                <a:gd name="T8" fmla="*/ 0 w 29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0" y="13"/>
                  </a:moveTo>
                  <a:lnTo>
                    <a:pt x="18" y="15"/>
                  </a:lnTo>
                  <a:lnTo>
                    <a:pt x="29" y="1"/>
                  </a:lnTo>
                  <a:lnTo>
                    <a:pt x="14" y="0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4" name="Freeform 6"/>
            <p:cNvSpPr/>
            <p:nvPr/>
          </p:nvSpPr>
          <p:spPr bwMode="auto">
            <a:xfrm>
              <a:off x="4562475" y="4962525"/>
              <a:ext cx="50800" cy="42862"/>
            </a:xfrm>
            <a:custGeom>
              <a:avLst/>
              <a:gdLst>
                <a:gd name="T0" fmla="*/ 6 w 32"/>
                <a:gd name="T1" fmla="*/ 0 h 27"/>
                <a:gd name="T2" fmla="*/ 0 w 32"/>
                <a:gd name="T3" fmla="*/ 27 h 27"/>
                <a:gd name="T4" fmla="*/ 32 w 32"/>
                <a:gd name="T5" fmla="*/ 0 h 27"/>
                <a:gd name="T6" fmla="*/ 6 w 32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27">
                  <a:moveTo>
                    <a:pt x="6" y="0"/>
                  </a:moveTo>
                  <a:lnTo>
                    <a:pt x="0" y="27"/>
                  </a:lnTo>
                  <a:lnTo>
                    <a:pt x="32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5" name="Freeform 7"/>
            <p:cNvSpPr/>
            <p:nvPr/>
          </p:nvSpPr>
          <p:spPr bwMode="auto">
            <a:xfrm>
              <a:off x="4591050" y="4962525"/>
              <a:ext cx="107950" cy="38100"/>
            </a:xfrm>
            <a:custGeom>
              <a:avLst/>
              <a:gdLst>
                <a:gd name="T0" fmla="*/ 58 w 68"/>
                <a:gd name="T1" fmla="*/ 0 h 24"/>
                <a:gd name="T2" fmla="*/ 31 w 68"/>
                <a:gd name="T3" fmla="*/ 0 h 24"/>
                <a:gd name="T4" fmla="*/ 0 w 68"/>
                <a:gd name="T5" fmla="*/ 24 h 24"/>
                <a:gd name="T6" fmla="*/ 68 w 68"/>
                <a:gd name="T7" fmla="*/ 24 h 24"/>
                <a:gd name="T8" fmla="*/ 47 w 68"/>
                <a:gd name="T9" fmla="*/ 11 h 24"/>
                <a:gd name="T10" fmla="*/ 58 w 6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24">
                  <a:moveTo>
                    <a:pt x="58" y="0"/>
                  </a:moveTo>
                  <a:lnTo>
                    <a:pt x="31" y="0"/>
                  </a:lnTo>
                  <a:lnTo>
                    <a:pt x="0" y="24"/>
                  </a:lnTo>
                  <a:lnTo>
                    <a:pt x="68" y="24"/>
                  </a:lnTo>
                  <a:lnTo>
                    <a:pt x="47" y="11"/>
                  </a:lnTo>
                  <a:lnTo>
                    <a:pt x="5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4491038" y="4638676"/>
              <a:ext cx="263525" cy="258762"/>
            </a:xfrm>
            <a:custGeom>
              <a:avLst/>
              <a:gdLst>
                <a:gd name="T0" fmla="*/ 123 w 166"/>
                <a:gd name="T1" fmla="*/ 77 h 163"/>
                <a:gd name="T2" fmla="*/ 123 w 166"/>
                <a:gd name="T3" fmla="*/ 57 h 163"/>
                <a:gd name="T4" fmla="*/ 117 w 166"/>
                <a:gd name="T5" fmla="*/ 64 h 163"/>
                <a:gd name="T6" fmla="*/ 117 w 166"/>
                <a:gd name="T7" fmla="*/ 43 h 163"/>
                <a:gd name="T8" fmla="*/ 109 w 166"/>
                <a:gd name="T9" fmla="*/ 53 h 163"/>
                <a:gd name="T10" fmla="*/ 109 w 166"/>
                <a:gd name="T11" fmla="*/ 30 h 163"/>
                <a:gd name="T12" fmla="*/ 101 w 166"/>
                <a:gd name="T13" fmla="*/ 44 h 163"/>
                <a:gd name="T14" fmla="*/ 77 w 166"/>
                <a:gd name="T15" fmla="*/ 10 h 163"/>
                <a:gd name="T16" fmla="*/ 76 w 166"/>
                <a:gd name="T17" fmla="*/ 62 h 163"/>
                <a:gd name="T18" fmla="*/ 75 w 166"/>
                <a:gd name="T19" fmla="*/ 62 h 163"/>
                <a:gd name="T20" fmla="*/ 6 w 166"/>
                <a:gd name="T21" fmla="*/ 0 h 163"/>
                <a:gd name="T22" fmla="*/ 59 w 166"/>
                <a:gd name="T23" fmla="*/ 76 h 163"/>
                <a:gd name="T24" fmla="*/ 0 w 166"/>
                <a:gd name="T25" fmla="*/ 125 h 163"/>
                <a:gd name="T26" fmla="*/ 37 w 166"/>
                <a:gd name="T27" fmla="*/ 163 h 163"/>
                <a:gd name="T28" fmla="*/ 65 w 166"/>
                <a:gd name="T29" fmla="*/ 144 h 163"/>
                <a:gd name="T30" fmla="*/ 62 w 166"/>
                <a:gd name="T31" fmla="*/ 153 h 163"/>
                <a:gd name="T32" fmla="*/ 72 w 166"/>
                <a:gd name="T33" fmla="*/ 153 h 163"/>
                <a:gd name="T34" fmla="*/ 75 w 166"/>
                <a:gd name="T35" fmla="*/ 143 h 163"/>
                <a:gd name="T36" fmla="*/ 109 w 166"/>
                <a:gd name="T37" fmla="*/ 126 h 163"/>
                <a:gd name="T38" fmla="*/ 102 w 166"/>
                <a:gd name="T39" fmla="*/ 116 h 163"/>
                <a:gd name="T40" fmla="*/ 80 w 166"/>
                <a:gd name="T41" fmla="*/ 131 h 163"/>
                <a:gd name="T42" fmla="*/ 61 w 166"/>
                <a:gd name="T43" fmla="*/ 129 h 163"/>
                <a:gd name="T44" fmla="*/ 35 w 166"/>
                <a:gd name="T45" fmla="*/ 148 h 163"/>
                <a:gd name="T46" fmla="*/ 17 w 166"/>
                <a:gd name="T47" fmla="*/ 126 h 163"/>
                <a:gd name="T48" fmla="*/ 89 w 166"/>
                <a:gd name="T49" fmla="*/ 72 h 163"/>
                <a:gd name="T50" fmla="*/ 89 w 166"/>
                <a:gd name="T51" fmla="*/ 46 h 163"/>
                <a:gd name="T52" fmla="*/ 147 w 166"/>
                <a:gd name="T53" fmla="*/ 133 h 163"/>
                <a:gd name="T54" fmla="*/ 116 w 166"/>
                <a:gd name="T55" fmla="*/ 156 h 163"/>
                <a:gd name="T56" fmla="*/ 136 w 166"/>
                <a:gd name="T57" fmla="*/ 156 h 163"/>
                <a:gd name="T58" fmla="*/ 166 w 166"/>
                <a:gd name="T59" fmla="*/ 132 h 163"/>
                <a:gd name="T60" fmla="*/ 123 w 166"/>
                <a:gd name="T61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6" h="163">
                  <a:moveTo>
                    <a:pt x="123" y="77"/>
                  </a:moveTo>
                  <a:lnTo>
                    <a:pt x="123" y="57"/>
                  </a:lnTo>
                  <a:lnTo>
                    <a:pt x="117" y="64"/>
                  </a:lnTo>
                  <a:lnTo>
                    <a:pt x="117" y="43"/>
                  </a:lnTo>
                  <a:lnTo>
                    <a:pt x="109" y="53"/>
                  </a:lnTo>
                  <a:lnTo>
                    <a:pt x="109" y="30"/>
                  </a:lnTo>
                  <a:lnTo>
                    <a:pt x="101" y="44"/>
                  </a:lnTo>
                  <a:lnTo>
                    <a:pt x="77" y="10"/>
                  </a:lnTo>
                  <a:lnTo>
                    <a:pt x="76" y="62"/>
                  </a:lnTo>
                  <a:lnTo>
                    <a:pt x="75" y="62"/>
                  </a:lnTo>
                  <a:lnTo>
                    <a:pt x="6" y="0"/>
                  </a:lnTo>
                  <a:lnTo>
                    <a:pt x="59" y="76"/>
                  </a:lnTo>
                  <a:lnTo>
                    <a:pt x="0" y="125"/>
                  </a:lnTo>
                  <a:lnTo>
                    <a:pt x="37" y="163"/>
                  </a:lnTo>
                  <a:lnTo>
                    <a:pt x="65" y="144"/>
                  </a:lnTo>
                  <a:lnTo>
                    <a:pt x="62" y="153"/>
                  </a:lnTo>
                  <a:lnTo>
                    <a:pt x="72" y="153"/>
                  </a:lnTo>
                  <a:lnTo>
                    <a:pt x="75" y="143"/>
                  </a:lnTo>
                  <a:lnTo>
                    <a:pt x="109" y="126"/>
                  </a:lnTo>
                  <a:lnTo>
                    <a:pt x="102" y="116"/>
                  </a:lnTo>
                  <a:lnTo>
                    <a:pt x="80" y="131"/>
                  </a:lnTo>
                  <a:lnTo>
                    <a:pt x="61" y="129"/>
                  </a:lnTo>
                  <a:lnTo>
                    <a:pt x="35" y="148"/>
                  </a:lnTo>
                  <a:lnTo>
                    <a:pt x="17" y="126"/>
                  </a:lnTo>
                  <a:lnTo>
                    <a:pt x="89" y="72"/>
                  </a:lnTo>
                  <a:lnTo>
                    <a:pt x="89" y="46"/>
                  </a:lnTo>
                  <a:lnTo>
                    <a:pt x="147" y="133"/>
                  </a:lnTo>
                  <a:lnTo>
                    <a:pt x="116" y="156"/>
                  </a:lnTo>
                  <a:lnTo>
                    <a:pt x="136" y="156"/>
                  </a:lnTo>
                  <a:lnTo>
                    <a:pt x="166" y="132"/>
                  </a:lnTo>
                  <a:lnTo>
                    <a:pt x="123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7" name="Freeform 9"/>
            <p:cNvSpPr/>
            <p:nvPr/>
          </p:nvSpPr>
          <p:spPr bwMode="auto">
            <a:xfrm>
              <a:off x="4549775" y="4932363"/>
              <a:ext cx="12700" cy="9525"/>
            </a:xfrm>
            <a:custGeom>
              <a:avLst/>
              <a:gdLst>
                <a:gd name="T0" fmla="*/ 1 w 8"/>
                <a:gd name="T1" fmla="*/ 0 h 6"/>
                <a:gd name="T2" fmla="*/ 0 w 8"/>
                <a:gd name="T3" fmla="*/ 6 h 6"/>
                <a:gd name="T4" fmla="*/ 6 w 8"/>
                <a:gd name="T5" fmla="*/ 6 h 6"/>
                <a:gd name="T6" fmla="*/ 8 w 8"/>
                <a:gd name="T7" fmla="*/ 0 h 6"/>
                <a:gd name="T8" fmla="*/ 1 w 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1" y="0"/>
                  </a:moveTo>
                  <a:lnTo>
                    <a:pt x="0" y="6"/>
                  </a:lnTo>
                  <a:lnTo>
                    <a:pt x="6" y="6"/>
                  </a:lnTo>
                  <a:lnTo>
                    <a:pt x="8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8" name="Freeform 10"/>
            <p:cNvSpPr/>
            <p:nvPr/>
          </p:nvSpPr>
          <p:spPr bwMode="auto">
            <a:xfrm>
              <a:off x="4564063" y="4932363"/>
              <a:ext cx="14288" cy="9525"/>
            </a:xfrm>
            <a:custGeom>
              <a:avLst/>
              <a:gdLst>
                <a:gd name="T0" fmla="*/ 2 w 9"/>
                <a:gd name="T1" fmla="*/ 0 h 6"/>
                <a:gd name="T2" fmla="*/ 0 w 9"/>
                <a:gd name="T3" fmla="*/ 6 h 6"/>
                <a:gd name="T4" fmla="*/ 7 w 9"/>
                <a:gd name="T5" fmla="*/ 6 h 6"/>
                <a:gd name="T6" fmla="*/ 9 w 9"/>
                <a:gd name="T7" fmla="*/ 0 h 6"/>
                <a:gd name="T8" fmla="*/ 2 w 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2" y="0"/>
                  </a:moveTo>
                  <a:lnTo>
                    <a:pt x="0" y="6"/>
                  </a:lnTo>
                  <a:lnTo>
                    <a:pt x="7" y="6"/>
                  </a:lnTo>
                  <a:lnTo>
                    <a:pt x="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9" name="Freeform 11"/>
            <p:cNvSpPr/>
            <p:nvPr/>
          </p:nvSpPr>
          <p:spPr bwMode="auto">
            <a:xfrm>
              <a:off x="4578350" y="4932363"/>
              <a:ext cx="14288" cy="9525"/>
            </a:xfrm>
            <a:custGeom>
              <a:avLst/>
              <a:gdLst>
                <a:gd name="T0" fmla="*/ 2 w 9"/>
                <a:gd name="T1" fmla="*/ 0 h 6"/>
                <a:gd name="T2" fmla="*/ 0 w 9"/>
                <a:gd name="T3" fmla="*/ 6 h 6"/>
                <a:gd name="T4" fmla="*/ 7 w 9"/>
                <a:gd name="T5" fmla="*/ 6 h 6"/>
                <a:gd name="T6" fmla="*/ 9 w 9"/>
                <a:gd name="T7" fmla="*/ 0 h 6"/>
                <a:gd name="T8" fmla="*/ 2 w 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2" y="0"/>
                  </a:moveTo>
                  <a:lnTo>
                    <a:pt x="0" y="6"/>
                  </a:lnTo>
                  <a:lnTo>
                    <a:pt x="7" y="6"/>
                  </a:lnTo>
                  <a:lnTo>
                    <a:pt x="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10" name="Freeform 12"/>
            <p:cNvSpPr/>
            <p:nvPr/>
          </p:nvSpPr>
          <p:spPr bwMode="auto">
            <a:xfrm>
              <a:off x="4594225" y="4932363"/>
              <a:ext cx="12700" cy="9525"/>
            </a:xfrm>
            <a:custGeom>
              <a:avLst/>
              <a:gdLst>
                <a:gd name="T0" fmla="*/ 1 w 8"/>
                <a:gd name="T1" fmla="*/ 0 h 6"/>
                <a:gd name="T2" fmla="*/ 0 w 8"/>
                <a:gd name="T3" fmla="*/ 6 h 6"/>
                <a:gd name="T4" fmla="*/ 6 w 8"/>
                <a:gd name="T5" fmla="*/ 6 h 6"/>
                <a:gd name="T6" fmla="*/ 8 w 8"/>
                <a:gd name="T7" fmla="*/ 0 h 6"/>
                <a:gd name="T8" fmla="*/ 1 w 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1" y="0"/>
                  </a:moveTo>
                  <a:lnTo>
                    <a:pt x="0" y="6"/>
                  </a:lnTo>
                  <a:lnTo>
                    <a:pt x="6" y="6"/>
                  </a:lnTo>
                  <a:lnTo>
                    <a:pt x="8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11" name="Freeform 13"/>
            <p:cNvSpPr>
              <a:spLocks noEditPoints="1"/>
            </p:cNvSpPr>
            <p:nvPr/>
          </p:nvSpPr>
          <p:spPr bwMode="auto">
            <a:xfrm>
              <a:off x="4484688" y="4903788"/>
              <a:ext cx="58738" cy="38100"/>
            </a:xfrm>
            <a:custGeom>
              <a:avLst/>
              <a:gdLst>
                <a:gd name="T0" fmla="*/ 60 w 60"/>
                <a:gd name="T1" fmla="*/ 34 h 39"/>
                <a:gd name="T2" fmla="*/ 36 w 60"/>
                <a:gd name="T3" fmla="*/ 34 h 39"/>
                <a:gd name="T4" fmla="*/ 36 w 60"/>
                <a:gd name="T5" fmla="*/ 29 h 39"/>
                <a:gd name="T6" fmla="*/ 60 w 60"/>
                <a:gd name="T7" fmla="*/ 29 h 39"/>
                <a:gd name="T8" fmla="*/ 60 w 60"/>
                <a:gd name="T9" fmla="*/ 23 h 39"/>
                <a:gd name="T10" fmla="*/ 36 w 60"/>
                <a:gd name="T11" fmla="*/ 23 h 39"/>
                <a:gd name="T12" fmla="*/ 36 w 60"/>
                <a:gd name="T13" fmla="*/ 21 h 39"/>
                <a:gd name="T14" fmla="*/ 55 w 60"/>
                <a:gd name="T15" fmla="*/ 21 h 39"/>
                <a:gd name="T16" fmla="*/ 60 w 60"/>
                <a:gd name="T17" fmla="*/ 16 h 39"/>
                <a:gd name="T18" fmla="*/ 60 w 60"/>
                <a:gd name="T19" fmla="*/ 0 h 39"/>
                <a:gd name="T20" fmla="*/ 0 w 60"/>
                <a:gd name="T21" fmla="*/ 0 h 39"/>
                <a:gd name="T22" fmla="*/ 0 w 60"/>
                <a:gd name="T23" fmla="*/ 21 h 39"/>
                <a:gd name="T24" fmla="*/ 24 w 60"/>
                <a:gd name="T25" fmla="*/ 21 h 39"/>
                <a:gd name="T26" fmla="*/ 24 w 60"/>
                <a:gd name="T27" fmla="*/ 23 h 39"/>
                <a:gd name="T28" fmla="*/ 0 w 60"/>
                <a:gd name="T29" fmla="*/ 23 h 39"/>
                <a:gd name="T30" fmla="*/ 0 w 60"/>
                <a:gd name="T31" fmla="*/ 29 h 39"/>
                <a:gd name="T32" fmla="*/ 24 w 60"/>
                <a:gd name="T33" fmla="*/ 29 h 39"/>
                <a:gd name="T34" fmla="*/ 24 w 60"/>
                <a:gd name="T35" fmla="*/ 34 h 39"/>
                <a:gd name="T36" fmla="*/ 0 w 60"/>
                <a:gd name="T37" fmla="*/ 34 h 39"/>
                <a:gd name="T38" fmla="*/ 0 w 60"/>
                <a:gd name="T39" fmla="*/ 39 h 39"/>
                <a:gd name="T40" fmla="*/ 60 w 60"/>
                <a:gd name="T41" fmla="*/ 39 h 39"/>
                <a:gd name="T42" fmla="*/ 60 w 60"/>
                <a:gd name="T43" fmla="*/ 34 h 39"/>
                <a:gd name="T44" fmla="*/ 36 w 60"/>
                <a:gd name="T45" fmla="*/ 5 h 39"/>
                <a:gd name="T46" fmla="*/ 49 w 60"/>
                <a:gd name="T47" fmla="*/ 5 h 39"/>
                <a:gd name="T48" fmla="*/ 49 w 60"/>
                <a:gd name="T49" fmla="*/ 14 h 39"/>
                <a:gd name="T50" fmla="*/ 46 w 60"/>
                <a:gd name="T51" fmla="*/ 16 h 39"/>
                <a:gd name="T52" fmla="*/ 46 w 60"/>
                <a:gd name="T53" fmla="*/ 16 h 39"/>
                <a:gd name="T54" fmla="*/ 47 w 60"/>
                <a:gd name="T55" fmla="*/ 6 h 39"/>
                <a:gd name="T56" fmla="*/ 40 w 60"/>
                <a:gd name="T57" fmla="*/ 6 h 39"/>
                <a:gd name="T58" fmla="*/ 38 w 60"/>
                <a:gd name="T59" fmla="*/ 16 h 39"/>
                <a:gd name="T60" fmla="*/ 36 w 60"/>
                <a:gd name="T61" fmla="*/ 16 h 39"/>
                <a:gd name="T62" fmla="*/ 36 w 60"/>
                <a:gd name="T63" fmla="*/ 5 h 39"/>
                <a:gd name="T64" fmla="*/ 24 w 60"/>
                <a:gd name="T65" fmla="*/ 16 h 39"/>
                <a:gd name="T66" fmla="*/ 22 w 60"/>
                <a:gd name="T67" fmla="*/ 16 h 39"/>
                <a:gd name="T68" fmla="*/ 20 w 60"/>
                <a:gd name="T69" fmla="*/ 6 h 39"/>
                <a:gd name="T70" fmla="*/ 12 w 60"/>
                <a:gd name="T71" fmla="*/ 6 h 39"/>
                <a:gd name="T72" fmla="*/ 14 w 60"/>
                <a:gd name="T73" fmla="*/ 16 h 39"/>
                <a:gd name="T74" fmla="*/ 11 w 60"/>
                <a:gd name="T75" fmla="*/ 16 h 39"/>
                <a:gd name="T76" fmla="*/ 11 w 60"/>
                <a:gd name="T77" fmla="*/ 5 h 39"/>
                <a:gd name="T78" fmla="*/ 24 w 60"/>
                <a:gd name="T79" fmla="*/ 5 h 39"/>
                <a:gd name="T80" fmla="*/ 24 w 60"/>
                <a:gd name="T8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39">
                  <a:moveTo>
                    <a:pt x="60" y="34"/>
                  </a:moveTo>
                  <a:cubicBezTo>
                    <a:pt x="36" y="34"/>
                    <a:pt x="36" y="34"/>
                    <a:pt x="36" y="34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60" y="29"/>
                    <a:pt x="60" y="29"/>
                    <a:pt x="60" y="29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9" y="21"/>
                    <a:pt x="60" y="20"/>
                    <a:pt x="60" y="16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60" y="39"/>
                    <a:pt x="60" y="39"/>
                    <a:pt x="60" y="39"/>
                  </a:cubicBezTo>
                  <a:lnTo>
                    <a:pt x="60" y="34"/>
                  </a:lnTo>
                  <a:close/>
                  <a:moveTo>
                    <a:pt x="36" y="5"/>
                  </a:moveTo>
                  <a:cubicBezTo>
                    <a:pt x="49" y="5"/>
                    <a:pt x="49" y="5"/>
                    <a:pt x="49" y="5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6"/>
                    <a:pt x="48" y="16"/>
                    <a:pt x="46" y="16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6" y="16"/>
                    <a:pt x="36" y="16"/>
                    <a:pt x="36" y="16"/>
                  </a:cubicBezTo>
                  <a:lnTo>
                    <a:pt x="36" y="5"/>
                  </a:lnTo>
                  <a:close/>
                  <a:moveTo>
                    <a:pt x="24" y="16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24" y="5"/>
                    <a:pt x="24" y="5"/>
                    <a:pt x="24" y="5"/>
                  </a:cubicBezTo>
                  <a:lnTo>
                    <a:pt x="2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12" name="Freeform 14"/>
            <p:cNvSpPr/>
            <p:nvPr/>
          </p:nvSpPr>
          <p:spPr bwMode="auto">
            <a:xfrm>
              <a:off x="4546600" y="4903788"/>
              <a:ext cx="77788" cy="15875"/>
            </a:xfrm>
            <a:custGeom>
              <a:avLst/>
              <a:gdLst>
                <a:gd name="T0" fmla="*/ 0 w 49"/>
                <a:gd name="T1" fmla="*/ 3 h 10"/>
                <a:gd name="T2" fmla="*/ 40 w 49"/>
                <a:gd name="T3" fmla="*/ 3 h 10"/>
                <a:gd name="T4" fmla="*/ 40 w 49"/>
                <a:gd name="T5" fmla="*/ 10 h 10"/>
                <a:gd name="T6" fmla="*/ 48 w 49"/>
                <a:gd name="T7" fmla="*/ 10 h 10"/>
                <a:gd name="T8" fmla="*/ 49 w 49"/>
                <a:gd name="T9" fmla="*/ 0 h 10"/>
                <a:gd name="T10" fmla="*/ 0 w 49"/>
                <a:gd name="T11" fmla="*/ 0 h 10"/>
                <a:gd name="T12" fmla="*/ 0 w 49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0">
                  <a:moveTo>
                    <a:pt x="0" y="3"/>
                  </a:moveTo>
                  <a:lnTo>
                    <a:pt x="40" y="3"/>
                  </a:lnTo>
                  <a:lnTo>
                    <a:pt x="40" y="10"/>
                  </a:lnTo>
                  <a:lnTo>
                    <a:pt x="48" y="10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13" name="Freeform 15"/>
            <p:cNvSpPr/>
            <p:nvPr/>
          </p:nvSpPr>
          <p:spPr bwMode="auto">
            <a:xfrm>
              <a:off x="4562475" y="4910138"/>
              <a:ext cx="61913" cy="41275"/>
            </a:xfrm>
            <a:custGeom>
              <a:avLst/>
              <a:gdLst>
                <a:gd name="T0" fmla="*/ 16 w 62"/>
                <a:gd name="T1" fmla="*/ 0 h 43"/>
                <a:gd name="T2" fmla="*/ 2 w 62"/>
                <a:gd name="T3" fmla="*/ 0 h 43"/>
                <a:gd name="T4" fmla="*/ 0 w 62"/>
                <a:gd name="T5" fmla="*/ 17 h 43"/>
                <a:gd name="T6" fmla="*/ 47 w 62"/>
                <a:gd name="T7" fmla="*/ 17 h 43"/>
                <a:gd name="T8" fmla="*/ 47 w 62"/>
                <a:gd name="T9" fmla="*/ 34 h 43"/>
                <a:gd name="T10" fmla="*/ 61 w 62"/>
                <a:gd name="T11" fmla="*/ 42 h 43"/>
                <a:gd name="T12" fmla="*/ 62 w 62"/>
                <a:gd name="T13" fmla="*/ 41 h 43"/>
                <a:gd name="T14" fmla="*/ 62 w 62"/>
                <a:gd name="T15" fmla="*/ 12 h 43"/>
                <a:gd name="T16" fmla="*/ 14 w 62"/>
                <a:gd name="T17" fmla="*/ 12 h 43"/>
                <a:gd name="T18" fmla="*/ 16 w 62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43">
                  <a:moveTo>
                    <a:pt x="1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4"/>
                    <a:pt x="60" y="41"/>
                    <a:pt x="61" y="42"/>
                  </a:cubicBezTo>
                  <a:cubicBezTo>
                    <a:pt x="62" y="43"/>
                    <a:pt x="62" y="41"/>
                    <a:pt x="62" y="41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14" y="12"/>
                    <a:pt x="14" y="12"/>
                    <a:pt x="14" y="12"/>
                  </a:cubicBez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14" name="Freeform 16"/>
            <p:cNvSpPr>
              <a:spLocks noEditPoints="1"/>
            </p:cNvSpPr>
            <p:nvPr/>
          </p:nvSpPr>
          <p:spPr bwMode="auto">
            <a:xfrm>
              <a:off x="4640263" y="4903788"/>
              <a:ext cx="33338" cy="46037"/>
            </a:xfrm>
            <a:custGeom>
              <a:avLst/>
              <a:gdLst>
                <a:gd name="T0" fmla="*/ 15 w 34"/>
                <a:gd name="T1" fmla="*/ 0 h 47"/>
                <a:gd name="T2" fmla="*/ 0 w 34"/>
                <a:gd name="T3" fmla="*/ 0 h 47"/>
                <a:gd name="T4" fmla="*/ 0 w 34"/>
                <a:gd name="T5" fmla="*/ 47 h 47"/>
                <a:gd name="T6" fmla="*/ 10 w 34"/>
                <a:gd name="T7" fmla="*/ 47 h 47"/>
                <a:gd name="T8" fmla="*/ 10 w 34"/>
                <a:gd name="T9" fmla="*/ 29 h 47"/>
                <a:gd name="T10" fmla="*/ 17 w 34"/>
                <a:gd name="T11" fmla="*/ 29 h 47"/>
                <a:gd name="T12" fmla="*/ 34 w 34"/>
                <a:gd name="T13" fmla="*/ 15 h 47"/>
                <a:gd name="T14" fmla="*/ 15 w 34"/>
                <a:gd name="T15" fmla="*/ 0 h 47"/>
                <a:gd name="T16" fmla="*/ 13 w 34"/>
                <a:gd name="T17" fmla="*/ 21 h 47"/>
                <a:gd name="T18" fmla="*/ 10 w 34"/>
                <a:gd name="T19" fmla="*/ 21 h 47"/>
                <a:gd name="T20" fmla="*/ 10 w 34"/>
                <a:gd name="T21" fmla="*/ 8 h 47"/>
                <a:gd name="T22" fmla="*/ 13 w 34"/>
                <a:gd name="T23" fmla="*/ 8 h 47"/>
                <a:gd name="T24" fmla="*/ 23 w 34"/>
                <a:gd name="T25" fmla="*/ 15 h 47"/>
                <a:gd name="T26" fmla="*/ 13 w 34"/>
                <a:gd name="T27" fmla="*/ 2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47"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28" y="28"/>
                    <a:pt x="33" y="24"/>
                    <a:pt x="34" y="15"/>
                  </a:cubicBezTo>
                  <a:cubicBezTo>
                    <a:pt x="34" y="5"/>
                    <a:pt x="27" y="0"/>
                    <a:pt x="15" y="0"/>
                  </a:cubicBezTo>
                  <a:close/>
                  <a:moveTo>
                    <a:pt x="13" y="21"/>
                  </a:moveTo>
                  <a:cubicBezTo>
                    <a:pt x="12" y="21"/>
                    <a:pt x="11" y="21"/>
                    <a:pt x="10" y="21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2" y="8"/>
                    <a:pt x="13" y="8"/>
                  </a:cubicBezTo>
                  <a:cubicBezTo>
                    <a:pt x="20" y="7"/>
                    <a:pt x="23" y="10"/>
                    <a:pt x="23" y="15"/>
                  </a:cubicBezTo>
                  <a:cubicBezTo>
                    <a:pt x="23" y="20"/>
                    <a:pt x="20" y="22"/>
                    <a:pt x="1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15" name="Freeform 17"/>
            <p:cNvSpPr>
              <a:spLocks noEditPoints="1"/>
            </p:cNvSpPr>
            <p:nvPr/>
          </p:nvSpPr>
          <p:spPr bwMode="auto">
            <a:xfrm>
              <a:off x="4689475" y="4903788"/>
              <a:ext cx="33338" cy="46037"/>
            </a:xfrm>
            <a:custGeom>
              <a:avLst/>
              <a:gdLst>
                <a:gd name="T0" fmla="*/ 15 w 34"/>
                <a:gd name="T1" fmla="*/ 0 h 47"/>
                <a:gd name="T2" fmla="*/ 0 w 34"/>
                <a:gd name="T3" fmla="*/ 0 h 47"/>
                <a:gd name="T4" fmla="*/ 0 w 34"/>
                <a:gd name="T5" fmla="*/ 47 h 47"/>
                <a:gd name="T6" fmla="*/ 10 w 34"/>
                <a:gd name="T7" fmla="*/ 47 h 47"/>
                <a:gd name="T8" fmla="*/ 10 w 34"/>
                <a:gd name="T9" fmla="*/ 29 h 47"/>
                <a:gd name="T10" fmla="*/ 18 w 34"/>
                <a:gd name="T11" fmla="*/ 29 h 47"/>
                <a:gd name="T12" fmla="*/ 34 w 34"/>
                <a:gd name="T13" fmla="*/ 15 h 47"/>
                <a:gd name="T14" fmla="*/ 15 w 34"/>
                <a:gd name="T15" fmla="*/ 0 h 47"/>
                <a:gd name="T16" fmla="*/ 13 w 34"/>
                <a:gd name="T17" fmla="*/ 21 h 47"/>
                <a:gd name="T18" fmla="*/ 10 w 34"/>
                <a:gd name="T19" fmla="*/ 21 h 47"/>
                <a:gd name="T20" fmla="*/ 10 w 34"/>
                <a:gd name="T21" fmla="*/ 8 h 47"/>
                <a:gd name="T22" fmla="*/ 13 w 34"/>
                <a:gd name="T23" fmla="*/ 8 h 47"/>
                <a:gd name="T24" fmla="*/ 23 w 34"/>
                <a:gd name="T25" fmla="*/ 15 h 47"/>
                <a:gd name="T26" fmla="*/ 13 w 34"/>
                <a:gd name="T27" fmla="*/ 2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47"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28" y="28"/>
                    <a:pt x="33" y="24"/>
                    <a:pt x="34" y="15"/>
                  </a:cubicBezTo>
                  <a:cubicBezTo>
                    <a:pt x="34" y="5"/>
                    <a:pt x="28" y="0"/>
                    <a:pt x="15" y="0"/>
                  </a:cubicBezTo>
                  <a:close/>
                  <a:moveTo>
                    <a:pt x="13" y="21"/>
                  </a:moveTo>
                  <a:cubicBezTo>
                    <a:pt x="12" y="21"/>
                    <a:pt x="11" y="21"/>
                    <a:pt x="10" y="21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2" y="8"/>
                    <a:pt x="13" y="8"/>
                  </a:cubicBezTo>
                  <a:cubicBezTo>
                    <a:pt x="20" y="7"/>
                    <a:pt x="23" y="10"/>
                    <a:pt x="23" y="15"/>
                  </a:cubicBezTo>
                  <a:cubicBezTo>
                    <a:pt x="23" y="20"/>
                    <a:pt x="20" y="22"/>
                    <a:pt x="1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16" name="Freeform 18"/>
            <p:cNvSpPr/>
            <p:nvPr/>
          </p:nvSpPr>
          <p:spPr bwMode="auto">
            <a:xfrm>
              <a:off x="4733925" y="4903788"/>
              <a:ext cx="38100" cy="46037"/>
            </a:xfrm>
            <a:custGeom>
              <a:avLst/>
              <a:gdLst>
                <a:gd name="T0" fmla="*/ 0 w 24"/>
                <a:gd name="T1" fmla="*/ 0 h 29"/>
                <a:gd name="T2" fmla="*/ 0 w 24"/>
                <a:gd name="T3" fmla="*/ 5 h 29"/>
                <a:gd name="T4" fmla="*/ 9 w 24"/>
                <a:gd name="T5" fmla="*/ 5 h 29"/>
                <a:gd name="T6" fmla="*/ 9 w 24"/>
                <a:gd name="T7" fmla="*/ 29 h 29"/>
                <a:gd name="T8" fmla="*/ 15 w 24"/>
                <a:gd name="T9" fmla="*/ 29 h 29"/>
                <a:gd name="T10" fmla="*/ 15 w 24"/>
                <a:gd name="T11" fmla="*/ 5 h 29"/>
                <a:gd name="T12" fmla="*/ 24 w 24"/>
                <a:gd name="T13" fmla="*/ 5 h 29"/>
                <a:gd name="T14" fmla="*/ 24 w 24"/>
                <a:gd name="T15" fmla="*/ 0 h 29"/>
                <a:gd name="T16" fmla="*/ 0 w 24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9">
                  <a:moveTo>
                    <a:pt x="0" y="0"/>
                  </a:moveTo>
                  <a:lnTo>
                    <a:pt x="0" y="5"/>
                  </a:lnTo>
                  <a:lnTo>
                    <a:pt x="9" y="5"/>
                  </a:lnTo>
                  <a:lnTo>
                    <a:pt x="9" y="29"/>
                  </a:lnTo>
                  <a:lnTo>
                    <a:pt x="15" y="29"/>
                  </a:lnTo>
                  <a:lnTo>
                    <a:pt x="15" y="5"/>
                  </a:lnTo>
                  <a:lnTo>
                    <a:pt x="24" y="5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17" name="Freeform 19"/>
            <p:cNvSpPr/>
            <p:nvPr/>
          </p:nvSpPr>
          <p:spPr bwMode="auto">
            <a:xfrm>
              <a:off x="4481513" y="4943475"/>
              <a:ext cx="138113" cy="14287"/>
            </a:xfrm>
            <a:custGeom>
              <a:avLst/>
              <a:gdLst>
                <a:gd name="T0" fmla="*/ 81 w 140"/>
                <a:gd name="T1" fmla="*/ 7 h 15"/>
                <a:gd name="T2" fmla="*/ 0 w 140"/>
                <a:gd name="T3" fmla="*/ 8 h 15"/>
                <a:gd name="T4" fmla="*/ 4 w 140"/>
                <a:gd name="T5" fmla="*/ 13 h 15"/>
                <a:gd name="T6" fmla="*/ 80 w 140"/>
                <a:gd name="T7" fmla="*/ 13 h 15"/>
                <a:gd name="T8" fmla="*/ 106 w 140"/>
                <a:gd name="T9" fmla="*/ 15 h 15"/>
                <a:gd name="T10" fmla="*/ 140 w 140"/>
                <a:gd name="T11" fmla="*/ 8 h 15"/>
                <a:gd name="T12" fmla="*/ 133 w 140"/>
                <a:gd name="T13" fmla="*/ 4 h 15"/>
                <a:gd name="T14" fmla="*/ 81 w 140"/>
                <a:gd name="T1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15">
                  <a:moveTo>
                    <a:pt x="81" y="7"/>
                  </a:moveTo>
                  <a:cubicBezTo>
                    <a:pt x="41" y="0"/>
                    <a:pt x="5" y="4"/>
                    <a:pt x="0" y="8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7" y="11"/>
                    <a:pt x="39" y="6"/>
                    <a:pt x="80" y="13"/>
                  </a:cubicBezTo>
                  <a:cubicBezTo>
                    <a:pt x="90" y="14"/>
                    <a:pt x="99" y="15"/>
                    <a:pt x="106" y="15"/>
                  </a:cubicBezTo>
                  <a:cubicBezTo>
                    <a:pt x="129" y="15"/>
                    <a:pt x="140" y="8"/>
                    <a:pt x="140" y="8"/>
                  </a:cubicBezTo>
                  <a:cubicBezTo>
                    <a:pt x="133" y="4"/>
                    <a:pt x="133" y="4"/>
                    <a:pt x="133" y="4"/>
                  </a:cubicBezTo>
                  <a:cubicBezTo>
                    <a:pt x="131" y="5"/>
                    <a:pt x="121" y="13"/>
                    <a:pt x="8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 bwMode="auto"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5E397A7A-90FB-4CD9-B124-B606C8E6E5B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045CE7D0-750B-4877-98FA-38AF588D6B2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FC192957-9782-475C-8AA1-F6896D955EA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81FBAC16-9314-4665-AF29-BAEBD27FF64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EA295B52-CC3D-4B4D-BAD2-3F4D10ABE6F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B4A4F5EF-FC4E-4A16-B1DD-9202C04081A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jpeg"/><Relationship Id="rId2" Type="http://schemas.openxmlformats.org/officeDocument/2006/relationships/image" Target="../media/image15.png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.jpeg"/><Relationship Id="rId2" Type="http://schemas.openxmlformats.org/officeDocument/2006/relationships/image" Target="../media/image18.png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.jpeg"/><Relationship Id="rId2" Type="http://schemas.openxmlformats.org/officeDocument/2006/relationships/image" Target="../media/image18.png"/><Relationship Id="rId1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0.png"/><Relationship Id="rId3" Type="http://schemas.openxmlformats.org/officeDocument/2006/relationships/image" Target="../media/image5.jpeg"/><Relationship Id="rId2" Type="http://schemas.openxmlformats.org/officeDocument/2006/relationships/image" Target="../media/image18.png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1.png"/><Relationship Id="rId3" Type="http://schemas.openxmlformats.org/officeDocument/2006/relationships/image" Target="../media/image5.jpeg"/><Relationship Id="rId2" Type="http://schemas.openxmlformats.org/officeDocument/2006/relationships/image" Target="../media/image18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7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6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9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jpeg"/><Relationship Id="rId1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2.png"/><Relationship Id="rId2" Type="http://schemas.openxmlformats.org/officeDocument/2006/relationships/image" Target="../media/image4.jpeg"/><Relationship Id="rId1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>
            <a:spLocks noChangeAspect="1"/>
          </p:cNvSpPr>
          <p:nvPr/>
        </p:nvSpPr>
        <p:spPr>
          <a:xfrm>
            <a:off x="2210945" y="2763321"/>
            <a:ext cx="4881562" cy="5835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3200" b="1" noProof="1">
                <a:solidFill>
                  <a:srgbClr val="FBFBF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UML</a:t>
            </a:r>
            <a:r>
              <a:rPr lang="zh-CN" altLang="en-US" sz="3200" b="1" noProof="1">
                <a:solidFill>
                  <a:srgbClr val="FBFBF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工具</a:t>
            </a:r>
            <a:r>
              <a:rPr lang="en-US" altLang="zh-CN" sz="3200" b="1" noProof="1">
                <a:solidFill>
                  <a:srgbClr val="FBFBF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Rational Rose</a:t>
            </a:r>
            <a:endParaRPr lang="en-US" altLang="zh-CN" sz="3200" b="1" noProof="1">
              <a:solidFill>
                <a:srgbClr val="FBFBFB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2853089" y="3548172"/>
            <a:ext cx="3597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</a:rPr>
              <a:t> No business too small, no problem too big.-------IBM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公司广告语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99239" y="4160460"/>
            <a:ext cx="1616075" cy="2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3" name="文本框 12"/>
          <p:cNvSpPr txBox="1"/>
          <p:nvPr/>
        </p:nvSpPr>
        <p:spPr>
          <a:xfrm>
            <a:off x="3754789" y="4182367"/>
            <a:ext cx="1704975" cy="2324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92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制作人</a:t>
            </a:r>
            <a:r>
              <a:rPr lang="zh-CN" altLang="en-US" sz="92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：</a:t>
            </a:r>
            <a:r>
              <a:rPr lang="en-US" altLang="zh-CN" sz="92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G09</a:t>
            </a:r>
            <a:endParaRPr lang="en-US" altLang="zh-CN" sz="920" noProof="1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83886" y="3414086"/>
            <a:ext cx="3535680" cy="56088"/>
            <a:chOff x="1949423" y="3788624"/>
            <a:chExt cx="3535680" cy="56088"/>
          </a:xfrm>
        </p:grpSpPr>
        <p:sp>
          <p:nvSpPr>
            <p:cNvPr id="2" name="矩形 1"/>
            <p:cNvSpPr/>
            <p:nvPr/>
          </p:nvSpPr>
          <p:spPr>
            <a:xfrm>
              <a:off x="1949423" y="3788624"/>
              <a:ext cx="883920" cy="56088"/>
            </a:xfrm>
            <a:prstGeom prst="rect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833343" y="3788624"/>
              <a:ext cx="883920" cy="56088"/>
            </a:xfrm>
            <a:prstGeom prst="rect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717263" y="3788624"/>
              <a:ext cx="883920" cy="56088"/>
            </a:xfrm>
            <a:prstGeom prst="rect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601183" y="3788624"/>
              <a:ext cx="883920" cy="56088"/>
            </a:xfrm>
            <a:prstGeom prst="rect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1"/>
      <p:bldP spid="10" grpId="2"/>
      <p:bldP spid="10" grpId="3"/>
      <p:bldP spid="14" grpId="1" animBg="1"/>
      <p:bldP spid="14" grpId="2" animBg="1"/>
      <p:bldP spid="14" grpId="3" bldLvl="0" animBg="1"/>
      <p:bldP spid="13" grpId="1"/>
      <p:bldP spid="13" grpId="2"/>
      <p:bldP spid="13" grpId="3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16174"/>
            <a:ext cx="9144000" cy="834946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797329" y="393898"/>
            <a:ext cx="308034" cy="306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17" name="文本框 29"/>
          <p:cNvSpPr txBox="1">
            <a:spLocks noChangeArrowheads="1"/>
          </p:cNvSpPr>
          <p:nvPr/>
        </p:nvSpPr>
        <p:spPr bwMode="auto">
          <a:xfrm flipH="1">
            <a:off x="797331" y="331813"/>
            <a:ext cx="180374" cy="368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eaLnBrk="0" hangingPunct="0"/>
            <a:r>
              <a:rPr lang="en-US" altLang="zh-CN" sz="1800">
                <a:solidFill>
                  <a:schemeClr val="bg1"/>
                </a:solidFill>
              </a:rPr>
              <a:t>2</a:t>
            </a:r>
            <a:endParaRPr lang="en-US" altLang="zh-CN" sz="1800">
              <a:solidFill>
                <a:schemeClr val="bg1"/>
              </a:solidFill>
            </a:endParaRPr>
          </a:p>
        </p:txBody>
      </p:sp>
      <p:pic>
        <p:nvPicPr>
          <p:cNvPr id="42" name="图片 41" descr="QQ截图20171104202037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" y="1575435"/>
            <a:ext cx="6780530" cy="3676650"/>
          </a:xfrm>
          <a:prstGeom prst="rect">
            <a:avLst/>
          </a:prstGeom>
        </p:spPr>
      </p:pic>
      <p:pic>
        <p:nvPicPr>
          <p:cNvPr id="43" name="图片 42" descr="QQ截图201711042039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900" y="700405"/>
            <a:ext cx="4520565" cy="1981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16174"/>
            <a:ext cx="9144000" cy="834946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797329" y="393898"/>
            <a:ext cx="308034" cy="306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17" name="文本框 29"/>
          <p:cNvSpPr txBox="1">
            <a:spLocks noChangeArrowheads="1"/>
          </p:cNvSpPr>
          <p:nvPr/>
        </p:nvSpPr>
        <p:spPr bwMode="auto">
          <a:xfrm flipH="1">
            <a:off x="797331" y="362293"/>
            <a:ext cx="180374" cy="368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eaLnBrk="0" hangingPunct="0"/>
            <a:r>
              <a:rPr lang="en-US" altLang="zh-CN" sz="1800">
                <a:solidFill>
                  <a:schemeClr val="bg1"/>
                </a:solidFill>
              </a:rPr>
              <a:t>2</a:t>
            </a:r>
            <a:endParaRPr lang="en-US" altLang="zh-CN" sz="1800">
              <a:solidFill>
                <a:schemeClr val="bg1"/>
              </a:solidFill>
            </a:endParaRPr>
          </a:p>
        </p:txBody>
      </p:sp>
      <p:pic>
        <p:nvPicPr>
          <p:cNvPr id="18" name="图片 17" descr="QQ截图201711042048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15" y="1167765"/>
            <a:ext cx="3575685" cy="3871595"/>
          </a:xfrm>
          <a:prstGeom prst="rect">
            <a:avLst/>
          </a:prstGeom>
        </p:spPr>
      </p:pic>
      <p:pic>
        <p:nvPicPr>
          <p:cNvPr id="19" name="图片 18" descr="QQ截图201711042055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6535" y="1163320"/>
            <a:ext cx="3185795" cy="3880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QQ截图201711042124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9440" y="3203575"/>
            <a:ext cx="3673475" cy="1112520"/>
          </a:xfrm>
          <a:prstGeom prst="rect">
            <a:avLst/>
          </a:prstGeom>
        </p:spPr>
      </p:pic>
      <p:pic>
        <p:nvPicPr>
          <p:cNvPr id="20" name="图片 19" descr="QQ截图201711042112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10" y="1351915"/>
            <a:ext cx="3745230" cy="151638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16174"/>
            <a:ext cx="9144000" cy="834946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797329" y="393898"/>
            <a:ext cx="308034" cy="306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17" name="文本框 29"/>
          <p:cNvSpPr txBox="1">
            <a:spLocks noChangeArrowheads="1"/>
          </p:cNvSpPr>
          <p:nvPr/>
        </p:nvSpPr>
        <p:spPr bwMode="auto">
          <a:xfrm flipH="1">
            <a:off x="797331" y="362293"/>
            <a:ext cx="180374" cy="368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eaLnBrk="0" hangingPunct="0"/>
            <a:r>
              <a:rPr lang="en-US" altLang="zh-CN" sz="1800">
                <a:solidFill>
                  <a:schemeClr val="bg1"/>
                </a:solidFill>
              </a:rPr>
              <a:t>2</a:t>
            </a: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50" name="Pentagon 21"/>
          <p:cNvSpPr>
            <a:spLocks noChangeArrowheads="1"/>
          </p:cNvSpPr>
          <p:nvPr/>
        </p:nvSpPr>
        <p:spPr bwMode="auto">
          <a:xfrm>
            <a:off x="778511" y="1311074"/>
            <a:ext cx="787400" cy="387350"/>
          </a:xfrm>
          <a:prstGeom prst="homePlate">
            <a:avLst>
              <a:gd name="adj" fmla="val 32845"/>
            </a:avLst>
          </a:prstGeom>
          <a:solidFill>
            <a:srgbClr val="0099A7"/>
          </a:solidFill>
          <a:ln>
            <a:noFill/>
          </a:ln>
        </p:spPr>
        <p:txBody>
          <a:bodyPr anchor="ctr"/>
          <a:lstStyle/>
          <a:p>
            <a:pPr algn="ctr" defTabSz="1217295" eaLnBrk="1" hangingPunct="1"/>
            <a:endParaRPr lang="en-US" altLang="zh-CN" sz="1500">
              <a:solidFill>
                <a:srgbClr val="FFFFFF"/>
              </a:solidFill>
            </a:endParaRPr>
          </a:p>
        </p:txBody>
      </p:sp>
      <p:sp>
        <p:nvSpPr>
          <p:cNvPr id="51" name="Pentagon 29"/>
          <p:cNvSpPr>
            <a:spLocks noChangeArrowheads="1"/>
          </p:cNvSpPr>
          <p:nvPr/>
        </p:nvSpPr>
        <p:spPr bwMode="auto">
          <a:xfrm>
            <a:off x="600711" y="1311074"/>
            <a:ext cx="752475" cy="387350"/>
          </a:xfrm>
          <a:prstGeom prst="homePlate">
            <a:avLst>
              <a:gd name="adj" fmla="val 25056"/>
            </a:avLst>
          </a:prstGeom>
          <a:solidFill>
            <a:srgbClr val="0099A7"/>
          </a:solidFill>
          <a:ln>
            <a:noFill/>
          </a:ln>
        </p:spPr>
        <p:txBody>
          <a:bodyPr anchor="ctr"/>
          <a:lstStyle/>
          <a:p>
            <a:pPr algn="ctr" defTabSz="1217295" eaLnBrk="1" hangingPunct="1"/>
            <a:endParaRPr lang="en-US" altLang="zh-CN" sz="1500">
              <a:solidFill>
                <a:srgbClr val="FFFFFF"/>
              </a:solidFill>
            </a:endParaRPr>
          </a:p>
        </p:txBody>
      </p:sp>
      <p:sp>
        <p:nvSpPr>
          <p:cNvPr id="52" name="Subtitle 2"/>
          <p:cNvSpPr txBox="1">
            <a:spLocks noChangeArrowheads="1"/>
          </p:cNvSpPr>
          <p:nvPr/>
        </p:nvSpPr>
        <p:spPr bwMode="auto">
          <a:xfrm>
            <a:off x="645161" y="1257099"/>
            <a:ext cx="688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682" tIns="60841" rIns="121682" bIns="6084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Franchise"/>
                <a:cs typeface="Franchise"/>
              </a:rPr>
              <a:t>01.</a:t>
            </a:r>
            <a:endParaRPr lang="en-US" altLang="zh-CN" sz="2400">
              <a:solidFill>
                <a:srgbClr val="FFFFFF"/>
              </a:solidFill>
              <a:latin typeface="Arial" panose="020B0604020202020204" pitchFamily="34" charset="0"/>
              <a:ea typeface="Franchise"/>
              <a:cs typeface="Franchise"/>
            </a:endParaRPr>
          </a:p>
        </p:txBody>
      </p:sp>
      <p:sp>
        <p:nvSpPr>
          <p:cNvPr id="62" name="TextBox 13"/>
          <p:cNvSpPr txBox="1">
            <a:spLocks noChangeArrowheads="1"/>
          </p:cNvSpPr>
          <p:nvPr/>
        </p:nvSpPr>
        <p:spPr bwMode="auto">
          <a:xfrm>
            <a:off x="2446973" y="1539674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标题文字</a:t>
            </a:r>
            <a:endParaRPr lang="en-US" altLang="zh-CN" sz="16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3" name="TextBox 13"/>
          <p:cNvSpPr txBox="1">
            <a:spLocks noChangeArrowheads="1"/>
          </p:cNvSpPr>
          <p:nvPr/>
        </p:nvSpPr>
        <p:spPr bwMode="auto">
          <a:xfrm>
            <a:off x="4907280" y="1698625"/>
            <a:ext cx="3451225" cy="121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---</a:t>
            </a: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包含与模型元素规范窗口中完全相同的信息，描述模型元素或者关系，描述角色、约束、目的以及模型元素的基本行为等信息。</a:t>
            </a:r>
            <a:endParaRPr lang="zh-CN" altLang="en-US" sz="12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endParaRPr lang="zh-CN" altLang="en-US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---</a:t>
            </a: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文档窗口中输入的一切都将显示为生成代码中的说明语句，这样以后就不必输入系统代码说明语句。</a:t>
            </a:r>
            <a:endParaRPr lang="zh-CN" altLang="en-US" sz="12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TextBox 13"/>
          <p:cNvSpPr txBox="1">
            <a:spLocks noChangeArrowheads="1"/>
          </p:cNvSpPr>
          <p:nvPr/>
        </p:nvSpPr>
        <p:spPr bwMode="auto">
          <a:xfrm>
            <a:off x="2446973" y="3285924"/>
            <a:ext cx="19526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标题文字</a:t>
            </a:r>
            <a:endParaRPr lang="en-US" altLang="zh-CN" sz="16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7" name="TextBox 13"/>
          <p:cNvSpPr txBox="1">
            <a:spLocks noChangeArrowheads="1"/>
          </p:cNvSpPr>
          <p:nvPr/>
        </p:nvSpPr>
        <p:spPr bwMode="auto">
          <a:xfrm>
            <a:off x="4818380" y="3663315"/>
            <a:ext cx="3540125" cy="81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---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显示按时间顺序执行某些命令和操作后，应用程序的进展情况、结果和错误。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---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日志可以以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.log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的文件形式进行保存。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TextBox 13"/>
          <p:cNvSpPr txBox="1">
            <a:spLocks noChangeArrowheads="1"/>
          </p:cNvSpPr>
          <p:nvPr/>
        </p:nvSpPr>
        <p:spPr bwMode="auto">
          <a:xfrm>
            <a:off x="4818063" y="1293929"/>
            <a:ext cx="195262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活动窗口</a:t>
            </a:r>
            <a:endParaRPr lang="zh-CN" altLang="en-US" sz="16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2" name="TextBox 13"/>
          <p:cNvSpPr txBox="1">
            <a:spLocks noChangeArrowheads="1"/>
          </p:cNvSpPr>
          <p:nvPr/>
        </p:nvSpPr>
        <p:spPr bwMode="auto">
          <a:xfrm>
            <a:off x="4818063" y="3287829"/>
            <a:ext cx="195262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日志窗口</a:t>
            </a:r>
            <a:endParaRPr lang="zh-CN" altLang="en-US" sz="16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3" name="Pentagon 44"/>
          <p:cNvSpPr>
            <a:spLocks noChangeArrowheads="1"/>
          </p:cNvSpPr>
          <p:nvPr/>
        </p:nvSpPr>
        <p:spPr bwMode="auto">
          <a:xfrm>
            <a:off x="778511" y="3035099"/>
            <a:ext cx="787400" cy="387350"/>
          </a:xfrm>
          <a:prstGeom prst="homePlate">
            <a:avLst>
              <a:gd name="adj" fmla="val 32845"/>
            </a:avLst>
          </a:prstGeom>
          <a:solidFill>
            <a:srgbClr val="EE7619"/>
          </a:solidFill>
          <a:ln>
            <a:noFill/>
          </a:ln>
        </p:spPr>
        <p:txBody>
          <a:bodyPr anchor="ctr"/>
          <a:lstStyle/>
          <a:p>
            <a:pPr algn="ctr" defTabSz="1217295" eaLnBrk="1" hangingPunct="1"/>
            <a:endParaRPr lang="en-US" altLang="zh-CN" sz="1500">
              <a:solidFill>
                <a:srgbClr val="FFFFFF"/>
              </a:solidFill>
            </a:endParaRPr>
          </a:p>
        </p:txBody>
      </p:sp>
      <p:sp>
        <p:nvSpPr>
          <p:cNvPr id="24" name="Pentagon 45"/>
          <p:cNvSpPr>
            <a:spLocks noChangeArrowheads="1"/>
          </p:cNvSpPr>
          <p:nvPr/>
        </p:nvSpPr>
        <p:spPr bwMode="auto">
          <a:xfrm>
            <a:off x="599123" y="3035099"/>
            <a:ext cx="754063" cy="387350"/>
          </a:xfrm>
          <a:prstGeom prst="homePlate">
            <a:avLst>
              <a:gd name="adj" fmla="val 25109"/>
            </a:avLst>
          </a:prstGeom>
          <a:solidFill>
            <a:srgbClr val="EE7619"/>
          </a:solidFill>
          <a:ln>
            <a:noFill/>
          </a:ln>
        </p:spPr>
        <p:txBody>
          <a:bodyPr anchor="ctr"/>
          <a:lstStyle/>
          <a:p>
            <a:pPr algn="ctr" defTabSz="1217295" eaLnBrk="1" hangingPunct="1"/>
            <a:endParaRPr lang="en-US" altLang="zh-CN" sz="1500">
              <a:solidFill>
                <a:srgbClr val="FFFFFF"/>
              </a:solidFill>
            </a:endParaRPr>
          </a:p>
        </p:txBody>
      </p:sp>
      <p:sp>
        <p:nvSpPr>
          <p:cNvPr id="25" name="Subtitle 2"/>
          <p:cNvSpPr txBox="1">
            <a:spLocks noChangeArrowheads="1"/>
          </p:cNvSpPr>
          <p:nvPr/>
        </p:nvSpPr>
        <p:spPr bwMode="auto">
          <a:xfrm>
            <a:off x="645161" y="2987474"/>
            <a:ext cx="688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682" tIns="60841" rIns="121682" bIns="6084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Franchise"/>
                <a:cs typeface="Franchise"/>
              </a:rPr>
              <a:t>02.</a:t>
            </a:r>
            <a:endParaRPr lang="en-US" altLang="zh-CN" sz="2400">
              <a:solidFill>
                <a:srgbClr val="FFFFFF"/>
              </a:solidFill>
              <a:latin typeface="Arial" panose="020B0604020202020204" pitchFamily="34" charset="0"/>
              <a:ea typeface="Franchise"/>
              <a:cs typeface="Franchis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49194"/>
            <a:ext cx="9144000" cy="834946"/>
          </a:xfrm>
          <a:prstGeom prst="rect">
            <a:avLst/>
          </a:prstGeom>
        </p:spPr>
      </p:pic>
      <p:pic>
        <p:nvPicPr>
          <p:cNvPr id="18" name="图片 17" descr="QQ截图201711042130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35" y="1304290"/>
            <a:ext cx="2667635" cy="343281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" name="椭圆 5"/>
          <p:cNvSpPr/>
          <p:nvPr/>
        </p:nvSpPr>
        <p:spPr>
          <a:xfrm>
            <a:off x="797329" y="393898"/>
            <a:ext cx="308034" cy="306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17" name="文本框 29"/>
          <p:cNvSpPr txBox="1">
            <a:spLocks noChangeArrowheads="1"/>
          </p:cNvSpPr>
          <p:nvPr/>
        </p:nvSpPr>
        <p:spPr bwMode="auto">
          <a:xfrm flipH="1">
            <a:off x="797331" y="362293"/>
            <a:ext cx="180374" cy="368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eaLnBrk="0" hangingPunct="0"/>
            <a:r>
              <a:rPr lang="en-US" altLang="zh-CN" sz="1800">
                <a:solidFill>
                  <a:schemeClr val="bg1"/>
                </a:solidFill>
              </a:rPr>
              <a:t>2</a:t>
            </a: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53" name="Pentagon 28"/>
          <p:cNvSpPr>
            <a:spLocks noChangeArrowheads="1"/>
          </p:cNvSpPr>
          <p:nvPr/>
        </p:nvSpPr>
        <p:spPr bwMode="auto">
          <a:xfrm>
            <a:off x="578486" y="1218364"/>
            <a:ext cx="787400" cy="387350"/>
          </a:xfrm>
          <a:prstGeom prst="homePlate">
            <a:avLst>
              <a:gd name="adj" fmla="val 32845"/>
            </a:avLst>
          </a:prstGeom>
          <a:solidFill>
            <a:srgbClr val="F32307"/>
          </a:solidFill>
          <a:ln>
            <a:noFill/>
          </a:ln>
        </p:spPr>
        <p:txBody>
          <a:bodyPr anchor="ctr"/>
          <a:lstStyle/>
          <a:p>
            <a:pPr algn="ctr" defTabSz="1217295" eaLnBrk="1" hangingPunct="1"/>
            <a:endParaRPr lang="en-US" altLang="zh-CN" sz="1500">
              <a:solidFill>
                <a:srgbClr val="FFFFFF"/>
              </a:solidFill>
            </a:endParaRPr>
          </a:p>
        </p:txBody>
      </p:sp>
      <p:sp>
        <p:nvSpPr>
          <p:cNvPr id="54" name="Pentagon 31"/>
          <p:cNvSpPr>
            <a:spLocks noChangeArrowheads="1"/>
          </p:cNvSpPr>
          <p:nvPr/>
        </p:nvSpPr>
        <p:spPr bwMode="auto">
          <a:xfrm>
            <a:off x="399098" y="1218364"/>
            <a:ext cx="754063" cy="387350"/>
          </a:xfrm>
          <a:prstGeom prst="homePlate">
            <a:avLst>
              <a:gd name="adj" fmla="val 25109"/>
            </a:avLst>
          </a:prstGeom>
          <a:solidFill>
            <a:srgbClr val="F32307"/>
          </a:solidFill>
          <a:ln>
            <a:noFill/>
          </a:ln>
        </p:spPr>
        <p:txBody>
          <a:bodyPr anchor="ctr"/>
          <a:lstStyle/>
          <a:p>
            <a:pPr algn="ctr" defTabSz="1217295" eaLnBrk="1" hangingPunct="1"/>
            <a:endParaRPr lang="en-US" altLang="zh-CN" sz="1500">
              <a:solidFill>
                <a:srgbClr val="FFFFFF"/>
              </a:solidFill>
            </a:endParaRPr>
          </a:p>
        </p:txBody>
      </p:sp>
      <p:sp>
        <p:nvSpPr>
          <p:cNvPr id="55" name="Subtitle 2"/>
          <p:cNvSpPr txBox="1">
            <a:spLocks noChangeArrowheads="1"/>
          </p:cNvSpPr>
          <p:nvPr/>
        </p:nvSpPr>
        <p:spPr bwMode="auto">
          <a:xfrm>
            <a:off x="445136" y="1151689"/>
            <a:ext cx="6889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682" tIns="60841" rIns="121682" bIns="6084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Franchise"/>
                <a:cs typeface="Franchise"/>
              </a:rPr>
              <a:t>03.</a:t>
            </a:r>
            <a:endParaRPr lang="en-US" altLang="zh-CN" sz="2400">
              <a:solidFill>
                <a:srgbClr val="FFFFFF"/>
              </a:solidFill>
              <a:latin typeface="Arial" panose="020B0604020202020204" pitchFamily="34" charset="0"/>
              <a:ea typeface="Franchise"/>
              <a:cs typeface="Franchise"/>
            </a:endParaRPr>
          </a:p>
        </p:txBody>
      </p:sp>
      <p:sp>
        <p:nvSpPr>
          <p:cNvPr id="63" name="TextBox 13"/>
          <p:cNvSpPr txBox="1">
            <a:spLocks noChangeArrowheads="1"/>
          </p:cNvSpPr>
          <p:nvPr/>
        </p:nvSpPr>
        <p:spPr bwMode="auto">
          <a:xfrm>
            <a:off x="3695700" y="1951355"/>
            <a:ext cx="305244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--</a:t>
            </a:r>
            <a:r>
              <a: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用于显示和修改模型元素的属性和关系</a:t>
            </a:r>
            <a:endParaRPr lang="zh-CN" altLang="en-US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zh-CN" sz="9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TextBox 13"/>
          <p:cNvSpPr txBox="1">
            <a:spLocks noChangeArrowheads="1"/>
          </p:cNvSpPr>
          <p:nvPr/>
        </p:nvSpPr>
        <p:spPr bwMode="auto">
          <a:xfrm>
            <a:off x="3695383" y="1304089"/>
            <a:ext cx="195262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模型元素的规范窗口</a:t>
            </a:r>
            <a:endParaRPr lang="zh-CN" altLang="en-US" sz="16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7849" y="1657350"/>
            <a:ext cx="5143502" cy="18288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657351" y="1657350"/>
            <a:ext cx="5143502" cy="1828800"/>
          </a:xfrm>
          <a:prstGeom prst="rect">
            <a:avLst/>
          </a:prstGeom>
        </p:spPr>
      </p:pic>
      <p:sp>
        <p:nvSpPr>
          <p:cNvPr id="20" name="文本框 19"/>
          <p:cNvSpPr txBox="1">
            <a:spLocks noChangeAspect="1" noChangeArrowheads="1"/>
          </p:cNvSpPr>
          <p:nvPr/>
        </p:nvSpPr>
        <p:spPr bwMode="auto">
          <a:xfrm>
            <a:off x="1291590" y="1691640"/>
            <a:ext cx="656018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4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		Rose 4 </a:t>
            </a:r>
            <a:r>
              <a:rPr lang="zh-CN" altLang="en-US" sz="4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种视图</a:t>
            </a:r>
            <a:endParaRPr lang="en-US" altLang="zh-CN" sz="4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3132930" y="2512695"/>
            <a:ext cx="2763838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</a:rPr>
              <a:t>Section Three</a:t>
            </a:r>
            <a:endParaRPr lang="en-US" altLang="zh-CN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296318" y="3013075"/>
            <a:ext cx="4437063" cy="23114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91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用例视图、逻辑视图、构建视图、部署视图</a:t>
            </a:r>
            <a:endParaRPr lang="en-US" altLang="zh-CN" sz="920" noProof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 rot="0">
            <a:off x="2747009" y="2829034"/>
            <a:ext cx="3535680" cy="56088"/>
            <a:chOff x="1949423" y="3788624"/>
            <a:chExt cx="3535680" cy="56088"/>
          </a:xfrm>
        </p:grpSpPr>
        <p:sp>
          <p:nvSpPr>
            <p:cNvPr id="25" name="矩形 24"/>
            <p:cNvSpPr/>
            <p:nvPr/>
          </p:nvSpPr>
          <p:spPr>
            <a:xfrm>
              <a:off x="1949423" y="3788624"/>
              <a:ext cx="883920" cy="56088"/>
            </a:xfrm>
            <a:prstGeom prst="rect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833343" y="3788624"/>
              <a:ext cx="883920" cy="56088"/>
            </a:xfrm>
            <a:prstGeom prst="rect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717263" y="3788624"/>
              <a:ext cx="883920" cy="56088"/>
            </a:xfrm>
            <a:prstGeom prst="rect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601183" y="3788624"/>
              <a:ext cx="883920" cy="56088"/>
            </a:xfrm>
            <a:prstGeom prst="rect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1" grpId="1"/>
      <p:bldP spid="21" grpId="2"/>
      <p:bldP spid="23" grpId="0"/>
      <p:bldP spid="23" grpId="1"/>
      <p:bldP spid="23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8" name="矩形 4"/>
          <p:cNvSpPr>
            <a:spLocks noChangeArrowheads="1"/>
          </p:cNvSpPr>
          <p:nvPr/>
        </p:nvSpPr>
        <p:spPr bwMode="auto">
          <a:xfrm>
            <a:off x="1490215" y="1514165"/>
            <a:ext cx="1236161" cy="1483857"/>
          </a:xfrm>
          <a:prstGeom prst="rect">
            <a:avLst/>
          </a:prstGeom>
          <a:solidFill>
            <a:srgbClr val="56781E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19" name="矩形 5"/>
          <p:cNvSpPr>
            <a:spLocks noChangeArrowheads="1"/>
          </p:cNvSpPr>
          <p:nvPr/>
        </p:nvSpPr>
        <p:spPr bwMode="auto">
          <a:xfrm>
            <a:off x="3034543" y="1514165"/>
            <a:ext cx="1237323" cy="1483857"/>
          </a:xfrm>
          <a:prstGeom prst="rect">
            <a:avLst/>
          </a:prstGeom>
          <a:solidFill>
            <a:srgbClr val="F32307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20" name="矩形 6"/>
          <p:cNvSpPr>
            <a:spLocks noChangeArrowheads="1"/>
          </p:cNvSpPr>
          <p:nvPr/>
        </p:nvSpPr>
        <p:spPr bwMode="auto">
          <a:xfrm>
            <a:off x="4580034" y="1514165"/>
            <a:ext cx="1237323" cy="1483857"/>
          </a:xfrm>
          <a:prstGeom prst="rect">
            <a:avLst/>
          </a:prstGeom>
          <a:solidFill>
            <a:srgbClr val="0099A7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21" name="矩形 7"/>
          <p:cNvSpPr>
            <a:spLocks noChangeArrowheads="1"/>
          </p:cNvSpPr>
          <p:nvPr/>
        </p:nvSpPr>
        <p:spPr bwMode="auto">
          <a:xfrm>
            <a:off x="6125525" y="1514165"/>
            <a:ext cx="1236161" cy="1483857"/>
          </a:xfrm>
          <a:prstGeom prst="rect">
            <a:avLst/>
          </a:prstGeom>
          <a:solidFill>
            <a:srgbClr val="EE7619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22" name="矩形 8"/>
          <p:cNvSpPr>
            <a:spLocks noChangeArrowheads="1"/>
          </p:cNvSpPr>
          <p:nvPr/>
        </p:nvSpPr>
        <p:spPr bwMode="auto">
          <a:xfrm>
            <a:off x="1490215" y="2998022"/>
            <a:ext cx="1236161" cy="1050097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23" name="矩形 9"/>
          <p:cNvSpPr>
            <a:spLocks noChangeArrowheads="1"/>
          </p:cNvSpPr>
          <p:nvPr/>
        </p:nvSpPr>
        <p:spPr bwMode="auto">
          <a:xfrm>
            <a:off x="3034543" y="2998022"/>
            <a:ext cx="1237323" cy="1050097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24" name="矩形 10"/>
          <p:cNvSpPr>
            <a:spLocks noChangeArrowheads="1"/>
          </p:cNvSpPr>
          <p:nvPr/>
        </p:nvSpPr>
        <p:spPr bwMode="auto">
          <a:xfrm>
            <a:off x="4573684" y="2998022"/>
            <a:ext cx="1237323" cy="1050097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25" name="矩形 11"/>
          <p:cNvSpPr>
            <a:spLocks noChangeArrowheads="1"/>
          </p:cNvSpPr>
          <p:nvPr/>
        </p:nvSpPr>
        <p:spPr bwMode="auto">
          <a:xfrm>
            <a:off x="6125525" y="2998022"/>
            <a:ext cx="1236161" cy="1050097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>
            <a:noFill/>
            <a:miter lim="800000"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pic>
        <p:nvPicPr>
          <p:cNvPr id="26" name="图片 1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220" y="1624641"/>
            <a:ext cx="738440" cy="738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13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005" y="1599057"/>
            <a:ext cx="790770" cy="790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14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097" y="1624641"/>
            <a:ext cx="744254" cy="74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椭圆 15"/>
          <p:cNvSpPr>
            <a:spLocks noChangeArrowheads="1"/>
          </p:cNvSpPr>
          <p:nvPr/>
        </p:nvSpPr>
        <p:spPr bwMode="auto">
          <a:xfrm>
            <a:off x="2021659" y="2584031"/>
            <a:ext cx="160480" cy="144199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30" name="椭圆 16"/>
          <p:cNvSpPr>
            <a:spLocks noChangeArrowheads="1"/>
          </p:cNvSpPr>
          <p:nvPr/>
        </p:nvSpPr>
        <p:spPr bwMode="auto">
          <a:xfrm>
            <a:off x="3567150" y="2584031"/>
            <a:ext cx="160480" cy="144199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31" name="椭圆 17"/>
          <p:cNvSpPr>
            <a:spLocks noChangeArrowheads="1"/>
          </p:cNvSpPr>
          <p:nvPr/>
        </p:nvSpPr>
        <p:spPr bwMode="auto">
          <a:xfrm>
            <a:off x="5118455" y="2581705"/>
            <a:ext cx="160480" cy="144199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32" name="椭圆 18"/>
          <p:cNvSpPr>
            <a:spLocks noChangeArrowheads="1"/>
          </p:cNvSpPr>
          <p:nvPr/>
        </p:nvSpPr>
        <p:spPr bwMode="auto">
          <a:xfrm>
            <a:off x="6653480" y="2581705"/>
            <a:ext cx="160480" cy="144199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cxnSp>
        <p:nvCxnSpPr>
          <p:cNvPr id="33" name="直接连接符 19"/>
          <p:cNvCxnSpPr>
            <a:cxnSpLocks noChangeShapeType="1"/>
            <a:stCxn id="29" idx="6"/>
            <a:endCxn id="30" idx="2"/>
          </p:cNvCxnSpPr>
          <p:nvPr/>
        </p:nvCxnSpPr>
        <p:spPr bwMode="auto">
          <a:xfrm>
            <a:off x="2182139" y="2656130"/>
            <a:ext cx="1385011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直接连接符 20"/>
          <p:cNvCxnSpPr>
            <a:cxnSpLocks noChangeShapeType="1"/>
            <a:stCxn id="30" idx="6"/>
            <a:endCxn id="31" idx="2"/>
          </p:cNvCxnSpPr>
          <p:nvPr/>
        </p:nvCxnSpPr>
        <p:spPr bwMode="auto">
          <a:xfrm flipV="1">
            <a:off x="3727630" y="2653805"/>
            <a:ext cx="1390826" cy="232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直接连接符 21"/>
          <p:cNvCxnSpPr>
            <a:cxnSpLocks noChangeShapeType="1"/>
            <a:stCxn id="31" idx="6"/>
            <a:endCxn id="32" idx="2"/>
          </p:cNvCxnSpPr>
          <p:nvPr/>
        </p:nvCxnSpPr>
        <p:spPr bwMode="auto">
          <a:xfrm flipV="1">
            <a:off x="5278935" y="2653805"/>
            <a:ext cx="1374545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矩形 1"/>
          <p:cNvSpPr>
            <a:spLocks noChangeArrowheads="1"/>
          </p:cNvSpPr>
          <p:nvPr/>
        </p:nvSpPr>
        <p:spPr bwMode="auto">
          <a:xfrm>
            <a:off x="1468120" y="3070122"/>
            <a:ext cx="128035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用例视图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1"/>
          <p:cNvSpPr>
            <a:spLocks noChangeArrowheads="1"/>
          </p:cNvSpPr>
          <p:nvPr/>
        </p:nvSpPr>
        <p:spPr bwMode="auto">
          <a:xfrm>
            <a:off x="3013611" y="3082914"/>
            <a:ext cx="1280351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逻辑视图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1"/>
          <p:cNvSpPr>
            <a:spLocks noChangeArrowheads="1"/>
          </p:cNvSpPr>
          <p:nvPr/>
        </p:nvSpPr>
        <p:spPr bwMode="auto">
          <a:xfrm>
            <a:off x="4574219" y="3108498"/>
            <a:ext cx="1280351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构件视图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1"/>
          <p:cNvSpPr>
            <a:spLocks noChangeArrowheads="1"/>
          </p:cNvSpPr>
          <p:nvPr/>
        </p:nvSpPr>
        <p:spPr bwMode="auto">
          <a:xfrm>
            <a:off x="6103430" y="3116753"/>
            <a:ext cx="128035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部署视图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" name="图片 26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688" y="1654876"/>
            <a:ext cx="796585" cy="79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16174"/>
            <a:ext cx="9144000" cy="834946"/>
          </a:xfrm>
          <a:prstGeom prst="rect">
            <a:avLst/>
          </a:prstGeom>
        </p:spPr>
      </p:pic>
      <p:sp>
        <p:nvSpPr>
          <p:cNvPr id="71" name="椭圆 70"/>
          <p:cNvSpPr/>
          <p:nvPr/>
        </p:nvSpPr>
        <p:spPr>
          <a:xfrm>
            <a:off x="797329" y="393898"/>
            <a:ext cx="308034" cy="306389"/>
          </a:xfrm>
          <a:prstGeom prst="ellipse">
            <a:avLst/>
          </a:prstGeom>
          <a:solidFill>
            <a:srgbClr val="EE76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en-US" altLang="zh-CN" sz="1800" noProof="1">
                <a:solidFill>
                  <a:schemeClr val="bg1"/>
                </a:solidFill>
              </a:rPr>
              <a:t>3</a:t>
            </a:r>
            <a:endParaRPr lang="en-US" altLang="zh-CN" sz="1800" noProof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8" name="矩形 4"/>
          <p:cNvSpPr>
            <a:spLocks noChangeArrowheads="1"/>
          </p:cNvSpPr>
          <p:nvPr/>
        </p:nvSpPr>
        <p:spPr bwMode="auto">
          <a:xfrm>
            <a:off x="532635" y="1232225"/>
            <a:ext cx="1236161" cy="1483857"/>
          </a:xfrm>
          <a:prstGeom prst="rect">
            <a:avLst/>
          </a:prstGeom>
          <a:solidFill>
            <a:srgbClr val="56781E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22" name="矩形 8"/>
          <p:cNvSpPr>
            <a:spLocks noChangeArrowheads="1"/>
          </p:cNvSpPr>
          <p:nvPr/>
        </p:nvSpPr>
        <p:spPr bwMode="auto">
          <a:xfrm>
            <a:off x="532635" y="2716082"/>
            <a:ext cx="1236161" cy="1050097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pic>
        <p:nvPicPr>
          <p:cNvPr id="28" name="图片 14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17" y="1342701"/>
            <a:ext cx="744254" cy="74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椭圆 15"/>
          <p:cNvSpPr>
            <a:spLocks noChangeArrowheads="1"/>
          </p:cNvSpPr>
          <p:nvPr/>
        </p:nvSpPr>
        <p:spPr bwMode="auto">
          <a:xfrm>
            <a:off x="1064079" y="2302091"/>
            <a:ext cx="160480" cy="144199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36" name="矩形 1"/>
          <p:cNvSpPr>
            <a:spLocks noChangeArrowheads="1"/>
          </p:cNvSpPr>
          <p:nvPr/>
        </p:nvSpPr>
        <p:spPr bwMode="auto">
          <a:xfrm>
            <a:off x="510540" y="2788182"/>
            <a:ext cx="128035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用例视图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16174"/>
            <a:ext cx="9144000" cy="834946"/>
          </a:xfrm>
          <a:prstGeom prst="rect">
            <a:avLst/>
          </a:prstGeom>
        </p:spPr>
      </p:pic>
      <p:sp>
        <p:nvSpPr>
          <p:cNvPr id="71" name="椭圆 70"/>
          <p:cNvSpPr/>
          <p:nvPr/>
        </p:nvSpPr>
        <p:spPr>
          <a:xfrm>
            <a:off x="797329" y="393898"/>
            <a:ext cx="308034" cy="306389"/>
          </a:xfrm>
          <a:prstGeom prst="ellipse">
            <a:avLst/>
          </a:prstGeom>
          <a:solidFill>
            <a:srgbClr val="EE76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en-US" altLang="zh-CN" sz="1800" noProof="1">
                <a:solidFill>
                  <a:schemeClr val="bg1"/>
                </a:solidFill>
              </a:rPr>
              <a:t>3</a:t>
            </a:r>
            <a:endParaRPr lang="en-US" altLang="zh-CN" sz="1800" noProof="1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278380" y="1132840"/>
            <a:ext cx="6471285" cy="169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kumimoji="1" lang="en-US" altLang="zh-CN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用例视图主要描述一个系统应该具备的功能，指的是从系统的外部参与者所能看到的系统功能。用例表示的是系统的一个功能单元，可以被描述为参与者与系统之间的一次交互作用。</a:t>
            </a:r>
            <a:endParaRPr kumimoji="1" lang="en-US" altLang="zh-CN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0" indent="0">
              <a:lnSpc>
                <a:spcPct val="115000"/>
              </a:lnSpc>
              <a:buFont typeface="Wingdings" panose="05000000000000000000" pitchFamily="2" charset="2"/>
              <a:buNone/>
            </a:pPr>
            <a:endParaRPr kumimoji="1" lang="en-US" altLang="zh-CN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kumimoji="1" lang="en-US" altLang="zh-CN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 用例模型的用途主要是列举出系统中的用例和参与者，并指出哪个参与者参与了哪个用例的执行。用例视图是其他4种视图的核心，它的内容直接驱动其他视图的开发。</a:t>
            </a:r>
            <a:endParaRPr kumimoji="1" lang="en-US" altLang="zh-CN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8" name="矩形 4"/>
          <p:cNvSpPr>
            <a:spLocks noChangeArrowheads="1"/>
          </p:cNvSpPr>
          <p:nvPr/>
        </p:nvSpPr>
        <p:spPr bwMode="auto">
          <a:xfrm>
            <a:off x="532635" y="1232225"/>
            <a:ext cx="1236161" cy="1483857"/>
          </a:xfrm>
          <a:prstGeom prst="rect">
            <a:avLst/>
          </a:prstGeom>
          <a:solidFill>
            <a:srgbClr val="56781E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22" name="矩形 8"/>
          <p:cNvSpPr>
            <a:spLocks noChangeArrowheads="1"/>
          </p:cNvSpPr>
          <p:nvPr/>
        </p:nvSpPr>
        <p:spPr bwMode="auto">
          <a:xfrm>
            <a:off x="532635" y="2716082"/>
            <a:ext cx="1236161" cy="1050097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pic>
        <p:nvPicPr>
          <p:cNvPr id="28" name="图片 14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17" y="1342701"/>
            <a:ext cx="744254" cy="74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椭圆 15"/>
          <p:cNvSpPr>
            <a:spLocks noChangeArrowheads="1"/>
          </p:cNvSpPr>
          <p:nvPr/>
        </p:nvSpPr>
        <p:spPr bwMode="auto">
          <a:xfrm>
            <a:off x="1064079" y="2302091"/>
            <a:ext cx="160480" cy="144199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36" name="矩形 1"/>
          <p:cNvSpPr>
            <a:spLocks noChangeArrowheads="1"/>
          </p:cNvSpPr>
          <p:nvPr/>
        </p:nvSpPr>
        <p:spPr bwMode="auto">
          <a:xfrm>
            <a:off x="510540" y="2788182"/>
            <a:ext cx="128035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用例视图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16174"/>
            <a:ext cx="9144000" cy="834946"/>
          </a:xfrm>
          <a:prstGeom prst="rect">
            <a:avLst/>
          </a:prstGeom>
        </p:spPr>
      </p:pic>
      <p:sp>
        <p:nvSpPr>
          <p:cNvPr id="71" name="椭圆 70"/>
          <p:cNvSpPr/>
          <p:nvPr/>
        </p:nvSpPr>
        <p:spPr>
          <a:xfrm>
            <a:off x="797329" y="393898"/>
            <a:ext cx="308034" cy="306389"/>
          </a:xfrm>
          <a:prstGeom prst="ellipse">
            <a:avLst/>
          </a:prstGeom>
          <a:solidFill>
            <a:srgbClr val="EE76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en-US" altLang="zh-CN" sz="1800" noProof="1">
                <a:solidFill>
                  <a:schemeClr val="bg1"/>
                </a:solidFill>
              </a:rPr>
              <a:t>3</a:t>
            </a:r>
            <a:endParaRPr lang="en-US" altLang="zh-CN" sz="1800" noProof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89785" y="1035685"/>
            <a:ext cx="545465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建立用例模型的过程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1800">
              <a:solidFill>
                <a:schemeClr val="bg1"/>
              </a:solidFill>
            </a:endParaRPr>
          </a:p>
          <a:p>
            <a:r>
              <a:rPr lang="en-US" altLang="zh-CN" sz="1800">
                <a:solidFill>
                  <a:schemeClr val="bg1"/>
                </a:solidFill>
              </a:rPr>
              <a:t>1). </a:t>
            </a:r>
            <a:r>
              <a:rPr lang="zh-CN" altLang="en-US" sz="1800">
                <a:solidFill>
                  <a:schemeClr val="bg1"/>
                </a:solidFill>
              </a:rPr>
              <a:t>确定业务参与者</a:t>
            </a:r>
            <a:endParaRPr lang="zh-CN" altLang="en-US" sz="1800">
              <a:solidFill>
                <a:schemeClr val="bg1"/>
              </a:solidFill>
            </a:endParaRPr>
          </a:p>
          <a:p>
            <a:endParaRPr lang="zh-CN" altLang="en-US" sz="1800">
              <a:solidFill>
                <a:schemeClr val="bg1"/>
              </a:solidFill>
            </a:endParaRPr>
          </a:p>
          <a:p>
            <a:r>
              <a:rPr lang="en-US" altLang="zh-CN" sz="1800">
                <a:solidFill>
                  <a:schemeClr val="bg1"/>
                </a:solidFill>
              </a:rPr>
              <a:t>2). </a:t>
            </a:r>
            <a:r>
              <a:rPr lang="zh-CN" altLang="en-US" sz="1800">
                <a:solidFill>
                  <a:schemeClr val="bg1"/>
                </a:solidFill>
              </a:rPr>
              <a:t>确定业务需求用例</a:t>
            </a:r>
            <a:endParaRPr lang="zh-CN" altLang="en-US" sz="1800">
              <a:solidFill>
                <a:schemeClr val="bg1"/>
              </a:solidFill>
            </a:endParaRPr>
          </a:p>
          <a:p>
            <a:endParaRPr lang="zh-CN" altLang="en-US" sz="1800">
              <a:solidFill>
                <a:schemeClr val="bg1"/>
              </a:solidFill>
            </a:endParaRPr>
          </a:p>
          <a:p>
            <a:r>
              <a:rPr lang="en-US" altLang="zh-CN" sz="1800">
                <a:solidFill>
                  <a:schemeClr val="bg1"/>
                </a:solidFill>
              </a:rPr>
              <a:t>3). </a:t>
            </a:r>
            <a:r>
              <a:rPr lang="zh-CN" altLang="en-US" sz="1800">
                <a:solidFill>
                  <a:schemeClr val="bg1"/>
                </a:solidFill>
              </a:rPr>
              <a:t>创建用例图</a:t>
            </a:r>
            <a:endParaRPr lang="zh-CN" altLang="en-US" sz="1800">
              <a:solidFill>
                <a:schemeClr val="bg1"/>
              </a:solidFill>
            </a:endParaRPr>
          </a:p>
          <a:p>
            <a:endParaRPr lang="zh-CN" altLang="en-US" sz="1800">
              <a:solidFill>
                <a:schemeClr val="bg1"/>
              </a:solidFill>
            </a:endParaRPr>
          </a:p>
          <a:p>
            <a:endParaRPr lang="zh-CN" altLang="en-US" sz="1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8" name="矩形 4"/>
          <p:cNvSpPr>
            <a:spLocks noChangeArrowheads="1"/>
          </p:cNvSpPr>
          <p:nvPr/>
        </p:nvSpPr>
        <p:spPr bwMode="auto">
          <a:xfrm>
            <a:off x="532635" y="1232225"/>
            <a:ext cx="1236161" cy="1483857"/>
          </a:xfrm>
          <a:prstGeom prst="rect">
            <a:avLst/>
          </a:prstGeom>
          <a:solidFill>
            <a:srgbClr val="56781E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22" name="矩形 8"/>
          <p:cNvSpPr>
            <a:spLocks noChangeArrowheads="1"/>
          </p:cNvSpPr>
          <p:nvPr/>
        </p:nvSpPr>
        <p:spPr bwMode="auto">
          <a:xfrm>
            <a:off x="532635" y="2716082"/>
            <a:ext cx="1236161" cy="1050097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pic>
        <p:nvPicPr>
          <p:cNvPr id="28" name="图片 14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17" y="1342701"/>
            <a:ext cx="744254" cy="74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椭圆 15"/>
          <p:cNvSpPr>
            <a:spLocks noChangeArrowheads="1"/>
          </p:cNvSpPr>
          <p:nvPr/>
        </p:nvSpPr>
        <p:spPr bwMode="auto">
          <a:xfrm>
            <a:off x="1064079" y="2302091"/>
            <a:ext cx="160480" cy="144199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36" name="矩形 1"/>
          <p:cNvSpPr>
            <a:spLocks noChangeArrowheads="1"/>
          </p:cNvSpPr>
          <p:nvPr/>
        </p:nvSpPr>
        <p:spPr bwMode="auto">
          <a:xfrm>
            <a:off x="510540" y="2788182"/>
            <a:ext cx="128035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用例视图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16174"/>
            <a:ext cx="9144000" cy="834946"/>
          </a:xfrm>
          <a:prstGeom prst="rect">
            <a:avLst/>
          </a:prstGeom>
        </p:spPr>
      </p:pic>
      <p:sp>
        <p:nvSpPr>
          <p:cNvPr id="71" name="椭圆 70"/>
          <p:cNvSpPr/>
          <p:nvPr/>
        </p:nvSpPr>
        <p:spPr>
          <a:xfrm>
            <a:off x="797329" y="393898"/>
            <a:ext cx="308034" cy="306389"/>
          </a:xfrm>
          <a:prstGeom prst="ellipse">
            <a:avLst/>
          </a:prstGeom>
          <a:solidFill>
            <a:srgbClr val="EE76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en-US" altLang="zh-CN" sz="1800" noProof="1">
                <a:solidFill>
                  <a:schemeClr val="bg1"/>
                </a:solidFill>
              </a:rPr>
              <a:t>3</a:t>
            </a:r>
            <a:endParaRPr lang="en-US" altLang="zh-CN" sz="1800" noProof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53005" y="1016000"/>
            <a:ext cx="598614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>
                <a:solidFill>
                  <a:schemeClr val="bg1"/>
                </a:solidFill>
              </a:rPr>
              <a:t>用例描述的是一个分散、独立的活动，某个角色可以执行它来实现一些有价值的收益。用例可能包含有着一个共同目标的若干相关活动。</a:t>
            </a:r>
            <a:endParaRPr lang="zh-CN" altLang="en-US" sz="1800">
              <a:solidFill>
                <a:schemeClr val="bg1"/>
              </a:solidFill>
            </a:endParaRPr>
          </a:p>
          <a:p>
            <a:endParaRPr lang="zh-CN" altLang="en-US" sz="1800">
              <a:solidFill>
                <a:schemeClr val="bg1"/>
              </a:solidFill>
            </a:endParaRPr>
          </a:p>
          <a:p>
            <a:endParaRPr lang="zh-CN" altLang="en-US" sz="1800">
              <a:solidFill>
                <a:schemeClr val="bg1"/>
              </a:solidFill>
            </a:endParaRPr>
          </a:p>
          <a:p>
            <a:r>
              <a:rPr lang="zh-CN" altLang="en-US" sz="1800">
                <a:solidFill>
                  <a:schemeClr val="bg1"/>
                </a:solidFill>
              </a:rPr>
              <a:t>用例的基本要素：</a:t>
            </a:r>
            <a:endParaRPr lang="zh-CN" altLang="en-US" sz="1800">
              <a:solidFill>
                <a:schemeClr val="bg1"/>
              </a:solidFill>
            </a:endParaRPr>
          </a:p>
          <a:p>
            <a:r>
              <a:rPr lang="en-US" altLang="zh-CN" sz="1400">
                <a:solidFill>
                  <a:schemeClr val="bg1"/>
                </a:solidFill>
              </a:rPr>
              <a:t>1. </a:t>
            </a:r>
            <a:r>
              <a:rPr lang="zh-CN" altLang="en-US" sz="1400">
                <a:solidFill>
                  <a:schemeClr val="bg1"/>
                </a:solidFill>
              </a:rPr>
              <a:t>一个唯一的</a:t>
            </a:r>
            <a:r>
              <a:rPr lang="en-US" altLang="zh-CN" sz="1400">
                <a:solidFill>
                  <a:schemeClr val="bg1"/>
                </a:solidFill>
              </a:rPr>
              <a:t>ID</a:t>
            </a:r>
            <a:r>
              <a:rPr lang="zh-CN" altLang="en-US" sz="1400">
                <a:solidFill>
                  <a:schemeClr val="bg1"/>
                </a:solidFill>
              </a:rPr>
              <a:t>和一个间接的名称（指用户名称）</a:t>
            </a:r>
            <a:endParaRPr lang="zh-CN" altLang="en-US" sz="1400">
              <a:solidFill>
                <a:schemeClr val="bg1"/>
              </a:solidFill>
            </a:endParaRPr>
          </a:p>
          <a:p>
            <a:r>
              <a:rPr lang="en-US" altLang="zh-CN" sz="1400">
                <a:solidFill>
                  <a:schemeClr val="bg1"/>
                </a:solidFill>
              </a:rPr>
              <a:t>2. </a:t>
            </a:r>
            <a:r>
              <a:rPr lang="zh-CN" altLang="en-US" sz="1400">
                <a:solidFill>
                  <a:schemeClr val="bg1"/>
                </a:solidFill>
              </a:rPr>
              <a:t>一个简短的文字说明，用来描述的意图</a:t>
            </a:r>
            <a:endParaRPr lang="zh-CN" altLang="en-US" sz="1400">
              <a:solidFill>
                <a:schemeClr val="bg1"/>
              </a:solidFill>
            </a:endParaRPr>
          </a:p>
          <a:p>
            <a:r>
              <a:rPr lang="en-US" altLang="zh-CN" sz="1400">
                <a:solidFill>
                  <a:schemeClr val="bg1"/>
                </a:solidFill>
              </a:rPr>
              <a:t>3. </a:t>
            </a:r>
            <a:r>
              <a:rPr lang="zh-CN" altLang="en-US" sz="1400">
                <a:solidFill>
                  <a:schemeClr val="bg1"/>
                </a:solidFill>
              </a:rPr>
              <a:t>开始执行用例的触发条件</a:t>
            </a:r>
            <a:endParaRPr lang="zh-CN" altLang="en-US" sz="1400">
              <a:solidFill>
                <a:schemeClr val="bg1"/>
              </a:solidFill>
            </a:endParaRPr>
          </a:p>
          <a:p>
            <a:r>
              <a:rPr lang="en-US" altLang="zh-CN" sz="1400">
                <a:solidFill>
                  <a:schemeClr val="bg1"/>
                </a:solidFill>
              </a:rPr>
              <a:t>4. </a:t>
            </a:r>
            <a:r>
              <a:rPr lang="zh-CN" altLang="en-US" sz="1400">
                <a:solidFill>
                  <a:schemeClr val="bg1"/>
                </a:solidFill>
              </a:rPr>
              <a:t>一个或多个后置条件，描述用例成功完成后系统的状态</a:t>
            </a:r>
            <a:endParaRPr lang="zh-CN" altLang="en-US" sz="1400">
              <a:solidFill>
                <a:schemeClr val="bg1"/>
              </a:solidFill>
            </a:endParaRPr>
          </a:p>
          <a:p>
            <a:r>
              <a:rPr lang="en-US" altLang="zh-CN" sz="1400">
                <a:solidFill>
                  <a:schemeClr val="bg1"/>
                </a:solidFill>
              </a:rPr>
              <a:t>5. </a:t>
            </a:r>
            <a:r>
              <a:rPr lang="zh-CN" altLang="en-US" sz="1400">
                <a:solidFill>
                  <a:schemeClr val="bg1"/>
                </a:solidFill>
              </a:rPr>
              <a:t>一个有编号的步骤列表展示了角色与系统之间的交互顺序，一个从前置条件向后置条件的对话</a:t>
            </a:r>
            <a:endParaRPr lang="zh-CN" altLang="en-US" sz="1400">
              <a:solidFill>
                <a:schemeClr val="bg1"/>
              </a:solidFill>
            </a:endParaRPr>
          </a:p>
        </p:txBody>
      </p:sp>
      <p:pic>
        <p:nvPicPr>
          <p:cNvPr id="19" name="图片 18" descr="QQ截图201711051302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6140" y="1342390"/>
            <a:ext cx="6866255" cy="2263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8" name="矩形 4"/>
          <p:cNvSpPr>
            <a:spLocks noChangeArrowheads="1"/>
          </p:cNvSpPr>
          <p:nvPr/>
        </p:nvSpPr>
        <p:spPr bwMode="auto">
          <a:xfrm>
            <a:off x="532635" y="1232225"/>
            <a:ext cx="1236161" cy="1483857"/>
          </a:xfrm>
          <a:prstGeom prst="rect">
            <a:avLst/>
          </a:prstGeom>
          <a:solidFill>
            <a:srgbClr val="56781E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22" name="矩形 8"/>
          <p:cNvSpPr>
            <a:spLocks noChangeArrowheads="1"/>
          </p:cNvSpPr>
          <p:nvPr/>
        </p:nvSpPr>
        <p:spPr bwMode="auto">
          <a:xfrm>
            <a:off x="532635" y="2716082"/>
            <a:ext cx="1236161" cy="1050097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pic>
        <p:nvPicPr>
          <p:cNvPr id="28" name="图片 14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17" y="1342701"/>
            <a:ext cx="744254" cy="74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椭圆 15"/>
          <p:cNvSpPr>
            <a:spLocks noChangeArrowheads="1"/>
          </p:cNvSpPr>
          <p:nvPr/>
        </p:nvSpPr>
        <p:spPr bwMode="auto">
          <a:xfrm>
            <a:off x="1064079" y="2302091"/>
            <a:ext cx="160480" cy="144199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36" name="矩形 1"/>
          <p:cNvSpPr>
            <a:spLocks noChangeArrowheads="1"/>
          </p:cNvSpPr>
          <p:nvPr/>
        </p:nvSpPr>
        <p:spPr bwMode="auto">
          <a:xfrm>
            <a:off x="510540" y="2788182"/>
            <a:ext cx="128035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用例视图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16174"/>
            <a:ext cx="9144000" cy="834946"/>
          </a:xfrm>
          <a:prstGeom prst="rect">
            <a:avLst/>
          </a:prstGeom>
        </p:spPr>
      </p:pic>
      <p:sp>
        <p:nvSpPr>
          <p:cNvPr id="71" name="椭圆 70"/>
          <p:cNvSpPr/>
          <p:nvPr/>
        </p:nvSpPr>
        <p:spPr>
          <a:xfrm>
            <a:off x="797329" y="393898"/>
            <a:ext cx="308034" cy="306389"/>
          </a:xfrm>
          <a:prstGeom prst="ellipse">
            <a:avLst/>
          </a:prstGeom>
          <a:solidFill>
            <a:srgbClr val="EE76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en-US" altLang="zh-CN" sz="1800" noProof="1">
                <a:solidFill>
                  <a:schemeClr val="bg1"/>
                </a:solidFill>
              </a:rPr>
              <a:t>3</a:t>
            </a:r>
            <a:endParaRPr lang="en-US" altLang="zh-CN" sz="1800" noProof="1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304415" y="941070"/>
            <a:ext cx="1988820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ex.</a:t>
            </a:r>
            <a:r>
              <a:rPr lang="zh-CN" altLang="en-US">
                <a:solidFill>
                  <a:schemeClr val="bg1"/>
                </a:solidFill>
              </a:rPr>
              <a:t>网站用户登录用例图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19" name="图片 18" descr="QQ截图201711051504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000" y="1454150"/>
            <a:ext cx="6510655" cy="3019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7849" y="1657350"/>
            <a:ext cx="5143502" cy="18288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657351" y="1657350"/>
            <a:ext cx="5143502" cy="1828800"/>
          </a:xfrm>
          <a:prstGeom prst="rect">
            <a:avLst/>
          </a:prstGeom>
        </p:spPr>
      </p:pic>
      <p:sp>
        <p:nvSpPr>
          <p:cNvPr id="20" name="文本框 19"/>
          <p:cNvSpPr txBox="1">
            <a:spLocks noChangeAspect="1" noChangeArrowheads="1"/>
          </p:cNvSpPr>
          <p:nvPr/>
        </p:nvSpPr>
        <p:spPr bwMode="auto">
          <a:xfrm>
            <a:off x="1583530" y="241300"/>
            <a:ext cx="368458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4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小组介绍</a:t>
            </a:r>
            <a:endParaRPr lang="zh-CN" altLang="en-US" sz="4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 rot="5400000">
            <a:off x="556259" y="3107799"/>
            <a:ext cx="3535680" cy="56088"/>
            <a:chOff x="1949423" y="3788624"/>
            <a:chExt cx="3535680" cy="56088"/>
          </a:xfrm>
        </p:grpSpPr>
        <p:sp>
          <p:nvSpPr>
            <p:cNvPr id="25" name="矩形 24"/>
            <p:cNvSpPr/>
            <p:nvPr/>
          </p:nvSpPr>
          <p:spPr>
            <a:xfrm>
              <a:off x="1949423" y="3788624"/>
              <a:ext cx="883920" cy="56088"/>
            </a:xfrm>
            <a:prstGeom prst="rect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833343" y="3788624"/>
              <a:ext cx="883920" cy="56088"/>
            </a:xfrm>
            <a:prstGeom prst="rect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717263" y="3788624"/>
              <a:ext cx="883920" cy="56088"/>
            </a:xfrm>
            <a:prstGeom prst="rect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601183" y="3788624"/>
              <a:ext cx="883920" cy="56088"/>
            </a:xfrm>
            <a:prstGeom prst="rect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8" name="椭圆 57"/>
          <p:cNvSpPr/>
          <p:nvPr/>
        </p:nvSpPr>
        <p:spPr>
          <a:xfrm>
            <a:off x="2773859" y="2132803"/>
            <a:ext cx="680119" cy="680119"/>
          </a:xfrm>
          <a:prstGeom prst="ellipse">
            <a:avLst/>
          </a:prstGeom>
          <a:solidFill>
            <a:srgbClr val="00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2773976" y="3599653"/>
            <a:ext cx="680119" cy="680119"/>
          </a:xfrm>
          <a:prstGeom prst="ellipse">
            <a:avLst/>
          </a:prstGeom>
          <a:solidFill>
            <a:srgbClr val="F32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2773458" y="2859243"/>
            <a:ext cx="680119" cy="680119"/>
          </a:xfrm>
          <a:prstGeom prst="ellipse">
            <a:avLst/>
          </a:prstGeom>
          <a:solidFill>
            <a:srgbClr val="567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2662555" y="1162685"/>
            <a:ext cx="902970" cy="921385"/>
          </a:xfrm>
          <a:prstGeom prst="ellipse">
            <a:avLst/>
          </a:prstGeom>
          <a:solidFill>
            <a:srgbClr val="EE76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2774611" y="4340063"/>
            <a:ext cx="680119" cy="6801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875405" y="1454785"/>
            <a:ext cx="13931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</a:rPr>
              <a:t>奕吉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875405" y="2251710"/>
            <a:ext cx="13931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</a:rPr>
              <a:t>于欣汝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3875405" y="3030855"/>
            <a:ext cx="13931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</a:rPr>
              <a:t>张旗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3875405" y="3682365"/>
            <a:ext cx="13931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</a:rPr>
              <a:t>靳泽旭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875405" y="4457700"/>
            <a:ext cx="13931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</a:rPr>
              <a:t>曾雨晴</a:t>
            </a:r>
            <a:endParaRPr lang="zh-CN" altLang="en-US" sz="1600">
              <a:solidFill>
                <a:schemeClr val="bg1"/>
              </a:solidFill>
            </a:endParaRPr>
          </a:p>
        </p:txBody>
      </p:sp>
      <p:pic>
        <p:nvPicPr>
          <p:cNvPr id="73" name="图片 72" descr="logo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160" y="-117475"/>
            <a:ext cx="2641600" cy="1486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8" grpId="0" bldLvl="0" animBg="1"/>
      <p:bldP spid="60" grpId="0" bldLvl="0" animBg="1"/>
      <p:bldP spid="62" grpId="0" bldLvl="0" animBg="1"/>
      <p:bldP spid="64" grpId="0" bldLvl="0" animBg="1"/>
      <p:bldP spid="67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16174"/>
            <a:ext cx="9144000" cy="834946"/>
          </a:xfrm>
          <a:prstGeom prst="rect">
            <a:avLst/>
          </a:prstGeom>
        </p:spPr>
      </p:pic>
      <p:sp>
        <p:nvSpPr>
          <p:cNvPr id="71" name="椭圆 70"/>
          <p:cNvSpPr/>
          <p:nvPr/>
        </p:nvSpPr>
        <p:spPr>
          <a:xfrm>
            <a:off x="797329" y="393898"/>
            <a:ext cx="308034" cy="306389"/>
          </a:xfrm>
          <a:prstGeom prst="ellipse">
            <a:avLst/>
          </a:prstGeom>
          <a:solidFill>
            <a:srgbClr val="EE76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en-US" altLang="zh-CN" sz="1800" noProof="1">
                <a:solidFill>
                  <a:schemeClr val="bg1"/>
                </a:solidFill>
              </a:rPr>
              <a:t>3</a:t>
            </a:r>
            <a:endParaRPr lang="en-US" altLang="zh-CN" sz="1800" noProof="1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278380" y="1132840"/>
            <a:ext cx="6471285" cy="12388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kumimoji="1" lang="en-US" altLang="zh-CN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逻辑视图主要用于描述在用例视图中提出的系统功能的实现。逻辑视图主要关注系统的内部，它既描述系统的静态结构（系统中的类、对象以及他们之间的关系），</a:t>
            </a:r>
            <a:r>
              <a:rPr kumimoji="1" lang="en-US" altLang="zh-CN" b="1" dirty="0" err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也描述系统的动态协作关系</a:t>
            </a:r>
            <a:r>
              <a:rPr kumimoji="1" lang="en-US" altLang="zh-CN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。</a:t>
            </a:r>
            <a:endParaRPr kumimoji="1" lang="en-US" altLang="zh-CN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marL="0" indent="0">
              <a:lnSpc>
                <a:spcPct val="115000"/>
              </a:lnSpc>
              <a:buFont typeface="Wingdings" panose="05000000000000000000" pitchFamily="2" charset="2"/>
              <a:buNone/>
            </a:pPr>
            <a:endParaRPr kumimoji="1" lang="en-US" altLang="zh-CN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kumimoji="1" lang="en-US" altLang="zh-CN" b="1" dirty="0" err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逻辑视图的使用者主要是系统的设计人员和开发人员</a:t>
            </a:r>
            <a:r>
              <a:rPr kumimoji="1" lang="en-US" altLang="zh-CN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。</a:t>
            </a:r>
            <a:endParaRPr kumimoji="1" lang="en-US" altLang="zh-CN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19" name="矩形 5"/>
          <p:cNvSpPr>
            <a:spLocks noChangeArrowheads="1"/>
          </p:cNvSpPr>
          <p:nvPr/>
        </p:nvSpPr>
        <p:spPr bwMode="auto">
          <a:xfrm>
            <a:off x="398658" y="1232225"/>
            <a:ext cx="1237323" cy="1483857"/>
          </a:xfrm>
          <a:prstGeom prst="rect">
            <a:avLst/>
          </a:prstGeom>
          <a:solidFill>
            <a:srgbClr val="F32307"/>
          </a:solidFill>
          <a:ln>
            <a:noFill/>
          </a:ln>
        </p:spPr>
        <p:txBody>
          <a:bodyPr anchor="ctr"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23" name="矩形 9"/>
          <p:cNvSpPr>
            <a:spLocks noChangeArrowheads="1"/>
          </p:cNvSpPr>
          <p:nvPr/>
        </p:nvSpPr>
        <p:spPr bwMode="auto">
          <a:xfrm>
            <a:off x="398658" y="2716082"/>
            <a:ext cx="1237323" cy="1050097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txBody>
          <a:bodyPr anchor="ctr"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pic>
        <p:nvPicPr>
          <p:cNvPr id="27" name="图片 13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20" y="1317117"/>
            <a:ext cx="790770" cy="790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椭圆 16"/>
          <p:cNvSpPr>
            <a:spLocks noChangeArrowheads="1"/>
          </p:cNvSpPr>
          <p:nvPr/>
        </p:nvSpPr>
        <p:spPr bwMode="auto">
          <a:xfrm>
            <a:off x="931265" y="2302091"/>
            <a:ext cx="160480" cy="144199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37" name="矩形 1"/>
          <p:cNvSpPr>
            <a:spLocks noChangeArrowheads="1"/>
          </p:cNvSpPr>
          <p:nvPr/>
        </p:nvSpPr>
        <p:spPr bwMode="auto">
          <a:xfrm>
            <a:off x="377726" y="2800974"/>
            <a:ext cx="1280351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逻辑视图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09824"/>
            <a:ext cx="9144000" cy="834946"/>
          </a:xfrm>
          <a:prstGeom prst="rect">
            <a:avLst/>
          </a:prstGeom>
        </p:spPr>
      </p:pic>
      <p:sp>
        <p:nvSpPr>
          <p:cNvPr id="71" name="椭圆 70"/>
          <p:cNvSpPr/>
          <p:nvPr/>
        </p:nvSpPr>
        <p:spPr>
          <a:xfrm>
            <a:off x="797329" y="393898"/>
            <a:ext cx="308034" cy="306389"/>
          </a:xfrm>
          <a:prstGeom prst="ellipse">
            <a:avLst/>
          </a:prstGeom>
          <a:solidFill>
            <a:srgbClr val="EE76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en-US" altLang="zh-CN" sz="1800" noProof="1">
                <a:solidFill>
                  <a:schemeClr val="bg1"/>
                </a:solidFill>
              </a:rPr>
              <a:t>3</a:t>
            </a:r>
            <a:endParaRPr lang="en-US" altLang="zh-CN" sz="1800" noProof="1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278380" y="1132840"/>
            <a:ext cx="6471285" cy="12388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kumimoji="1" lang="en-US" altLang="zh-CN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 组件视图描述系统的实现模块以及它们之间的依赖关系。其中，组件指的是不同类型的代码模块，它是构造应用的软件单元。组件视图中也可以添加组件的其他附加信息，例如，资源分配或者其他管理信息。</a:t>
            </a:r>
            <a:endParaRPr kumimoji="1" lang="en-US" altLang="zh-CN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0" indent="0">
              <a:lnSpc>
                <a:spcPct val="115000"/>
              </a:lnSpc>
              <a:buFont typeface="Wingdings" panose="05000000000000000000" pitchFamily="2" charset="2"/>
              <a:buNone/>
            </a:pPr>
            <a:endParaRPr kumimoji="1" lang="en-US" altLang="zh-CN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kumimoji="1" lang="en-US" altLang="zh-CN" b="1" dirty="0" err="1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组件视图主要由组件图构成</a:t>
            </a:r>
            <a:r>
              <a:rPr kumimoji="1" lang="zh-CN" altLang="en-US" b="1" dirty="0" err="1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。</a:t>
            </a:r>
            <a:r>
              <a:rPr kumimoji="1" lang="en-US" altLang="zh-CN" b="1" dirty="0" err="1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组件视图的使用者是开发</a:t>
            </a:r>
            <a:r>
              <a:rPr kumimoji="1" lang="zh-CN" altLang="en-US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人员</a:t>
            </a:r>
            <a:r>
              <a:rPr kumimoji="1" lang="en-US" altLang="zh-CN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。</a:t>
            </a:r>
            <a:endParaRPr kumimoji="1" lang="en-US" altLang="zh-CN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</p:txBody>
      </p:sp>
      <p:sp>
        <p:nvSpPr>
          <p:cNvPr id="20" name="矩形 6"/>
          <p:cNvSpPr>
            <a:spLocks noChangeArrowheads="1"/>
          </p:cNvSpPr>
          <p:nvPr/>
        </p:nvSpPr>
        <p:spPr bwMode="auto">
          <a:xfrm>
            <a:off x="398559" y="1132530"/>
            <a:ext cx="1237323" cy="1483857"/>
          </a:xfrm>
          <a:prstGeom prst="rect">
            <a:avLst/>
          </a:prstGeom>
          <a:solidFill>
            <a:srgbClr val="0099A7"/>
          </a:solidFill>
          <a:ln>
            <a:noFill/>
          </a:ln>
        </p:spPr>
        <p:txBody>
          <a:bodyPr anchor="ctr"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24" name="矩形 10"/>
          <p:cNvSpPr>
            <a:spLocks noChangeArrowheads="1"/>
          </p:cNvSpPr>
          <p:nvPr/>
        </p:nvSpPr>
        <p:spPr bwMode="auto">
          <a:xfrm>
            <a:off x="392209" y="2616387"/>
            <a:ext cx="1237323" cy="1050097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txBody>
          <a:bodyPr anchor="ctr"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pic>
        <p:nvPicPr>
          <p:cNvPr id="26" name="图片 12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45" y="1243006"/>
            <a:ext cx="738440" cy="738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椭圆 17"/>
          <p:cNvSpPr>
            <a:spLocks noChangeArrowheads="1"/>
          </p:cNvSpPr>
          <p:nvPr/>
        </p:nvSpPr>
        <p:spPr bwMode="auto">
          <a:xfrm>
            <a:off x="936980" y="2200070"/>
            <a:ext cx="160480" cy="144199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38" name="矩形 1"/>
          <p:cNvSpPr>
            <a:spLocks noChangeArrowheads="1"/>
          </p:cNvSpPr>
          <p:nvPr/>
        </p:nvSpPr>
        <p:spPr bwMode="auto">
          <a:xfrm>
            <a:off x="392744" y="2726863"/>
            <a:ext cx="1280351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构件视图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16174"/>
            <a:ext cx="9144000" cy="834946"/>
          </a:xfrm>
          <a:prstGeom prst="rect">
            <a:avLst/>
          </a:prstGeom>
        </p:spPr>
      </p:pic>
      <p:sp>
        <p:nvSpPr>
          <p:cNvPr id="71" name="椭圆 70"/>
          <p:cNvSpPr/>
          <p:nvPr/>
        </p:nvSpPr>
        <p:spPr>
          <a:xfrm>
            <a:off x="797329" y="393898"/>
            <a:ext cx="308034" cy="306389"/>
          </a:xfrm>
          <a:prstGeom prst="ellipse">
            <a:avLst/>
          </a:prstGeom>
          <a:solidFill>
            <a:srgbClr val="EE76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en-US" altLang="zh-CN" sz="1800" noProof="1">
                <a:solidFill>
                  <a:schemeClr val="bg1"/>
                </a:solidFill>
              </a:rPr>
              <a:t>3</a:t>
            </a:r>
            <a:endParaRPr lang="en-US" altLang="zh-CN" sz="1800" noProof="1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278380" y="1132840"/>
            <a:ext cx="6471285" cy="12388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kumimoji="1" lang="en-US" altLang="zh-CN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 部署视图，也称之为配置视图。配置视图主要显示系统的物理部署，它描述位于节点上的运行实例的部署情况。配置视图主要由配置图表示，配置视图还允许评估分配结果和资源分配。</a:t>
            </a:r>
            <a:endParaRPr kumimoji="1" lang="en-US" altLang="zh-CN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0" indent="0">
              <a:lnSpc>
                <a:spcPct val="115000"/>
              </a:lnSpc>
              <a:buFont typeface="Wingdings" panose="05000000000000000000" pitchFamily="2" charset="2"/>
              <a:buNone/>
            </a:pPr>
            <a:endParaRPr kumimoji="1" lang="en-US" altLang="zh-CN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kumimoji="1" lang="en-US" altLang="zh-CN" b="1" dirty="0" err="1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配置视图的使用者是开发人员、系统集成人员和测试人员</a:t>
            </a:r>
            <a:r>
              <a:rPr kumimoji="1" lang="en-US" altLang="zh-CN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。</a:t>
            </a:r>
            <a:endParaRPr kumimoji="1" lang="en-US" altLang="zh-CN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</p:txBody>
      </p:sp>
      <p:sp>
        <p:nvSpPr>
          <p:cNvPr id="21" name="矩形 7"/>
          <p:cNvSpPr>
            <a:spLocks noChangeArrowheads="1"/>
          </p:cNvSpPr>
          <p:nvPr/>
        </p:nvSpPr>
        <p:spPr bwMode="auto">
          <a:xfrm>
            <a:off x="415605" y="1232225"/>
            <a:ext cx="1236161" cy="1483857"/>
          </a:xfrm>
          <a:prstGeom prst="rect">
            <a:avLst/>
          </a:prstGeom>
          <a:solidFill>
            <a:srgbClr val="EE7619"/>
          </a:solidFill>
          <a:ln>
            <a:noFill/>
          </a:ln>
        </p:spPr>
        <p:txBody>
          <a:bodyPr anchor="ctr"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25" name="矩形 11"/>
          <p:cNvSpPr>
            <a:spLocks noChangeArrowheads="1"/>
          </p:cNvSpPr>
          <p:nvPr/>
        </p:nvSpPr>
        <p:spPr bwMode="auto">
          <a:xfrm>
            <a:off x="415605" y="2716082"/>
            <a:ext cx="1236161" cy="1050097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>
            <a:noFill/>
            <a:miter lim="800000"/>
          </a:ln>
        </p:spPr>
        <p:txBody>
          <a:bodyPr anchor="ctr"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32" name="椭圆 18"/>
          <p:cNvSpPr>
            <a:spLocks noChangeArrowheads="1"/>
          </p:cNvSpPr>
          <p:nvPr/>
        </p:nvSpPr>
        <p:spPr bwMode="auto">
          <a:xfrm>
            <a:off x="943560" y="2299765"/>
            <a:ext cx="160480" cy="144199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39" name="矩形 1"/>
          <p:cNvSpPr>
            <a:spLocks noChangeArrowheads="1"/>
          </p:cNvSpPr>
          <p:nvPr/>
        </p:nvSpPr>
        <p:spPr bwMode="auto">
          <a:xfrm>
            <a:off x="393510" y="2834813"/>
            <a:ext cx="128035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部署视图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" name="图片 26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68" y="1372936"/>
            <a:ext cx="796585" cy="79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7849" y="1657350"/>
            <a:ext cx="5143502" cy="18288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657351" y="1657350"/>
            <a:ext cx="5143502" cy="1828800"/>
          </a:xfrm>
          <a:prstGeom prst="rect">
            <a:avLst/>
          </a:prstGeom>
        </p:spPr>
      </p:pic>
      <p:sp>
        <p:nvSpPr>
          <p:cNvPr id="20" name="文本框 19"/>
          <p:cNvSpPr txBox="1">
            <a:spLocks noChangeAspect="1" noChangeArrowheads="1"/>
          </p:cNvSpPr>
          <p:nvPr/>
        </p:nvSpPr>
        <p:spPr bwMode="auto">
          <a:xfrm>
            <a:off x="2672555" y="1678940"/>
            <a:ext cx="368458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4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参考资料</a:t>
            </a:r>
            <a:endParaRPr lang="zh-CN" altLang="en-US" sz="4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3132930" y="2512695"/>
            <a:ext cx="2763838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Section Four</a:t>
            </a:r>
            <a:endParaRPr lang="en-US" altLang="zh-CN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296318" y="3013075"/>
            <a:ext cx="4437063" cy="2324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920" noProof="1">
                <a:solidFill>
                  <a:schemeClr val="bg1"/>
                </a:solidFill>
                <a:latin typeface="Arial" panose="020B0604020202020204" pitchFamily="34" charset="0"/>
              </a:rPr>
              <a:t>参考文献</a:t>
            </a:r>
            <a:endParaRPr lang="zh-CN" altLang="en-US" sz="920" noProof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747009" y="2829034"/>
            <a:ext cx="3535680" cy="56088"/>
            <a:chOff x="1949423" y="3788624"/>
            <a:chExt cx="3535680" cy="56088"/>
          </a:xfrm>
        </p:grpSpPr>
        <p:sp>
          <p:nvSpPr>
            <p:cNvPr id="25" name="矩形 24"/>
            <p:cNvSpPr/>
            <p:nvPr/>
          </p:nvSpPr>
          <p:spPr>
            <a:xfrm>
              <a:off x="1949423" y="3788624"/>
              <a:ext cx="883920" cy="56088"/>
            </a:xfrm>
            <a:prstGeom prst="rect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833343" y="3788624"/>
              <a:ext cx="883920" cy="56088"/>
            </a:xfrm>
            <a:prstGeom prst="rect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717263" y="3788624"/>
              <a:ext cx="883920" cy="56088"/>
            </a:xfrm>
            <a:prstGeom prst="rect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601183" y="3788624"/>
              <a:ext cx="883920" cy="56088"/>
            </a:xfrm>
            <a:prstGeom prst="rect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1" grpId="1"/>
      <p:bldP spid="21" grpId="2"/>
      <p:bldP spid="23" grpId="0"/>
      <p:bldP spid="23" grpId="1"/>
      <p:bldP spid="23" grpId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图片 7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7" name="文本框 16"/>
          <p:cNvSpPr txBox="1"/>
          <p:nvPr/>
        </p:nvSpPr>
        <p:spPr>
          <a:xfrm>
            <a:off x="1047750" y="1035685"/>
            <a:ext cx="6471285" cy="38601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kumimoji="1" lang="zh-CN" altLang="en-US" sz="20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百度百科、维基百科</a:t>
            </a:r>
            <a:endParaRPr kumimoji="1" lang="zh-CN" altLang="en-US" sz="2000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0" indent="0">
              <a:lnSpc>
                <a:spcPct val="115000"/>
              </a:lnSpc>
              <a:buFont typeface="Wingdings" panose="05000000000000000000" pitchFamily="2" charset="2"/>
              <a:buNone/>
            </a:pPr>
            <a:endParaRPr kumimoji="1" lang="en-US" altLang="zh-CN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kumimoji="1" lang="en-US" altLang="zh-CN" sz="20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Rational Rose 2003</a:t>
            </a:r>
            <a:r>
              <a:rPr kumimoji="1" lang="zh-CN" altLang="en-US" sz="20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使用手册</a:t>
            </a:r>
            <a:endParaRPr kumimoji="1" lang="zh-CN" altLang="en-US" sz="2000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0" indent="0">
              <a:lnSpc>
                <a:spcPct val="115000"/>
              </a:lnSpc>
              <a:buFont typeface="Wingdings" panose="05000000000000000000" pitchFamily="2" charset="2"/>
              <a:buNone/>
            </a:pPr>
            <a:endParaRPr kumimoji="1" lang="zh-CN" altLang="en-US" sz="2000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kumimoji="1" lang="zh-CN" altLang="en-US" sz="20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《</a:t>
            </a:r>
            <a:r>
              <a:rPr kumimoji="1" lang="en-US" altLang="zh-CN" sz="20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UML</a:t>
            </a:r>
            <a:r>
              <a:rPr kumimoji="1" lang="zh-CN" altLang="en-US" sz="20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用户指南（第二版</a:t>
            </a:r>
            <a:r>
              <a:rPr kumimoji="1" lang="en-US" altLang="zh-CN" sz="20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-</a:t>
            </a:r>
            <a:r>
              <a:rPr kumimoji="1" lang="zh-CN" altLang="en-US" sz="20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修订版</a:t>
            </a:r>
            <a:r>
              <a:rPr kumimoji="1" lang="zh-CN" altLang="en-US" sz="20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）》</a:t>
            </a:r>
            <a:endParaRPr kumimoji="1" lang="zh-CN" altLang="en-US" sz="2000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endParaRPr kumimoji="1" lang="zh-CN" altLang="en-US" sz="2000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kumimoji="1" lang="zh-CN" altLang="en-US" sz="20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《</a:t>
            </a:r>
            <a:r>
              <a:rPr kumimoji="1" lang="en-US" altLang="zh-CN" sz="20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UML2</a:t>
            </a:r>
            <a:r>
              <a:rPr kumimoji="1" lang="zh-CN" altLang="en-US" sz="20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基础、建模与设计教程</a:t>
            </a:r>
            <a:r>
              <a:rPr kumimoji="1" lang="zh-CN" altLang="en-US" sz="20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》</a:t>
            </a:r>
            <a:endParaRPr kumimoji="1" lang="zh-CN" altLang="en-US" sz="2000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endParaRPr kumimoji="1" lang="zh-CN" altLang="en-US" sz="2000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kumimoji="1" lang="zh-CN" altLang="en-US" sz="20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《软件需求（第</a:t>
            </a:r>
            <a:r>
              <a:rPr kumimoji="1" lang="en-US" altLang="zh-CN" sz="20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3</a:t>
            </a:r>
            <a:r>
              <a:rPr kumimoji="1" lang="zh-CN" altLang="en-US" sz="20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版</a:t>
            </a:r>
            <a:r>
              <a:rPr kumimoji="1" lang="zh-CN" altLang="en-US" sz="20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）》</a:t>
            </a:r>
            <a:endParaRPr kumimoji="1" lang="zh-CN" altLang="en-US" sz="2000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endParaRPr kumimoji="1" lang="zh-CN" altLang="en-US" sz="2000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kumimoji="1" lang="en-US" altLang="zh-CN" sz="20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CSDN</a:t>
            </a:r>
            <a:r>
              <a:rPr kumimoji="1" lang="zh-CN" altLang="en-US" sz="20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网站</a:t>
            </a:r>
            <a:endParaRPr kumimoji="1" lang="zh-CN" altLang="en-US" sz="2000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39874" y="396279"/>
            <a:ext cx="308034" cy="308212"/>
          </a:xfrm>
          <a:prstGeom prst="ellipse">
            <a:avLst/>
          </a:prstGeom>
          <a:solidFill>
            <a:srgbClr val="567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800" noProof="1">
                <a:solidFill>
                  <a:schemeClr val="bg1"/>
                </a:solidFill>
              </a:rPr>
              <a:t>4</a:t>
            </a:r>
            <a:endParaRPr lang="en-US" altLang="zh-CN" sz="1800" noProof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7849" y="1657350"/>
            <a:ext cx="5143502" cy="18288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657351" y="1657350"/>
            <a:ext cx="5143502" cy="1828800"/>
          </a:xfrm>
          <a:prstGeom prst="rect">
            <a:avLst/>
          </a:prstGeom>
        </p:spPr>
      </p:pic>
      <p:sp>
        <p:nvSpPr>
          <p:cNvPr id="20" name="文本框 19"/>
          <p:cNvSpPr txBox="1">
            <a:spLocks noChangeAspect="1" noChangeArrowheads="1"/>
          </p:cNvSpPr>
          <p:nvPr/>
        </p:nvSpPr>
        <p:spPr bwMode="auto">
          <a:xfrm>
            <a:off x="2672555" y="1678940"/>
            <a:ext cx="368458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4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组员分工</a:t>
            </a:r>
            <a:endParaRPr lang="zh-CN" altLang="en-US" sz="4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3132930" y="2512695"/>
            <a:ext cx="2763838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</a:rPr>
              <a:t>S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ection Five</a:t>
            </a:r>
            <a:endParaRPr lang="en-US" altLang="zh-CN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296318" y="3013075"/>
            <a:ext cx="4437063" cy="2324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915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介绍组员分工情况</a:t>
            </a:r>
            <a:endParaRPr lang="en-US" altLang="zh-CN" sz="920" noProof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747009" y="2829034"/>
            <a:ext cx="3535680" cy="56088"/>
            <a:chOff x="1949423" y="3788624"/>
            <a:chExt cx="3535680" cy="56088"/>
          </a:xfrm>
        </p:grpSpPr>
        <p:sp>
          <p:nvSpPr>
            <p:cNvPr id="25" name="矩形 24"/>
            <p:cNvSpPr/>
            <p:nvPr/>
          </p:nvSpPr>
          <p:spPr>
            <a:xfrm>
              <a:off x="1949423" y="3788624"/>
              <a:ext cx="883920" cy="56088"/>
            </a:xfrm>
            <a:prstGeom prst="rect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833343" y="3788624"/>
              <a:ext cx="883920" cy="56088"/>
            </a:xfrm>
            <a:prstGeom prst="rect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717263" y="3788624"/>
              <a:ext cx="883920" cy="56088"/>
            </a:xfrm>
            <a:prstGeom prst="rect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601183" y="3788624"/>
              <a:ext cx="883920" cy="56088"/>
            </a:xfrm>
            <a:prstGeom prst="rect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1" grpId="1"/>
      <p:bldP spid="21" grpId="2"/>
      <p:bldP spid="23" grpId="0"/>
      <p:bldP spid="23" grpId="1"/>
      <p:bldP spid="23" grpId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六边形 21"/>
          <p:cNvSpPr/>
          <p:nvPr/>
        </p:nvSpPr>
        <p:spPr>
          <a:xfrm rot="16200000">
            <a:off x="4291467" y="2947631"/>
            <a:ext cx="1139102" cy="1012535"/>
          </a:xfrm>
          <a:prstGeom prst="hex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/>
          </a:p>
        </p:txBody>
      </p:sp>
      <p:sp>
        <p:nvSpPr>
          <p:cNvPr id="20" name="六边形 19"/>
          <p:cNvSpPr/>
          <p:nvPr/>
        </p:nvSpPr>
        <p:spPr>
          <a:xfrm rot="16200000">
            <a:off x="3339602" y="2947575"/>
            <a:ext cx="1139102" cy="1012535"/>
          </a:xfrm>
          <a:prstGeom prst="hexago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 dirty="0"/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4" name="六边形 33"/>
          <p:cNvSpPr/>
          <p:nvPr/>
        </p:nvSpPr>
        <p:spPr>
          <a:xfrm rot="16200000">
            <a:off x="3340237" y="1219105"/>
            <a:ext cx="1139102" cy="1012535"/>
          </a:xfrm>
          <a:prstGeom prst="hexagon">
            <a:avLst/>
          </a:prstGeom>
          <a:solidFill>
            <a:srgbClr val="EE76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 dirty="0"/>
          </a:p>
        </p:txBody>
      </p:sp>
      <p:sp>
        <p:nvSpPr>
          <p:cNvPr id="36" name="六边形 35"/>
          <p:cNvSpPr/>
          <p:nvPr/>
        </p:nvSpPr>
        <p:spPr>
          <a:xfrm rot="16200000">
            <a:off x="4352930" y="1232785"/>
            <a:ext cx="1139102" cy="1012535"/>
          </a:xfrm>
          <a:prstGeom prst="hexagon">
            <a:avLst/>
          </a:prstGeom>
          <a:solidFill>
            <a:srgbClr val="567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/>
          </a:p>
        </p:txBody>
      </p:sp>
      <p:sp>
        <p:nvSpPr>
          <p:cNvPr id="38" name="六边形 37"/>
          <p:cNvSpPr/>
          <p:nvPr/>
        </p:nvSpPr>
        <p:spPr>
          <a:xfrm rot="16200000">
            <a:off x="3848237" y="2065616"/>
            <a:ext cx="1139102" cy="1012535"/>
          </a:xfrm>
          <a:prstGeom prst="hexagon">
            <a:avLst/>
          </a:prstGeom>
          <a:solidFill>
            <a:srgbClr val="00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/>
          </a:p>
        </p:txBody>
      </p:sp>
      <p:sp>
        <p:nvSpPr>
          <p:cNvPr id="56" name="矩形 16"/>
          <p:cNvSpPr>
            <a:spLocks noChangeArrowheads="1"/>
          </p:cNvSpPr>
          <p:nvPr/>
        </p:nvSpPr>
        <p:spPr bwMode="auto">
          <a:xfrm>
            <a:off x="215900" y="1355090"/>
            <a:ext cx="206057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</a:rPr>
              <a:t>靳泽旭 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评分（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8.3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分）</a:t>
            </a:r>
            <a:endParaRPr lang="zh-CN" altLang="en-US" sz="1400" b="1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dirty="0">
                <a:solidFill>
                  <a:schemeClr val="bg1"/>
                </a:solidFill>
              </a:rPr>
              <a:t>组织焦点小组的访谈和对</a:t>
            </a:r>
            <a:r>
              <a:rPr lang="en-US" altLang="zh-CN" sz="1000" dirty="0">
                <a:solidFill>
                  <a:schemeClr val="bg1"/>
                </a:solidFill>
              </a:rPr>
              <a:t>OBS</a:t>
            </a:r>
            <a:r>
              <a:rPr lang="zh-CN" altLang="en-US" sz="1000" dirty="0">
                <a:solidFill>
                  <a:schemeClr val="bg1"/>
                </a:solidFill>
              </a:rPr>
              <a:t>的修改，审核</a:t>
            </a:r>
            <a:r>
              <a:rPr lang="en-US" altLang="zh-CN" sz="1000" dirty="0">
                <a:solidFill>
                  <a:schemeClr val="bg1"/>
                </a:solidFill>
              </a:rPr>
              <a:t>PPT</a:t>
            </a:r>
            <a:endParaRPr lang="en-US" altLang="zh-CN" sz="1000" dirty="0">
              <a:solidFill>
                <a:schemeClr val="bg1"/>
              </a:solidFill>
            </a:endParaRPr>
          </a:p>
          <a:p>
            <a:pPr algn="l" eaLnBrk="1" fontAlgn="auto" hangingPunct="1"/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2" name="图片 18" descr="999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010" y="2711223"/>
            <a:ext cx="1597907" cy="159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矩形 16"/>
          <p:cNvSpPr>
            <a:spLocks noChangeArrowheads="1"/>
          </p:cNvSpPr>
          <p:nvPr/>
        </p:nvSpPr>
        <p:spPr bwMode="auto">
          <a:xfrm>
            <a:off x="320040" y="3125470"/>
            <a:ext cx="1999615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</a:rPr>
              <a:t>曾雨晴   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评分（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8.7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分）</a:t>
            </a:r>
            <a:endParaRPr lang="zh-CN" altLang="en-US" sz="1400" b="1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对之前的项目计划文档，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的修改，甘特图和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WBS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表，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修改审核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fontAlgn="auto" hangingPunct="1"/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16"/>
          <p:cNvSpPr>
            <a:spLocks noChangeArrowheads="1"/>
          </p:cNvSpPr>
          <p:nvPr/>
        </p:nvSpPr>
        <p:spPr bwMode="auto">
          <a:xfrm>
            <a:off x="6574405" y="1232309"/>
            <a:ext cx="2320394" cy="614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</a:rPr>
              <a:t>张旗      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评分（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8.5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分）</a:t>
            </a:r>
            <a:endParaRPr lang="zh-CN" altLang="en-US" sz="14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的制作和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QA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计划文档的编写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8" descr="999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145" y="1789203"/>
            <a:ext cx="1597907" cy="159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8" descr="999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510" y="2711223"/>
            <a:ext cx="1597907" cy="159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 descr="999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145" y="926238"/>
            <a:ext cx="1597907" cy="159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 descr="999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605" y="926238"/>
            <a:ext cx="1597907" cy="159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5" name="直接连接符 104"/>
          <p:cNvCxnSpPr/>
          <p:nvPr/>
        </p:nvCxnSpPr>
        <p:spPr>
          <a:xfrm>
            <a:off x="2320290" y="1717040"/>
            <a:ext cx="1079500" cy="762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541010" y="1613535"/>
            <a:ext cx="1079500" cy="762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16"/>
          <p:cNvSpPr>
            <a:spLocks noChangeArrowheads="1"/>
          </p:cNvSpPr>
          <p:nvPr/>
        </p:nvSpPr>
        <p:spPr bwMode="auto">
          <a:xfrm>
            <a:off x="6004175" y="2308634"/>
            <a:ext cx="2320394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</a:rPr>
              <a:t>奕吉  评分（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  <a:ea typeface="+mn-ea"/>
              </a:rPr>
              <a:t>8.8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</a:rPr>
              <a:t>分）</a:t>
            </a:r>
            <a:endParaRPr lang="zh-CN" altLang="en-US" sz="14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 eaLnBrk="1" hangingPunct="1"/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的制作和对之前文档和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的修改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924425" y="2611755"/>
            <a:ext cx="1079500" cy="762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276475" y="3506470"/>
            <a:ext cx="1079500" cy="762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16"/>
          <p:cNvSpPr>
            <a:spLocks noChangeArrowheads="1"/>
          </p:cNvSpPr>
          <p:nvPr/>
        </p:nvSpPr>
        <p:spPr bwMode="auto">
          <a:xfrm>
            <a:off x="6528685" y="3223034"/>
            <a:ext cx="2320394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</a:rPr>
              <a:t>于欣汝      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评分（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9.0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分）</a:t>
            </a:r>
            <a:endParaRPr lang="zh-CN" altLang="en-US" sz="14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愿景与范围的文档，修改之前的文档，识别用户群与审核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5367655" y="3449955"/>
            <a:ext cx="1079500" cy="762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>
            <a:off x="835445" y="392492"/>
            <a:ext cx="307953" cy="308213"/>
          </a:xfrm>
          <a:prstGeom prst="ellipse">
            <a:avLst/>
          </a:prstGeom>
          <a:solidFill>
            <a:srgbClr val="F32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en-US" altLang="zh-CN" sz="1800" noProof="1">
                <a:solidFill>
                  <a:schemeClr val="bg1"/>
                </a:solidFill>
              </a:rPr>
              <a:t>5</a:t>
            </a:r>
            <a:endParaRPr lang="en-US" altLang="zh-CN" sz="1800" noProof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7849" y="1657350"/>
            <a:ext cx="5143502" cy="18288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657351" y="1657350"/>
            <a:ext cx="5143502" cy="1828800"/>
          </a:xfrm>
          <a:prstGeom prst="rect">
            <a:avLst/>
          </a:prstGeom>
        </p:spPr>
      </p:pic>
      <p:sp>
        <p:nvSpPr>
          <p:cNvPr id="20" name="文本框 19"/>
          <p:cNvSpPr txBox="1">
            <a:spLocks noChangeAspect="1" noChangeArrowheads="1"/>
          </p:cNvSpPr>
          <p:nvPr/>
        </p:nvSpPr>
        <p:spPr bwMode="auto">
          <a:xfrm>
            <a:off x="2672555" y="1678940"/>
            <a:ext cx="368458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4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课堂提问</a:t>
            </a:r>
            <a:endParaRPr lang="zh-CN" altLang="en-US" sz="4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3132930" y="2512695"/>
            <a:ext cx="2763838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S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ection Six</a:t>
            </a:r>
            <a:endParaRPr lang="en-US" altLang="zh-CN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747009" y="2829034"/>
            <a:ext cx="3535680" cy="56088"/>
            <a:chOff x="1949423" y="3788624"/>
            <a:chExt cx="3535680" cy="56088"/>
          </a:xfrm>
        </p:grpSpPr>
        <p:sp>
          <p:nvSpPr>
            <p:cNvPr id="25" name="矩形 24"/>
            <p:cNvSpPr/>
            <p:nvPr/>
          </p:nvSpPr>
          <p:spPr>
            <a:xfrm>
              <a:off x="1949423" y="3788624"/>
              <a:ext cx="883920" cy="56088"/>
            </a:xfrm>
            <a:prstGeom prst="rect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833343" y="3788624"/>
              <a:ext cx="883920" cy="56088"/>
            </a:xfrm>
            <a:prstGeom prst="rect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717263" y="3788624"/>
              <a:ext cx="883920" cy="56088"/>
            </a:xfrm>
            <a:prstGeom prst="rect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601183" y="3788624"/>
              <a:ext cx="883920" cy="56088"/>
            </a:xfrm>
            <a:prstGeom prst="rect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2296318" y="3013075"/>
            <a:ext cx="4437063" cy="23114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p>
            <a:pPr algn="ctr"/>
            <a:r>
              <a:rPr lang="zh-CN" altLang="en-US" sz="91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针对</a:t>
            </a:r>
            <a:r>
              <a:rPr lang="en-US" altLang="zh-CN" sz="91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PPT</a:t>
            </a:r>
            <a:r>
              <a:rPr lang="zh-CN" altLang="en-US" sz="91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讲的内容提出问题</a:t>
            </a:r>
            <a:endParaRPr lang="en-US" altLang="zh-CN" sz="920" noProof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1" grpId="1"/>
      <p:bldP spid="21" grpId="2"/>
      <p:bldP spid="23" grpId="0"/>
      <p:bldP spid="23" grpId="1"/>
      <p:bldP spid="23" grpId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14" name="任意多边形: 形状 1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62" name="图片 6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16174"/>
            <a:ext cx="9144000" cy="834946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797345" y="400112"/>
            <a:ext cx="307953" cy="30821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en-US" altLang="zh-CN" sz="1800" noProof="1">
                <a:solidFill>
                  <a:schemeClr val="bg1"/>
                </a:solidFill>
              </a:rPr>
              <a:t>6</a:t>
            </a:r>
            <a:endParaRPr lang="en-US" altLang="zh-CN" sz="1800" noProof="1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02690" y="1020445"/>
            <a:ext cx="5337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>
                <a:solidFill>
                  <a:schemeClr val="bg1"/>
                </a:solidFill>
              </a:rPr>
              <a:t>Q1: </a:t>
            </a:r>
            <a:r>
              <a:rPr lang="zh-CN" altLang="en-US" sz="1800">
                <a:solidFill>
                  <a:schemeClr val="bg1"/>
                </a:solidFill>
              </a:rPr>
              <a:t>在</a:t>
            </a:r>
            <a:r>
              <a:rPr lang="en-US" altLang="zh-CN" sz="1800">
                <a:solidFill>
                  <a:schemeClr val="bg1"/>
                </a:solidFill>
              </a:rPr>
              <a:t>Rose</a:t>
            </a:r>
            <a:r>
              <a:rPr lang="zh-CN" altLang="en-US" sz="1800">
                <a:solidFill>
                  <a:schemeClr val="bg1"/>
                </a:solidFill>
              </a:rPr>
              <a:t>中浏览器窗口中的</a:t>
            </a:r>
            <a:r>
              <a:rPr lang="en-US" altLang="zh-CN" sz="1800">
                <a:solidFill>
                  <a:schemeClr val="bg1"/>
                </a:solidFill>
              </a:rPr>
              <a:t>4</a:t>
            </a:r>
            <a:r>
              <a:rPr lang="zh-CN" altLang="en-US" sz="1800">
                <a:solidFill>
                  <a:schemeClr val="bg1"/>
                </a:solidFill>
              </a:rPr>
              <a:t>大视图是哪</a:t>
            </a:r>
            <a:r>
              <a:rPr lang="en-US" altLang="zh-CN" sz="1800">
                <a:solidFill>
                  <a:schemeClr val="bg1"/>
                </a:solidFill>
              </a:rPr>
              <a:t>4</a:t>
            </a:r>
            <a:r>
              <a:rPr lang="zh-CN" altLang="en-US" sz="1800">
                <a:solidFill>
                  <a:schemeClr val="bg1"/>
                </a:solidFill>
              </a:rPr>
              <a:t>大视图？</a:t>
            </a: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9525" y="1459230"/>
            <a:ext cx="56210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</a:rPr>
              <a:t>AS: </a:t>
            </a:r>
            <a:r>
              <a:rPr lang="zh-CN" altLang="en-US" sz="1400">
                <a:solidFill>
                  <a:schemeClr val="bg1"/>
                </a:solidFill>
              </a:rPr>
              <a:t>用例视图，逻辑视图，构件视图，部署视图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02690" y="3460750"/>
            <a:ext cx="5337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>
                <a:solidFill>
                  <a:schemeClr val="bg1"/>
                </a:solidFill>
              </a:rPr>
              <a:t>Q3: </a:t>
            </a:r>
            <a:r>
              <a:rPr lang="zh-CN" altLang="en-US" sz="1800">
                <a:solidFill>
                  <a:schemeClr val="bg1"/>
                </a:solidFill>
              </a:rPr>
              <a:t>你还知道了解哪些建模工具？</a:t>
            </a: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79525" y="3829050"/>
            <a:ext cx="56210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</a:rPr>
              <a:t>AS: </a:t>
            </a:r>
            <a:r>
              <a:rPr lang="zh-CN" altLang="en-US" sz="1400">
                <a:solidFill>
                  <a:schemeClr val="bg1"/>
                </a:solidFill>
              </a:rPr>
              <a:t>开放性回答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02690" y="1912620"/>
            <a:ext cx="5337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>
                <a:solidFill>
                  <a:schemeClr val="bg1"/>
                </a:solidFill>
              </a:rPr>
              <a:t>Q2: Rose</a:t>
            </a:r>
            <a:r>
              <a:rPr lang="zh-CN" altLang="en-US" sz="1800">
                <a:solidFill>
                  <a:schemeClr val="bg1"/>
                </a:solidFill>
              </a:rPr>
              <a:t>的特点有哪些？</a:t>
            </a: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02690" y="2345690"/>
            <a:ext cx="68840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</a:rPr>
              <a:t>AS: 1.Rose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是一种可视化、功能强大的面向对象设计、分析的工具。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r>
              <a:rPr lang="en-US" altLang="zh-CN" sz="1400">
                <a:solidFill>
                  <a:schemeClr val="bg1"/>
                </a:solidFill>
                <a:sym typeface="+mn-ea"/>
              </a:rPr>
              <a:t>       2.Rose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能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提供反复式发展和来回旅程工程的能力</a:t>
            </a:r>
            <a:endParaRPr lang="en-US" altLang="zh-CN" sz="1400">
              <a:solidFill>
                <a:schemeClr val="bg1"/>
              </a:solidFill>
              <a:sym typeface="+mn-ea"/>
            </a:endParaRPr>
          </a:p>
          <a:p>
            <a:r>
              <a:rPr lang="en-US" altLang="zh-CN" sz="1400">
                <a:solidFill>
                  <a:schemeClr val="bg1"/>
                </a:solidFill>
                <a:sym typeface="+mn-ea"/>
              </a:rPr>
              <a:t>       3.Rose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允许在同一个模型中使用多种构件、语言。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r>
              <a:rPr lang="en-US" altLang="zh-CN" sz="1400">
                <a:solidFill>
                  <a:schemeClr val="bg1"/>
                </a:solidFill>
                <a:sym typeface="+mn-ea"/>
              </a:rPr>
              <a:t>       4.Rose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支持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UML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建模工具，有很强的校验功能（答出任意一点即可）</a:t>
            </a:r>
            <a:endParaRPr lang="en-US" altLang="zh-CN" sz="1400">
              <a:solidFill>
                <a:schemeClr val="bg1"/>
              </a:solidFill>
              <a:sym typeface="+mn-ea"/>
            </a:endParaRPr>
          </a:p>
          <a:p>
            <a:endParaRPr lang="en-US" altLang="zh-CN" sz="1600">
              <a:solidFill>
                <a:schemeClr val="bg1"/>
              </a:solidFill>
              <a:sym typeface="+mn-ea"/>
            </a:endParaRPr>
          </a:p>
          <a:p>
            <a:r>
              <a:rPr lang="en-US" altLang="zh-CN" sz="1800">
                <a:solidFill>
                  <a:schemeClr val="bg1"/>
                </a:solidFill>
              </a:rPr>
              <a:t> </a:t>
            </a:r>
            <a:endParaRPr lang="en-US" altLang="zh-CN" sz="1800">
              <a:solidFill>
                <a:schemeClr val="bg1"/>
              </a:solidFill>
            </a:endParaRPr>
          </a:p>
          <a:p>
            <a:endParaRPr lang="zh-CN" altLang="en-US" sz="1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>
            <a:spLocks noChangeAspect="1"/>
          </p:cNvSpPr>
          <p:nvPr/>
        </p:nvSpPr>
        <p:spPr>
          <a:xfrm>
            <a:off x="2210945" y="2763321"/>
            <a:ext cx="4881562" cy="5847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3200" noProof="1">
                <a:solidFill>
                  <a:srgbClr val="FBFBF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谢</a:t>
            </a:r>
            <a:r>
              <a:rPr lang="zh-CN" altLang="en-US" sz="3200" noProof="1" smtClean="0">
                <a:solidFill>
                  <a:srgbClr val="FBFBF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谢</a:t>
            </a:r>
            <a:r>
              <a:rPr lang="zh-CN" altLang="en-US" sz="3200" noProof="1">
                <a:solidFill>
                  <a:srgbClr val="FBFBF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观看</a:t>
            </a:r>
            <a:endParaRPr lang="en-US" altLang="zh-CN" sz="3200" noProof="1">
              <a:solidFill>
                <a:srgbClr val="FBFBFB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2853089" y="3548172"/>
            <a:ext cx="359727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</a:rPr>
              <a:t>Thinks For Your Watching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43689" y="3928050"/>
            <a:ext cx="1616075" cy="2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3" name="文本框 12"/>
          <p:cNvSpPr txBox="1"/>
          <p:nvPr/>
        </p:nvSpPr>
        <p:spPr>
          <a:xfrm>
            <a:off x="3799239" y="3939162"/>
            <a:ext cx="1704975" cy="2324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92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制作人</a:t>
            </a:r>
            <a:r>
              <a:rPr lang="zh-CN" altLang="en-US" sz="92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：</a:t>
            </a:r>
            <a:r>
              <a:rPr lang="en-US" altLang="zh-CN" sz="92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G09</a:t>
            </a:r>
            <a:endParaRPr lang="en-US" altLang="zh-CN" sz="920" noProof="1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83886" y="3414086"/>
            <a:ext cx="3535680" cy="56088"/>
            <a:chOff x="1949423" y="3788624"/>
            <a:chExt cx="3535680" cy="56088"/>
          </a:xfrm>
        </p:grpSpPr>
        <p:sp>
          <p:nvSpPr>
            <p:cNvPr id="2" name="矩形 1"/>
            <p:cNvSpPr/>
            <p:nvPr/>
          </p:nvSpPr>
          <p:spPr>
            <a:xfrm>
              <a:off x="1949423" y="3788624"/>
              <a:ext cx="883920" cy="56088"/>
            </a:xfrm>
            <a:prstGeom prst="rect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833343" y="3788624"/>
              <a:ext cx="883920" cy="56088"/>
            </a:xfrm>
            <a:prstGeom prst="rect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717263" y="3788624"/>
              <a:ext cx="883920" cy="56088"/>
            </a:xfrm>
            <a:prstGeom prst="rect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601183" y="3788624"/>
              <a:ext cx="883920" cy="56088"/>
            </a:xfrm>
            <a:prstGeom prst="rect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3" name="图片 72" descr="logo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575" y="3066415"/>
            <a:ext cx="2641600" cy="1486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0" grpId="1"/>
      <p:bldP spid="10" grpId="2"/>
      <p:bldP spid="14" grpId="0" animBg="1"/>
      <p:bldP spid="14" grpId="1" animBg="1"/>
      <p:bldP spid="14" grpId="2" animBg="1"/>
      <p:bldP spid="13" grpId="0"/>
      <p:bldP spid="13" grpId="1"/>
      <p:bldP spid="13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6350" y="0"/>
            <a:ext cx="9144000" cy="1232326"/>
            <a:chOff x="0" y="0"/>
            <a:chExt cx="9144000" cy="1232326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3" name="任意多边形: 形状 42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sp>
          <p:nvSpPr>
            <p:cNvPr id="51" name="文本框 50"/>
            <p:cNvSpPr txBox="1">
              <a:spLocks noChangeArrowheads="1"/>
            </p:cNvSpPr>
            <p:nvPr/>
          </p:nvSpPr>
          <p:spPr bwMode="auto">
            <a:xfrm>
              <a:off x="687358" y="391500"/>
              <a:ext cx="678845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目  录</a:t>
              </a:r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63147" r="34107"/>
          <a:stretch>
            <a:fillRect/>
          </a:stretch>
        </p:blipFill>
        <p:spPr>
          <a:xfrm rot="10800000">
            <a:off x="0" y="3224912"/>
            <a:ext cx="9144000" cy="1918587"/>
          </a:xfrm>
          <a:prstGeom prst="rect">
            <a:avLst/>
          </a:prstGeom>
        </p:spPr>
      </p:pic>
      <p:grpSp>
        <p:nvGrpSpPr>
          <p:cNvPr id="63" name="组合 62"/>
          <p:cNvGrpSpPr/>
          <p:nvPr/>
        </p:nvGrpSpPr>
        <p:grpSpPr bwMode="auto">
          <a:xfrm>
            <a:off x="2187734" y="1048728"/>
            <a:ext cx="4803775" cy="521735"/>
            <a:chOff x="1641" y="2433"/>
            <a:chExt cx="7565" cy="821"/>
          </a:xfrm>
        </p:grpSpPr>
        <p:sp>
          <p:nvSpPr>
            <p:cNvPr id="64" name="文本框 20"/>
            <p:cNvSpPr txBox="1">
              <a:spLocks noChangeArrowheads="1"/>
            </p:cNvSpPr>
            <p:nvPr/>
          </p:nvSpPr>
          <p:spPr bwMode="auto">
            <a:xfrm>
              <a:off x="1641" y="2433"/>
              <a:ext cx="1584" cy="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Rose </a:t>
              </a:r>
              <a:r>
                <a:rPr lang="zh-CN" altLang="en-US" sz="1400" b="1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工具介绍</a:t>
              </a:r>
              <a:endParaRPr lang="zh-CN" altLang="en-US" sz="1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001" y="2546"/>
              <a:ext cx="5205" cy="43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200" b="1" noProof="1">
                  <a:solidFill>
                    <a:schemeClr val="bg1"/>
                  </a:solidFill>
                  <a:latin typeface="Arial" panose="020B0604020202020204" pitchFamily="34" charset="0"/>
                </a:rPr>
                <a:t>介绍</a:t>
              </a:r>
              <a:r>
                <a:rPr lang="en-US" altLang="zh-CN" sz="1200" b="1" noProof="1">
                  <a:solidFill>
                    <a:schemeClr val="bg1"/>
                  </a:solidFill>
                  <a:latin typeface="Arial" panose="020B0604020202020204" pitchFamily="34" charset="0"/>
                </a:rPr>
                <a:t>Rose</a:t>
              </a:r>
              <a:r>
                <a:rPr lang="zh-CN" altLang="en-US" sz="1200" b="1" noProof="1">
                  <a:solidFill>
                    <a:schemeClr val="bg1"/>
                  </a:solidFill>
                  <a:latin typeface="Arial" panose="020B0604020202020204" pitchFamily="34" charset="0"/>
                </a:rPr>
                <a:t>的发展历程，基本功能和发展历程</a:t>
              </a:r>
              <a:endParaRPr lang="zh-CN" altLang="en-US" sz="1200" b="1" noProof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3345" y="2495"/>
              <a:ext cx="485" cy="485"/>
            </a:xfrm>
            <a:prstGeom prst="ellipse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olidFill>
                  <a:schemeClr val="bg1"/>
                </a:solidFill>
              </a:endParaRPr>
            </a:p>
          </p:txBody>
        </p:sp>
        <p:sp>
          <p:nvSpPr>
            <p:cNvPr id="67" name="文本框 23"/>
            <p:cNvSpPr txBox="1">
              <a:spLocks noChangeArrowheads="1"/>
            </p:cNvSpPr>
            <p:nvPr/>
          </p:nvSpPr>
          <p:spPr bwMode="auto">
            <a:xfrm>
              <a:off x="3343" y="2447"/>
              <a:ext cx="41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800" dirty="0">
                  <a:solidFill>
                    <a:schemeClr val="bg1"/>
                  </a:solidFill>
                </a:rPr>
                <a:t>1</a:t>
              </a:r>
              <a:endParaRPr lang="en-US" altLang="zh-CN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组合 67"/>
          <p:cNvGrpSpPr/>
          <p:nvPr/>
        </p:nvGrpSpPr>
        <p:grpSpPr bwMode="auto">
          <a:xfrm>
            <a:off x="2150302" y="2478064"/>
            <a:ext cx="4835810" cy="522255"/>
            <a:chOff x="1592" y="2447"/>
            <a:chExt cx="7614" cy="825"/>
          </a:xfrm>
        </p:grpSpPr>
        <p:sp>
          <p:nvSpPr>
            <p:cNvPr id="69" name="文本框 26"/>
            <p:cNvSpPr txBox="1">
              <a:spLocks noChangeArrowheads="1"/>
            </p:cNvSpPr>
            <p:nvPr/>
          </p:nvSpPr>
          <p:spPr bwMode="auto">
            <a:xfrm>
              <a:off x="1592" y="2447"/>
              <a:ext cx="1633" cy="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Rose 4</a:t>
              </a:r>
              <a:r>
                <a:rPr lang="zh-CN" altLang="en-US" sz="1400" b="1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种视图</a:t>
              </a:r>
              <a:endParaRPr lang="zh-CN" altLang="en-US" sz="1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002" y="2496"/>
              <a:ext cx="5204" cy="43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200" b="1" noProof="1">
                  <a:solidFill>
                    <a:schemeClr val="bg1"/>
                  </a:solidFill>
                  <a:latin typeface="Arial" panose="020B0604020202020204" pitchFamily="34" charset="0"/>
                </a:rPr>
                <a:t>用例视图、逻辑视图、构建视图、部署视图</a:t>
              </a:r>
              <a:endParaRPr lang="zh-CN" altLang="en-US" sz="1200" b="1" noProof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3345" y="2496"/>
              <a:ext cx="485" cy="484"/>
            </a:xfrm>
            <a:prstGeom prst="ellipse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olidFill>
                  <a:schemeClr val="bg1"/>
                </a:solidFill>
              </a:endParaRPr>
            </a:p>
          </p:txBody>
        </p:sp>
        <p:sp>
          <p:nvSpPr>
            <p:cNvPr id="72" name="文本框 29"/>
            <p:cNvSpPr txBox="1">
              <a:spLocks noChangeArrowheads="1"/>
            </p:cNvSpPr>
            <p:nvPr/>
          </p:nvSpPr>
          <p:spPr bwMode="auto">
            <a:xfrm>
              <a:off x="3348" y="2447"/>
              <a:ext cx="41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800">
                  <a:solidFill>
                    <a:schemeClr val="bg1"/>
                  </a:solidFill>
                </a:rPr>
                <a:t>3</a:t>
              </a:r>
              <a:endParaRPr lang="en-US" altLang="zh-CN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组合 72"/>
          <p:cNvGrpSpPr/>
          <p:nvPr/>
        </p:nvGrpSpPr>
        <p:grpSpPr bwMode="auto">
          <a:xfrm>
            <a:off x="2169993" y="3109599"/>
            <a:ext cx="4804689" cy="374303"/>
            <a:chOff x="1641" y="2424"/>
            <a:chExt cx="7565" cy="589"/>
          </a:xfrm>
        </p:grpSpPr>
        <p:sp>
          <p:nvSpPr>
            <p:cNvPr id="74" name="文本框 31"/>
            <p:cNvSpPr txBox="1">
              <a:spLocks noChangeArrowheads="1"/>
            </p:cNvSpPr>
            <p:nvPr/>
          </p:nvSpPr>
          <p:spPr bwMode="auto">
            <a:xfrm>
              <a:off x="1641" y="2424"/>
              <a:ext cx="1787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sz="1600" b="1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参考资料</a:t>
              </a:r>
              <a:endParaRPr lang="zh-CN" altLang="en-US" sz="16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4002" y="2495"/>
              <a:ext cx="5204" cy="43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200" b="1" noProof="1">
                  <a:solidFill>
                    <a:schemeClr val="bg1"/>
                  </a:solidFill>
                  <a:latin typeface="Arial" panose="020B0604020202020204" pitchFamily="34" charset="0"/>
                </a:rPr>
                <a:t>参考文献</a:t>
              </a:r>
              <a:endParaRPr lang="zh-CN" altLang="en-US" sz="1200" b="1" noProof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3345" y="2495"/>
              <a:ext cx="485" cy="485"/>
            </a:xfrm>
            <a:prstGeom prst="ellipse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olidFill>
                  <a:schemeClr val="bg1"/>
                </a:solidFill>
              </a:endParaRPr>
            </a:p>
          </p:txBody>
        </p:sp>
        <p:sp>
          <p:nvSpPr>
            <p:cNvPr id="77" name="文本框 34"/>
            <p:cNvSpPr txBox="1">
              <a:spLocks noChangeArrowheads="1"/>
            </p:cNvSpPr>
            <p:nvPr/>
          </p:nvSpPr>
          <p:spPr bwMode="auto">
            <a:xfrm>
              <a:off x="3349" y="2433"/>
              <a:ext cx="41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800">
                  <a:solidFill>
                    <a:schemeClr val="bg1"/>
                  </a:solidFill>
                </a:rPr>
                <a:t>4</a:t>
              </a:r>
              <a:endParaRPr lang="en-US" altLang="zh-CN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组合 77"/>
          <p:cNvGrpSpPr/>
          <p:nvPr/>
        </p:nvGrpSpPr>
        <p:grpSpPr bwMode="auto">
          <a:xfrm>
            <a:off x="2180449" y="3675408"/>
            <a:ext cx="4782485" cy="373669"/>
            <a:chOff x="1674" y="2425"/>
            <a:chExt cx="7532" cy="588"/>
          </a:xfrm>
        </p:grpSpPr>
        <p:sp>
          <p:nvSpPr>
            <p:cNvPr id="79" name="文本框 36"/>
            <p:cNvSpPr txBox="1">
              <a:spLocks noChangeArrowheads="1"/>
            </p:cNvSpPr>
            <p:nvPr/>
          </p:nvSpPr>
          <p:spPr bwMode="auto">
            <a:xfrm>
              <a:off x="1674" y="2425"/>
              <a:ext cx="2154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sz="1600" b="1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组员分工</a:t>
              </a:r>
              <a:endParaRPr lang="zh-CN" altLang="en-US" sz="16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4001" y="2495"/>
              <a:ext cx="5205" cy="43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200" b="1" noProof="1">
                  <a:solidFill>
                    <a:schemeClr val="bg1"/>
                  </a:solidFill>
                  <a:latin typeface="Arial" panose="020B0604020202020204" pitchFamily="34" charset="0"/>
                </a:rPr>
                <a:t>介绍组员分工情况</a:t>
              </a:r>
              <a:endParaRPr lang="zh-CN" altLang="en-US" sz="1200" b="1" noProof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3343" y="2495"/>
              <a:ext cx="485" cy="485"/>
            </a:xfrm>
            <a:prstGeom prst="ellipse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olidFill>
                  <a:schemeClr val="bg1"/>
                </a:solidFill>
              </a:endParaRPr>
            </a:p>
          </p:txBody>
        </p:sp>
        <p:sp>
          <p:nvSpPr>
            <p:cNvPr id="82" name="文本框 39"/>
            <p:cNvSpPr txBox="1">
              <a:spLocks noChangeArrowheads="1"/>
            </p:cNvSpPr>
            <p:nvPr/>
          </p:nvSpPr>
          <p:spPr bwMode="auto">
            <a:xfrm>
              <a:off x="3349" y="2433"/>
              <a:ext cx="41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800">
                  <a:solidFill>
                    <a:schemeClr val="bg1"/>
                  </a:solidFill>
                </a:rPr>
                <a:t>5</a:t>
              </a:r>
              <a:endParaRPr lang="en-US" altLang="zh-CN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2154112" y="1775803"/>
            <a:ext cx="4840891" cy="538081"/>
            <a:chOff x="1592" y="2422"/>
            <a:chExt cx="7622" cy="850"/>
          </a:xfrm>
        </p:grpSpPr>
        <p:sp>
          <p:nvSpPr>
            <p:cNvPr id="3" name="文本框 26"/>
            <p:cNvSpPr txBox="1">
              <a:spLocks noChangeArrowheads="1"/>
            </p:cNvSpPr>
            <p:nvPr/>
          </p:nvSpPr>
          <p:spPr bwMode="auto">
            <a:xfrm>
              <a:off x="1592" y="2447"/>
              <a:ext cx="1633" cy="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Rose </a:t>
              </a:r>
              <a:r>
                <a:rPr lang="zh-CN" altLang="en-US" sz="1400" b="1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界面介绍</a:t>
              </a:r>
              <a:endParaRPr lang="zh-CN" altLang="en-US" sz="1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010" y="2496"/>
              <a:ext cx="5204" cy="43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p>
              <a:r>
                <a:rPr lang="zh-CN" altLang="en-US" sz="1200" b="1" noProof="1">
                  <a:solidFill>
                    <a:schemeClr val="bg1"/>
                  </a:solidFill>
                  <a:latin typeface="Arial" panose="020B0604020202020204" pitchFamily="34" charset="0"/>
                </a:rPr>
                <a:t>介绍</a:t>
              </a:r>
              <a:r>
                <a:rPr lang="en-US" altLang="zh-CN" sz="1200" b="1" noProof="1">
                  <a:solidFill>
                    <a:schemeClr val="bg1"/>
                  </a:solidFill>
                  <a:latin typeface="Arial" panose="020B0604020202020204" pitchFamily="34" charset="0"/>
                </a:rPr>
                <a:t>Rose</a:t>
              </a:r>
              <a:r>
                <a:rPr lang="zh-CN" altLang="en-US" sz="1200" b="1" noProof="1">
                  <a:solidFill>
                    <a:schemeClr val="bg1"/>
                  </a:solidFill>
                  <a:latin typeface="Arial" panose="020B0604020202020204" pitchFamily="34" charset="0"/>
                </a:rPr>
                <a:t>的各个界面元素</a:t>
              </a:r>
              <a:endParaRPr lang="zh-CN" altLang="en-US" sz="1200" b="1" noProof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345" y="2496"/>
              <a:ext cx="485" cy="4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 lang="zh-CN" altLang="en-US" noProof="1">
                <a:solidFill>
                  <a:schemeClr val="bg1"/>
                </a:solidFill>
              </a:endParaRPr>
            </a:p>
          </p:txBody>
        </p:sp>
        <p:sp>
          <p:nvSpPr>
            <p:cNvPr id="7" name="文本框 29"/>
            <p:cNvSpPr txBox="1">
              <a:spLocks noChangeArrowheads="1"/>
            </p:cNvSpPr>
            <p:nvPr/>
          </p:nvSpPr>
          <p:spPr bwMode="auto">
            <a:xfrm flipH="1">
              <a:off x="3359" y="2422"/>
              <a:ext cx="284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/>
              <a:r>
                <a:rPr lang="en-US" altLang="zh-CN" sz="1800">
                  <a:solidFill>
                    <a:schemeClr val="bg1"/>
                  </a:solidFill>
                </a:rPr>
                <a:t>2</a:t>
              </a:r>
              <a:endParaRPr lang="en-US" altLang="zh-CN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2180449" y="4193567"/>
            <a:ext cx="4782485" cy="368585"/>
            <a:chOff x="1674" y="2422"/>
            <a:chExt cx="7532" cy="580"/>
          </a:xfrm>
        </p:grpSpPr>
        <p:sp>
          <p:nvSpPr>
            <p:cNvPr id="10" name="文本框 36"/>
            <p:cNvSpPr txBox="1">
              <a:spLocks noChangeArrowheads="1"/>
            </p:cNvSpPr>
            <p:nvPr/>
          </p:nvSpPr>
          <p:spPr bwMode="auto">
            <a:xfrm>
              <a:off x="1674" y="2425"/>
              <a:ext cx="2154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/>
              <a:r>
                <a:rPr lang="zh-CN" altLang="en-US" sz="1600" b="1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课堂疑问</a:t>
              </a:r>
              <a:endParaRPr lang="zh-CN" altLang="en-US" sz="16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001" y="2495"/>
              <a:ext cx="5205" cy="43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p>
              <a:r>
                <a:rPr lang="zh-CN" altLang="en-US" sz="1200" b="1" noProof="1">
                  <a:solidFill>
                    <a:schemeClr val="bg1"/>
                  </a:solidFill>
                  <a:latin typeface="Arial" panose="020B0604020202020204" pitchFamily="34" charset="0"/>
                </a:rPr>
                <a:t>针对</a:t>
              </a:r>
              <a:r>
                <a:rPr lang="en-US" altLang="zh-CN" sz="1200" b="1" noProof="1">
                  <a:solidFill>
                    <a:schemeClr val="bg1"/>
                  </a:solidFill>
                  <a:latin typeface="Arial" panose="020B0604020202020204" pitchFamily="34" charset="0"/>
                </a:rPr>
                <a:t>PPT</a:t>
              </a:r>
              <a:r>
                <a:rPr lang="zh-CN" altLang="en-US" sz="1200" b="1" noProof="1">
                  <a:solidFill>
                    <a:schemeClr val="bg1"/>
                  </a:solidFill>
                  <a:latin typeface="Arial" panose="020B0604020202020204" pitchFamily="34" charset="0"/>
                </a:rPr>
                <a:t>讲的内容提出问题</a:t>
              </a:r>
              <a:endParaRPr lang="zh-CN" altLang="en-US" sz="1200" b="1" noProof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343" y="2495"/>
              <a:ext cx="485" cy="48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 lang="zh-CN" altLang="en-US" noProof="1">
                <a:solidFill>
                  <a:schemeClr val="bg1"/>
                </a:solidFill>
              </a:endParaRPr>
            </a:p>
          </p:txBody>
        </p:sp>
        <p:sp>
          <p:nvSpPr>
            <p:cNvPr id="13" name="文本框 39"/>
            <p:cNvSpPr txBox="1">
              <a:spLocks noChangeArrowheads="1"/>
            </p:cNvSpPr>
            <p:nvPr/>
          </p:nvSpPr>
          <p:spPr bwMode="auto">
            <a:xfrm>
              <a:off x="3349" y="2422"/>
              <a:ext cx="41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pPr eaLnBrk="0" hangingPunct="0"/>
              <a:r>
                <a:rPr lang="en-US" altLang="zh-CN" sz="1800">
                  <a:solidFill>
                    <a:schemeClr val="bg1"/>
                  </a:solidFill>
                </a:rPr>
                <a:t>6</a:t>
              </a:r>
              <a:endParaRPr lang="en-US" altLang="zh-CN" sz="18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7849" y="1657350"/>
            <a:ext cx="5143502" cy="18288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657351" y="1657350"/>
            <a:ext cx="5143502" cy="1828800"/>
          </a:xfrm>
          <a:prstGeom prst="rect">
            <a:avLst/>
          </a:prstGeom>
        </p:spPr>
      </p:pic>
      <p:sp>
        <p:nvSpPr>
          <p:cNvPr id="20" name="文本框 19"/>
          <p:cNvSpPr txBox="1">
            <a:spLocks noChangeAspect="1" noChangeArrowheads="1"/>
          </p:cNvSpPr>
          <p:nvPr/>
        </p:nvSpPr>
        <p:spPr bwMode="auto">
          <a:xfrm>
            <a:off x="1291590" y="1691640"/>
            <a:ext cx="656018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4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Rational Rose </a:t>
            </a:r>
            <a:r>
              <a:rPr lang="zh-CN" altLang="en-US" sz="4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工具介绍</a:t>
            </a:r>
            <a:endParaRPr lang="en-US" altLang="zh-CN" sz="4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3132930" y="2512695"/>
            <a:ext cx="2763838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</a:rPr>
              <a:t>Section One</a:t>
            </a:r>
            <a:endParaRPr lang="en-US" altLang="zh-CN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296318" y="3013075"/>
            <a:ext cx="4437063" cy="2324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915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介绍</a:t>
            </a:r>
            <a:r>
              <a:rPr lang="en-US" altLang="zh-CN" sz="915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Rose</a:t>
            </a:r>
            <a:r>
              <a:rPr lang="zh-CN" altLang="en-US" sz="915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的发展历程，基本功能和发展历程</a:t>
            </a:r>
            <a:endParaRPr lang="en-US" altLang="zh-CN" sz="920" noProof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 rot="0">
            <a:off x="2747009" y="2829034"/>
            <a:ext cx="3535680" cy="56088"/>
            <a:chOff x="1949423" y="3788624"/>
            <a:chExt cx="3535680" cy="56088"/>
          </a:xfrm>
        </p:grpSpPr>
        <p:sp>
          <p:nvSpPr>
            <p:cNvPr id="25" name="矩形 24"/>
            <p:cNvSpPr/>
            <p:nvPr/>
          </p:nvSpPr>
          <p:spPr>
            <a:xfrm>
              <a:off x="1949423" y="3788624"/>
              <a:ext cx="883920" cy="56088"/>
            </a:xfrm>
            <a:prstGeom prst="rect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833343" y="3788624"/>
              <a:ext cx="883920" cy="56088"/>
            </a:xfrm>
            <a:prstGeom prst="rect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717263" y="3788624"/>
              <a:ext cx="883920" cy="56088"/>
            </a:xfrm>
            <a:prstGeom prst="rect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601183" y="3788624"/>
              <a:ext cx="883920" cy="56088"/>
            </a:xfrm>
            <a:prstGeom prst="rect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1" grpId="1"/>
      <p:bldP spid="21" grpId="2"/>
      <p:bldP spid="23" grpId="0"/>
      <p:bldP spid="23" grpId="1"/>
      <p:bldP spid="23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-34290"/>
            <a:ext cx="9144000" cy="1232326"/>
            <a:chOff x="0" y="0"/>
            <a:chExt cx="9144000" cy="123232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16" name="任意多边形: 形状 15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sp>
          <p:nvSpPr>
            <p:cNvPr id="18" name="文本框 17"/>
            <p:cNvSpPr txBox="1">
              <a:spLocks noChangeArrowheads="1"/>
            </p:cNvSpPr>
            <p:nvPr/>
          </p:nvSpPr>
          <p:spPr bwMode="auto">
            <a:xfrm>
              <a:off x="687358" y="391500"/>
              <a:ext cx="678845" cy="291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sp>
        <p:nvSpPr>
          <p:cNvPr id="66" name="椭圆 65"/>
          <p:cNvSpPr/>
          <p:nvPr/>
        </p:nvSpPr>
        <p:spPr>
          <a:xfrm>
            <a:off x="797560" y="389255"/>
            <a:ext cx="284480" cy="259715"/>
          </a:xfrm>
          <a:prstGeom prst="ellipse">
            <a:avLst/>
          </a:prstGeom>
          <a:solidFill>
            <a:srgbClr val="00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4" name="文本框 23"/>
          <p:cNvSpPr txBox="1">
            <a:spLocks noChangeArrowheads="1"/>
          </p:cNvSpPr>
          <p:nvPr/>
        </p:nvSpPr>
        <p:spPr bwMode="auto">
          <a:xfrm>
            <a:off x="797560" y="319405"/>
            <a:ext cx="1911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eaLnBrk="0" hangingPunct="0"/>
            <a:r>
              <a:rPr lang="en-US" altLang="zh-CN" sz="1800" dirty="0">
                <a:solidFill>
                  <a:schemeClr val="bg1"/>
                </a:solidFill>
              </a:rPr>
              <a:t>1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38985" y="761365"/>
            <a:ext cx="53828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bg1"/>
                </a:solidFill>
              </a:rPr>
              <a:t>1.1 Rational Rose 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4040" y="1516380"/>
            <a:ext cx="740537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b="1">
                <a:solidFill>
                  <a:schemeClr val="bg1"/>
                </a:solidFill>
              </a:rPr>
              <a:t>	</a:t>
            </a:r>
            <a:r>
              <a:rPr lang="zh-CN" altLang="en-US" sz="1800" b="1">
                <a:solidFill>
                  <a:schemeClr val="bg1"/>
                </a:solidFill>
              </a:rPr>
              <a:t>当前市场上基于UML可视化建模的工具很多，例如有Microsoft的Visio2002，Oracle的Designer2000，还有PlayCase 、CA BPWin、CA ERWin、Sybase PowerDesigner等等。</a:t>
            </a:r>
            <a:endParaRPr lang="zh-CN" altLang="en-US" sz="1800" b="1">
              <a:solidFill>
                <a:schemeClr val="bg1"/>
              </a:solidFill>
            </a:endParaRPr>
          </a:p>
          <a:p>
            <a:r>
              <a:rPr lang="en-US" altLang="zh-CN" sz="1800" b="1">
                <a:solidFill>
                  <a:schemeClr val="bg1"/>
                </a:solidFill>
              </a:rPr>
              <a:t>	</a:t>
            </a:r>
            <a:r>
              <a:rPr lang="zh-CN" altLang="en-US" sz="1800" b="1">
                <a:solidFill>
                  <a:schemeClr val="bg1"/>
                </a:solidFill>
              </a:rPr>
              <a:t>为什么要选择Rational Rose呢？</a:t>
            </a:r>
            <a:endParaRPr lang="zh-CN" altLang="en-US" sz="1800" b="1">
              <a:solidFill>
                <a:schemeClr val="bg1"/>
              </a:solidFill>
            </a:endParaRPr>
          </a:p>
          <a:p>
            <a:r>
              <a:rPr lang="en-US" altLang="zh-CN" sz="1800" b="1">
                <a:solidFill>
                  <a:schemeClr val="bg1"/>
                </a:solidFill>
              </a:rPr>
              <a:t>	</a:t>
            </a:r>
            <a:r>
              <a:rPr lang="zh-CN" altLang="en-US" sz="1800" b="1">
                <a:solidFill>
                  <a:schemeClr val="bg1"/>
                </a:solidFill>
              </a:rPr>
              <a:t>UML的三位创始人了，面向对象领域的大师级人物：Booch、Rumbaugh和Jacobson。而这三位大师目前都在Rational公司担任首席工程师，既然UML是业界标准的可视化建模语言，那么选择Rational Rose的原因就不言而喻了。</a:t>
            </a:r>
            <a:endParaRPr lang="zh-CN" altLang="en-US" sz="1800" b="1">
              <a:solidFill>
                <a:schemeClr val="bg1"/>
              </a:solidFill>
            </a:endParaRPr>
          </a:p>
          <a:p>
            <a:r>
              <a:rPr lang="en-US" altLang="zh-CN" sz="1800" b="1">
                <a:solidFill>
                  <a:schemeClr val="bg1"/>
                </a:solidFill>
              </a:rPr>
              <a:t>	</a:t>
            </a:r>
            <a:r>
              <a:rPr lang="zh-CN" altLang="en-US" sz="1800" b="1">
                <a:solidFill>
                  <a:schemeClr val="bg1"/>
                </a:solidFill>
              </a:rPr>
              <a:t>Rose与Rational其他一系列的软件工程方面的产品的紧密集成使得Rose的可用性和扩展性更好。</a:t>
            </a:r>
            <a:endParaRPr lang="zh-CN" altLang="en-US" sz="1800" b="1">
              <a:solidFill>
                <a:schemeClr val="bg1"/>
              </a:solidFill>
            </a:endParaRPr>
          </a:p>
          <a:p>
            <a:endParaRPr lang="zh-CN" altLang="en-US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-34290"/>
            <a:ext cx="9144000" cy="1232326"/>
            <a:chOff x="0" y="0"/>
            <a:chExt cx="9144000" cy="123232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16" name="任意多边形: 形状 15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sp>
          <p:nvSpPr>
            <p:cNvPr id="18" name="文本框 17"/>
            <p:cNvSpPr txBox="1">
              <a:spLocks noChangeArrowheads="1"/>
            </p:cNvSpPr>
            <p:nvPr/>
          </p:nvSpPr>
          <p:spPr bwMode="auto">
            <a:xfrm>
              <a:off x="687358" y="391500"/>
              <a:ext cx="678845" cy="291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sp>
        <p:nvSpPr>
          <p:cNvPr id="66" name="椭圆 65"/>
          <p:cNvSpPr/>
          <p:nvPr/>
        </p:nvSpPr>
        <p:spPr>
          <a:xfrm>
            <a:off x="797560" y="389255"/>
            <a:ext cx="284480" cy="259715"/>
          </a:xfrm>
          <a:prstGeom prst="ellipse">
            <a:avLst/>
          </a:prstGeom>
          <a:solidFill>
            <a:srgbClr val="00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4" name="文本框 23"/>
          <p:cNvSpPr txBox="1">
            <a:spLocks noChangeArrowheads="1"/>
          </p:cNvSpPr>
          <p:nvPr/>
        </p:nvSpPr>
        <p:spPr bwMode="auto">
          <a:xfrm>
            <a:off x="797560" y="319405"/>
            <a:ext cx="1911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eaLnBrk="0" hangingPunct="0"/>
            <a:r>
              <a:rPr lang="en-US" altLang="zh-CN" sz="1800" dirty="0">
                <a:solidFill>
                  <a:schemeClr val="bg1"/>
                </a:solidFill>
              </a:rPr>
              <a:t>1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38985" y="761365"/>
            <a:ext cx="50850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bg1"/>
                </a:solidFill>
              </a:rPr>
              <a:t>1.2Rational Rose </a:t>
            </a:r>
            <a:r>
              <a:rPr lang="zh-CN" altLang="en-US" sz="3200">
                <a:solidFill>
                  <a:schemeClr val="bg1"/>
                </a:solidFill>
              </a:rPr>
              <a:t>发展历史</a:t>
            </a:r>
            <a:endParaRPr lang="zh-CN" altLang="en-US" sz="3200">
              <a:solidFill>
                <a:schemeClr val="bg1"/>
              </a:solidFill>
            </a:endParaRPr>
          </a:p>
        </p:txBody>
      </p:sp>
      <p:cxnSp>
        <p:nvCxnSpPr>
          <p:cNvPr id="41" name="直接连接符 4"/>
          <p:cNvCxnSpPr>
            <a:cxnSpLocks noChangeShapeType="1"/>
            <a:endCxn id="45" idx="2"/>
          </p:cNvCxnSpPr>
          <p:nvPr/>
        </p:nvCxnSpPr>
        <p:spPr bwMode="auto">
          <a:xfrm flipV="1">
            <a:off x="1140573" y="3269289"/>
            <a:ext cx="1895643" cy="47536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接连接符 17"/>
          <p:cNvCxnSpPr>
            <a:cxnSpLocks noChangeShapeType="1"/>
          </p:cNvCxnSpPr>
          <p:nvPr/>
        </p:nvCxnSpPr>
        <p:spPr bwMode="auto">
          <a:xfrm flipV="1">
            <a:off x="3136810" y="2133307"/>
            <a:ext cx="1942587" cy="113015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椭圆 2"/>
          <p:cNvSpPr>
            <a:spLocks noChangeArrowheads="1"/>
          </p:cNvSpPr>
          <p:nvPr/>
        </p:nvSpPr>
        <p:spPr bwMode="auto">
          <a:xfrm>
            <a:off x="1014271" y="3698049"/>
            <a:ext cx="145303" cy="151464"/>
          </a:xfrm>
          <a:prstGeom prst="ellipse">
            <a:avLst/>
          </a:prstGeom>
          <a:solidFill>
            <a:srgbClr val="EE7619"/>
          </a:solidFill>
          <a:ln w="34925">
            <a:solidFill>
              <a:srgbClr val="EE7619"/>
            </a:solidFill>
            <a:round/>
          </a:ln>
        </p:spPr>
        <p:txBody>
          <a:bodyPr anchor="ctr"/>
          <a:lstStyle/>
          <a:p>
            <a:pPr algn="ctr" eaLnBrk="1" hangingPunct="1"/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45" name="椭圆 10"/>
          <p:cNvSpPr>
            <a:spLocks noChangeArrowheads="1"/>
          </p:cNvSpPr>
          <p:nvPr/>
        </p:nvSpPr>
        <p:spPr bwMode="auto">
          <a:xfrm>
            <a:off x="3036216" y="3193556"/>
            <a:ext cx="145303" cy="152630"/>
          </a:xfrm>
          <a:prstGeom prst="ellipse">
            <a:avLst/>
          </a:prstGeom>
          <a:solidFill>
            <a:srgbClr val="0099A7"/>
          </a:solidFill>
          <a:ln w="34925">
            <a:solidFill>
              <a:srgbClr val="0099A7"/>
            </a:solidFill>
            <a:round/>
          </a:ln>
        </p:spPr>
        <p:txBody>
          <a:bodyPr anchor="ctr"/>
          <a:lstStyle/>
          <a:p>
            <a:pPr algn="ctr" eaLnBrk="1" hangingPunct="1"/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46" name="椭圆 13"/>
          <p:cNvSpPr>
            <a:spLocks noChangeArrowheads="1"/>
          </p:cNvSpPr>
          <p:nvPr/>
        </p:nvSpPr>
        <p:spPr bwMode="auto">
          <a:xfrm>
            <a:off x="5058160" y="2033108"/>
            <a:ext cx="145303" cy="151464"/>
          </a:xfrm>
          <a:prstGeom prst="ellipse">
            <a:avLst/>
          </a:prstGeom>
          <a:solidFill>
            <a:srgbClr val="F32307"/>
          </a:solidFill>
          <a:ln w="34925">
            <a:solidFill>
              <a:srgbClr val="F32307"/>
            </a:solidFill>
            <a:round/>
          </a:ln>
        </p:spPr>
        <p:txBody>
          <a:bodyPr anchor="ctr"/>
          <a:lstStyle/>
          <a:p>
            <a:pPr algn="ctr" eaLnBrk="1" hangingPunct="1"/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48" name="任意多边形 48"/>
          <p:cNvSpPr/>
          <p:nvPr/>
        </p:nvSpPr>
        <p:spPr bwMode="auto">
          <a:xfrm>
            <a:off x="1140573" y="3880971"/>
            <a:ext cx="1502207" cy="255159"/>
          </a:xfrm>
          <a:custGeom>
            <a:avLst/>
            <a:gdLst>
              <a:gd name="T0" fmla="*/ 0 w 2133600"/>
              <a:gd name="T1" fmla="*/ 0 h 348343"/>
              <a:gd name="T2" fmla="*/ 348343 w 2133600"/>
              <a:gd name="T3" fmla="*/ 347663 h 348343"/>
              <a:gd name="T4" fmla="*/ 2133600 w 2133600"/>
              <a:gd name="T5" fmla="*/ 347663 h 34834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33600" h="348343">
                <a:moveTo>
                  <a:pt x="0" y="0"/>
                </a:moveTo>
                <a:lnTo>
                  <a:pt x="348343" y="348343"/>
                </a:lnTo>
                <a:lnTo>
                  <a:pt x="2133600" y="348343"/>
                </a:lnTo>
              </a:path>
            </a:pathLst>
          </a:custGeom>
          <a:noFill/>
          <a:ln w="12700" cap="flat" cmpd="sng">
            <a:solidFill>
              <a:schemeClr val="bg1">
                <a:alpha val="70195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900"/>
          </a:p>
        </p:txBody>
      </p:sp>
      <p:sp>
        <p:nvSpPr>
          <p:cNvPr id="49" name="任意多边形 49"/>
          <p:cNvSpPr/>
          <p:nvPr/>
        </p:nvSpPr>
        <p:spPr bwMode="auto">
          <a:xfrm>
            <a:off x="3162517" y="3385800"/>
            <a:ext cx="1502207" cy="256324"/>
          </a:xfrm>
          <a:custGeom>
            <a:avLst/>
            <a:gdLst>
              <a:gd name="T0" fmla="*/ 0 w 2133600"/>
              <a:gd name="T1" fmla="*/ 0 h 348343"/>
              <a:gd name="T2" fmla="*/ 348343 w 2133600"/>
              <a:gd name="T3" fmla="*/ 349250 h 348343"/>
              <a:gd name="T4" fmla="*/ 2133600 w 2133600"/>
              <a:gd name="T5" fmla="*/ 349250 h 34834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33600" h="348343">
                <a:moveTo>
                  <a:pt x="0" y="0"/>
                </a:moveTo>
                <a:lnTo>
                  <a:pt x="348343" y="348343"/>
                </a:lnTo>
                <a:lnTo>
                  <a:pt x="2133600" y="348343"/>
                </a:lnTo>
              </a:path>
            </a:pathLst>
          </a:custGeom>
          <a:noFill/>
          <a:ln w="12700" cap="flat" cmpd="sng">
            <a:solidFill>
              <a:schemeClr val="bg1">
                <a:alpha val="70195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900"/>
          </a:p>
        </p:txBody>
      </p:sp>
      <p:sp>
        <p:nvSpPr>
          <p:cNvPr id="50" name="任意多边形 50"/>
          <p:cNvSpPr/>
          <p:nvPr/>
        </p:nvSpPr>
        <p:spPr bwMode="auto">
          <a:xfrm>
            <a:off x="5203463" y="2233506"/>
            <a:ext cx="1502207" cy="256324"/>
          </a:xfrm>
          <a:custGeom>
            <a:avLst/>
            <a:gdLst>
              <a:gd name="T0" fmla="*/ 0 w 2133600"/>
              <a:gd name="T1" fmla="*/ 0 h 348343"/>
              <a:gd name="T2" fmla="*/ 348343 w 2133600"/>
              <a:gd name="T3" fmla="*/ 349250 h 348343"/>
              <a:gd name="T4" fmla="*/ 2133600 w 2133600"/>
              <a:gd name="T5" fmla="*/ 349250 h 34834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33600" h="348343">
                <a:moveTo>
                  <a:pt x="0" y="0"/>
                </a:moveTo>
                <a:lnTo>
                  <a:pt x="348343" y="348343"/>
                </a:lnTo>
                <a:lnTo>
                  <a:pt x="2133600" y="348343"/>
                </a:lnTo>
              </a:path>
            </a:pathLst>
          </a:custGeom>
          <a:noFill/>
          <a:ln w="12700" cap="flat" cmpd="sng">
            <a:solidFill>
              <a:schemeClr val="bg1">
                <a:alpha val="70195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900"/>
          </a:p>
        </p:txBody>
      </p:sp>
      <p:grpSp>
        <p:nvGrpSpPr>
          <p:cNvPr id="53" name="组合 38"/>
          <p:cNvGrpSpPr/>
          <p:nvPr/>
        </p:nvGrpSpPr>
        <p:grpSpPr bwMode="auto">
          <a:xfrm>
            <a:off x="4635664" y="1473855"/>
            <a:ext cx="567799" cy="510318"/>
            <a:chOff x="0" y="0"/>
            <a:chExt cx="806292" cy="695970"/>
          </a:xfrm>
        </p:grpSpPr>
        <p:sp>
          <p:nvSpPr>
            <p:cNvPr id="55" name="矩形 39"/>
            <p:cNvSpPr>
              <a:spLocks noChangeArrowheads="1"/>
            </p:cNvSpPr>
            <p:nvPr/>
          </p:nvSpPr>
          <p:spPr bwMode="auto">
            <a:xfrm>
              <a:off x="0" y="0"/>
              <a:ext cx="806292" cy="390887"/>
            </a:xfrm>
            <a:prstGeom prst="rect">
              <a:avLst/>
            </a:prstGeom>
            <a:solidFill>
              <a:srgbClr val="F32307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900">
                <a:solidFill>
                  <a:srgbClr val="FFFFFF"/>
                </a:solidFill>
              </a:endParaRPr>
            </a:p>
          </p:txBody>
        </p:sp>
        <p:pic>
          <p:nvPicPr>
            <p:cNvPr id="56" name="组合 4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62" y="390760"/>
              <a:ext cx="804514" cy="305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2" name="组合 95"/>
          <p:cNvGrpSpPr/>
          <p:nvPr/>
        </p:nvGrpSpPr>
        <p:grpSpPr bwMode="auto">
          <a:xfrm>
            <a:off x="730372" y="3118989"/>
            <a:ext cx="567799" cy="510318"/>
            <a:chOff x="0" y="0"/>
            <a:chExt cx="806292" cy="695970"/>
          </a:xfrm>
        </p:grpSpPr>
        <p:grpSp>
          <p:nvGrpSpPr>
            <p:cNvPr id="63" name="组合 32"/>
            <p:cNvGrpSpPr/>
            <p:nvPr/>
          </p:nvGrpSpPr>
          <p:grpSpPr bwMode="auto">
            <a:xfrm>
              <a:off x="0" y="0"/>
              <a:ext cx="806292" cy="695970"/>
              <a:chOff x="0" y="0"/>
              <a:chExt cx="806292" cy="695970"/>
            </a:xfrm>
          </p:grpSpPr>
          <p:sp>
            <p:nvSpPr>
              <p:cNvPr id="65" name="矩形 2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06292" cy="390887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9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35" name="组合 31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97" y="392540"/>
                <a:ext cx="810609" cy="305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4" name="Freeform 11"/>
            <p:cNvSpPr>
              <a:spLocks noEditPoints="1"/>
            </p:cNvSpPr>
            <p:nvPr/>
          </p:nvSpPr>
          <p:spPr bwMode="auto">
            <a:xfrm>
              <a:off x="223073" y="34006"/>
              <a:ext cx="359817" cy="334186"/>
            </a:xfrm>
            <a:custGeom>
              <a:avLst/>
              <a:gdLst>
                <a:gd name="T0" fmla="*/ 314585 w 1233"/>
                <a:gd name="T1" fmla="*/ 47282 h 1145"/>
                <a:gd name="T2" fmla="*/ 189101 w 1233"/>
                <a:gd name="T3" fmla="*/ 46698 h 1145"/>
                <a:gd name="T4" fmla="*/ 180054 w 1233"/>
                <a:gd name="T5" fmla="*/ 0 h 1145"/>
                <a:gd name="T6" fmla="*/ 171008 w 1233"/>
                <a:gd name="T7" fmla="*/ 21890 h 1145"/>
                <a:gd name="T8" fmla="*/ 97760 w 1233"/>
                <a:gd name="T9" fmla="*/ 23349 h 1145"/>
                <a:gd name="T10" fmla="*/ 74998 w 1233"/>
                <a:gd name="T11" fmla="*/ 54287 h 1145"/>
                <a:gd name="T12" fmla="*/ 100971 w 1233"/>
                <a:gd name="T13" fmla="*/ 80263 h 1145"/>
                <a:gd name="T14" fmla="*/ 171008 w 1233"/>
                <a:gd name="T15" fmla="*/ 115579 h 1145"/>
                <a:gd name="T16" fmla="*/ 45524 w 1233"/>
                <a:gd name="T17" fmla="*/ 116162 h 1145"/>
                <a:gd name="T18" fmla="*/ 0 w 1233"/>
                <a:gd name="T19" fmla="*/ 144765 h 1145"/>
                <a:gd name="T20" fmla="*/ 45524 w 1233"/>
                <a:gd name="T21" fmla="*/ 173368 h 1145"/>
                <a:gd name="T22" fmla="*/ 171008 w 1233"/>
                <a:gd name="T23" fmla="*/ 173952 h 1145"/>
                <a:gd name="T24" fmla="*/ 171008 w 1233"/>
                <a:gd name="T25" fmla="*/ 325138 h 1145"/>
                <a:gd name="T26" fmla="*/ 66244 w 1233"/>
                <a:gd name="T27" fmla="*/ 329808 h 1145"/>
                <a:gd name="T28" fmla="*/ 289196 w 1233"/>
                <a:gd name="T29" fmla="*/ 334186 h 1145"/>
                <a:gd name="T30" fmla="*/ 289196 w 1233"/>
                <a:gd name="T31" fmla="*/ 325138 h 1145"/>
                <a:gd name="T32" fmla="*/ 189101 w 1233"/>
                <a:gd name="T33" fmla="*/ 324554 h 1145"/>
                <a:gd name="T34" fmla="*/ 270228 w 1233"/>
                <a:gd name="T35" fmla="*/ 204890 h 1145"/>
                <a:gd name="T36" fmla="*/ 299993 w 1233"/>
                <a:gd name="T37" fmla="*/ 179205 h 1145"/>
                <a:gd name="T38" fmla="*/ 299993 w 1233"/>
                <a:gd name="T39" fmla="*/ 172493 h 1145"/>
                <a:gd name="T40" fmla="*/ 270228 w 1233"/>
                <a:gd name="T41" fmla="*/ 146808 h 1145"/>
                <a:gd name="T42" fmla="*/ 189101 w 1233"/>
                <a:gd name="T43" fmla="*/ 104780 h 1145"/>
                <a:gd name="T44" fmla="*/ 314585 w 1233"/>
                <a:gd name="T45" fmla="*/ 104196 h 1145"/>
                <a:gd name="T46" fmla="*/ 359817 w 1233"/>
                <a:gd name="T47" fmla="*/ 75593 h 1145"/>
                <a:gd name="T48" fmla="*/ 103013 w 1233"/>
                <a:gd name="T49" fmla="*/ 71215 h 1145"/>
                <a:gd name="T50" fmla="*/ 103013 w 1233"/>
                <a:gd name="T51" fmla="*/ 30938 h 1145"/>
                <a:gd name="T52" fmla="*/ 171008 w 1233"/>
                <a:gd name="T53" fmla="*/ 71215 h 1145"/>
                <a:gd name="T54" fmla="*/ 49026 w 1233"/>
                <a:gd name="T55" fmla="*/ 164904 h 1145"/>
                <a:gd name="T56" fmla="*/ 49026 w 1233"/>
                <a:gd name="T57" fmla="*/ 124627 h 1145"/>
                <a:gd name="T58" fmla="*/ 171008 w 1233"/>
                <a:gd name="T59" fmla="*/ 164904 h 1145"/>
                <a:gd name="T60" fmla="*/ 268477 w 1233"/>
                <a:gd name="T61" fmla="*/ 155564 h 1145"/>
                <a:gd name="T62" fmla="*/ 268477 w 1233"/>
                <a:gd name="T63" fmla="*/ 195842 h 1145"/>
                <a:gd name="T64" fmla="*/ 189101 w 1233"/>
                <a:gd name="T65" fmla="*/ 155564 h 1145"/>
                <a:gd name="T66" fmla="*/ 311083 w 1233"/>
                <a:gd name="T67" fmla="*/ 95732 h 1145"/>
                <a:gd name="T68" fmla="*/ 189101 w 1233"/>
                <a:gd name="T69" fmla="*/ 55746 h 1145"/>
                <a:gd name="T70" fmla="*/ 346393 w 1233"/>
                <a:gd name="T71" fmla="*/ 75593 h 114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233" h="1145">
                  <a:moveTo>
                    <a:pt x="1225" y="246"/>
                  </a:moveTo>
                  <a:cubicBezTo>
                    <a:pt x="1078" y="162"/>
                    <a:pt x="1078" y="162"/>
                    <a:pt x="1078" y="162"/>
                  </a:cubicBezTo>
                  <a:cubicBezTo>
                    <a:pt x="1075" y="160"/>
                    <a:pt x="1073" y="160"/>
                    <a:pt x="1070" y="160"/>
                  </a:cubicBezTo>
                  <a:cubicBezTo>
                    <a:pt x="648" y="160"/>
                    <a:pt x="648" y="160"/>
                    <a:pt x="648" y="160"/>
                  </a:cubicBezTo>
                  <a:cubicBezTo>
                    <a:pt x="648" y="30"/>
                    <a:pt x="648" y="30"/>
                    <a:pt x="648" y="30"/>
                  </a:cubicBezTo>
                  <a:cubicBezTo>
                    <a:pt x="648" y="13"/>
                    <a:pt x="634" y="0"/>
                    <a:pt x="617" y="0"/>
                  </a:cubicBezTo>
                  <a:cubicBezTo>
                    <a:pt x="600" y="0"/>
                    <a:pt x="586" y="13"/>
                    <a:pt x="586" y="30"/>
                  </a:cubicBezTo>
                  <a:cubicBezTo>
                    <a:pt x="586" y="75"/>
                    <a:pt x="586" y="75"/>
                    <a:pt x="586" y="75"/>
                  </a:cubicBezTo>
                  <a:cubicBezTo>
                    <a:pt x="346" y="75"/>
                    <a:pt x="346" y="75"/>
                    <a:pt x="346" y="75"/>
                  </a:cubicBezTo>
                  <a:cubicBezTo>
                    <a:pt x="342" y="75"/>
                    <a:pt x="338" y="77"/>
                    <a:pt x="335" y="80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2" y="171"/>
                    <a:pt x="252" y="180"/>
                    <a:pt x="257" y="186"/>
                  </a:cubicBezTo>
                  <a:cubicBezTo>
                    <a:pt x="335" y="270"/>
                    <a:pt x="335" y="270"/>
                    <a:pt x="335" y="270"/>
                  </a:cubicBezTo>
                  <a:cubicBezTo>
                    <a:pt x="338" y="273"/>
                    <a:pt x="342" y="275"/>
                    <a:pt x="346" y="275"/>
                  </a:cubicBezTo>
                  <a:cubicBezTo>
                    <a:pt x="586" y="275"/>
                    <a:pt x="586" y="275"/>
                    <a:pt x="586" y="275"/>
                  </a:cubicBezTo>
                  <a:cubicBezTo>
                    <a:pt x="586" y="396"/>
                    <a:pt x="586" y="396"/>
                    <a:pt x="586" y="396"/>
                  </a:cubicBezTo>
                  <a:cubicBezTo>
                    <a:pt x="163" y="396"/>
                    <a:pt x="163" y="396"/>
                    <a:pt x="163" y="396"/>
                  </a:cubicBezTo>
                  <a:cubicBezTo>
                    <a:pt x="161" y="396"/>
                    <a:pt x="158" y="397"/>
                    <a:pt x="156" y="398"/>
                  </a:cubicBezTo>
                  <a:cubicBezTo>
                    <a:pt x="8" y="482"/>
                    <a:pt x="8" y="482"/>
                    <a:pt x="8" y="482"/>
                  </a:cubicBezTo>
                  <a:cubicBezTo>
                    <a:pt x="3" y="485"/>
                    <a:pt x="0" y="490"/>
                    <a:pt x="0" y="496"/>
                  </a:cubicBezTo>
                  <a:cubicBezTo>
                    <a:pt x="0" y="501"/>
                    <a:pt x="3" y="507"/>
                    <a:pt x="8" y="509"/>
                  </a:cubicBezTo>
                  <a:cubicBezTo>
                    <a:pt x="156" y="594"/>
                    <a:pt x="156" y="594"/>
                    <a:pt x="156" y="594"/>
                  </a:cubicBezTo>
                  <a:cubicBezTo>
                    <a:pt x="158" y="595"/>
                    <a:pt x="161" y="596"/>
                    <a:pt x="163" y="596"/>
                  </a:cubicBezTo>
                  <a:cubicBezTo>
                    <a:pt x="586" y="596"/>
                    <a:pt x="586" y="596"/>
                    <a:pt x="586" y="596"/>
                  </a:cubicBezTo>
                  <a:cubicBezTo>
                    <a:pt x="586" y="1112"/>
                    <a:pt x="586" y="1112"/>
                    <a:pt x="586" y="1112"/>
                  </a:cubicBezTo>
                  <a:cubicBezTo>
                    <a:pt x="586" y="1113"/>
                    <a:pt x="586" y="1113"/>
                    <a:pt x="586" y="1114"/>
                  </a:cubicBezTo>
                  <a:cubicBezTo>
                    <a:pt x="243" y="1114"/>
                    <a:pt x="243" y="1114"/>
                    <a:pt x="243" y="1114"/>
                  </a:cubicBezTo>
                  <a:cubicBezTo>
                    <a:pt x="234" y="1114"/>
                    <a:pt x="227" y="1121"/>
                    <a:pt x="227" y="1130"/>
                  </a:cubicBezTo>
                  <a:cubicBezTo>
                    <a:pt x="227" y="1138"/>
                    <a:pt x="234" y="1145"/>
                    <a:pt x="243" y="1145"/>
                  </a:cubicBezTo>
                  <a:cubicBezTo>
                    <a:pt x="991" y="1145"/>
                    <a:pt x="991" y="1145"/>
                    <a:pt x="991" y="1145"/>
                  </a:cubicBezTo>
                  <a:cubicBezTo>
                    <a:pt x="1000" y="1145"/>
                    <a:pt x="1006" y="1138"/>
                    <a:pt x="1006" y="1130"/>
                  </a:cubicBezTo>
                  <a:cubicBezTo>
                    <a:pt x="1006" y="1121"/>
                    <a:pt x="1000" y="1114"/>
                    <a:pt x="991" y="1114"/>
                  </a:cubicBezTo>
                  <a:cubicBezTo>
                    <a:pt x="647" y="1114"/>
                    <a:pt x="647" y="1114"/>
                    <a:pt x="647" y="1114"/>
                  </a:cubicBezTo>
                  <a:cubicBezTo>
                    <a:pt x="647" y="1113"/>
                    <a:pt x="648" y="1113"/>
                    <a:pt x="648" y="1112"/>
                  </a:cubicBezTo>
                  <a:cubicBezTo>
                    <a:pt x="648" y="702"/>
                    <a:pt x="648" y="702"/>
                    <a:pt x="648" y="702"/>
                  </a:cubicBezTo>
                  <a:cubicBezTo>
                    <a:pt x="926" y="702"/>
                    <a:pt x="926" y="702"/>
                    <a:pt x="926" y="702"/>
                  </a:cubicBezTo>
                  <a:cubicBezTo>
                    <a:pt x="930" y="702"/>
                    <a:pt x="933" y="701"/>
                    <a:pt x="936" y="698"/>
                  </a:cubicBezTo>
                  <a:cubicBezTo>
                    <a:pt x="1028" y="614"/>
                    <a:pt x="1028" y="614"/>
                    <a:pt x="1028" y="614"/>
                  </a:cubicBezTo>
                  <a:cubicBezTo>
                    <a:pt x="1031" y="611"/>
                    <a:pt x="1033" y="607"/>
                    <a:pt x="1033" y="602"/>
                  </a:cubicBezTo>
                  <a:cubicBezTo>
                    <a:pt x="1033" y="598"/>
                    <a:pt x="1031" y="594"/>
                    <a:pt x="1028" y="591"/>
                  </a:cubicBezTo>
                  <a:cubicBezTo>
                    <a:pt x="936" y="507"/>
                    <a:pt x="936" y="507"/>
                    <a:pt x="936" y="507"/>
                  </a:cubicBezTo>
                  <a:cubicBezTo>
                    <a:pt x="933" y="504"/>
                    <a:pt x="930" y="503"/>
                    <a:pt x="926" y="503"/>
                  </a:cubicBezTo>
                  <a:cubicBezTo>
                    <a:pt x="648" y="503"/>
                    <a:pt x="648" y="503"/>
                    <a:pt x="648" y="503"/>
                  </a:cubicBezTo>
                  <a:cubicBezTo>
                    <a:pt x="648" y="359"/>
                    <a:pt x="648" y="359"/>
                    <a:pt x="648" y="359"/>
                  </a:cubicBezTo>
                  <a:cubicBezTo>
                    <a:pt x="1070" y="359"/>
                    <a:pt x="1070" y="359"/>
                    <a:pt x="1070" y="359"/>
                  </a:cubicBezTo>
                  <a:cubicBezTo>
                    <a:pt x="1073" y="359"/>
                    <a:pt x="1075" y="359"/>
                    <a:pt x="1078" y="357"/>
                  </a:cubicBezTo>
                  <a:cubicBezTo>
                    <a:pt x="1225" y="273"/>
                    <a:pt x="1225" y="273"/>
                    <a:pt x="1225" y="273"/>
                  </a:cubicBezTo>
                  <a:cubicBezTo>
                    <a:pt x="1230" y="270"/>
                    <a:pt x="1233" y="265"/>
                    <a:pt x="1233" y="259"/>
                  </a:cubicBezTo>
                  <a:cubicBezTo>
                    <a:pt x="1233" y="254"/>
                    <a:pt x="1230" y="249"/>
                    <a:pt x="1225" y="246"/>
                  </a:cubicBezTo>
                  <a:close/>
                  <a:moveTo>
                    <a:pt x="353" y="244"/>
                  </a:moveTo>
                  <a:cubicBezTo>
                    <a:pt x="289" y="175"/>
                    <a:pt x="289" y="175"/>
                    <a:pt x="289" y="175"/>
                  </a:cubicBezTo>
                  <a:cubicBezTo>
                    <a:pt x="353" y="106"/>
                    <a:pt x="353" y="106"/>
                    <a:pt x="353" y="106"/>
                  </a:cubicBezTo>
                  <a:cubicBezTo>
                    <a:pt x="586" y="106"/>
                    <a:pt x="586" y="106"/>
                    <a:pt x="586" y="106"/>
                  </a:cubicBezTo>
                  <a:cubicBezTo>
                    <a:pt x="586" y="244"/>
                    <a:pt x="586" y="244"/>
                    <a:pt x="586" y="244"/>
                  </a:cubicBezTo>
                  <a:lnTo>
                    <a:pt x="353" y="244"/>
                  </a:lnTo>
                  <a:close/>
                  <a:moveTo>
                    <a:pt x="168" y="565"/>
                  </a:moveTo>
                  <a:cubicBezTo>
                    <a:pt x="47" y="496"/>
                    <a:pt x="47" y="496"/>
                    <a:pt x="47" y="496"/>
                  </a:cubicBezTo>
                  <a:cubicBezTo>
                    <a:pt x="168" y="427"/>
                    <a:pt x="168" y="427"/>
                    <a:pt x="168" y="427"/>
                  </a:cubicBezTo>
                  <a:cubicBezTo>
                    <a:pt x="586" y="427"/>
                    <a:pt x="586" y="427"/>
                    <a:pt x="586" y="427"/>
                  </a:cubicBezTo>
                  <a:cubicBezTo>
                    <a:pt x="586" y="565"/>
                    <a:pt x="586" y="565"/>
                    <a:pt x="586" y="565"/>
                  </a:cubicBezTo>
                  <a:lnTo>
                    <a:pt x="168" y="565"/>
                  </a:lnTo>
                  <a:close/>
                  <a:moveTo>
                    <a:pt x="920" y="533"/>
                  </a:moveTo>
                  <a:cubicBezTo>
                    <a:pt x="995" y="602"/>
                    <a:pt x="995" y="602"/>
                    <a:pt x="995" y="602"/>
                  </a:cubicBezTo>
                  <a:cubicBezTo>
                    <a:pt x="920" y="671"/>
                    <a:pt x="920" y="671"/>
                    <a:pt x="920" y="671"/>
                  </a:cubicBezTo>
                  <a:cubicBezTo>
                    <a:pt x="648" y="671"/>
                    <a:pt x="648" y="671"/>
                    <a:pt x="648" y="671"/>
                  </a:cubicBezTo>
                  <a:cubicBezTo>
                    <a:pt x="648" y="533"/>
                    <a:pt x="648" y="533"/>
                    <a:pt x="648" y="533"/>
                  </a:cubicBezTo>
                  <a:lnTo>
                    <a:pt x="920" y="533"/>
                  </a:lnTo>
                  <a:close/>
                  <a:moveTo>
                    <a:pt x="1066" y="328"/>
                  </a:moveTo>
                  <a:cubicBezTo>
                    <a:pt x="648" y="328"/>
                    <a:pt x="648" y="328"/>
                    <a:pt x="648" y="328"/>
                  </a:cubicBezTo>
                  <a:cubicBezTo>
                    <a:pt x="648" y="191"/>
                    <a:pt x="648" y="191"/>
                    <a:pt x="648" y="191"/>
                  </a:cubicBezTo>
                  <a:cubicBezTo>
                    <a:pt x="1066" y="191"/>
                    <a:pt x="1066" y="191"/>
                    <a:pt x="1066" y="191"/>
                  </a:cubicBezTo>
                  <a:cubicBezTo>
                    <a:pt x="1187" y="259"/>
                    <a:pt x="1187" y="259"/>
                    <a:pt x="1187" y="259"/>
                  </a:cubicBezTo>
                  <a:lnTo>
                    <a:pt x="1066" y="3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</p:grpSp>
      <p:grpSp>
        <p:nvGrpSpPr>
          <p:cNvPr id="36" name="组合 96"/>
          <p:cNvGrpSpPr/>
          <p:nvPr/>
        </p:nvGrpSpPr>
        <p:grpSpPr bwMode="auto">
          <a:xfrm>
            <a:off x="2632721" y="2577214"/>
            <a:ext cx="567799" cy="511483"/>
            <a:chOff x="0" y="0"/>
            <a:chExt cx="806292" cy="695970"/>
          </a:xfrm>
        </p:grpSpPr>
        <p:grpSp>
          <p:nvGrpSpPr>
            <p:cNvPr id="68" name="组合 33"/>
            <p:cNvGrpSpPr/>
            <p:nvPr/>
          </p:nvGrpSpPr>
          <p:grpSpPr bwMode="auto">
            <a:xfrm>
              <a:off x="0" y="0"/>
              <a:ext cx="806292" cy="695970"/>
              <a:chOff x="0" y="0"/>
              <a:chExt cx="806292" cy="695970"/>
            </a:xfrm>
          </p:grpSpPr>
          <p:sp>
            <p:nvSpPr>
              <p:cNvPr id="70" name="矩形 3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06292" cy="391582"/>
              </a:xfrm>
              <a:prstGeom prst="rect">
                <a:avLst/>
              </a:prstGeom>
              <a:solidFill>
                <a:srgbClr val="0099A7">
                  <a:alpha val="79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9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71" name="组合 35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793" y="392216"/>
                <a:ext cx="810609" cy="304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9" name="Freeform 12"/>
            <p:cNvSpPr>
              <a:spLocks noEditPoints="1"/>
            </p:cNvSpPr>
            <p:nvPr/>
          </p:nvSpPr>
          <p:spPr bwMode="auto">
            <a:xfrm>
              <a:off x="217407" y="40332"/>
              <a:ext cx="371475" cy="330200"/>
            </a:xfrm>
            <a:custGeom>
              <a:avLst/>
              <a:gdLst>
                <a:gd name="T0" fmla="*/ 322251 w 1215"/>
                <a:gd name="T1" fmla="*/ 53810 h 1080"/>
                <a:gd name="T2" fmla="*/ 252542 w 1215"/>
                <a:gd name="T3" fmla="*/ 53810 h 1080"/>
                <a:gd name="T4" fmla="*/ 252542 w 1215"/>
                <a:gd name="T5" fmla="*/ 10089 h 1080"/>
                <a:gd name="T6" fmla="*/ 242452 w 1215"/>
                <a:gd name="T7" fmla="*/ 0 h 1080"/>
                <a:gd name="T8" fmla="*/ 128717 w 1215"/>
                <a:gd name="T9" fmla="*/ 0 h 1080"/>
                <a:gd name="T10" fmla="*/ 118933 w 1215"/>
                <a:gd name="T11" fmla="*/ 10089 h 1080"/>
                <a:gd name="T12" fmla="*/ 118933 w 1215"/>
                <a:gd name="T13" fmla="*/ 53810 h 1080"/>
                <a:gd name="T14" fmla="*/ 49224 w 1215"/>
                <a:gd name="T15" fmla="*/ 53810 h 1080"/>
                <a:gd name="T16" fmla="*/ 0 w 1215"/>
                <a:gd name="T17" fmla="*/ 103340 h 1080"/>
                <a:gd name="T18" fmla="*/ 0 w 1215"/>
                <a:gd name="T19" fmla="*/ 280976 h 1080"/>
                <a:gd name="T20" fmla="*/ 49224 w 1215"/>
                <a:gd name="T21" fmla="*/ 330200 h 1080"/>
                <a:gd name="T22" fmla="*/ 322251 w 1215"/>
                <a:gd name="T23" fmla="*/ 330200 h 1080"/>
                <a:gd name="T24" fmla="*/ 371475 w 1215"/>
                <a:gd name="T25" fmla="*/ 280976 h 1080"/>
                <a:gd name="T26" fmla="*/ 371475 w 1215"/>
                <a:gd name="T27" fmla="*/ 103340 h 1080"/>
                <a:gd name="T28" fmla="*/ 322251 w 1215"/>
                <a:gd name="T29" fmla="*/ 53810 h 1080"/>
                <a:gd name="T30" fmla="*/ 202400 w 1215"/>
                <a:gd name="T31" fmla="*/ 170298 h 1080"/>
                <a:gd name="T32" fmla="*/ 169075 w 1215"/>
                <a:gd name="T33" fmla="*/ 170298 h 1080"/>
                <a:gd name="T34" fmla="*/ 164183 w 1215"/>
                <a:gd name="T35" fmla="*/ 175495 h 1080"/>
                <a:gd name="T36" fmla="*/ 164183 w 1215"/>
                <a:gd name="T37" fmla="*/ 187113 h 1080"/>
                <a:gd name="T38" fmla="*/ 49224 w 1215"/>
                <a:gd name="T39" fmla="*/ 187113 h 1080"/>
                <a:gd name="T40" fmla="*/ 14676 w 1215"/>
                <a:gd name="T41" fmla="*/ 152565 h 1080"/>
                <a:gd name="T42" fmla="*/ 14676 w 1215"/>
                <a:gd name="T43" fmla="*/ 103340 h 1080"/>
                <a:gd name="T44" fmla="*/ 49224 w 1215"/>
                <a:gd name="T45" fmla="*/ 68792 h 1080"/>
                <a:gd name="T46" fmla="*/ 322251 w 1215"/>
                <a:gd name="T47" fmla="*/ 68792 h 1080"/>
                <a:gd name="T48" fmla="*/ 356799 w 1215"/>
                <a:gd name="T49" fmla="*/ 103340 h 1080"/>
                <a:gd name="T50" fmla="*/ 356799 w 1215"/>
                <a:gd name="T51" fmla="*/ 152565 h 1080"/>
                <a:gd name="T52" fmla="*/ 322251 w 1215"/>
                <a:gd name="T53" fmla="*/ 187113 h 1080"/>
                <a:gd name="T54" fmla="*/ 207292 w 1215"/>
                <a:gd name="T55" fmla="*/ 187113 h 1080"/>
                <a:gd name="T56" fmla="*/ 207292 w 1215"/>
                <a:gd name="T57" fmla="*/ 175495 h 1080"/>
                <a:gd name="T58" fmla="*/ 202400 w 1215"/>
                <a:gd name="T59" fmla="*/ 170298 h 1080"/>
                <a:gd name="T60" fmla="*/ 197509 w 1215"/>
                <a:gd name="T61" fmla="*/ 180387 h 1080"/>
                <a:gd name="T62" fmla="*/ 197509 w 1215"/>
                <a:gd name="T63" fmla="*/ 203623 h 1080"/>
                <a:gd name="T64" fmla="*/ 173966 w 1215"/>
                <a:gd name="T65" fmla="*/ 203623 h 1080"/>
                <a:gd name="T66" fmla="*/ 173966 w 1215"/>
                <a:gd name="T67" fmla="*/ 180387 h 1080"/>
                <a:gd name="T68" fmla="*/ 197509 w 1215"/>
                <a:gd name="T69" fmla="*/ 180387 h 1080"/>
                <a:gd name="T70" fmla="*/ 138806 w 1215"/>
                <a:gd name="T71" fmla="*/ 19873 h 1080"/>
                <a:gd name="T72" fmla="*/ 232669 w 1215"/>
                <a:gd name="T73" fmla="*/ 19873 h 1080"/>
                <a:gd name="T74" fmla="*/ 232669 w 1215"/>
                <a:gd name="T75" fmla="*/ 53810 h 1080"/>
                <a:gd name="T76" fmla="*/ 138806 w 1215"/>
                <a:gd name="T77" fmla="*/ 53810 h 1080"/>
                <a:gd name="T78" fmla="*/ 138806 w 1215"/>
                <a:gd name="T79" fmla="*/ 19873 h 1080"/>
                <a:gd name="T80" fmla="*/ 322251 w 1215"/>
                <a:gd name="T81" fmla="*/ 310633 h 1080"/>
                <a:gd name="T82" fmla="*/ 49224 w 1215"/>
                <a:gd name="T83" fmla="*/ 310633 h 1080"/>
                <a:gd name="T84" fmla="*/ 19567 w 1215"/>
                <a:gd name="T85" fmla="*/ 280976 h 1080"/>
                <a:gd name="T86" fmla="*/ 19567 w 1215"/>
                <a:gd name="T87" fmla="*/ 185279 h 1080"/>
                <a:gd name="T88" fmla="*/ 49224 w 1215"/>
                <a:gd name="T89" fmla="*/ 196897 h 1080"/>
                <a:gd name="T90" fmla="*/ 164183 w 1215"/>
                <a:gd name="T91" fmla="*/ 196897 h 1080"/>
                <a:gd name="T92" fmla="*/ 164183 w 1215"/>
                <a:gd name="T93" fmla="*/ 208821 h 1080"/>
                <a:gd name="T94" fmla="*/ 169075 w 1215"/>
                <a:gd name="T95" fmla="*/ 213713 h 1080"/>
                <a:gd name="T96" fmla="*/ 202400 w 1215"/>
                <a:gd name="T97" fmla="*/ 213713 h 1080"/>
                <a:gd name="T98" fmla="*/ 207292 w 1215"/>
                <a:gd name="T99" fmla="*/ 208821 h 1080"/>
                <a:gd name="T100" fmla="*/ 207292 w 1215"/>
                <a:gd name="T101" fmla="*/ 196897 h 1080"/>
                <a:gd name="T102" fmla="*/ 322251 w 1215"/>
                <a:gd name="T103" fmla="*/ 196897 h 1080"/>
                <a:gd name="T104" fmla="*/ 351908 w 1215"/>
                <a:gd name="T105" fmla="*/ 185279 h 1080"/>
                <a:gd name="T106" fmla="*/ 351908 w 1215"/>
                <a:gd name="T107" fmla="*/ 280976 h 1080"/>
                <a:gd name="T108" fmla="*/ 322251 w 1215"/>
                <a:gd name="T109" fmla="*/ 310633 h 108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15" h="1080">
                  <a:moveTo>
                    <a:pt x="1054" y="176"/>
                  </a:moveTo>
                  <a:cubicBezTo>
                    <a:pt x="826" y="176"/>
                    <a:pt x="826" y="176"/>
                    <a:pt x="826" y="176"/>
                  </a:cubicBezTo>
                  <a:cubicBezTo>
                    <a:pt x="826" y="33"/>
                    <a:pt x="826" y="33"/>
                    <a:pt x="826" y="33"/>
                  </a:cubicBezTo>
                  <a:cubicBezTo>
                    <a:pt x="826" y="15"/>
                    <a:pt x="811" y="0"/>
                    <a:pt x="793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04" y="0"/>
                    <a:pt x="389" y="15"/>
                    <a:pt x="389" y="33"/>
                  </a:cubicBezTo>
                  <a:cubicBezTo>
                    <a:pt x="389" y="176"/>
                    <a:pt x="389" y="176"/>
                    <a:pt x="389" y="176"/>
                  </a:cubicBezTo>
                  <a:cubicBezTo>
                    <a:pt x="161" y="176"/>
                    <a:pt x="161" y="176"/>
                    <a:pt x="161" y="176"/>
                  </a:cubicBezTo>
                  <a:cubicBezTo>
                    <a:pt x="72" y="176"/>
                    <a:pt x="0" y="248"/>
                    <a:pt x="0" y="338"/>
                  </a:cubicBezTo>
                  <a:cubicBezTo>
                    <a:pt x="0" y="919"/>
                    <a:pt x="0" y="919"/>
                    <a:pt x="0" y="919"/>
                  </a:cubicBezTo>
                  <a:cubicBezTo>
                    <a:pt x="0" y="1008"/>
                    <a:pt x="72" y="1080"/>
                    <a:pt x="161" y="1080"/>
                  </a:cubicBezTo>
                  <a:cubicBezTo>
                    <a:pt x="1054" y="1080"/>
                    <a:pt x="1054" y="1080"/>
                    <a:pt x="1054" y="1080"/>
                  </a:cubicBezTo>
                  <a:cubicBezTo>
                    <a:pt x="1143" y="1080"/>
                    <a:pt x="1215" y="1008"/>
                    <a:pt x="1215" y="919"/>
                  </a:cubicBezTo>
                  <a:cubicBezTo>
                    <a:pt x="1215" y="338"/>
                    <a:pt x="1215" y="338"/>
                    <a:pt x="1215" y="338"/>
                  </a:cubicBezTo>
                  <a:cubicBezTo>
                    <a:pt x="1215" y="248"/>
                    <a:pt x="1143" y="176"/>
                    <a:pt x="1054" y="176"/>
                  </a:cubicBezTo>
                  <a:close/>
                  <a:moveTo>
                    <a:pt x="662" y="557"/>
                  </a:moveTo>
                  <a:cubicBezTo>
                    <a:pt x="553" y="557"/>
                    <a:pt x="553" y="557"/>
                    <a:pt x="553" y="557"/>
                  </a:cubicBezTo>
                  <a:cubicBezTo>
                    <a:pt x="544" y="557"/>
                    <a:pt x="537" y="565"/>
                    <a:pt x="537" y="574"/>
                  </a:cubicBezTo>
                  <a:cubicBezTo>
                    <a:pt x="537" y="612"/>
                    <a:pt x="537" y="612"/>
                    <a:pt x="537" y="612"/>
                  </a:cubicBezTo>
                  <a:cubicBezTo>
                    <a:pt x="161" y="612"/>
                    <a:pt x="161" y="612"/>
                    <a:pt x="161" y="612"/>
                  </a:cubicBezTo>
                  <a:cubicBezTo>
                    <a:pt x="99" y="612"/>
                    <a:pt x="48" y="561"/>
                    <a:pt x="48" y="499"/>
                  </a:cubicBezTo>
                  <a:cubicBezTo>
                    <a:pt x="48" y="338"/>
                    <a:pt x="48" y="338"/>
                    <a:pt x="48" y="338"/>
                  </a:cubicBezTo>
                  <a:cubicBezTo>
                    <a:pt x="48" y="275"/>
                    <a:pt x="99" y="225"/>
                    <a:pt x="161" y="225"/>
                  </a:cubicBezTo>
                  <a:cubicBezTo>
                    <a:pt x="1054" y="225"/>
                    <a:pt x="1054" y="225"/>
                    <a:pt x="1054" y="225"/>
                  </a:cubicBezTo>
                  <a:cubicBezTo>
                    <a:pt x="1116" y="225"/>
                    <a:pt x="1167" y="275"/>
                    <a:pt x="1167" y="338"/>
                  </a:cubicBezTo>
                  <a:cubicBezTo>
                    <a:pt x="1167" y="499"/>
                    <a:pt x="1167" y="499"/>
                    <a:pt x="1167" y="499"/>
                  </a:cubicBezTo>
                  <a:cubicBezTo>
                    <a:pt x="1167" y="561"/>
                    <a:pt x="1116" y="612"/>
                    <a:pt x="1054" y="612"/>
                  </a:cubicBezTo>
                  <a:cubicBezTo>
                    <a:pt x="678" y="612"/>
                    <a:pt x="678" y="612"/>
                    <a:pt x="678" y="612"/>
                  </a:cubicBezTo>
                  <a:cubicBezTo>
                    <a:pt x="678" y="574"/>
                    <a:pt x="678" y="574"/>
                    <a:pt x="678" y="574"/>
                  </a:cubicBezTo>
                  <a:cubicBezTo>
                    <a:pt x="678" y="565"/>
                    <a:pt x="671" y="557"/>
                    <a:pt x="662" y="557"/>
                  </a:cubicBezTo>
                  <a:close/>
                  <a:moveTo>
                    <a:pt x="646" y="590"/>
                  </a:moveTo>
                  <a:cubicBezTo>
                    <a:pt x="646" y="666"/>
                    <a:pt x="646" y="666"/>
                    <a:pt x="646" y="666"/>
                  </a:cubicBezTo>
                  <a:cubicBezTo>
                    <a:pt x="569" y="666"/>
                    <a:pt x="569" y="666"/>
                    <a:pt x="569" y="666"/>
                  </a:cubicBezTo>
                  <a:cubicBezTo>
                    <a:pt x="569" y="590"/>
                    <a:pt x="569" y="590"/>
                    <a:pt x="569" y="590"/>
                  </a:cubicBezTo>
                  <a:lnTo>
                    <a:pt x="646" y="590"/>
                  </a:lnTo>
                  <a:close/>
                  <a:moveTo>
                    <a:pt x="454" y="65"/>
                  </a:moveTo>
                  <a:cubicBezTo>
                    <a:pt x="761" y="65"/>
                    <a:pt x="761" y="65"/>
                    <a:pt x="761" y="65"/>
                  </a:cubicBezTo>
                  <a:cubicBezTo>
                    <a:pt x="761" y="176"/>
                    <a:pt x="761" y="176"/>
                    <a:pt x="761" y="176"/>
                  </a:cubicBezTo>
                  <a:cubicBezTo>
                    <a:pt x="454" y="176"/>
                    <a:pt x="454" y="176"/>
                    <a:pt x="454" y="176"/>
                  </a:cubicBezTo>
                  <a:lnTo>
                    <a:pt x="454" y="65"/>
                  </a:lnTo>
                  <a:close/>
                  <a:moveTo>
                    <a:pt x="1054" y="1016"/>
                  </a:moveTo>
                  <a:cubicBezTo>
                    <a:pt x="161" y="1016"/>
                    <a:pt x="161" y="1016"/>
                    <a:pt x="161" y="1016"/>
                  </a:cubicBezTo>
                  <a:cubicBezTo>
                    <a:pt x="108" y="1016"/>
                    <a:pt x="64" y="972"/>
                    <a:pt x="64" y="919"/>
                  </a:cubicBezTo>
                  <a:cubicBezTo>
                    <a:pt x="64" y="606"/>
                    <a:pt x="64" y="606"/>
                    <a:pt x="64" y="606"/>
                  </a:cubicBezTo>
                  <a:cubicBezTo>
                    <a:pt x="90" y="630"/>
                    <a:pt x="124" y="644"/>
                    <a:pt x="161" y="644"/>
                  </a:cubicBezTo>
                  <a:cubicBezTo>
                    <a:pt x="537" y="644"/>
                    <a:pt x="537" y="644"/>
                    <a:pt x="537" y="644"/>
                  </a:cubicBezTo>
                  <a:cubicBezTo>
                    <a:pt x="537" y="683"/>
                    <a:pt x="537" y="683"/>
                    <a:pt x="537" y="683"/>
                  </a:cubicBezTo>
                  <a:cubicBezTo>
                    <a:pt x="537" y="692"/>
                    <a:pt x="544" y="699"/>
                    <a:pt x="553" y="699"/>
                  </a:cubicBezTo>
                  <a:cubicBezTo>
                    <a:pt x="662" y="699"/>
                    <a:pt x="662" y="699"/>
                    <a:pt x="662" y="699"/>
                  </a:cubicBezTo>
                  <a:cubicBezTo>
                    <a:pt x="671" y="699"/>
                    <a:pt x="678" y="692"/>
                    <a:pt x="678" y="683"/>
                  </a:cubicBezTo>
                  <a:cubicBezTo>
                    <a:pt x="678" y="644"/>
                    <a:pt x="678" y="644"/>
                    <a:pt x="678" y="644"/>
                  </a:cubicBezTo>
                  <a:cubicBezTo>
                    <a:pt x="1054" y="644"/>
                    <a:pt x="1054" y="644"/>
                    <a:pt x="1054" y="644"/>
                  </a:cubicBezTo>
                  <a:cubicBezTo>
                    <a:pt x="1091" y="644"/>
                    <a:pt x="1125" y="630"/>
                    <a:pt x="1151" y="606"/>
                  </a:cubicBezTo>
                  <a:cubicBezTo>
                    <a:pt x="1151" y="919"/>
                    <a:pt x="1151" y="919"/>
                    <a:pt x="1151" y="919"/>
                  </a:cubicBezTo>
                  <a:cubicBezTo>
                    <a:pt x="1151" y="972"/>
                    <a:pt x="1107" y="1016"/>
                    <a:pt x="1054" y="10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</p:grpSp>
      <p:grpSp>
        <p:nvGrpSpPr>
          <p:cNvPr id="72" name="组合 70"/>
          <p:cNvGrpSpPr/>
          <p:nvPr/>
        </p:nvGrpSpPr>
        <p:grpSpPr bwMode="auto">
          <a:xfrm>
            <a:off x="1553845" y="3787775"/>
            <a:ext cx="1760855" cy="293782"/>
            <a:chOff x="0" y="-24051"/>
            <a:chExt cx="2247818" cy="400293"/>
          </a:xfrm>
        </p:grpSpPr>
        <p:grpSp>
          <p:nvGrpSpPr>
            <p:cNvPr id="73" name="组合 68"/>
            <p:cNvGrpSpPr/>
            <p:nvPr/>
          </p:nvGrpSpPr>
          <p:grpSpPr bwMode="auto">
            <a:xfrm>
              <a:off x="0" y="0"/>
              <a:ext cx="433388" cy="376242"/>
              <a:chOff x="0" y="0"/>
              <a:chExt cx="433388" cy="376242"/>
            </a:xfrm>
          </p:grpSpPr>
          <p:sp>
            <p:nvSpPr>
              <p:cNvPr id="37" name="矩形 65"/>
              <p:cNvSpPr>
                <a:spLocks noChangeArrowheads="1"/>
              </p:cNvSpPr>
              <p:nvPr/>
            </p:nvSpPr>
            <p:spPr bwMode="auto">
              <a:xfrm>
                <a:off x="28573" y="0"/>
                <a:ext cx="376206" cy="376242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8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8" name="文本框 67"/>
              <p:cNvSpPr txBox="1">
                <a:spLocks noChangeArrowheads="1"/>
              </p:cNvSpPr>
              <p:nvPr/>
            </p:nvSpPr>
            <p:spPr bwMode="auto">
              <a:xfrm>
                <a:off x="0" y="25220"/>
                <a:ext cx="433388" cy="29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800" dirty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01</a:t>
                </a:r>
                <a:endParaRPr lang="zh-CN" altLang="en-US" sz="8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sp>
          <p:nvSpPr>
            <p:cNvPr id="74" name="文本框 69"/>
            <p:cNvSpPr txBox="1">
              <a:spLocks noChangeArrowheads="1"/>
            </p:cNvSpPr>
            <p:nvPr/>
          </p:nvSpPr>
          <p:spPr bwMode="auto">
            <a:xfrm>
              <a:off x="343698" y="-24051"/>
              <a:ext cx="1904120" cy="375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Rational</a:t>
              </a:r>
              <a:r>
                <a:rPr lang="zh-CN" altLang="en-US" sz="12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公司成立</a:t>
              </a:r>
              <a:endParaRPr lang="zh-CN" altLang="en-US" sz="12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39" name="矩形 71"/>
          <p:cNvSpPr>
            <a:spLocks noChangeArrowheads="1"/>
          </p:cNvSpPr>
          <p:nvPr/>
        </p:nvSpPr>
        <p:spPr bwMode="auto">
          <a:xfrm>
            <a:off x="1332865" y="4174490"/>
            <a:ext cx="289750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000">
                <a:solidFill>
                  <a:schemeClr val="bg1"/>
                </a:solidFill>
                <a:sym typeface="+mn-ea"/>
              </a:rPr>
              <a:t>Rational</a:t>
            </a:r>
            <a:r>
              <a:rPr lang="zh-CN" altLang="en-US" sz="1000">
                <a:solidFill>
                  <a:schemeClr val="bg1"/>
                </a:solidFill>
                <a:sym typeface="+mn-ea"/>
              </a:rPr>
              <a:t>公司是</a:t>
            </a:r>
            <a:r>
              <a:rPr lang="en-US" altLang="zh-CN" sz="1000">
                <a:solidFill>
                  <a:schemeClr val="bg1"/>
                </a:solidFill>
                <a:sym typeface="+mn-ea"/>
              </a:rPr>
              <a:t>1981</a:t>
            </a:r>
            <a:r>
              <a:rPr lang="zh-CN" altLang="en-US" sz="1000">
                <a:solidFill>
                  <a:schemeClr val="bg1"/>
                </a:solidFill>
                <a:sym typeface="+mn-ea"/>
              </a:rPr>
              <a:t>年成立，为美国军方提供开发工具的公司。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78" name="组合 74"/>
          <p:cNvGrpSpPr/>
          <p:nvPr/>
        </p:nvGrpSpPr>
        <p:grpSpPr bwMode="auto">
          <a:xfrm>
            <a:off x="3619662" y="3297250"/>
            <a:ext cx="1654810" cy="294134"/>
            <a:chOff x="0" y="0"/>
            <a:chExt cx="2350159" cy="400773"/>
          </a:xfrm>
        </p:grpSpPr>
        <p:grpSp>
          <p:nvGrpSpPr>
            <p:cNvPr id="40" name="组合 76"/>
            <p:cNvGrpSpPr/>
            <p:nvPr/>
          </p:nvGrpSpPr>
          <p:grpSpPr bwMode="auto">
            <a:xfrm>
              <a:off x="0" y="0"/>
              <a:ext cx="433388" cy="376242"/>
              <a:chOff x="0" y="0"/>
              <a:chExt cx="433388" cy="376242"/>
            </a:xfrm>
          </p:grpSpPr>
          <p:sp>
            <p:nvSpPr>
              <p:cNvPr id="81" name="矩形 78"/>
              <p:cNvSpPr>
                <a:spLocks noChangeArrowheads="1"/>
              </p:cNvSpPr>
              <p:nvPr/>
            </p:nvSpPr>
            <p:spPr bwMode="auto">
              <a:xfrm>
                <a:off x="28573" y="0"/>
                <a:ext cx="376207" cy="376242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2" name="文本框 79"/>
              <p:cNvSpPr txBox="1">
                <a:spLocks noChangeArrowheads="1"/>
              </p:cNvSpPr>
              <p:nvPr/>
            </p:nvSpPr>
            <p:spPr bwMode="auto">
              <a:xfrm>
                <a:off x="0" y="25220"/>
                <a:ext cx="433388" cy="293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80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02</a:t>
                </a:r>
                <a:endParaRPr lang="zh-CN" altLang="en-US" sz="8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sp>
          <p:nvSpPr>
            <p:cNvPr id="80" name="文本框 77"/>
            <p:cNvSpPr txBox="1">
              <a:spLocks noChangeArrowheads="1"/>
            </p:cNvSpPr>
            <p:nvPr/>
          </p:nvSpPr>
          <p:spPr bwMode="auto">
            <a:xfrm>
              <a:off x="354418" y="25267"/>
              <a:ext cx="1995741" cy="375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Rose</a:t>
              </a:r>
              <a:r>
                <a:rPr lang="zh-CN" altLang="en-US" sz="12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工具诞生</a:t>
              </a:r>
              <a:endParaRPr lang="zh-CN" altLang="en-US" sz="12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83" name="矩形 75"/>
          <p:cNvSpPr>
            <a:spLocks noChangeArrowheads="1"/>
          </p:cNvSpPr>
          <p:nvPr/>
        </p:nvSpPr>
        <p:spPr bwMode="auto">
          <a:xfrm>
            <a:off x="3512820" y="3642360"/>
            <a:ext cx="467550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000">
                <a:solidFill>
                  <a:schemeClr val="bg1"/>
                </a:solidFill>
                <a:sym typeface="+mn-ea"/>
              </a:rPr>
              <a:t>20</a:t>
            </a:r>
            <a:r>
              <a:rPr lang="zh-CN" altLang="en-US" sz="1000">
                <a:solidFill>
                  <a:schemeClr val="bg1"/>
                </a:solidFill>
                <a:sym typeface="+mn-ea"/>
              </a:rPr>
              <a:t>世纪</a:t>
            </a:r>
            <a:r>
              <a:rPr lang="en-US" altLang="zh-CN" sz="1000">
                <a:solidFill>
                  <a:schemeClr val="bg1"/>
                </a:solidFill>
                <a:sym typeface="+mn-ea"/>
              </a:rPr>
              <a:t>90</a:t>
            </a:r>
            <a:r>
              <a:rPr lang="zh-CN" altLang="en-US" sz="1000">
                <a:solidFill>
                  <a:schemeClr val="bg1"/>
                </a:solidFill>
                <a:sym typeface="+mn-ea"/>
              </a:rPr>
              <a:t>年代，随着面向对象开发方法获得成功，</a:t>
            </a:r>
            <a:r>
              <a:rPr lang="en-US" altLang="zh-CN" sz="1000">
                <a:solidFill>
                  <a:schemeClr val="bg1"/>
                </a:solidFill>
                <a:sym typeface="+mn-ea"/>
              </a:rPr>
              <a:t>Rational</a:t>
            </a:r>
            <a:r>
              <a:rPr lang="zh-CN" altLang="en-US" sz="1000">
                <a:solidFill>
                  <a:schemeClr val="bg1"/>
                </a:solidFill>
                <a:sym typeface="+mn-ea"/>
              </a:rPr>
              <a:t>公司推出了</a:t>
            </a:r>
            <a:r>
              <a:rPr lang="en-US" altLang="zh-CN" sz="1000" b="1">
                <a:solidFill>
                  <a:schemeClr val="bg1"/>
                </a:solidFill>
                <a:sym typeface="+mn-ea"/>
              </a:rPr>
              <a:t>Rational Rose</a:t>
            </a:r>
            <a:r>
              <a:rPr lang="zh-CN" altLang="en-US" sz="1000">
                <a:solidFill>
                  <a:schemeClr val="bg1"/>
                </a:solidFill>
                <a:sym typeface="+mn-ea"/>
              </a:rPr>
              <a:t>自己的面向对象开发工具。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84" name="组合 81"/>
          <p:cNvGrpSpPr/>
          <p:nvPr/>
        </p:nvGrpSpPr>
        <p:grpSpPr bwMode="auto">
          <a:xfrm>
            <a:off x="5625465" y="2133600"/>
            <a:ext cx="2061210" cy="293782"/>
            <a:chOff x="0" y="-24053"/>
            <a:chExt cx="1660395" cy="400295"/>
          </a:xfrm>
        </p:grpSpPr>
        <p:grpSp>
          <p:nvGrpSpPr>
            <p:cNvPr id="85" name="组合 83"/>
            <p:cNvGrpSpPr/>
            <p:nvPr/>
          </p:nvGrpSpPr>
          <p:grpSpPr bwMode="auto">
            <a:xfrm>
              <a:off x="0" y="0"/>
              <a:ext cx="433388" cy="376242"/>
              <a:chOff x="0" y="0"/>
              <a:chExt cx="433388" cy="376242"/>
            </a:xfrm>
          </p:grpSpPr>
          <p:sp>
            <p:nvSpPr>
              <p:cNvPr id="87" name="矩形 85"/>
              <p:cNvSpPr>
                <a:spLocks noChangeArrowheads="1"/>
              </p:cNvSpPr>
              <p:nvPr/>
            </p:nvSpPr>
            <p:spPr bwMode="auto">
              <a:xfrm>
                <a:off x="28573" y="0"/>
                <a:ext cx="376207" cy="376242"/>
              </a:xfrm>
              <a:prstGeom prst="rect">
                <a:avLst/>
              </a:prstGeom>
              <a:solidFill>
                <a:srgbClr val="F32307">
                  <a:alpha val="7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8" name="文本框 86"/>
              <p:cNvSpPr txBox="1">
                <a:spLocks noChangeArrowheads="1"/>
              </p:cNvSpPr>
              <p:nvPr/>
            </p:nvSpPr>
            <p:spPr bwMode="auto">
              <a:xfrm>
                <a:off x="0" y="25219"/>
                <a:ext cx="433388" cy="29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80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03</a:t>
                </a:r>
                <a:endParaRPr lang="zh-CN" altLang="en-US" sz="8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sp>
          <p:nvSpPr>
            <p:cNvPr id="86" name="文本框 84"/>
            <p:cNvSpPr txBox="1">
              <a:spLocks noChangeArrowheads="1"/>
            </p:cNvSpPr>
            <p:nvPr/>
          </p:nvSpPr>
          <p:spPr bwMode="auto">
            <a:xfrm>
              <a:off x="343563" y="-24053"/>
              <a:ext cx="1316832" cy="375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Rational</a:t>
              </a:r>
              <a:r>
                <a:rPr lang="zh-CN" altLang="en-US" sz="12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公司被收购</a:t>
              </a:r>
              <a:endParaRPr lang="zh-CN" altLang="en-US" sz="12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89" name="矩形 82"/>
          <p:cNvSpPr>
            <a:spLocks noChangeArrowheads="1"/>
          </p:cNvSpPr>
          <p:nvPr/>
        </p:nvSpPr>
        <p:spPr bwMode="auto">
          <a:xfrm>
            <a:off x="5430520" y="2512060"/>
            <a:ext cx="2835910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900">
                <a:solidFill>
                  <a:schemeClr val="bg1"/>
                </a:solidFill>
                <a:sym typeface="+mn-ea"/>
              </a:rPr>
              <a:t>2002</a:t>
            </a:r>
            <a:r>
              <a:rPr lang="zh-CN" altLang="en-US" sz="900">
                <a:solidFill>
                  <a:schemeClr val="bg1"/>
                </a:solidFill>
                <a:sym typeface="+mn-ea"/>
              </a:rPr>
              <a:t>年</a:t>
            </a:r>
            <a:r>
              <a:rPr lang="en-US" altLang="zh-CN" sz="900">
                <a:solidFill>
                  <a:schemeClr val="bg1"/>
                </a:solidFill>
                <a:sym typeface="+mn-ea"/>
              </a:rPr>
              <a:t>12</a:t>
            </a:r>
            <a:r>
              <a:rPr lang="zh-CN" altLang="en-US" sz="900">
                <a:solidFill>
                  <a:schemeClr val="bg1"/>
                </a:solidFill>
                <a:sym typeface="+mn-ea"/>
              </a:rPr>
              <a:t>月</a:t>
            </a:r>
            <a:r>
              <a:rPr lang="en-US" altLang="zh-CN" sz="900">
                <a:solidFill>
                  <a:schemeClr val="bg1"/>
                </a:solidFill>
                <a:sym typeface="+mn-ea"/>
              </a:rPr>
              <a:t>6</a:t>
            </a:r>
            <a:r>
              <a:rPr lang="zh-CN" altLang="en-US" sz="900">
                <a:solidFill>
                  <a:schemeClr val="bg1"/>
                </a:solidFill>
                <a:sym typeface="+mn-ea"/>
              </a:rPr>
              <a:t>日，</a:t>
            </a:r>
            <a:r>
              <a:rPr lang="en-US" altLang="zh-CN" sz="900">
                <a:solidFill>
                  <a:schemeClr val="bg1"/>
                </a:solidFill>
                <a:sym typeface="+mn-ea"/>
              </a:rPr>
              <a:t>IBM</a:t>
            </a:r>
            <a:r>
              <a:rPr lang="zh-CN" altLang="en-US" sz="900">
                <a:solidFill>
                  <a:schemeClr val="bg1"/>
                </a:solidFill>
                <a:sym typeface="+mn-ea"/>
              </a:rPr>
              <a:t>公司以</a:t>
            </a:r>
            <a:r>
              <a:rPr lang="en-US" altLang="zh-CN" sz="900">
                <a:solidFill>
                  <a:schemeClr val="bg1"/>
                </a:solidFill>
                <a:sym typeface="+mn-ea"/>
              </a:rPr>
              <a:t>21</a:t>
            </a:r>
            <a:r>
              <a:rPr lang="zh-CN" altLang="en-US" sz="900">
                <a:solidFill>
                  <a:schemeClr val="bg1"/>
                </a:solidFill>
                <a:sym typeface="+mn-ea"/>
              </a:rPr>
              <a:t>亿美元的价格收购了</a:t>
            </a:r>
            <a:r>
              <a:rPr lang="en-US" altLang="zh-CN" sz="900">
                <a:solidFill>
                  <a:schemeClr val="bg1"/>
                </a:solidFill>
                <a:sym typeface="+mn-ea"/>
              </a:rPr>
              <a:t>Rational</a:t>
            </a:r>
            <a:r>
              <a:rPr lang="zh-CN" altLang="en-US" sz="900">
                <a:solidFill>
                  <a:schemeClr val="bg1"/>
                </a:solidFill>
                <a:sym typeface="+mn-ea"/>
              </a:rPr>
              <a:t>公司，将该公司的所有业务并入IBM软件开发部门，而其产品则将继续保留Rational的品牌。至此</a:t>
            </a:r>
            <a:r>
              <a:rPr lang="en-US" altLang="zh-CN" sz="900">
                <a:solidFill>
                  <a:schemeClr val="bg1"/>
                </a:solidFill>
                <a:sym typeface="+mn-ea"/>
              </a:rPr>
              <a:t>Rational</a:t>
            </a:r>
            <a:r>
              <a:rPr lang="zh-CN" altLang="en-US" sz="900">
                <a:solidFill>
                  <a:schemeClr val="bg1"/>
                </a:solidFill>
                <a:sym typeface="+mn-ea"/>
              </a:rPr>
              <a:t>成为</a:t>
            </a:r>
            <a:r>
              <a:rPr lang="en-US" altLang="zh-CN" sz="900">
                <a:solidFill>
                  <a:schemeClr val="bg1"/>
                </a:solidFill>
                <a:sym typeface="+mn-ea"/>
              </a:rPr>
              <a:t>IBM</a:t>
            </a:r>
            <a:r>
              <a:rPr lang="zh-CN" altLang="en-US" sz="900">
                <a:solidFill>
                  <a:schemeClr val="bg1"/>
                </a:solidFill>
                <a:sym typeface="+mn-ea"/>
              </a:rPr>
              <a:t>旗下</a:t>
            </a:r>
            <a:r>
              <a:rPr lang="en-US" altLang="zh-CN" sz="900">
                <a:solidFill>
                  <a:schemeClr val="bg1"/>
                </a:solidFill>
                <a:sym typeface="+mn-ea"/>
              </a:rPr>
              <a:t>5</a:t>
            </a:r>
            <a:r>
              <a:rPr lang="zh-CN" altLang="en-US" sz="900">
                <a:solidFill>
                  <a:schemeClr val="bg1"/>
                </a:solidFill>
                <a:sym typeface="+mn-ea"/>
              </a:rPr>
              <a:t>大品牌之一。</a:t>
            </a:r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7" name="KSO_Shape"/>
          <p:cNvSpPr/>
          <p:nvPr/>
        </p:nvSpPr>
        <p:spPr bwMode="auto">
          <a:xfrm>
            <a:off x="4857371" y="1491051"/>
            <a:ext cx="187069" cy="221270"/>
          </a:xfrm>
          <a:custGeom>
            <a:avLst/>
            <a:gdLst>
              <a:gd name="T0" fmla="*/ 454852 w 3085"/>
              <a:gd name="T1" fmla="*/ 674490 h 5033"/>
              <a:gd name="T2" fmla="*/ 367366 w 3085"/>
              <a:gd name="T3" fmla="*/ 534445 h 5033"/>
              <a:gd name="T4" fmla="*/ 234811 w 3085"/>
              <a:gd name="T5" fmla="*/ 639290 h 5033"/>
              <a:gd name="T6" fmla="*/ 142780 w 3085"/>
              <a:gd name="T7" fmla="*/ 819078 h 5033"/>
              <a:gd name="T8" fmla="*/ 103393 w 3085"/>
              <a:gd name="T9" fmla="*/ 1068889 h 5033"/>
              <a:gd name="T10" fmla="*/ 124980 w 3085"/>
              <a:gd name="T11" fmla="*/ 1264953 h 5033"/>
              <a:gd name="T12" fmla="*/ 202998 w 3085"/>
              <a:gd name="T13" fmla="*/ 1305453 h 5033"/>
              <a:gd name="T14" fmla="*/ 458261 w 3085"/>
              <a:gd name="T15" fmla="*/ 1220290 h 5033"/>
              <a:gd name="T16" fmla="*/ 413192 w 3085"/>
              <a:gd name="T17" fmla="*/ 956853 h 5033"/>
              <a:gd name="T18" fmla="*/ 555594 w 3085"/>
              <a:gd name="T19" fmla="*/ 1014764 h 5033"/>
              <a:gd name="T20" fmla="*/ 562411 w 3085"/>
              <a:gd name="T21" fmla="*/ 1226725 h 5033"/>
              <a:gd name="T22" fmla="*/ 803281 w 3085"/>
              <a:gd name="T23" fmla="*/ 1306967 h 5033"/>
              <a:gd name="T24" fmla="*/ 869180 w 3085"/>
              <a:gd name="T25" fmla="*/ 1233159 h 5033"/>
              <a:gd name="T26" fmla="*/ 875997 w 3085"/>
              <a:gd name="T27" fmla="*/ 1003787 h 5033"/>
              <a:gd name="T28" fmla="*/ 823733 w 3085"/>
              <a:gd name="T29" fmla="*/ 769873 h 5033"/>
              <a:gd name="T30" fmla="*/ 720719 w 3085"/>
              <a:gd name="T31" fmla="*/ 607496 h 5033"/>
              <a:gd name="T32" fmla="*/ 580968 w 3085"/>
              <a:gd name="T33" fmla="*/ 521197 h 5033"/>
              <a:gd name="T34" fmla="*/ 545747 w 3085"/>
              <a:gd name="T35" fmla="*/ 701742 h 5033"/>
              <a:gd name="T36" fmla="*/ 442733 w 3085"/>
              <a:gd name="T37" fmla="*/ 971993 h 5033"/>
              <a:gd name="T38" fmla="*/ 515448 w 3085"/>
              <a:gd name="T39" fmla="*/ 995460 h 5033"/>
              <a:gd name="T40" fmla="*/ 541202 w 3085"/>
              <a:gd name="T41" fmla="*/ 769873 h 5033"/>
              <a:gd name="T42" fmla="*/ 471137 w 3085"/>
              <a:gd name="T43" fmla="*/ 740728 h 5033"/>
              <a:gd name="T44" fmla="*/ 442354 w 3085"/>
              <a:gd name="T45" fmla="*/ 769873 h 5033"/>
              <a:gd name="T46" fmla="*/ 874104 w 3085"/>
              <a:gd name="T47" fmla="*/ 339516 h 5033"/>
              <a:gd name="T48" fmla="*/ 1086949 w 3085"/>
              <a:gd name="T49" fmla="*/ 289175 h 5033"/>
              <a:gd name="T50" fmla="*/ 1168375 w 3085"/>
              <a:gd name="T51" fmla="*/ 82892 h 5033"/>
              <a:gd name="T52" fmla="*/ 1117247 w 3085"/>
              <a:gd name="T53" fmla="*/ 757 h 5033"/>
              <a:gd name="T54" fmla="*/ 1055514 w 3085"/>
              <a:gd name="T55" fmla="*/ 46934 h 5033"/>
              <a:gd name="T56" fmla="*/ 1030897 w 3085"/>
              <a:gd name="T57" fmla="*/ 188494 h 5033"/>
              <a:gd name="T58" fmla="*/ 933564 w 3085"/>
              <a:gd name="T59" fmla="*/ 234293 h 5033"/>
              <a:gd name="T60" fmla="*/ 711629 w 3085"/>
              <a:gd name="T61" fmla="*/ 200985 h 5033"/>
              <a:gd name="T62" fmla="*/ 523780 w 3085"/>
              <a:gd name="T63" fmla="*/ 277442 h 5033"/>
              <a:gd name="T64" fmla="*/ 415843 w 3085"/>
              <a:gd name="T65" fmla="*/ 430357 h 5033"/>
              <a:gd name="T66" fmla="*/ 234432 w 3085"/>
              <a:gd name="T67" fmla="*/ 518548 h 5033"/>
              <a:gd name="T68" fmla="*/ 95439 w 3085"/>
              <a:gd name="T69" fmla="*/ 702121 h 5033"/>
              <a:gd name="T70" fmla="*/ 14392 w 3085"/>
              <a:gd name="T71" fmla="*/ 975021 h 5033"/>
              <a:gd name="T72" fmla="*/ 5681 w 3085"/>
              <a:gd name="T73" fmla="*/ 1303182 h 5033"/>
              <a:gd name="T74" fmla="*/ 77639 w 3085"/>
              <a:gd name="T75" fmla="*/ 1601820 h 5033"/>
              <a:gd name="T76" fmla="*/ 216632 w 3085"/>
              <a:gd name="T77" fmla="*/ 1800155 h 5033"/>
              <a:gd name="T78" fmla="*/ 404860 w 3085"/>
              <a:gd name="T79" fmla="*/ 1895537 h 5033"/>
              <a:gd name="T80" fmla="*/ 602935 w 3085"/>
              <a:gd name="T81" fmla="*/ 1889860 h 5033"/>
              <a:gd name="T82" fmla="*/ 785860 w 3085"/>
              <a:gd name="T83" fmla="*/ 1781987 h 5033"/>
              <a:gd name="T84" fmla="*/ 918036 w 3085"/>
              <a:gd name="T85" fmla="*/ 1571918 h 5033"/>
              <a:gd name="T86" fmla="*/ 980905 w 3085"/>
              <a:gd name="T87" fmla="*/ 1261547 h 5033"/>
              <a:gd name="T88" fmla="*/ 965377 w 3085"/>
              <a:gd name="T89" fmla="*/ 947769 h 5033"/>
              <a:gd name="T90" fmla="*/ 883193 w 3085"/>
              <a:gd name="T91" fmla="*/ 691901 h 5033"/>
              <a:gd name="T92" fmla="*/ 748745 w 3085"/>
              <a:gd name="T93" fmla="*/ 518169 h 5033"/>
              <a:gd name="T94" fmla="*/ 575666 w 3085"/>
              <a:gd name="T95" fmla="*/ 431871 h 5033"/>
              <a:gd name="T96" fmla="*/ 633611 w 3085"/>
              <a:gd name="T97" fmla="*/ 326647 h 5033"/>
              <a:gd name="T98" fmla="*/ 920308 w 3085"/>
              <a:gd name="T99" fmla="*/ 1231645 h 5033"/>
              <a:gd name="T100" fmla="*/ 856682 w 3085"/>
              <a:gd name="T101" fmla="*/ 1355415 h 5033"/>
              <a:gd name="T102" fmla="*/ 660501 w 3085"/>
              <a:gd name="T103" fmla="*/ 1299018 h 5033"/>
              <a:gd name="T104" fmla="*/ 458261 w 3085"/>
              <a:gd name="T105" fmla="*/ 1261547 h 5033"/>
              <a:gd name="T106" fmla="*/ 192772 w 3085"/>
              <a:gd name="T107" fmla="*/ 1351630 h 5033"/>
              <a:gd name="T108" fmla="*/ 92410 w 3085"/>
              <a:gd name="T109" fmla="*/ 1329299 h 5033"/>
              <a:gd name="T110" fmla="*/ 58703 w 3085"/>
              <a:gd name="T111" fmla="*/ 1130964 h 5033"/>
              <a:gd name="T112" fmla="*/ 96954 w 3085"/>
              <a:gd name="T113" fmla="*/ 833840 h 5033"/>
              <a:gd name="T114" fmla="*/ 200726 w 3085"/>
              <a:gd name="T115" fmla="*/ 620743 h 5033"/>
              <a:gd name="T116" fmla="*/ 352974 w 3085"/>
              <a:gd name="T117" fmla="*/ 497730 h 5033"/>
              <a:gd name="T118" fmla="*/ 524917 w 3085"/>
              <a:gd name="T119" fmla="*/ 470478 h 5033"/>
              <a:gd name="T120" fmla="*/ 698374 w 3085"/>
              <a:gd name="T121" fmla="*/ 537094 h 5033"/>
              <a:gd name="T122" fmla="*/ 832444 w 3085"/>
              <a:gd name="T123" fmla="*/ 697957 h 5033"/>
              <a:gd name="T124" fmla="*/ 911219 w 3085"/>
              <a:gd name="T125" fmla="*/ 946633 h 503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3085" h="5033">
                <a:moveTo>
                  <a:pt x="1073" y="2299"/>
                </a:moveTo>
                <a:lnTo>
                  <a:pt x="1073" y="2299"/>
                </a:lnTo>
                <a:lnTo>
                  <a:pt x="1073" y="2250"/>
                </a:lnTo>
                <a:lnTo>
                  <a:pt x="1076" y="2203"/>
                </a:lnTo>
                <a:lnTo>
                  <a:pt x="1079" y="2156"/>
                </a:lnTo>
                <a:lnTo>
                  <a:pt x="1085" y="2113"/>
                </a:lnTo>
                <a:lnTo>
                  <a:pt x="1091" y="2069"/>
                </a:lnTo>
                <a:lnTo>
                  <a:pt x="1099" y="2028"/>
                </a:lnTo>
                <a:lnTo>
                  <a:pt x="1108" y="1988"/>
                </a:lnTo>
                <a:lnTo>
                  <a:pt x="1118" y="1952"/>
                </a:lnTo>
                <a:lnTo>
                  <a:pt x="1130" y="1917"/>
                </a:lnTo>
                <a:lnTo>
                  <a:pt x="1142" y="1884"/>
                </a:lnTo>
                <a:lnTo>
                  <a:pt x="1156" y="1854"/>
                </a:lnTo>
                <a:lnTo>
                  <a:pt x="1170" y="1826"/>
                </a:lnTo>
                <a:lnTo>
                  <a:pt x="1186" y="1802"/>
                </a:lnTo>
                <a:lnTo>
                  <a:pt x="1193" y="1792"/>
                </a:lnTo>
                <a:lnTo>
                  <a:pt x="1201" y="1782"/>
                </a:lnTo>
                <a:lnTo>
                  <a:pt x="1209" y="1771"/>
                </a:lnTo>
                <a:lnTo>
                  <a:pt x="1218" y="1763"/>
                </a:lnTo>
                <a:lnTo>
                  <a:pt x="1226" y="1755"/>
                </a:lnTo>
                <a:lnTo>
                  <a:pt x="1236" y="1748"/>
                </a:lnTo>
                <a:lnTo>
                  <a:pt x="1236" y="1346"/>
                </a:lnTo>
                <a:lnTo>
                  <a:pt x="1210" y="1348"/>
                </a:lnTo>
                <a:lnTo>
                  <a:pt x="1186" y="1351"/>
                </a:lnTo>
                <a:lnTo>
                  <a:pt x="1160" y="1355"/>
                </a:lnTo>
                <a:lnTo>
                  <a:pt x="1136" y="1360"/>
                </a:lnTo>
                <a:lnTo>
                  <a:pt x="1111" y="1365"/>
                </a:lnTo>
                <a:lnTo>
                  <a:pt x="1087" y="1371"/>
                </a:lnTo>
                <a:lnTo>
                  <a:pt x="1063" y="1377"/>
                </a:lnTo>
                <a:lnTo>
                  <a:pt x="1040" y="1385"/>
                </a:lnTo>
                <a:lnTo>
                  <a:pt x="1017" y="1394"/>
                </a:lnTo>
                <a:lnTo>
                  <a:pt x="993" y="1403"/>
                </a:lnTo>
                <a:lnTo>
                  <a:pt x="970" y="1412"/>
                </a:lnTo>
                <a:lnTo>
                  <a:pt x="947" y="1423"/>
                </a:lnTo>
                <a:lnTo>
                  <a:pt x="924" y="1434"/>
                </a:lnTo>
                <a:lnTo>
                  <a:pt x="901" y="1446"/>
                </a:lnTo>
                <a:lnTo>
                  <a:pt x="880" y="1459"/>
                </a:lnTo>
                <a:lnTo>
                  <a:pt x="858" y="1472"/>
                </a:lnTo>
                <a:lnTo>
                  <a:pt x="836" y="1486"/>
                </a:lnTo>
                <a:lnTo>
                  <a:pt x="816" y="1501"/>
                </a:lnTo>
                <a:lnTo>
                  <a:pt x="795" y="1517"/>
                </a:lnTo>
                <a:lnTo>
                  <a:pt x="774" y="1533"/>
                </a:lnTo>
                <a:lnTo>
                  <a:pt x="754" y="1550"/>
                </a:lnTo>
                <a:lnTo>
                  <a:pt x="733" y="1568"/>
                </a:lnTo>
                <a:lnTo>
                  <a:pt x="714" y="1586"/>
                </a:lnTo>
                <a:lnTo>
                  <a:pt x="695" y="1605"/>
                </a:lnTo>
                <a:lnTo>
                  <a:pt x="675" y="1625"/>
                </a:lnTo>
                <a:lnTo>
                  <a:pt x="657" y="1645"/>
                </a:lnTo>
                <a:lnTo>
                  <a:pt x="639" y="1666"/>
                </a:lnTo>
                <a:lnTo>
                  <a:pt x="620" y="1689"/>
                </a:lnTo>
                <a:lnTo>
                  <a:pt x="603" y="1711"/>
                </a:lnTo>
                <a:lnTo>
                  <a:pt x="586" y="1735"/>
                </a:lnTo>
                <a:lnTo>
                  <a:pt x="568" y="1758"/>
                </a:lnTo>
                <a:lnTo>
                  <a:pt x="552" y="1783"/>
                </a:lnTo>
                <a:lnTo>
                  <a:pt x="536" y="1808"/>
                </a:lnTo>
                <a:lnTo>
                  <a:pt x="520" y="1835"/>
                </a:lnTo>
                <a:lnTo>
                  <a:pt x="505" y="1861"/>
                </a:lnTo>
                <a:lnTo>
                  <a:pt x="490" y="1889"/>
                </a:lnTo>
                <a:lnTo>
                  <a:pt x="476" y="1916"/>
                </a:lnTo>
                <a:lnTo>
                  <a:pt x="462" y="1945"/>
                </a:lnTo>
                <a:lnTo>
                  <a:pt x="448" y="1974"/>
                </a:lnTo>
                <a:lnTo>
                  <a:pt x="435" y="2004"/>
                </a:lnTo>
                <a:lnTo>
                  <a:pt x="423" y="2034"/>
                </a:lnTo>
                <a:lnTo>
                  <a:pt x="410" y="2066"/>
                </a:lnTo>
                <a:lnTo>
                  <a:pt x="398" y="2097"/>
                </a:lnTo>
                <a:lnTo>
                  <a:pt x="387" y="2130"/>
                </a:lnTo>
                <a:lnTo>
                  <a:pt x="377" y="2164"/>
                </a:lnTo>
                <a:lnTo>
                  <a:pt x="367" y="2197"/>
                </a:lnTo>
                <a:lnTo>
                  <a:pt x="356" y="2232"/>
                </a:lnTo>
                <a:lnTo>
                  <a:pt x="347" y="2267"/>
                </a:lnTo>
                <a:lnTo>
                  <a:pt x="338" y="2303"/>
                </a:lnTo>
                <a:lnTo>
                  <a:pt x="330" y="2339"/>
                </a:lnTo>
                <a:lnTo>
                  <a:pt x="322" y="2376"/>
                </a:lnTo>
                <a:lnTo>
                  <a:pt x="315" y="2414"/>
                </a:lnTo>
                <a:lnTo>
                  <a:pt x="309" y="2452"/>
                </a:lnTo>
                <a:lnTo>
                  <a:pt x="302" y="2491"/>
                </a:lnTo>
                <a:lnTo>
                  <a:pt x="296" y="2530"/>
                </a:lnTo>
                <a:lnTo>
                  <a:pt x="291" y="2570"/>
                </a:lnTo>
                <a:lnTo>
                  <a:pt x="287" y="2611"/>
                </a:lnTo>
                <a:lnTo>
                  <a:pt x="283" y="2652"/>
                </a:lnTo>
                <a:lnTo>
                  <a:pt x="280" y="2694"/>
                </a:lnTo>
                <a:lnTo>
                  <a:pt x="277" y="2737"/>
                </a:lnTo>
                <a:lnTo>
                  <a:pt x="275" y="2780"/>
                </a:lnTo>
                <a:lnTo>
                  <a:pt x="273" y="2824"/>
                </a:lnTo>
                <a:lnTo>
                  <a:pt x="273" y="2868"/>
                </a:lnTo>
                <a:lnTo>
                  <a:pt x="272" y="2913"/>
                </a:lnTo>
                <a:lnTo>
                  <a:pt x="273" y="2957"/>
                </a:lnTo>
                <a:lnTo>
                  <a:pt x="273" y="2999"/>
                </a:lnTo>
                <a:lnTo>
                  <a:pt x="275" y="3039"/>
                </a:lnTo>
                <a:lnTo>
                  <a:pt x="277" y="3076"/>
                </a:lnTo>
                <a:lnTo>
                  <a:pt x="280" y="3111"/>
                </a:lnTo>
                <a:lnTo>
                  <a:pt x="283" y="3144"/>
                </a:lnTo>
                <a:lnTo>
                  <a:pt x="287" y="3176"/>
                </a:lnTo>
                <a:lnTo>
                  <a:pt x="291" y="3205"/>
                </a:lnTo>
                <a:lnTo>
                  <a:pt x="296" y="3232"/>
                </a:lnTo>
                <a:lnTo>
                  <a:pt x="302" y="3258"/>
                </a:lnTo>
                <a:lnTo>
                  <a:pt x="309" y="3282"/>
                </a:lnTo>
                <a:lnTo>
                  <a:pt x="315" y="3303"/>
                </a:lnTo>
                <a:lnTo>
                  <a:pt x="322" y="3324"/>
                </a:lnTo>
                <a:lnTo>
                  <a:pt x="330" y="3342"/>
                </a:lnTo>
                <a:lnTo>
                  <a:pt x="338" y="3359"/>
                </a:lnTo>
                <a:lnTo>
                  <a:pt x="347" y="3375"/>
                </a:lnTo>
                <a:lnTo>
                  <a:pt x="356" y="3388"/>
                </a:lnTo>
                <a:lnTo>
                  <a:pt x="367" y="3400"/>
                </a:lnTo>
                <a:lnTo>
                  <a:pt x="377" y="3411"/>
                </a:lnTo>
                <a:lnTo>
                  <a:pt x="387" y="3422"/>
                </a:lnTo>
                <a:lnTo>
                  <a:pt x="398" y="3430"/>
                </a:lnTo>
                <a:lnTo>
                  <a:pt x="410" y="3436"/>
                </a:lnTo>
                <a:lnTo>
                  <a:pt x="423" y="3442"/>
                </a:lnTo>
                <a:lnTo>
                  <a:pt x="435" y="3447"/>
                </a:lnTo>
                <a:lnTo>
                  <a:pt x="448" y="3450"/>
                </a:lnTo>
                <a:lnTo>
                  <a:pt x="461" y="3452"/>
                </a:lnTo>
                <a:lnTo>
                  <a:pt x="476" y="3453"/>
                </a:lnTo>
                <a:lnTo>
                  <a:pt x="490" y="3454"/>
                </a:lnTo>
                <a:lnTo>
                  <a:pt x="505" y="3453"/>
                </a:lnTo>
                <a:lnTo>
                  <a:pt x="520" y="3452"/>
                </a:lnTo>
                <a:lnTo>
                  <a:pt x="536" y="3449"/>
                </a:lnTo>
                <a:lnTo>
                  <a:pt x="552" y="3446"/>
                </a:lnTo>
                <a:lnTo>
                  <a:pt x="586" y="3438"/>
                </a:lnTo>
                <a:lnTo>
                  <a:pt x="620" y="3427"/>
                </a:lnTo>
                <a:lnTo>
                  <a:pt x="657" y="3413"/>
                </a:lnTo>
                <a:lnTo>
                  <a:pt x="695" y="3398"/>
                </a:lnTo>
                <a:lnTo>
                  <a:pt x="774" y="3364"/>
                </a:lnTo>
                <a:lnTo>
                  <a:pt x="858" y="3328"/>
                </a:lnTo>
                <a:lnTo>
                  <a:pt x="901" y="3310"/>
                </a:lnTo>
                <a:lnTo>
                  <a:pt x="946" y="3292"/>
                </a:lnTo>
                <a:lnTo>
                  <a:pt x="993" y="3276"/>
                </a:lnTo>
                <a:lnTo>
                  <a:pt x="1040" y="3261"/>
                </a:lnTo>
                <a:lnTo>
                  <a:pt x="1087" y="3247"/>
                </a:lnTo>
                <a:lnTo>
                  <a:pt x="1111" y="3241"/>
                </a:lnTo>
                <a:lnTo>
                  <a:pt x="1136" y="3236"/>
                </a:lnTo>
                <a:lnTo>
                  <a:pt x="1160" y="3231"/>
                </a:lnTo>
                <a:lnTo>
                  <a:pt x="1185" y="3227"/>
                </a:lnTo>
                <a:lnTo>
                  <a:pt x="1210" y="3224"/>
                </a:lnTo>
                <a:lnTo>
                  <a:pt x="1236" y="3221"/>
                </a:lnTo>
                <a:lnTo>
                  <a:pt x="1236" y="2849"/>
                </a:lnTo>
                <a:lnTo>
                  <a:pt x="1226" y="2842"/>
                </a:lnTo>
                <a:lnTo>
                  <a:pt x="1218" y="2835"/>
                </a:lnTo>
                <a:lnTo>
                  <a:pt x="1209" y="2826"/>
                </a:lnTo>
                <a:lnTo>
                  <a:pt x="1201" y="2816"/>
                </a:lnTo>
                <a:lnTo>
                  <a:pt x="1193" y="2806"/>
                </a:lnTo>
                <a:lnTo>
                  <a:pt x="1186" y="2795"/>
                </a:lnTo>
                <a:lnTo>
                  <a:pt x="1170" y="2771"/>
                </a:lnTo>
                <a:lnTo>
                  <a:pt x="1156" y="2743"/>
                </a:lnTo>
                <a:lnTo>
                  <a:pt x="1142" y="2714"/>
                </a:lnTo>
                <a:lnTo>
                  <a:pt x="1130" y="2681"/>
                </a:lnTo>
                <a:lnTo>
                  <a:pt x="1118" y="2646"/>
                </a:lnTo>
                <a:lnTo>
                  <a:pt x="1108" y="2609"/>
                </a:lnTo>
                <a:lnTo>
                  <a:pt x="1099" y="2569"/>
                </a:lnTo>
                <a:lnTo>
                  <a:pt x="1091" y="2528"/>
                </a:lnTo>
                <a:lnTo>
                  <a:pt x="1085" y="2485"/>
                </a:lnTo>
                <a:lnTo>
                  <a:pt x="1079" y="2441"/>
                </a:lnTo>
                <a:lnTo>
                  <a:pt x="1076" y="2395"/>
                </a:lnTo>
                <a:lnTo>
                  <a:pt x="1073" y="2347"/>
                </a:lnTo>
                <a:lnTo>
                  <a:pt x="1073" y="2299"/>
                </a:lnTo>
                <a:close/>
                <a:moveTo>
                  <a:pt x="1525" y="2299"/>
                </a:moveTo>
                <a:lnTo>
                  <a:pt x="1525" y="2299"/>
                </a:lnTo>
                <a:lnTo>
                  <a:pt x="1524" y="2347"/>
                </a:lnTo>
                <a:lnTo>
                  <a:pt x="1522" y="2395"/>
                </a:lnTo>
                <a:lnTo>
                  <a:pt x="1518" y="2441"/>
                </a:lnTo>
                <a:lnTo>
                  <a:pt x="1513" y="2485"/>
                </a:lnTo>
                <a:lnTo>
                  <a:pt x="1506" y="2528"/>
                </a:lnTo>
                <a:lnTo>
                  <a:pt x="1498" y="2569"/>
                </a:lnTo>
                <a:lnTo>
                  <a:pt x="1489" y="2609"/>
                </a:lnTo>
                <a:lnTo>
                  <a:pt x="1479" y="2646"/>
                </a:lnTo>
                <a:lnTo>
                  <a:pt x="1467" y="2681"/>
                </a:lnTo>
                <a:lnTo>
                  <a:pt x="1455" y="2714"/>
                </a:lnTo>
                <a:lnTo>
                  <a:pt x="1441" y="2743"/>
                </a:lnTo>
                <a:lnTo>
                  <a:pt x="1427" y="2771"/>
                </a:lnTo>
                <a:lnTo>
                  <a:pt x="1412" y="2795"/>
                </a:lnTo>
                <a:lnTo>
                  <a:pt x="1404" y="2806"/>
                </a:lnTo>
                <a:lnTo>
                  <a:pt x="1396" y="2816"/>
                </a:lnTo>
                <a:lnTo>
                  <a:pt x="1387" y="2826"/>
                </a:lnTo>
                <a:lnTo>
                  <a:pt x="1379" y="2835"/>
                </a:lnTo>
                <a:lnTo>
                  <a:pt x="1370" y="2842"/>
                </a:lnTo>
                <a:lnTo>
                  <a:pt x="1362" y="2849"/>
                </a:lnTo>
                <a:lnTo>
                  <a:pt x="1362" y="3221"/>
                </a:lnTo>
                <a:lnTo>
                  <a:pt x="1387" y="3224"/>
                </a:lnTo>
                <a:lnTo>
                  <a:pt x="1412" y="3227"/>
                </a:lnTo>
                <a:lnTo>
                  <a:pt x="1436" y="3231"/>
                </a:lnTo>
                <a:lnTo>
                  <a:pt x="1461" y="3236"/>
                </a:lnTo>
                <a:lnTo>
                  <a:pt x="1485" y="3241"/>
                </a:lnTo>
                <a:lnTo>
                  <a:pt x="1510" y="3247"/>
                </a:lnTo>
                <a:lnTo>
                  <a:pt x="1558" y="3261"/>
                </a:lnTo>
                <a:lnTo>
                  <a:pt x="1604" y="3276"/>
                </a:lnTo>
                <a:lnTo>
                  <a:pt x="1650" y="3292"/>
                </a:lnTo>
                <a:lnTo>
                  <a:pt x="1695" y="3310"/>
                </a:lnTo>
                <a:lnTo>
                  <a:pt x="1739" y="3328"/>
                </a:lnTo>
                <a:lnTo>
                  <a:pt x="1823" y="3364"/>
                </a:lnTo>
                <a:lnTo>
                  <a:pt x="1903" y="3398"/>
                </a:lnTo>
                <a:lnTo>
                  <a:pt x="1941" y="3413"/>
                </a:lnTo>
                <a:lnTo>
                  <a:pt x="1976" y="3427"/>
                </a:lnTo>
                <a:lnTo>
                  <a:pt x="2012" y="3438"/>
                </a:lnTo>
                <a:lnTo>
                  <a:pt x="2044" y="3446"/>
                </a:lnTo>
                <a:lnTo>
                  <a:pt x="2061" y="3449"/>
                </a:lnTo>
                <a:lnTo>
                  <a:pt x="2076" y="3452"/>
                </a:lnTo>
                <a:lnTo>
                  <a:pt x="2091" y="3453"/>
                </a:lnTo>
                <a:lnTo>
                  <a:pt x="2107" y="3454"/>
                </a:lnTo>
                <a:lnTo>
                  <a:pt x="2121" y="3453"/>
                </a:lnTo>
                <a:lnTo>
                  <a:pt x="2135" y="3452"/>
                </a:lnTo>
                <a:lnTo>
                  <a:pt x="2148" y="3450"/>
                </a:lnTo>
                <a:lnTo>
                  <a:pt x="2162" y="3447"/>
                </a:lnTo>
                <a:lnTo>
                  <a:pt x="2175" y="3442"/>
                </a:lnTo>
                <a:lnTo>
                  <a:pt x="2186" y="3436"/>
                </a:lnTo>
                <a:lnTo>
                  <a:pt x="2198" y="3430"/>
                </a:lnTo>
                <a:lnTo>
                  <a:pt x="2209" y="3422"/>
                </a:lnTo>
                <a:lnTo>
                  <a:pt x="2221" y="3411"/>
                </a:lnTo>
                <a:lnTo>
                  <a:pt x="2231" y="3400"/>
                </a:lnTo>
                <a:lnTo>
                  <a:pt x="2240" y="3388"/>
                </a:lnTo>
                <a:lnTo>
                  <a:pt x="2250" y="3375"/>
                </a:lnTo>
                <a:lnTo>
                  <a:pt x="2258" y="3359"/>
                </a:lnTo>
                <a:lnTo>
                  <a:pt x="2267" y="3342"/>
                </a:lnTo>
                <a:lnTo>
                  <a:pt x="2275" y="3324"/>
                </a:lnTo>
                <a:lnTo>
                  <a:pt x="2282" y="3303"/>
                </a:lnTo>
                <a:lnTo>
                  <a:pt x="2289" y="3282"/>
                </a:lnTo>
                <a:lnTo>
                  <a:pt x="2295" y="3258"/>
                </a:lnTo>
                <a:lnTo>
                  <a:pt x="2300" y="3232"/>
                </a:lnTo>
                <a:lnTo>
                  <a:pt x="2305" y="3205"/>
                </a:lnTo>
                <a:lnTo>
                  <a:pt x="2309" y="3176"/>
                </a:lnTo>
                <a:lnTo>
                  <a:pt x="2313" y="3144"/>
                </a:lnTo>
                <a:lnTo>
                  <a:pt x="2317" y="3111"/>
                </a:lnTo>
                <a:lnTo>
                  <a:pt x="2320" y="3076"/>
                </a:lnTo>
                <a:lnTo>
                  <a:pt x="2322" y="3039"/>
                </a:lnTo>
                <a:lnTo>
                  <a:pt x="2324" y="2999"/>
                </a:lnTo>
                <a:lnTo>
                  <a:pt x="2325" y="2957"/>
                </a:lnTo>
                <a:lnTo>
                  <a:pt x="2325" y="2913"/>
                </a:lnTo>
                <a:lnTo>
                  <a:pt x="2325" y="2868"/>
                </a:lnTo>
                <a:lnTo>
                  <a:pt x="2324" y="2824"/>
                </a:lnTo>
                <a:lnTo>
                  <a:pt x="2322" y="2780"/>
                </a:lnTo>
                <a:lnTo>
                  <a:pt x="2320" y="2737"/>
                </a:lnTo>
                <a:lnTo>
                  <a:pt x="2317" y="2694"/>
                </a:lnTo>
                <a:lnTo>
                  <a:pt x="2313" y="2652"/>
                </a:lnTo>
                <a:lnTo>
                  <a:pt x="2309" y="2611"/>
                </a:lnTo>
                <a:lnTo>
                  <a:pt x="2305" y="2570"/>
                </a:lnTo>
                <a:lnTo>
                  <a:pt x="2300" y="2530"/>
                </a:lnTo>
                <a:lnTo>
                  <a:pt x="2295" y="2491"/>
                </a:lnTo>
                <a:lnTo>
                  <a:pt x="2289" y="2452"/>
                </a:lnTo>
                <a:lnTo>
                  <a:pt x="2282" y="2414"/>
                </a:lnTo>
                <a:lnTo>
                  <a:pt x="2275" y="2376"/>
                </a:lnTo>
                <a:lnTo>
                  <a:pt x="2267" y="2339"/>
                </a:lnTo>
                <a:lnTo>
                  <a:pt x="2258" y="2303"/>
                </a:lnTo>
                <a:lnTo>
                  <a:pt x="2250" y="2267"/>
                </a:lnTo>
                <a:lnTo>
                  <a:pt x="2240" y="2232"/>
                </a:lnTo>
                <a:lnTo>
                  <a:pt x="2231" y="2197"/>
                </a:lnTo>
                <a:lnTo>
                  <a:pt x="2221" y="2164"/>
                </a:lnTo>
                <a:lnTo>
                  <a:pt x="2209" y="2130"/>
                </a:lnTo>
                <a:lnTo>
                  <a:pt x="2198" y="2097"/>
                </a:lnTo>
                <a:lnTo>
                  <a:pt x="2186" y="2066"/>
                </a:lnTo>
                <a:lnTo>
                  <a:pt x="2175" y="2034"/>
                </a:lnTo>
                <a:lnTo>
                  <a:pt x="2162" y="2004"/>
                </a:lnTo>
                <a:lnTo>
                  <a:pt x="2148" y="1974"/>
                </a:lnTo>
                <a:lnTo>
                  <a:pt x="2135" y="1945"/>
                </a:lnTo>
                <a:lnTo>
                  <a:pt x="2121" y="1916"/>
                </a:lnTo>
                <a:lnTo>
                  <a:pt x="2107" y="1889"/>
                </a:lnTo>
                <a:lnTo>
                  <a:pt x="2091" y="1861"/>
                </a:lnTo>
                <a:lnTo>
                  <a:pt x="2076" y="1835"/>
                </a:lnTo>
                <a:lnTo>
                  <a:pt x="2061" y="1808"/>
                </a:lnTo>
                <a:lnTo>
                  <a:pt x="2044" y="1783"/>
                </a:lnTo>
                <a:lnTo>
                  <a:pt x="2028" y="1758"/>
                </a:lnTo>
                <a:lnTo>
                  <a:pt x="2012" y="1735"/>
                </a:lnTo>
                <a:lnTo>
                  <a:pt x="1995" y="1711"/>
                </a:lnTo>
                <a:lnTo>
                  <a:pt x="1976" y="1689"/>
                </a:lnTo>
                <a:lnTo>
                  <a:pt x="1959" y="1666"/>
                </a:lnTo>
                <a:lnTo>
                  <a:pt x="1941" y="1645"/>
                </a:lnTo>
                <a:lnTo>
                  <a:pt x="1921" y="1625"/>
                </a:lnTo>
                <a:lnTo>
                  <a:pt x="1903" y="1605"/>
                </a:lnTo>
                <a:lnTo>
                  <a:pt x="1884" y="1586"/>
                </a:lnTo>
                <a:lnTo>
                  <a:pt x="1863" y="1568"/>
                </a:lnTo>
                <a:lnTo>
                  <a:pt x="1844" y="1550"/>
                </a:lnTo>
                <a:lnTo>
                  <a:pt x="1823" y="1533"/>
                </a:lnTo>
                <a:lnTo>
                  <a:pt x="1803" y="1517"/>
                </a:lnTo>
                <a:lnTo>
                  <a:pt x="1782" y="1501"/>
                </a:lnTo>
                <a:lnTo>
                  <a:pt x="1760" y="1486"/>
                </a:lnTo>
                <a:lnTo>
                  <a:pt x="1739" y="1472"/>
                </a:lnTo>
                <a:lnTo>
                  <a:pt x="1717" y="1459"/>
                </a:lnTo>
                <a:lnTo>
                  <a:pt x="1695" y="1446"/>
                </a:lnTo>
                <a:lnTo>
                  <a:pt x="1673" y="1434"/>
                </a:lnTo>
                <a:lnTo>
                  <a:pt x="1650" y="1423"/>
                </a:lnTo>
                <a:lnTo>
                  <a:pt x="1628" y="1412"/>
                </a:lnTo>
                <a:lnTo>
                  <a:pt x="1604" y="1403"/>
                </a:lnTo>
                <a:lnTo>
                  <a:pt x="1581" y="1394"/>
                </a:lnTo>
                <a:lnTo>
                  <a:pt x="1558" y="1385"/>
                </a:lnTo>
                <a:lnTo>
                  <a:pt x="1534" y="1377"/>
                </a:lnTo>
                <a:lnTo>
                  <a:pt x="1510" y="1371"/>
                </a:lnTo>
                <a:lnTo>
                  <a:pt x="1485" y="1365"/>
                </a:lnTo>
                <a:lnTo>
                  <a:pt x="1461" y="1360"/>
                </a:lnTo>
                <a:lnTo>
                  <a:pt x="1436" y="1355"/>
                </a:lnTo>
                <a:lnTo>
                  <a:pt x="1412" y="1351"/>
                </a:lnTo>
                <a:lnTo>
                  <a:pt x="1387" y="1348"/>
                </a:lnTo>
                <a:lnTo>
                  <a:pt x="1362" y="1346"/>
                </a:lnTo>
                <a:lnTo>
                  <a:pt x="1362" y="1748"/>
                </a:lnTo>
                <a:lnTo>
                  <a:pt x="1370" y="1755"/>
                </a:lnTo>
                <a:lnTo>
                  <a:pt x="1379" y="1763"/>
                </a:lnTo>
                <a:lnTo>
                  <a:pt x="1387" y="1771"/>
                </a:lnTo>
                <a:lnTo>
                  <a:pt x="1396" y="1782"/>
                </a:lnTo>
                <a:lnTo>
                  <a:pt x="1404" y="1792"/>
                </a:lnTo>
                <a:lnTo>
                  <a:pt x="1412" y="1802"/>
                </a:lnTo>
                <a:lnTo>
                  <a:pt x="1427" y="1826"/>
                </a:lnTo>
                <a:lnTo>
                  <a:pt x="1441" y="1854"/>
                </a:lnTo>
                <a:lnTo>
                  <a:pt x="1455" y="1884"/>
                </a:lnTo>
                <a:lnTo>
                  <a:pt x="1467" y="1917"/>
                </a:lnTo>
                <a:lnTo>
                  <a:pt x="1479" y="1952"/>
                </a:lnTo>
                <a:lnTo>
                  <a:pt x="1489" y="1988"/>
                </a:lnTo>
                <a:lnTo>
                  <a:pt x="1498" y="2028"/>
                </a:lnTo>
                <a:lnTo>
                  <a:pt x="1506" y="2069"/>
                </a:lnTo>
                <a:lnTo>
                  <a:pt x="1513" y="2113"/>
                </a:lnTo>
                <a:lnTo>
                  <a:pt x="1518" y="2156"/>
                </a:lnTo>
                <a:lnTo>
                  <a:pt x="1522" y="2203"/>
                </a:lnTo>
                <a:lnTo>
                  <a:pt x="1524" y="2250"/>
                </a:lnTo>
                <a:lnTo>
                  <a:pt x="1525" y="2299"/>
                </a:lnTo>
                <a:close/>
                <a:moveTo>
                  <a:pt x="1168" y="2034"/>
                </a:moveTo>
                <a:lnTo>
                  <a:pt x="1168" y="2553"/>
                </a:lnTo>
                <a:lnTo>
                  <a:pt x="1168" y="2561"/>
                </a:lnTo>
                <a:lnTo>
                  <a:pt x="1169" y="2568"/>
                </a:lnTo>
                <a:lnTo>
                  <a:pt x="1171" y="2575"/>
                </a:lnTo>
                <a:lnTo>
                  <a:pt x="1173" y="2583"/>
                </a:lnTo>
                <a:lnTo>
                  <a:pt x="1178" y="2589"/>
                </a:lnTo>
                <a:lnTo>
                  <a:pt x="1181" y="2595"/>
                </a:lnTo>
                <a:lnTo>
                  <a:pt x="1185" y="2602"/>
                </a:lnTo>
                <a:lnTo>
                  <a:pt x="1190" y="2608"/>
                </a:lnTo>
                <a:lnTo>
                  <a:pt x="1196" y="2613"/>
                </a:lnTo>
                <a:lnTo>
                  <a:pt x="1201" y="2617"/>
                </a:lnTo>
                <a:lnTo>
                  <a:pt x="1207" y="2621"/>
                </a:lnTo>
                <a:lnTo>
                  <a:pt x="1214" y="2624"/>
                </a:lnTo>
                <a:lnTo>
                  <a:pt x="1221" y="2627"/>
                </a:lnTo>
                <a:lnTo>
                  <a:pt x="1228" y="2629"/>
                </a:lnTo>
                <a:lnTo>
                  <a:pt x="1236" y="2630"/>
                </a:lnTo>
                <a:lnTo>
                  <a:pt x="1244" y="2630"/>
                </a:lnTo>
                <a:lnTo>
                  <a:pt x="1354" y="2630"/>
                </a:lnTo>
                <a:lnTo>
                  <a:pt x="1361" y="2630"/>
                </a:lnTo>
                <a:lnTo>
                  <a:pt x="1369" y="2629"/>
                </a:lnTo>
                <a:lnTo>
                  <a:pt x="1376" y="2627"/>
                </a:lnTo>
                <a:lnTo>
                  <a:pt x="1383" y="2624"/>
                </a:lnTo>
                <a:lnTo>
                  <a:pt x="1389" y="2621"/>
                </a:lnTo>
                <a:lnTo>
                  <a:pt x="1396" y="2617"/>
                </a:lnTo>
                <a:lnTo>
                  <a:pt x="1402" y="2613"/>
                </a:lnTo>
                <a:lnTo>
                  <a:pt x="1407" y="2608"/>
                </a:lnTo>
                <a:lnTo>
                  <a:pt x="1412" y="2602"/>
                </a:lnTo>
                <a:lnTo>
                  <a:pt x="1416" y="2595"/>
                </a:lnTo>
                <a:lnTo>
                  <a:pt x="1420" y="2589"/>
                </a:lnTo>
                <a:lnTo>
                  <a:pt x="1423" y="2583"/>
                </a:lnTo>
                <a:lnTo>
                  <a:pt x="1426" y="2575"/>
                </a:lnTo>
                <a:lnTo>
                  <a:pt x="1427" y="2568"/>
                </a:lnTo>
                <a:lnTo>
                  <a:pt x="1428" y="2561"/>
                </a:lnTo>
                <a:lnTo>
                  <a:pt x="1429" y="2553"/>
                </a:lnTo>
                <a:lnTo>
                  <a:pt x="1429" y="2034"/>
                </a:lnTo>
                <a:lnTo>
                  <a:pt x="1428" y="2027"/>
                </a:lnTo>
                <a:lnTo>
                  <a:pt x="1427" y="2019"/>
                </a:lnTo>
                <a:lnTo>
                  <a:pt x="1426" y="2012"/>
                </a:lnTo>
                <a:lnTo>
                  <a:pt x="1423" y="2005"/>
                </a:lnTo>
                <a:lnTo>
                  <a:pt x="1420" y="1998"/>
                </a:lnTo>
                <a:lnTo>
                  <a:pt x="1416" y="1991"/>
                </a:lnTo>
                <a:lnTo>
                  <a:pt x="1412" y="1985"/>
                </a:lnTo>
                <a:lnTo>
                  <a:pt x="1407" y="1979"/>
                </a:lnTo>
                <a:lnTo>
                  <a:pt x="1402" y="1974"/>
                </a:lnTo>
                <a:lnTo>
                  <a:pt x="1396" y="1970"/>
                </a:lnTo>
                <a:lnTo>
                  <a:pt x="1389" y="1966"/>
                </a:lnTo>
                <a:lnTo>
                  <a:pt x="1383" y="1963"/>
                </a:lnTo>
                <a:lnTo>
                  <a:pt x="1376" y="1960"/>
                </a:lnTo>
                <a:lnTo>
                  <a:pt x="1369" y="1959"/>
                </a:lnTo>
                <a:lnTo>
                  <a:pt x="1361" y="1957"/>
                </a:lnTo>
                <a:lnTo>
                  <a:pt x="1354" y="1957"/>
                </a:lnTo>
                <a:lnTo>
                  <a:pt x="1244" y="1957"/>
                </a:lnTo>
                <a:lnTo>
                  <a:pt x="1236" y="1957"/>
                </a:lnTo>
                <a:lnTo>
                  <a:pt x="1228" y="1959"/>
                </a:lnTo>
                <a:lnTo>
                  <a:pt x="1221" y="1960"/>
                </a:lnTo>
                <a:lnTo>
                  <a:pt x="1214" y="1963"/>
                </a:lnTo>
                <a:lnTo>
                  <a:pt x="1207" y="1966"/>
                </a:lnTo>
                <a:lnTo>
                  <a:pt x="1201" y="1970"/>
                </a:lnTo>
                <a:lnTo>
                  <a:pt x="1196" y="1974"/>
                </a:lnTo>
                <a:lnTo>
                  <a:pt x="1190" y="1979"/>
                </a:lnTo>
                <a:lnTo>
                  <a:pt x="1185" y="1985"/>
                </a:lnTo>
                <a:lnTo>
                  <a:pt x="1181" y="1991"/>
                </a:lnTo>
                <a:lnTo>
                  <a:pt x="1178" y="1998"/>
                </a:lnTo>
                <a:lnTo>
                  <a:pt x="1173" y="2005"/>
                </a:lnTo>
                <a:lnTo>
                  <a:pt x="1171" y="2012"/>
                </a:lnTo>
                <a:lnTo>
                  <a:pt x="1169" y="2019"/>
                </a:lnTo>
                <a:lnTo>
                  <a:pt x="1168" y="2027"/>
                </a:lnTo>
                <a:lnTo>
                  <a:pt x="1168" y="2034"/>
                </a:lnTo>
                <a:close/>
                <a:moveTo>
                  <a:pt x="1789" y="827"/>
                </a:moveTo>
                <a:lnTo>
                  <a:pt x="1789" y="827"/>
                </a:lnTo>
                <a:lnTo>
                  <a:pt x="1809" y="825"/>
                </a:lnTo>
                <a:lnTo>
                  <a:pt x="1828" y="824"/>
                </a:lnTo>
                <a:lnTo>
                  <a:pt x="1849" y="823"/>
                </a:lnTo>
                <a:lnTo>
                  <a:pt x="1869" y="823"/>
                </a:lnTo>
                <a:lnTo>
                  <a:pt x="1909" y="825"/>
                </a:lnTo>
                <a:lnTo>
                  <a:pt x="1950" y="828"/>
                </a:lnTo>
                <a:lnTo>
                  <a:pt x="1989" y="833"/>
                </a:lnTo>
                <a:lnTo>
                  <a:pt x="2029" y="840"/>
                </a:lnTo>
                <a:lnTo>
                  <a:pt x="2069" y="848"/>
                </a:lnTo>
                <a:lnTo>
                  <a:pt x="2109" y="856"/>
                </a:lnTo>
                <a:lnTo>
                  <a:pt x="2188" y="873"/>
                </a:lnTo>
                <a:lnTo>
                  <a:pt x="2229" y="882"/>
                </a:lnTo>
                <a:lnTo>
                  <a:pt x="2269" y="890"/>
                </a:lnTo>
                <a:lnTo>
                  <a:pt x="2308" y="897"/>
                </a:lnTo>
                <a:lnTo>
                  <a:pt x="2348" y="904"/>
                </a:lnTo>
                <a:lnTo>
                  <a:pt x="2389" y="908"/>
                </a:lnTo>
                <a:lnTo>
                  <a:pt x="2429" y="911"/>
                </a:lnTo>
                <a:lnTo>
                  <a:pt x="2470" y="911"/>
                </a:lnTo>
                <a:lnTo>
                  <a:pt x="2511" y="910"/>
                </a:lnTo>
                <a:lnTo>
                  <a:pt x="2550" y="906"/>
                </a:lnTo>
                <a:lnTo>
                  <a:pt x="2588" y="901"/>
                </a:lnTo>
                <a:lnTo>
                  <a:pt x="2625" y="892"/>
                </a:lnTo>
                <a:lnTo>
                  <a:pt x="2660" y="882"/>
                </a:lnTo>
                <a:lnTo>
                  <a:pt x="2694" y="871"/>
                </a:lnTo>
                <a:lnTo>
                  <a:pt x="2727" y="857"/>
                </a:lnTo>
                <a:lnTo>
                  <a:pt x="2758" y="841"/>
                </a:lnTo>
                <a:lnTo>
                  <a:pt x="2788" y="824"/>
                </a:lnTo>
                <a:lnTo>
                  <a:pt x="2817" y="806"/>
                </a:lnTo>
                <a:lnTo>
                  <a:pt x="2844" y="785"/>
                </a:lnTo>
                <a:lnTo>
                  <a:pt x="2870" y="764"/>
                </a:lnTo>
                <a:lnTo>
                  <a:pt x="2894" y="741"/>
                </a:lnTo>
                <a:lnTo>
                  <a:pt x="2916" y="715"/>
                </a:lnTo>
                <a:lnTo>
                  <a:pt x="2938" y="690"/>
                </a:lnTo>
                <a:lnTo>
                  <a:pt x="2958" y="662"/>
                </a:lnTo>
                <a:lnTo>
                  <a:pt x="2977" y="634"/>
                </a:lnTo>
                <a:lnTo>
                  <a:pt x="2994" y="603"/>
                </a:lnTo>
                <a:lnTo>
                  <a:pt x="3010" y="573"/>
                </a:lnTo>
                <a:lnTo>
                  <a:pt x="3024" y="541"/>
                </a:lnTo>
                <a:lnTo>
                  <a:pt x="3037" y="508"/>
                </a:lnTo>
                <a:lnTo>
                  <a:pt x="3048" y="475"/>
                </a:lnTo>
                <a:lnTo>
                  <a:pt x="3058" y="440"/>
                </a:lnTo>
                <a:lnTo>
                  <a:pt x="3066" y="404"/>
                </a:lnTo>
                <a:lnTo>
                  <a:pt x="3073" y="369"/>
                </a:lnTo>
                <a:lnTo>
                  <a:pt x="3078" y="332"/>
                </a:lnTo>
                <a:lnTo>
                  <a:pt x="3083" y="294"/>
                </a:lnTo>
                <a:lnTo>
                  <a:pt x="3085" y="257"/>
                </a:lnTo>
                <a:lnTo>
                  <a:pt x="3085" y="219"/>
                </a:lnTo>
                <a:lnTo>
                  <a:pt x="3084" y="180"/>
                </a:lnTo>
                <a:lnTo>
                  <a:pt x="3082" y="142"/>
                </a:lnTo>
                <a:lnTo>
                  <a:pt x="3079" y="124"/>
                </a:lnTo>
                <a:lnTo>
                  <a:pt x="3075" y="109"/>
                </a:lnTo>
                <a:lnTo>
                  <a:pt x="3070" y="94"/>
                </a:lnTo>
                <a:lnTo>
                  <a:pt x="3063" y="80"/>
                </a:lnTo>
                <a:lnTo>
                  <a:pt x="3056" y="67"/>
                </a:lnTo>
                <a:lnTo>
                  <a:pt x="3047" y="56"/>
                </a:lnTo>
                <a:lnTo>
                  <a:pt x="3038" y="45"/>
                </a:lnTo>
                <a:lnTo>
                  <a:pt x="3026" y="36"/>
                </a:lnTo>
                <a:lnTo>
                  <a:pt x="3015" y="28"/>
                </a:lnTo>
                <a:lnTo>
                  <a:pt x="3003" y="20"/>
                </a:lnTo>
                <a:lnTo>
                  <a:pt x="2991" y="14"/>
                </a:lnTo>
                <a:lnTo>
                  <a:pt x="2978" y="9"/>
                </a:lnTo>
                <a:lnTo>
                  <a:pt x="2964" y="5"/>
                </a:lnTo>
                <a:lnTo>
                  <a:pt x="2950" y="2"/>
                </a:lnTo>
                <a:lnTo>
                  <a:pt x="2937" y="1"/>
                </a:lnTo>
                <a:lnTo>
                  <a:pt x="2923" y="0"/>
                </a:lnTo>
                <a:lnTo>
                  <a:pt x="2909" y="1"/>
                </a:lnTo>
                <a:lnTo>
                  <a:pt x="2895" y="2"/>
                </a:lnTo>
                <a:lnTo>
                  <a:pt x="2882" y="5"/>
                </a:lnTo>
                <a:lnTo>
                  <a:pt x="2870" y="9"/>
                </a:lnTo>
                <a:lnTo>
                  <a:pt x="2857" y="14"/>
                </a:lnTo>
                <a:lnTo>
                  <a:pt x="2845" y="20"/>
                </a:lnTo>
                <a:lnTo>
                  <a:pt x="2835" y="28"/>
                </a:lnTo>
                <a:lnTo>
                  <a:pt x="2825" y="36"/>
                </a:lnTo>
                <a:lnTo>
                  <a:pt x="2816" y="45"/>
                </a:lnTo>
                <a:lnTo>
                  <a:pt x="2807" y="55"/>
                </a:lnTo>
                <a:lnTo>
                  <a:pt x="2800" y="67"/>
                </a:lnTo>
                <a:lnTo>
                  <a:pt x="2795" y="80"/>
                </a:lnTo>
                <a:lnTo>
                  <a:pt x="2791" y="94"/>
                </a:lnTo>
                <a:lnTo>
                  <a:pt x="2788" y="108"/>
                </a:lnTo>
                <a:lnTo>
                  <a:pt x="2787" y="124"/>
                </a:lnTo>
                <a:lnTo>
                  <a:pt x="2787" y="142"/>
                </a:lnTo>
                <a:lnTo>
                  <a:pt x="2790" y="179"/>
                </a:lnTo>
                <a:lnTo>
                  <a:pt x="2791" y="217"/>
                </a:lnTo>
                <a:lnTo>
                  <a:pt x="2791" y="255"/>
                </a:lnTo>
                <a:lnTo>
                  <a:pt x="2790" y="291"/>
                </a:lnTo>
                <a:lnTo>
                  <a:pt x="2786" y="326"/>
                </a:lnTo>
                <a:lnTo>
                  <a:pt x="2780" y="361"/>
                </a:lnTo>
                <a:lnTo>
                  <a:pt x="2777" y="378"/>
                </a:lnTo>
                <a:lnTo>
                  <a:pt x="2773" y="394"/>
                </a:lnTo>
                <a:lnTo>
                  <a:pt x="2768" y="411"/>
                </a:lnTo>
                <a:lnTo>
                  <a:pt x="2762" y="426"/>
                </a:lnTo>
                <a:lnTo>
                  <a:pt x="2756" y="441"/>
                </a:lnTo>
                <a:lnTo>
                  <a:pt x="2748" y="456"/>
                </a:lnTo>
                <a:lnTo>
                  <a:pt x="2740" y="471"/>
                </a:lnTo>
                <a:lnTo>
                  <a:pt x="2732" y="484"/>
                </a:lnTo>
                <a:lnTo>
                  <a:pt x="2722" y="498"/>
                </a:lnTo>
                <a:lnTo>
                  <a:pt x="2712" y="510"/>
                </a:lnTo>
                <a:lnTo>
                  <a:pt x="2701" y="523"/>
                </a:lnTo>
                <a:lnTo>
                  <a:pt x="2689" y="535"/>
                </a:lnTo>
                <a:lnTo>
                  <a:pt x="2676" y="546"/>
                </a:lnTo>
                <a:lnTo>
                  <a:pt x="2662" y="556"/>
                </a:lnTo>
                <a:lnTo>
                  <a:pt x="2648" y="566"/>
                </a:lnTo>
                <a:lnTo>
                  <a:pt x="2631" y="576"/>
                </a:lnTo>
                <a:lnTo>
                  <a:pt x="2615" y="584"/>
                </a:lnTo>
                <a:lnTo>
                  <a:pt x="2597" y="592"/>
                </a:lnTo>
                <a:lnTo>
                  <a:pt x="2577" y="598"/>
                </a:lnTo>
                <a:lnTo>
                  <a:pt x="2558" y="605"/>
                </a:lnTo>
                <a:lnTo>
                  <a:pt x="2540" y="609"/>
                </a:lnTo>
                <a:lnTo>
                  <a:pt x="2521" y="613"/>
                </a:lnTo>
                <a:lnTo>
                  <a:pt x="2503" y="616"/>
                </a:lnTo>
                <a:lnTo>
                  <a:pt x="2485" y="618"/>
                </a:lnTo>
                <a:lnTo>
                  <a:pt x="2465" y="619"/>
                </a:lnTo>
                <a:lnTo>
                  <a:pt x="2447" y="620"/>
                </a:lnTo>
                <a:lnTo>
                  <a:pt x="2427" y="620"/>
                </a:lnTo>
                <a:lnTo>
                  <a:pt x="2409" y="620"/>
                </a:lnTo>
                <a:lnTo>
                  <a:pt x="2370" y="617"/>
                </a:lnTo>
                <a:lnTo>
                  <a:pt x="2333" y="613"/>
                </a:lnTo>
                <a:lnTo>
                  <a:pt x="2294" y="607"/>
                </a:lnTo>
                <a:lnTo>
                  <a:pt x="2255" y="600"/>
                </a:lnTo>
                <a:lnTo>
                  <a:pt x="2217" y="592"/>
                </a:lnTo>
                <a:lnTo>
                  <a:pt x="2179" y="583"/>
                </a:lnTo>
                <a:lnTo>
                  <a:pt x="2103" y="565"/>
                </a:lnTo>
                <a:lnTo>
                  <a:pt x="2065" y="556"/>
                </a:lnTo>
                <a:lnTo>
                  <a:pt x="2027" y="549"/>
                </a:lnTo>
                <a:lnTo>
                  <a:pt x="1990" y="542"/>
                </a:lnTo>
                <a:lnTo>
                  <a:pt x="1955" y="537"/>
                </a:lnTo>
                <a:lnTo>
                  <a:pt x="1916" y="533"/>
                </a:lnTo>
                <a:lnTo>
                  <a:pt x="1879" y="531"/>
                </a:lnTo>
                <a:lnTo>
                  <a:pt x="1843" y="530"/>
                </a:lnTo>
                <a:lnTo>
                  <a:pt x="1807" y="532"/>
                </a:lnTo>
                <a:lnTo>
                  <a:pt x="1772" y="534"/>
                </a:lnTo>
                <a:lnTo>
                  <a:pt x="1739" y="539"/>
                </a:lnTo>
                <a:lnTo>
                  <a:pt x="1706" y="545"/>
                </a:lnTo>
                <a:lnTo>
                  <a:pt x="1674" y="553"/>
                </a:lnTo>
                <a:lnTo>
                  <a:pt x="1643" y="562"/>
                </a:lnTo>
                <a:lnTo>
                  <a:pt x="1613" y="574"/>
                </a:lnTo>
                <a:lnTo>
                  <a:pt x="1584" y="586"/>
                </a:lnTo>
                <a:lnTo>
                  <a:pt x="1555" y="599"/>
                </a:lnTo>
                <a:lnTo>
                  <a:pt x="1528" y="614"/>
                </a:lnTo>
                <a:lnTo>
                  <a:pt x="1501" y="631"/>
                </a:lnTo>
                <a:lnTo>
                  <a:pt x="1476" y="649"/>
                </a:lnTo>
                <a:lnTo>
                  <a:pt x="1452" y="668"/>
                </a:lnTo>
                <a:lnTo>
                  <a:pt x="1428" y="689"/>
                </a:lnTo>
                <a:lnTo>
                  <a:pt x="1405" y="710"/>
                </a:lnTo>
                <a:lnTo>
                  <a:pt x="1383" y="733"/>
                </a:lnTo>
                <a:lnTo>
                  <a:pt x="1363" y="757"/>
                </a:lnTo>
                <a:lnTo>
                  <a:pt x="1343" y="782"/>
                </a:lnTo>
                <a:lnTo>
                  <a:pt x="1324" y="809"/>
                </a:lnTo>
                <a:lnTo>
                  <a:pt x="1306" y="835"/>
                </a:lnTo>
                <a:lnTo>
                  <a:pt x="1290" y="864"/>
                </a:lnTo>
                <a:lnTo>
                  <a:pt x="1273" y="893"/>
                </a:lnTo>
                <a:lnTo>
                  <a:pt x="1259" y="924"/>
                </a:lnTo>
                <a:lnTo>
                  <a:pt x="1245" y="955"/>
                </a:lnTo>
                <a:lnTo>
                  <a:pt x="1233" y="987"/>
                </a:lnTo>
                <a:lnTo>
                  <a:pt x="1220" y="1020"/>
                </a:lnTo>
                <a:lnTo>
                  <a:pt x="1209" y="1053"/>
                </a:lnTo>
                <a:lnTo>
                  <a:pt x="1200" y="1088"/>
                </a:lnTo>
                <a:lnTo>
                  <a:pt x="1191" y="1123"/>
                </a:lnTo>
                <a:lnTo>
                  <a:pt x="1160" y="1127"/>
                </a:lnTo>
                <a:lnTo>
                  <a:pt x="1129" y="1132"/>
                </a:lnTo>
                <a:lnTo>
                  <a:pt x="1098" y="1137"/>
                </a:lnTo>
                <a:lnTo>
                  <a:pt x="1068" y="1143"/>
                </a:lnTo>
                <a:lnTo>
                  <a:pt x="1038" y="1151"/>
                </a:lnTo>
                <a:lnTo>
                  <a:pt x="1007" y="1159"/>
                </a:lnTo>
                <a:lnTo>
                  <a:pt x="978" y="1168"/>
                </a:lnTo>
                <a:lnTo>
                  <a:pt x="948" y="1179"/>
                </a:lnTo>
                <a:lnTo>
                  <a:pt x="920" y="1190"/>
                </a:lnTo>
                <a:lnTo>
                  <a:pt x="890" y="1201"/>
                </a:lnTo>
                <a:lnTo>
                  <a:pt x="862" y="1214"/>
                </a:lnTo>
                <a:lnTo>
                  <a:pt x="833" y="1229"/>
                </a:lnTo>
                <a:lnTo>
                  <a:pt x="806" y="1243"/>
                </a:lnTo>
                <a:lnTo>
                  <a:pt x="778" y="1258"/>
                </a:lnTo>
                <a:lnTo>
                  <a:pt x="751" y="1274"/>
                </a:lnTo>
                <a:lnTo>
                  <a:pt x="724" y="1292"/>
                </a:lnTo>
                <a:lnTo>
                  <a:pt x="697" y="1310"/>
                </a:lnTo>
                <a:lnTo>
                  <a:pt x="671" y="1329"/>
                </a:lnTo>
                <a:lnTo>
                  <a:pt x="645" y="1350"/>
                </a:lnTo>
                <a:lnTo>
                  <a:pt x="619" y="1370"/>
                </a:lnTo>
                <a:lnTo>
                  <a:pt x="595" y="1391"/>
                </a:lnTo>
                <a:lnTo>
                  <a:pt x="569" y="1415"/>
                </a:lnTo>
                <a:lnTo>
                  <a:pt x="545" y="1438"/>
                </a:lnTo>
                <a:lnTo>
                  <a:pt x="521" y="1463"/>
                </a:lnTo>
                <a:lnTo>
                  <a:pt x="498" y="1487"/>
                </a:lnTo>
                <a:lnTo>
                  <a:pt x="475" y="1514"/>
                </a:lnTo>
                <a:lnTo>
                  <a:pt x="452" y="1540"/>
                </a:lnTo>
                <a:lnTo>
                  <a:pt x="430" y="1568"/>
                </a:lnTo>
                <a:lnTo>
                  <a:pt x="408" y="1596"/>
                </a:lnTo>
                <a:lnTo>
                  <a:pt x="387" y="1626"/>
                </a:lnTo>
                <a:lnTo>
                  <a:pt x="366" y="1656"/>
                </a:lnTo>
                <a:lnTo>
                  <a:pt x="345" y="1688"/>
                </a:lnTo>
                <a:lnTo>
                  <a:pt x="326" y="1719"/>
                </a:lnTo>
                <a:lnTo>
                  <a:pt x="307" y="1752"/>
                </a:lnTo>
                <a:lnTo>
                  <a:pt x="287" y="1786"/>
                </a:lnTo>
                <a:lnTo>
                  <a:pt x="269" y="1820"/>
                </a:lnTo>
                <a:lnTo>
                  <a:pt x="252" y="1855"/>
                </a:lnTo>
                <a:lnTo>
                  <a:pt x="234" y="1892"/>
                </a:lnTo>
                <a:lnTo>
                  <a:pt x="218" y="1928"/>
                </a:lnTo>
                <a:lnTo>
                  <a:pt x="202" y="1966"/>
                </a:lnTo>
                <a:lnTo>
                  <a:pt x="185" y="2005"/>
                </a:lnTo>
                <a:lnTo>
                  <a:pt x="171" y="2043"/>
                </a:lnTo>
                <a:lnTo>
                  <a:pt x="156" y="2083"/>
                </a:lnTo>
                <a:lnTo>
                  <a:pt x="143" y="2124"/>
                </a:lnTo>
                <a:lnTo>
                  <a:pt x="129" y="2166"/>
                </a:lnTo>
                <a:lnTo>
                  <a:pt x="116" y="2208"/>
                </a:lnTo>
                <a:lnTo>
                  <a:pt x="104" y="2251"/>
                </a:lnTo>
                <a:lnTo>
                  <a:pt x="93" y="2296"/>
                </a:lnTo>
                <a:lnTo>
                  <a:pt x="81" y="2340"/>
                </a:lnTo>
                <a:lnTo>
                  <a:pt x="71" y="2386"/>
                </a:lnTo>
                <a:lnTo>
                  <a:pt x="62" y="2432"/>
                </a:lnTo>
                <a:lnTo>
                  <a:pt x="53" y="2479"/>
                </a:lnTo>
                <a:lnTo>
                  <a:pt x="45" y="2527"/>
                </a:lnTo>
                <a:lnTo>
                  <a:pt x="38" y="2576"/>
                </a:lnTo>
                <a:lnTo>
                  <a:pt x="30" y="2625"/>
                </a:lnTo>
                <a:lnTo>
                  <a:pt x="24" y="2675"/>
                </a:lnTo>
                <a:lnTo>
                  <a:pt x="18" y="2726"/>
                </a:lnTo>
                <a:lnTo>
                  <a:pt x="14" y="2778"/>
                </a:lnTo>
                <a:lnTo>
                  <a:pt x="10" y="2830"/>
                </a:lnTo>
                <a:lnTo>
                  <a:pt x="6" y="2883"/>
                </a:lnTo>
                <a:lnTo>
                  <a:pt x="4" y="2937"/>
                </a:lnTo>
                <a:lnTo>
                  <a:pt x="2" y="2992"/>
                </a:lnTo>
                <a:lnTo>
                  <a:pt x="1" y="3047"/>
                </a:lnTo>
                <a:lnTo>
                  <a:pt x="0" y="3103"/>
                </a:lnTo>
                <a:lnTo>
                  <a:pt x="1" y="3162"/>
                </a:lnTo>
                <a:lnTo>
                  <a:pt x="2" y="3220"/>
                </a:lnTo>
                <a:lnTo>
                  <a:pt x="4" y="3277"/>
                </a:lnTo>
                <a:lnTo>
                  <a:pt x="7" y="3333"/>
                </a:lnTo>
                <a:lnTo>
                  <a:pt x="11" y="3389"/>
                </a:lnTo>
                <a:lnTo>
                  <a:pt x="15" y="3443"/>
                </a:lnTo>
                <a:lnTo>
                  <a:pt x="20" y="3497"/>
                </a:lnTo>
                <a:lnTo>
                  <a:pt x="26" y="3550"/>
                </a:lnTo>
                <a:lnTo>
                  <a:pt x="34" y="3602"/>
                </a:lnTo>
                <a:lnTo>
                  <a:pt x="41" y="3653"/>
                </a:lnTo>
                <a:lnTo>
                  <a:pt x="50" y="3703"/>
                </a:lnTo>
                <a:lnTo>
                  <a:pt x="59" y="3752"/>
                </a:lnTo>
                <a:lnTo>
                  <a:pt x="68" y="3799"/>
                </a:lnTo>
                <a:lnTo>
                  <a:pt x="79" y="3847"/>
                </a:lnTo>
                <a:lnTo>
                  <a:pt x="91" y="3893"/>
                </a:lnTo>
                <a:lnTo>
                  <a:pt x="102" y="3939"/>
                </a:lnTo>
                <a:lnTo>
                  <a:pt x="115" y="3984"/>
                </a:lnTo>
                <a:lnTo>
                  <a:pt x="128" y="4028"/>
                </a:lnTo>
                <a:lnTo>
                  <a:pt x="143" y="4070"/>
                </a:lnTo>
                <a:lnTo>
                  <a:pt x="157" y="4112"/>
                </a:lnTo>
                <a:lnTo>
                  <a:pt x="172" y="4153"/>
                </a:lnTo>
                <a:lnTo>
                  <a:pt x="188" y="4193"/>
                </a:lnTo>
                <a:lnTo>
                  <a:pt x="205" y="4232"/>
                </a:lnTo>
                <a:lnTo>
                  <a:pt x="222" y="4270"/>
                </a:lnTo>
                <a:lnTo>
                  <a:pt x="239" y="4308"/>
                </a:lnTo>
                <a:lnTo>
                  <a:pt x="258" y="4344"/>
                </a:lnTo>
                <a:lnTo>
                  <a:pt x="277" y="4379"/>
                </a:lnTo>
                <a:lnTo>
                  <a:pt x="296" y="4414"/>
                </a:lnTo>
                <a:lnTo>
                  <a:pt x="317" y="4447"/>
                </a:lnTo>
                <a:lnTo>
                  <a:pt x="337" y="4480"/>
                </a:lnTo>
                <a:lnTo>
                  <a:pt x="359" y="4512"/>
                </a:lnTo>
                <a:lnTo>
                  <a:pt x="381" y="4543"/>
                </a:lnTo>
                <a:lnTo>
                  <a:pt x="402" y="4573"/>
                </a:lnTo>
                <a:lnTo>
                  <a:pt x="426" y="4602"/>
                </a:lnTo>
                <a:lnTo>
                  <a:pt x="449" y="4630"/>
                </a:lnTo>
                <a:lnTo>
                  <a:pt x="473" y="4657"/>
                </a:lnTo>
                <a:lnTo>
                  <a:pt x="497" y="4684"/>
                </a:lnTo>
                <a:lnTo>
                  <a:pt x="521" y="4708"/>
                </a:lnTo>
                <a:lnTo>
                  <a:pt x="547" y="4732"/>
                </a:lnTo>
                <a:lnTo>
                  <a:pt x="572" y="4756"/>
                </a:lnTo>
                <a:lnTo>
                  <a:pt x="599" y="4778"/>
                </a:lnTo>
                <a:lnTo>
                  <a:pt x="625" y="4800"/>
                </a:lnTo>
                <a:lnTo>
                  <a:pt x="652" y="4821"/>
                </a:lnTo>
                <a:lnTo>
                  <a:pt x="679" y="4840"/>
                </a:lnTo>
                <a:lnTo>
                  <a:pt x="708" y="4859"/>
                </a:lnTo>
                <a:lnTo>
                  <a:pt x="735" y="4876"/>
                </a:lnTo>
                <a:lnTo>
                  <a:pt x="764" y="4893"/>
                </a:lnTo>
                <a:lnTo>
                  <a:pt x="793" y="4910"/>
                </a:lnTo>
                <a:lnTo>
                  <a:pt x="822" y="4924"/>
                </a:lnTo>
                <a:lnTo>
                  <a:pt x="853" y="4938"/>
                </a:lnTo>
                <a:lnTo>
                  <a:pt x="882" y="4951"/>
                </a:lnTo>
                <a:lnTo>
                  <a:pt x="913" y="4963"/>
                </a:lnTo>
                <a:lnTo>
                  <a:pt x="943" y="4974"/>
                </a:lnTo>
                <a:lnTo>
                  <a:pt x="974" y="4984"/>
                </a:lnTo>
                <a:lnTo>
                  <a:pt x="1005" y="4993"/>
                </a:lnTo>
                <a:lnTo>
                  <a:pt x="1037" y="5001"/>
                </a:lnTo>
                <a:lnTo>
                  <a:pt x="1069" y="5008"/>
                </a:lnTo>
                <a:lnTo>
                  <a:pt x="1101" y="5015"/>
                </a:lnTo>
                <a:lnTo>
                  <a:pt x="1133" y="5021"/>
                </a:lnTo>
                <a:lnTo>
                  <a:pt x="1165" y="5025"/>
                </a:lnTo>
                <a:lnTo>
                  <a:pt x="1199" y="5028"/>
                </a:lnTo>
                <a:lnTo>
                  <a:pt x="1232" y="5031"/>
                </a:lnTo>
                <a:lnTo>
                  <a:pt x="1265" y="5032"/>
                </a:lnTo>
                <a:lnTo>
                  <a:pt x="1299" y="5033"/>
                </a:lnTo>
                <a:lnTo>
                  <a:pt x="1332" y="5032"/>
                </a:lnTo>
                <a:lnTo>
                  <a:pt x="1365" y="5031"/>
                </a:lnTo>
                <a:lnTo>
                  <a:pt x="1399" y="5028"/>
                </a:lnTo>
                <a:lnTo>
                  <a:pt x="1431" y="5025"/>
                </a:lnTo>
                <a:lnTo>
                  <a:pt x="1464" y="5021"/>
                </a:lnTo>
                <a:lnTo>
                  <a:pt x="1496" y="5015"/>
                </a:lnTo>
                <a:lnTo>
                  <a:pt x="1528" y="5008"/>
                </a:lnTo>
                <a:lnTo>
                  <a:pt x="1561" y="5001"/>
                </a:lnTo>
                <a:lnTo>
                  <a:pt x="1592" y="4993"/>
                </a:lnTo>
                <a:lnTo>
                  <a:pt x="1623" y="4984"/>
                </a:lnTo>
                <a:lnTo>
                  <a:pt x="1654" y="4974"/>
                </a:lnTo>
                <a:lnTo>
                  <a:pt x="1685" y="4963"/>
                </a:lnTo>
                <a:lnTo>
                  <a:pt x="1715" y="4951"/>
                </a:lnTo>
                <a:lnTo>
                  <a:pt x="1745" y="4938"/>
                </a:lnTo>
                <a:lnTo>
                  <a:pt x="1775" y="4924"/>
                </a:lnTo>
                <a:lnTo>
                  <a:pt x="1804" y="4910"/>
                </a:lnTo>
                <a:lnTo>
                  <a:pt x="1833" y="4893"/>
                </a:lnTo>
                <a:lnTo>
                  <a:pt x="1861" y="4876"/>
                </a:lnTo>
                <a:lnTo>
                  <a:pt x="1890" y="4859"/>
                </a:lnTo>
                <a:lnTo>
                  <a:pt x="1917" y="4840"/>
                </a:lnTo>
                <a:lnTo>
                  <a:pt x="1945" y="4821"/>
                </a:lnTo>
                <a:lnTo>
                  <a:pt x="1972" y="4800"/>
                </a:lnTo>
                <a:lnTo>
                  <a:pt x="1999" y="4778"/>
                </a:lnTo>
                <a:lnTo>
                  <a:pt x="2024" y="4756"/>
                </a:lnTo>
                <a:lnTo>
                  <a:pt x="2051" y="4732"/>
                </a:lnTo>
                <a:lnTo>
                  <a:pt x="2075" y="4708"/>
                </a:lnTo>
                <a:lnTo>
                  <a:pt x="2100" y="4684"/>
                </a:lnTo>
                <a:lnTo>
                  <a:pt x="2124" y="4657"/>
                </a:lnTo>
                <a:lnTo>
                  <a:pt x="2148" y="4630"/>
                </a:lnTo>
                <a:lnTo>
                  <a:pt x="2172" y="4602"/>
                </a:lnTo>
                <a:lnTo>
                  <a:pt x="2194" y="4573"/>
                </a:lnTo>
                <a:lnTo>
                  <a:pt x="2217" y="4543"/>
                </a:lnTo>
                <a:lnTo>
                  <a:pt x="2238" y="4512"/>
                </a:lnTo>
                <a:lnTo>
                  <a:pt x="2259" y="4480"/>
                </a:lnTo>
                <a:lnTo>
                  <a:pt x="2280" y="4447"/>
                </a:lnTo>
                <a:lnTo>
                  <a:pt x="2300" y="4414"/>
                </a:lnTo>
                <a:lnTo>
                  <a:pt x="2320" y="4379"/>
                </a:lnTo>
                <a:lnTo>
                  <a:pt x="2339" y="4344"/>
                </a:lnTo>
                <a:lnTo>
                  <a:pt x="2357" y="4308"/>
                </a:lnTo>
                <a:lnTo>
                  <a:pt x="2376" y="4270"/>
                </a:lnTo>
                <a:lnTo>
                  <a:pt x="2392" y="4232"/>
                </a:lnTo>
                <a:lnTo>
                  <a:pt x="2409" y="4193"/>
                </a:lnTo>
                <a:lnTo>
                  <a:pt x="2424" y="4153"/>
                </a:lnTo>
                <a:lnTo>
                  <a:pt x="2440" y="4112"/>
                </a:lnTo>
                <a:lnTo>
                  <a:pt x="2455" y="4070"/>
                </a:lnTo>
                <a:lnTo>
                  <a:pt x="2468" y="4028"/>
                </a:lnTo>
                <a:lnTo>
                  <a:pt x="2483" y="3984"/>
                </a:lnTo>
                <a:lnTo>
                  <a:pt x="2495" y="3939"/>
                </a:lnTo>
                <a:lnTo>
                  <a:pt x="2507" y="3893"/>
                </a:lnTo>
                <a:lnTo>
                  <a:pt x="2518" y="3847"/>
                </a:lnTo>
                <a:lnTo>
                  <a:pt x="2528" y="3799"/>
                </a:lnTo>
                <a:lnTo>
                  <a:pt x="2539" y="3752"/>
                </a:lnTo>
                <a:lnTo>
                  <a:pt x="2548" y="3703"/>
                </a:lnTo>
                <a:lnTo>
                  <a:pt x="2556" y="3653"/>
                </a:lnTo>
                <a:lnTo>
                  <a:pt x="2564" y="3602"/>
                </a:lnTo>
                <a:lnTo>
                  <a:pt x="2570" y="3550"/>
                </a:lnTo>
                <a:lnTo>
                  <a:pt x="2576" y="3497"/>
                </a:lnTo>
                <a:lnTo>
                  <a:pt x="2581" y="3443"/>
                </a:lnTo>
                <a:lnTo>
                  <a:pt x="2586" y="3389"/>
                </a:lnTo>
                <a:lnTo>
                  <a:pt x="2590" y="3333"/>
                </a:lnTo>
                <a:lnTo>
                  <a:pt x="2593" y="3277"/>
                </a:lnTo>
                <a:lnTo>
                  <a:pt x="2595" y="3220"/>
                </a:lnTo>
                <a:lnTo>
                  <a:pt x="2597" y="3162"/>
                </a:lnTo>
                <a:lnTo>
                  <a:pt x="2597" y="3103"/>
                </a:lnTo>
                <a:lnTo>
                  <a:pt x="2597" y="3049"/>
                </a:lnTo>
                <a:lnTo>
                  <a:pt x="2596" y="2996"/>
                </a:lnTo>
                <a:lnTo>
                  <a:pt x="2594" y="2944"/>
                </a:lnTo>
                <a:lnTo>
                  <a:pt x="2592" y="2892"/>
                </a:lnTo>
                <a:lnTo>
                  <a:pt x="2588" y="2841"/>
                </a:lnTo>
                <a:lnTo>
                  <a:pt x="2584" y="2791"/>
                </a:lnTo>
                <a:lnTo>
                  <a:pt x="2580" y="2741"/>
                </a:lnTo>
                <a:lnTo>
                  <a:pt x="2575" y="2692"/>
                </a:lnTo>
                <a:lnTo>
                  <a:pt x="2569" y="2644"/>
                </a:lnTo>
                <a:lnTo>
                  <a:pt x="2563" y="2596"/>
                </a:lnTo>
                <a:lnTo>
                  <a:pt x="2556" y="2550"/>
                </a:lnTo>
                <a:lnTo>
                  <a:pt x="2549" y="2504"/>
                </a:lnTo>
                <a:lnTo>
                  <a:pt x="2541" y="2458"/>
                </a:lnTo>
                <a:lnTo>
                  <a:pt x="2531" y="2413"/>
                </a:lnTo>
                <a:lnTo>
                  <a:pt x="2522" y="2369"/>
                </a:lnTo>
                <a:lnTo>
                  <a:pt x="2512" y="2326"/>
                </a:lnTo>
                <a:lnTo>
                  <a:pt x="2502" y="2284"/>
                </a:lnTo>
                <a:lnTo>
                  <a:pt x="2491" y="2241"/>
                </a:lnTo>
                <a:lnTo>
                  <a:pt x="2478" y="2200"/>
                </a:lnTo>
                <a:lnTo>
                  <a:pt x="2466" y="2159"/>
                </a:lnTo>
                <a:lnTo>
                  <a:pt x="2453" y="2120"/>
                </a:lnTo>
                <a:lnTo>
                  <a:pt x="2440" y="2081"/>
                </a:lnTo>
                <a:lnTo>
                  <a:pt x="2426" y="2042"/>
                </a:lnTo>
                <a:lnTo>
                  <a:pt x="2412" y="2005"/>
                </a:lnTo>
                <a:lnTo>
                  <a:pt x="2397" y="1968"/>
                </a:lnTo>
                <a:lnTo>
                  <a:pt x="2382" y="1932"/>
                </a:lnTo>
                <a:lnTo>
                  <a:pt x="2365" y="1897"/>
                </a:lnTo>
                <a:lnTo>
                  <a:pt x="2349" y="1862"/>
                </a:lnTo>
                <a:lnTo>
                  <a:pt x="2332" y="1828"/>
                </a:lnTo>
                <a:lnTo>
                  <a:pt x="2314" y="1795"/>
                </a:lnTo>
                <a:lnTo>
                  <a:pt x="2297" y="1762"/>
                </a:lnTo>
                <a:lnTo>
                  <a:pt x="2279" y="1731"/>
                </a:lnTo>
                <a:lnTo>
                  <a:pt x="2259" y="1700"/>
                </a:lnTo>
                <a:lnTo>
                  <a:pt x="2240" y="1671"/>
                </a:lnTo>
                <a:lnTo>
                  <a:pt x="2221" y="1641"/>
                </a:lnTo>
                <a:lnTo>
                  <a:pt x="2200" y="1613"/>
                </a:lnTo>
                <a:lnTo>
                  <a:pt x="2180" y="1584"/>
                </a:lnTo>
                <a:lnTo>
                  <a:pt x="2159" y="1558"/>
                </a:lnTo>
                <a:lnTo>
                  <a:pt x="2137" y="1531"/>
                </a:lnTo>
                <a:lnTo>
                  <a:pt x="2116" y="1506"/>
                </a:lnTo>
                <a:lnTo>
                  <a:pt x="2093" y="1481"/>
                </a:lnTo>
                <a:lnTo>
                  <a:pt x="2071" y="1457"/>
                </a:lnTo>
                <a:lnTo>
                  <a:pt x="2048" y="1434"/>
                </a:lnTo>
                <a:lnTo>
                  <a:pt x="2024" y="1412"/>
                </a:lnTo>
                <a:lnTo>
                  <a:pt x="2001" y="1390"/>
                </a:lnTo>
                <a:lnTo>
                  <a:pt x="1977" y="1369"/>
                </a:lnTo>
                <a:lnTo>
                  <a:pt x="1953" y="1350"/>
                </a:lnTo>
                <a:lnTo>
                  <a:pt x="1927" y="1330"/>
                </a:lnTo>
                <a:lnTo>
                  <a:pt x="1903" y="1312"/>
                </a:lnTo>
                <a:lnTo>
                  <a:pt x="1877" y="1295"/>
                </a:lnTo>
                <a:lnTo>
                  <a:pt x="1851" y="1277"/>
                </a:lnTo>
                <a:lnTo>
                  <a:pt x="1825" y="1261"/>
                </a:lnTo>
                <a:lnTo>
                  <a:pt x="1799" y="1247"/>
                </a:lnTo>
                <a:lnTo>
                  <a:pt x="1772" y="1233"/>
                </a:lnTo>
                <a:lnTo>
                  <a:pt x="1745" y="1218"/>
                </a:lnTo>
                <a:lnTo>
                  <a:pt x="1717" y="1206"/>
                </a:lnTo>
                <a:lnTo>
                  <a:pt x="1690" y="1194"/>
                </a:lnTo>
                <a:lnTo>
                  <a:pt x="1662" y="1184"/>
                </a:lnTo>
                <a:lnTo>
                  <a:pt x="1635" y="1174"/>
                </a:lnTo>
                <a:lnTo>
                  <a:pt x="1606" y="1164"/>
                </a:lnTo>
                <a:lnTo>
                  <a:pt x="1578" y="1155"/>
                </a:lnTo>
                <a:lnTo>
                  <a:pt x="1549" y="1148"/>
                </a:lnTo>
                <a:lnTo>
                  <a:pt x="1520" y="1141"/>
                </a:lnTo>
                <a:lnTo>
                  <a:pt x="1490" y="1135"/>
                </a:lnTo>
                <a:lnTo>
                  <a:pt x="1499" y="1106"/>
                </a:lnTo>
                <a:lnTo>
                  <a:pt x="1509" y="1079"/>
                </a:lnTo>
                <a:lnTo>
                  <a:pt x="1519" y="1051"/>
                </a:lnTo>
                <a:lnTo>
                  <a:pt x="1530" y="1026"/>
                </a:lnTo>
                <a:lnTo>
                  <a:pt x="1543" y="1000"/>
                </a:lnTo>
                <a:lnTo>
                  <a:pt x="1557" y="976"/>
                </a:lnTo>
                <a:lnTo>
                  <a:pt x="1572" y="953"/>
                </a:lnTo>
                <a:lnTo>
                  <a:pt x="1589" y="932"/>
                </a:lnTo>
                <a:lnTo>
                  <a:pt x="1607" y="912"/>
                </a:lnTo>
                <a:lnTo>
                  <a:pt x="1618" y="903"/>
                </a:lnTo>
                <a:lnTo>
                  <a:pt x="1628" y="893"/>
                </a:lnTo>
                <a:lnTo>
                  <a:pt x="1638" y="885"/>
                </a:lnTo>
                <a:lnTo>
                  <a:pt x="1649" y="877"/>
                </a:lnTo>
                <a:lnTo>
                  <a:pt x="1660" y="870"/>
                </a:lnTo>
                <a:lnTo>
                  <a:pt x="1673" y="863"/>
                </a:lnTo>
                <a:lnTo>
                  <a:pt x="1686" y="857"/>
                </a:lnTo>
                <a:lnTo>
                  <a:pt x="1698" y="851"/>
                </a:lnTo>
                <a:lnTo>
                  <a:pt x="1712" y="845"/>
                </a:lnTo>
                <a:lnTo>
                  <a:pt x="1727" y="840"/>
                </a:lnTo>
                <a:lnTo>
                  <a:pt x="1741" y="836"/>
                </a:lnTo>
                <a:lnTo>
                  <a:pt x="1756" y="832"/>
                </a:lnTo>
                <a:lnTo>
                  <a:pt x="1772" y="829"/>
                </a:lnTo>
                <a:lnTo>
                  <a:pt x="1789" y="827"/>
                </a:lnTo>
                <a:close/>
                <a:moveTo>
                  <a:pt x="2443" y="2988"/>
                </a:moveTo>
                <a:lnTo>
                  <a:pt x="2443" y="2988"/>
                </a:lnTo>
                <a:lnTo>
                  <a:pt x="2442" y="3039"/>
                </a:lnTo>
                <a:lnTo>
                  <a:pt x="2441" y="3087"/>
                </a:lnTo>
                <a:lnTo>
                  <a:pt x="2439" y="3132"/>
                </a:lnTo>
                <a:lnTo>
                  <a:pt x="2437" y="3175"/>
                </a:lnTo>
                <a:lnTo>
                  <a:pt x="2434" y="3216"/>
                </a:lnTo>
                <a:lnTo>
                  <a:pt x="2430" y="3254"/>
                </a:lnTo>
                <a:lnTo>
                  <a:pt x="2424" y="3289"/>
                </a:lnTo>
                <a:lnTo>
                  <a:pt x="2419" y="3323"/>
                </a:lnTo>
                <a:lnTo>
                  <a:pt x="2413" y="3354"/>
                </a:lnTo>
                <a:lnTo>
                  <a:pt x="2406" y="3383"/>
                </a:lnTo>
                <a:lnTo>
                  <a:pt x="2399" y="3409"/>
                </a:lnTo>
                <a:lnTo>
                  <a:pt x="2391" y="3434"/>
                </a:lnTo>
                <a:lnTo>
                  <a:pt x="2383" y="3456"/>
                </a:lnTo>
                <a:lnTo>
                  <a:pt x="2374" y="3477"/>
                </a:lnTo>
                <a:lnTo>
                  <a:pt x="2363" y="3495"/>
                </a:lnTo>
                <a:lnTo>
                  <a:pt x="2352" y="3512"/>
                </a:lnTo>
                <a:lnTo>
                  <a:pt x="2341" y="3526"/>
                </a:lnTo>
                <a:lnTo>
                  <a:pt x="2330" y="3540"/>
                </a:lnTo>
                <a:lnTo>
                  <a:pt x="2317" y="3552"/>
                </a:lnTo>
                <a:lnTo>
                  <a:pt x="2304" y="3561"/>
                </a:lnTo>
                <a:lnTo>
                  <a:pt x="2291" y="3569"/>
                </a:lnTo>
                <a:lnTo>
                  <a:pt x="2277" y="3576"/>
                </a:lnTo>
                <a:lnTo>
                  <a:pt x="2262" y="3581"/>
                </a:lnTo>
                <a:lnTo>
                  <a:pt x="2247" y="3585"/>
                </a:lnTo>
                <a:lnTo>
                  <a:pt x="2232" y="3589"/>
                </a:lnTo>
                <a:lnTo>
                  <a:pt x="2216" y="3591"/>
                </a:lnTo>
                <a:lnTo>
                  <a:pt x="2198" y="3591"/>
                </a:lnTo>
                <a:lnTo>
                  <a:pt x="2181" y="3590"/>
                </a:lnTo>
                <a:lnTo>
                  <a:pt x="2164" y="3588"/>
                </a:lnTo>
                <a:lnTo>
                  <a:pt x="2145" y="3584"/>
                </a:lnTo>
                <a:lnTo>
                  <a:pt x="2127" y="3581"/>
                </a:lnTo>
                <a:lnTo>
                  <a:pt x="2108" y="3576"/>
                </a:lnTo>
                <a:lnTo>
                  <a:pt x="2087" y="3571"/>
                </a:lnTo>
                <a:lnTo>
                  <a:pt x="2068" y="3564"/>
                </a:lnTo>
                <a:lnTo>
                  <a:pt x="2026" y="3550"/>
                </a:lnTo>
                <a:lnTo>
                  <a:pt x="1983" y="3534"/>
                </a:lnTo>
                <a:lnTo>
                  <a:pt x="1939" y="3514"/>
                </a:lnTo>
                <a:lnTo>
                  <a:pt x="1844" y="3473"/>
                </a:lnTo>
                <a:lnTo>
                  <a:pt x="1795" y="3452"/>
                </a:lnTo>
                <a:lnTo>
                  <a:pt x="1744" y="3432"/>
                </a:lnTo>
                <a:lnTo>
                  <a:pt x="1692" y="3411"/>
                </a:lnTo>
                <a:lnTo>
                  <a:pt x="1639" y="3392"/>
                </a:lnTo>
                <a:lnTo>
                  <a:pt x="1584" y="3375"/>
                </a:lnTo>
                <a:lnTo>
                  <a:pt x="1557" y="3367"/>
                </a:lnTo>
                <a:lnTo>
                  <a:pt x="1529" y="3358"/>
                </a:lnTo>
                <a:lnTo>
                  <a:pt x="1500" y="3352"/>
                </a:lnTo>
                <a:lnTo>
                  <a:pt x="1473" y="3346"/>
                </a:lnTo>
                <a:lnTo>
                  <a:pt x="1444" y="3341"/>
                </a:lnTo>
                <a:lnTo>
                  <a:pt x="1416" y="3336"/>
                </a:lnTo>
                <a:lnTo>
                  <a:pt x="1386" y="3333"/>
                </a:lnTo>
                <a:lnTo>
                  <a:pt x="1358" y="3330"/>
                </a:lnTo>
                <a:lnTo>
                  <a:pt x="1328" y="3328"/>
                </a:lnTo>
                <a:lnTo>
                  <a:pt x="1299" y="3328"/>
                </a:lnTo>
                <a:lnTo>
                  <a:pt x="1269" y="3328"/>
                </a:lnTo>
                <a:lnTo>
                  <a:pt x="1240" y="3330"/>
                </a:lnTo>
                <a:lnTo>
                  <a:pt x="1210" y="3333"/>
                </a:lnTo>
                <a:lnTo>
                  <a:pt x="1182" y="3336"/>
                </a:lnTo>
                <a:lnTo>
                  <a:pt x="1153" y="3341"/>
                </a:lnTo>
                <a:lnTo>
                  <a:pt x="1125" y="3346"/>
                </a:lnTo>
                <a:lnTo>
                  <a:pt x="1096" y="3352"/>
                </a:lnTo>
                <a:lnTo>
                  <a:pt x="1068" y="3358"/>
                </a:lnTo>
                <a:lnTo>
                  <a:pt x="1040" y="3367"/>
                </a:lnTo>
                <a:lnTo>
                  <a:pt x="1013" y="3375"/>
                </a:lnTo>
                <a:lnTo>
                  <a:pt x="959" y="3392"/>
                </a:lnTo>
                <a:lnTo>
                  <a:pt x="906" y="3411"/>
                </a:lnTo>
                <a:lnTo>
                  <a:pt x="854" y="3432"/>
                </a:lnTo>
                <a:lnTo>
                  <a:pt x="803" y="3452"/>
                </a:lnTo>
                <a:lnTo>
                  <a:pt x="753" y="3473"/>
                </a:lnTo>
                <a:lnTo>
                  <a:pt x="659" y="3514"/>
                </a:lnTo>
                <a:lnTo>
                  <a:pt x="614" y="3534"/>
                </a:lnTo>
                <a:lnTo>
                  <a:pt x="570" y="3550"/>
                </a:lnTo>
                <a:lnTo>
                  <a:pt x="530" y="3564"/>
                </a:lnTo>
                <a:lnTo>
                  <a:pt x="509" y="3571"/>
                </a:lnTo>
                <a:lnTo>
                  <a:pt x="490" y="3576"/>
                </a:lnTo>
                <a:lnTo>
                  <a:pt x="471" y="3581"/>
                </a:lnTo>
                <a:lnTo>
                  <a:pt x="452" y="3584"/>
                </a:lnTo>
                <a:lnTo>
                  <a:pt x="434" y="3588"/>
                </a:lnTo>
                <a:lnTo>
                  <a:pt x="416" y="3590"/>
                </a:lnTo>
                <a:lnTo>
                  <a:pt x="398" y="3591"/>
                </a:lnTo>
                <a:lnTo>
                  <a:pt x="382" y="3591"/>
                </a:lnTo>
                <a:lnTo>
                  <a:pt x="366" y="3589"/>
                </a:lnTo>
                <a:lnTo>
                  <a:pt x="350" y="3585"/>
                </a:lnTo>
                <a:lnTo>
                  <a:pt x="335" y="3581"/>
                </a:lnTo>
                <a:lnTo>
                  <a:pt x="320" y="3576"/>
                </a:lnTo>
                <a:lnTo>
                  <a:pt x="307" y="3569"/>
                </a:lnTo>
                <a:lnTo>
                  <a:pt x="292" y="3561"/>
                </a:lnTo>
                <a:lnTo>
                  <a:pt x="280" y="3552"/>
                </a:lnTo>
                <a:lnTo>
                  <a:pt x="268" y="3540"/>
                </a:lnTo>
                <a:lnTo>
                  <a:pt x="256" y="3526"/>
                </a:lnTo>
                <a:lnTo>
                  <a:pt x="244" y="3512"/>
                </a:lnTo>
                <a:lnTo>
                  <a:pt x="234" y="3495"/>
                </a:lnTo>
                <a:lnTo>
                  <a:pt x="224" y="3477"/>
                </a:lnTo>
                <a:lnTo>
                  <a:pt x="215" y="3456"/>
                </a:lnTo>
                <a:lnTo>
                  <a:pt x="206" y="3434"/>
                </a:lnTo>
                <a:lnTo>
                  <a:pt x="198" y="3409"/>
                </a:lnTo>
                <a:lnTo>
                  <a:pt x="190" y="3383"/>
                </a:lnTo>
                <a:lnTo>
                  <a:pt x="184" y="3354"/>
                </a:lnTo>
                <a:lnTo>
                  <a:pt x="178" y="3323"/>
                </a:lnTo>
                <a:lnTo>
                  <a:pt x="172" y="3289"/>
                </a:lnTo>
                <a:lnTo>
                  <a:pt x="168" y="3254"/>
                </a:lnTo>
                <a:lnTo>
                  <a:pt x="164" y="3216"/>
                </a:lnTo>
                <a:lnTo>
                  <a:pt x="161" y="3175"/>
                </a:lnTo>
                <a:lnTo>
                  <a:pt x="158" y="3132"/>
                </a:lnTo>
                <a:lnTo>
                  <a:pt x="156" y="3087"/>
                </a:lnTo>
                <a:lnTo>
                  <a:pt x="155" y="3039"/>
                </a:lnTo>
                <a:lnTo>
                  <a:pt x="155" y="2988"/>
                </a:lnTo>
                <a:lnTo>
                  <a:pt x="155" y="2936"/>
                </a:lnTo>
                <a:lnTo>
                  <a:pt x="156" y="2885"/>
                </a:lnTo>
                <a:lnTo>
                  <a:pt x="158" y="2834"/>
                </a:lnTo>
                <a:lnTo>
                  <a:pt x="161" y="2784"/>
                </a:lnTo>
                <a:lnTo>
                  <a:pt x="164" y="2735"/>
                </a:lnTo>
                <a:lnTo>
                  <a:pt x="168" y="2686"/>
                </a:lnTo>
                <a:lnTo>
                  <a:pt x="172" y="2639"/>
                </a:lnTo>
                <a:lnTo>
                  <a:pt x="178" y="2592"/>
                </a:lnTo>
                <a:lnTo>
                  <a:pt x="184" y="2546"/>
                </a:lnTo>
                <a:lnTo>
                  <a:pt x="190" y="2501"/>
                </a:lnTo>
                <a:lnTo>
                  <a:pt x="198" y="2456"/>
                </a:lnTo>
                <a:lnTo>
                  <a:pt x="206" y="2412"/>
                </a:lnTo>
                <a:lnTo>
                  <a:pt x="215" y="2368"/>
                </a:lnTo>
                <a:lnTo>
                  <a:pt x="224" y="2326"/>
                </a:lnTo>
                <a:lnTo>
                  <a:pt x="234" y="2284"/>
                </a:lnTo>
                <a:lnTo>
                  <a:pt x="244" y="2243"/>
                </a:lnTo>
                <a:lnTo>
                  <a:pt x="256" y="2203"/>
                </a:lnTo>
                <a:lnTo>
                  <a:pt x="268" y="2164"/>
                </a:lnTo>
                <a:lnTo>
                  <a:pt x="280" y="2125"/>
                </a:lnTo>
                <a:lnTo>
                  <a:pt x="292" y="2087"/>
                </a:lnTo>
                <a:lnTo>
                  <a:pt x="307" y="2051"/>
                </a:lnTo>
                <a:lnTo>
                  <a:pt x="320" y="2014"/>
                </a:lnTo>
                <a:lnTo>
                  <a:pt x="335" y="1978"/>
                </a:lnTo>
                <a:lnTo>
                  <a:pt x="350" y="1944"/>
                </a:lnTo>
                <a:lnTo>
                  <a:pt x="366" y="1910"/>
                </a:lnTo>
                <a:lnTo>
                  <a:pt x="382" y="1876"/>
                </a:lnTo>
                <a:lnTo>
                  <a:pt x="398" y="1844"/>
                </a:lnTo>
                <a:lnTo>
                  <a:pt x="416" y="1812"/>
                </a:lnTo>
                <a:lnTo>
                  <a:pt x="434" y="1782"/>
                </a:lnTo>
                <a:lnTo>
                  <a:pt x="452" y="1752"/>
                </a:lnTo>
                <a:lnTo>
                  <a:pt x="471" y="1723"/>
                </a:lnTo>
                <a:lnTo>
                  <a:pt x="490" y="1694"/>
                </a:lnTo>
                <a:lnTo>
                  <a:pt x="509" y="1666"/>
                </a:lnTo>
                <a:lnTo>
                  <a:pt x="530" y="1640"/>
                </a:lnTo>
                <a:lnTo>
                  <a:pt x="550" y="1615"/>
                </a:lnTo>
                <a:lnTo>
                  <a:pt x="570" y="1589"/>
                </a:lnTo>
                <a:lnTo>
                  <a:pt x="592" y="1565"/>
                </a:lnTo>
                <a:lnTo>
                  <a:pt x="614" y="1541"/>
                </a:lnTo>
                <a:lnTo>
                  <a:pt x="637" y="1519"/>
                </a:lnTo>
                <a:lnTo>
                  <a:pt x="659" y="1497"/>
                </a:lnTo>
                <a:lnTo>
                  <a:pt x="681" y="1476"/>
                </a:lnTo>
                <a:lnTo>
                  <a:pt x="705" y="1457"/>
                </a:lnTo>
                <a:lnTo>
                  <a:pt x="729" y="1437"/>
                </a:lnTo>
                <a:lnTo>
                  <a:pt x="753" y="1419"/>
                </a:lnTo>
                <a:lnTo>
                  <a:pt x="778" y="1402"/>
                </a:lnTo>
                <a:lnTo>
                  <a:pt x="803" y="1385"/>
                </a:lnTo>
                <a:lnTo>
                  <a:pt x="828" y="1369"/>
                </a:lnTo>
                <a:lnTo>
                  <a:pt x="854" y="1355"/>
                </a:lnTo>
                <a:lnTo>
                  <a:pt x="879" y="1341"/>
                </a:lnTo>
                <a:lnTo>
                  <a:pt x="906" y="1327"/>
                </a:lnTo>
                <a:lnTo>
                  <a:pt x="932" y="1315"/>
                </a:lnTo>
                <a:lnTo>
                  <a:pt x="959" y="1304"/>
                </a:lnTo>
                <a:lnTo>
                  <a:pt x="985" y="1294"/>
                </a:lnTo>
                <a:lnTo>
                  <a:pt x="1013" y="1284"/>
                </a:lnTo>
                <a:lnTo>
                  <a:pt x="1040" y="1275"/>
                </a:lnTo>
                <a:lnTo>
                  <a:pt x="1068" y="1267"/>
                </a:lnTo>
                <a:lnTo>
                  <a:pt x="1096" y="1261"/>
                </a:lnTo>
                <a:lnTo>
                  <a:pt x="1125" y="1255"/>
                </a:lnTo>
                <a:lnTo>
                  <a:pt x="1153" y="1250"/>
                </a:lnTo>
                <a:lnTo>
                  <a:pt x="1182" y="1246"/>
                </a:lnTo>
                <a:lnTo>
                  <a:pt x="1210" y="1243"/>
                </a:lnTo>
                <a:lnTo>
                  <a:pt x="1240" y="1240"/>
                </a:lnTo>
                <a:lnTo>
                  <a:pt x="1269" y="1239"/>
                </a:lnTo>
                <a:lnTo>
                  <a:pt x="1299" y="1238"/>
                </a:lnTo>
                <a:lnTo>
                  <a:pt x="1328" y="1239"/>
                </a:lnTo>
                <a:lnTo>
                  <a:pt x="1358" y="1240"/>
                </a:lnTo>
                <a:lnTo>
                  <a:pt x="1386" y="1243"/>
                </a:lnTo>
                <a:lnTo>
                  <a:pt x="1416" y="1246"/>
                </a:lnTo>
                <a:lnTo>
                  <a:pt x="1444" y="1250"/>
                </a:lnTo>
                <a:lnTo>
                  <a:pt x="1473" y="1255"/>
                </a:lnTo>
                <a:lnTo>
                  <a:pt x="1500" y="1261"/>
                </a:lnTo>
                <a:lnTo>
                  <a:pt x="1529" y="1267"/>
                </a:lnTo>
                <a:lnTo>
                  <a:pt x="1557" y="1275"/>
                </a:lnTo>
                <a:lnTo>
                  <a:pt x="1584" y="1284"/>
                </a:lnTo>
                <a:lnTo>
                  <a:pt x="1612" y="1294"/>
                </a:lnTo>
                <a:lnTo>
                  <a:pt x="1639" y="1304"/>
                </a:lnTo>
                <a:lnTo>
                  <a:pt x="1666" y="1315"/>
                </a:lnTo>
                <a:lnTo>
                  <a:pt x="1692" y="1327"/>
                </a:lnTo>
                <a:lnTo>
                  <a:pt x="1717" y="1341"/>
                </a:lnTo>
                <a:lnTo>
                  <a:pt x="1744" y="1355"/>
                </a:lnTo>
                <a:lnTo>
                  <a:pt x="1769" y="1369"/>
                </a:lnTo>
                <a:lnTo>
                  <a:pt x="1795" y="1385"/>
                </a:lnTo>
                <a:lnTo>
                  <a:pt x="1819" y="1402"/>
                </a:lnTo>
                <a:lnTo>
                  <a:pt x="1844" y="1419"/>
                </a:lnTo>
                <a:lnTo>
                  <a:pt x="1868" y="1437"/>
                </a:lnTo>
                <a:lnTo>
                  <a:pt x="1892" y="1457"/>
                </a:lnTo>
                <a:lnTo>
                  <a:pt x="1915" y="1476"/>
                </a:lnTo>
                <a:lnTo>
                  <a:pt x="1939" y="1497"/>
                </a:lnTo>
                <a:lnTo>
                  <a:pt x="1961" y="1519"/>
                </a:lnTo>
                <a:lnTo>
                  <a:pt x="1983" y="1541"/>
                </a:lnTo>
                <a:lnTo>
                  <a:pt x="2005" y="1565"/>
                </a:lnTo>
                <a:lnTo>
                  <a:pt x="2026" y="1589"/>
                </a:lnTo>
                <a:lnTo>
                  <a:pt x="2048" y="1615"/>
                </a:lnTo>
                <a:lnTo>
                  <a:pt x="2068" y="1640"/>
                </a:lnTo>
                <a:lnTo>
                  <a:pt x="2087" y="1666"/>
                </a:lnTo>
                <a:lnTo>
                  <a:pt x="2108" y="1694"/>
                </a:lnTo>
                <a:lnTo>
                  <a:pt x="2127" y="1723"/>
                </a:lnTo>
                <a:lnTo>
                  <a:pt x="2145" y="1752"/>
                </a:lnTo>
                <a:lnTo>
                  <a:pt x="2164" y="1782"/>
                </a:lnTo>
                <a:lnTo>
                  <a:pt x="2181" y="1812"/>
                </a:lnTo>
                <a:lnTo>
                  <a:pt x="2198" y="1844"/>
                </a:lnTo>
                <a:lnTo>
                  <a:pt x="2216" y="1876"/>
                </a:lnTo>
                <a:lnTo>
                  <a:pt x="2232" y="1910"/>
                </a:lnTo>
                <a:lnTo>
                  <a:pt x="2247" y="1944"/>
                </a:lnTo>
                <a:lnTo>
                  <a:pt x="2262" y="1978"/>
                </a:lnTo>
                <a:lnTo>
                  <a:pt x="2277" y="2014"/>
                </a:lnTo>
                <a:lnTo>
                  <a:pt x="2291" y="2051"/>
                </a:lnTo>
                <a:lnTo>
                  <a:pt x="2304" y="2087"/>
                </a:lnTo>
                <a:lnTo>
                  <a:pt x="2317" y="2125"/>
                </a:lnTo>
                <a:lnTo>
                  <a:pt x="2330" y="2164"/>
                </a:lnTo>
                <a:lnTo>
                  <a:pt x="2341" y="2203"/>
                </a:lnTo>
                <a:lnTo>
                  <a:pt x="2352" y="2243"/>
                </a:lnTo>
                <a:lnTo>
                  <a:pt x="2363" y="2284"/>
                </a:lnTo>
                <a:lnTo>
                  <a:pt x="2374" y="2326"/>
                </a:lnTo>
                <a:lnTo>
                  <a:pt x="2383" y="2368"/>
                </a:lnTo>
                <a:lnTo>
                  <a:pt x="2391" y="2412"/>
                </a:lnTo>
                <a:lnTo>
                  <a:pt x="2399" y="2456"/>
                </a:lnTo>
                <a:lnTo>
                  <a:pt x="2406" y="2501"/>
                </a:lnTo>
                <a:lnTo>
                  <a:pt x="2413" y="2546"/>
                </a:lnTo>
                <a:lnTo>
                  <a:pt x="2419" y="2592"/>
                </a:lnTo>
                <a:lnTo>
                  <a:pt x="2424" y="2639"/>
                </a:lnTo>
                <a:lnTo>
                  <a:pt x="2430" y="2686"/>
                </a:lnTo>
                <a:lnTo>
                  <a:pt x="2434" y="2735"/>
                </a:lnTo>
                <a:lnTo>
                  <a:pt x="2437" y="2784"/>
                </a:lnTo>
                <a:lnTo>
                  <a:pt x="2439" y="2834"/>
                </a:lnTo>
                <a:lnTo>
                  <a:pt x="2441" y="2885"/>
                </a:lnTo>
                <a:lnTo>
                  <a:pt x="2442" y="2936"/>
                </a:lnTo>
                <a:lnTo>
                  <a:pt x="2443" y="29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75260" y="1641475"/>
            <a:ext cx="45974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补充：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IBM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旗下的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大软件品牌？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66420" y="2259965"/>
            <a:ext cx="191706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DB2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Lotus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Rational</a:t>
            </a:r>
            <a:r>
              <a:rPr lang="zh-CN" altLang="en-US">
                <a:solidFill>
                  <a:schemeClr val="bg1"/>
                </a:solidFill>
              </a:rPr>
              <a:t>，Tivoli，WebSphere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-34290"/>
            <a:ext cx="9144000" cy="1232326"/>
            <a:chOff x="0" y="0"/>
            <a:chExt cx="9144000" cy="123232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16" name="任意多边形: 形状 15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sp>
          <p:nvSpPr>
            <p:cNvPr id="18" name="文本框 17"/>
            <p:cNvSpPr txBox="1">
              <a:spLocks noChangeArrowheads="1"/>
            </p:cNvSpPr>
            <p:nvPr/>
          </p:nvSpPr>
          <p:spPr bwMode="auto">
            <a:xfrm>
              <a:off x="687358" y="391500"/>
              <a:ext cx="678845" cy="291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sp>
        <p:nvSpPr>
          <p:cNvPr id="66" name="椭圆 65"/>
          <p:cNvSpPr/>
          <p:nvPr/>
        </p:nvSpPr>
        <p:spPr>
          <a:xfrm>
            <a:off x="797560" y="389255"/>
            <a:ext cx="284480" cy="259715"/>
          </a:xfrm>
          <a:prstGeom prst="ellipse">
            <a:avLst/>
          </a:prstGeom>
          <a:solidFill>
            <a:srgbClr val="00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4" name="文本框 23"/>
          <p:cNvSpPr txBox="1">
            <a:spLocks noChangeArrowheads="1"/>
          </p:cNvSpPr>
          <p:nvPr/>
        </p:nvSpPr>
        <p:spPr bwMode="auto">
          <a:xfrm>
            <a:off x="797560" y="319405"/>
            <a:ext cx="1911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eaLnBrk="0" hangingPunct="0"/>
            <a:r>
              <a:rPr lang="en-US" altLang="zh-CN" sz="1800" dirty="0">
                <a:solidFill>
                  <a:schemeClr val="bg1"/>
                </a:solidFill>
              </a:rPr>
              <a:t>1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28825" y="826135"/>
            <a:ext cx="5208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bg1"/>
                </a:solidFill>
              </a:rPr>
              <a:t>1.3 Rational Rose </a:t>
            </a:r>
            <a:r>
              <a:rPr lang="zh-CN" altLang="en-US" sz="3200">
                <a:solidFill>
                  <a:schemeClr val="bg1"/>
                </a:solidFill>
              </a:rPr>
              <a:t>功能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3" name="六边形 2"/>
          <p:cNvSpPr>
            <a:spLocks noChangeArrowheads="1"/>
          </p:cNvSpPr>
          <p:nvPr/>
        </p:nvSpPr>
        <p:spPr bwMode="auto">
          <a:xfrm>
            <a:off x="532765" y="2336800"/>
            <a:ext cx="964565" cy="832485"/>
          </a:xfrm>
          <a:prstGeom prst="hexagon">
            <a:avLst>
              <a:gd name="adj" fmla="val 24991"/>
              <a:gd name="vf" fmla="val 115470"/>
            </a:avLst>
          </a:pr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70168" y="2615248"/>
            <a:ext cx="48895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r>
              <a:rPr lang="zh-CN" altLang="en-US" sz="12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功能</a:t>
            </a:r>
            <a:endParaRPr lang="zh-CN" altLang="en-US" sz="12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906905" y="1649095"/>
            <a:ext cx="638111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1.Rose</a:t>
            </a:r>
            <a:r>
              <a:rPr lang="zh-CN" altLang="en-US">
                <a:solidFill>
                  <a:schemeClr val="bg1"/>
                </a:solidFill>
              </a:rPr>
              <a:t>有建模中可以提供建立视图、修改和操作组建的能力。是一种可视化、功能强大的面向对象设计、分析的工具。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906905" y="2235200"/>
            <a:ext cx="6381115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2.Rose</a:t>
            </a:r>
            <a:r>
              <a:rPr lang="zh-CN" altLang="en-US">
                <a:solidFill>
                  <a:schemeClr val="bg1"/>
                </a:solidFill>
              </a:rPr>
              <a:t>可以对已有的系统实施逆向工程，实施代码与模型的转换。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906905" y="2656840"/>
            <a:ext cx="6381115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3.Rose</a:t>
            </a:r>
            <a:r>
              <a:rPr lang="zh-CN" altLang="en-US">
                <a:solidFill>
                  <a:schemeClr val="bg1"/>
                </a:solidFill>
              </a:rPr>
              <a:t>可以对目前多种程序设计语言进行有效集成，帮助开发人员产生框架代码。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906905" y="3078480"/>
            <a:ext cx="6381115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4.Rose</a:t>
            </a:r>
            <a:r>
              <a:rPr lang="zh-CN" altLang="en-US">
                <a:solidFill>
                  <a:schemeClr val="bg1"/>
                </a:solidFill>
              </a:rPr>
              <a:t>允许在同一个模型中使用多种构件、语言。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906905" y="3483610"/>
            <a:ext cx="638111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5.Rose</a:t>
            </a:r>
            <a:r>
              <a:rPr lang="zh-CN" altLang="en-US">
                <a:solidFill>
                  <a:schemeClr val="bg1"/>
                </a:solidFill>
              </a:rPr>
              <a:t>支持</a:t>
            </a:r>
            <a:r>
              <a:rPr lang="en-US" altLang="zh-CN">
                <a:solidFill>
                  <a:schemeClr val="bg1"/>
                </a:solidFill>
              </a:rPr>
              <a:t>UML</a:t>
            </a:r>
            <a:r>
              <a:rPr lang="zh-CN" altLang="en-US">
                <a:solidFill>
                  <a:schemeClr val="bg1"/>
                </a:solidFill>
              </a:rPr>
              <a:t>建模工具，有很强的校验功能，能发现许多逻辑错误，支持多语言的双向工程，支持迭代开发。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-34290"/>
            <a:ext cx="9144000" cy="1232326"/>
            <a:chOff x="0" y="0"/>
            <a:chExt cx="9144000" cy="123232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16" name="任意多边形: 形状 15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sp>
          <p:nvSpPr>
            <p:cNvPr id="18" name="文本框 17"/>
            <p:cNvSpPr txBox="1">
              <a:spLocks noChangeArrowheads="1"/>
            </p:cNvSpPr>
            <p:nvPr/>
          </p:nvSpPr>
          <p:spPr bwMode="auto">
            <a:xfrm>
              <a:off x="687358" y="391500"/>
              <a:ext cx="678845" cy="291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sp>
        <p:nvSpPr>
          <p:cNvPr id="66" name="椭圆 65"/>
          <p:cNvSpPr/>
          <p:nvPr/>
        </p:nvSpPr>
        <p:spPr>
          <a:xfrm>
            <a:off x="797560" y="389255"/>
            <a:ext cx="284480" cy="259715"/>
          </a:xfrm>
          <a:prstGeom prst="ellipse">
            <a:avLst/>
          </a:prstGeom>
          <a:solidFill>
            <a:srgbClr val="00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4" name="文本框 23"/>
          <p:cNvSpPr txBox="1">
            <a:spLocks noChangeArrowheads="1"/>
          </p:cNvSpPr>
          <p:nvPr/>
        </p:nvSpPr>
        <p:spPr bwMode="auto">
          <a:xfrm>
            <a:off x="797560" y="319405"/>
            <a:ext cx="1911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eaLnBrk="0" hangingPunct="0"/>
            <a:r>
              <a:rPr lang="en-US" altLang="zh-CN" sz="1800" dirty="0">
                <a:solidFill>
                  <a:schemeClr val="bg1"/>
                </a:solidFill>
              </a:rPr>
              <a:t>1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28825" y="826135"/>
            <a:ext cx="61201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>
                <a:solidFill>
                  <a:schemeClr val="bg1"/>
                </a:solidFill>
              </a:rPr>
              <a:t>1.4 Rational Rose </a:t>
            </a:r>
            <a:r>
              <a:rPr lang="zh-CN" altLang="en-US" sz="3200">
                <a:solidFill>
                  <a:schemeClr val="bg1"/>
                </a:solidFill>
              </a:rPr>
              <a:t>环境和版本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36395" y="1351280"/>
            <a:ext cx="525399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Rational Rose</a:t>
            </a:r>
            <a:r>
              <a:rPr lang="zh-CN" altLang="en-US">
                <a:solidFill>
                  <a:schemeClr val="bg1"/>
                </a:solidFill>
              </a:rPr>
              <a:t>的操作系统平台：</a:t>
            </a:r>
            <a:r>
              <a:rPr lang="en-US" altLang="zh-CN">
                <a:solidFill>
                  <a:schemeClr val="bg1"/>
                </a:solidFill>
              </a:rPr>
              <a:t>Unix/Linux</a:t>
            </a:r>
            <a:r>
              <a:rPr lang="zh-CN" altLang="en-US">
                <a:solidFill>
                  <a:schemeClr val="bg1"/>
                </a:solidFill>
              </a:rPr>
              <a:t>，Windows 2000，Windows XP，</a:t>
            </a:r>
            <a:r>
              <a:rPr lang="en-US" altLang="zh-CN">
                <a:solidFill>
                  <a:schemeClr val="bg1"/>
                </a:solidFill>
              </a:rPr>
              <a:t>widows 7/8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widows 10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Rational Rose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支持的数据库：IBM DB2 数据库，Oracle数据库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SQL Server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等。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93" name="任意多边形 32"/>
          <p:cNvSpPr>
            <a:spLocks noChangeArrowheads="1"/>
          </p:cNvSpPr>
          <p:nvPr/>
        </p:nvSpPr>
        <p:spPr bwMode="auto">
          <a:xfrm>
            <a:off x="3624580" y="2347595"/>
            <a:ext cx="1914525" cy="1915160"/>
          </a:xfrm>
          <a:custGeom>
            <a:avLst/>
            <a:gdLst>
              <a:gd name="T0" fmla="*/ 1185065 w 2370130"/>
              <a:gd name="T1" fmla="*/ 0 h 2370130"/>
              <a:gd name="T2" fmla="*/ 2211361 w 2370130"/>
              <a:gd name="T3" fmla="*/ 592532 h 2370130"/>
              <a:gd name="T4" fmla="*/ 2211361 w 2370130"/>
              <a:gd name="T5" fmla="*/ 1777597 h 2370130"/>
              <a:gd name="T6" fmla="*/ 1185065 w 2370130"/>
              <a:gd name="T7" fmla="*/ 1185065 h 2370130"/>
              <a:gd name="T8" fmla="*/ 1185065 w 2370130"/>
              <a:gd name="T9" fmla="*/ 0 h 2370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70130"/>
              <a:gd name="T16" fmla="*/ 0 h 2370130"/>
              <a:gd name="T17" fmla="*/ 2370130 w 2370130"/>
              <a:gd name="T18" fmla="*/ 2370130 h 2370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70130" h="2370130">
                <a:moveTo>
                  <a:pt x="1185065" y="0"/>
                </a:moveTo>
                <a:cubicBezTo>
                  <a:pt x="1608448" y="0"/>
                  <a:pt x="1999670" y="225872"/>
                  <a:pt x="2211361" y="592532"/>
                </a:cubicBezTo>
                <a:cubicBezTo>
                  <a:pt x="2423052" y="959192"/>
                  <a:pt x="2423052" y="1410937"/>
                  <a:pt x="2211361" y="1777597"/>
                </a:cubicBezTo>
                <a:lnTo>
                  <a:pt x="1185065" y="1185065"/>
                </a:lnTo>
                <a:lnTo>
                  <a:pt x="1185065" y="0"/>
                </a:lnTo>
                <a:close/>
              </a:path>
            </a:pathLst>
          </a:custGeom>
          <a:solidFill>
            <a:srgbClr val="0099A7"/>
          </a:solidFill>
          <a:ln w="12700">
            <a:noFill/>
            <a:miter lim="800000"/>
          </a:ln>
        </p:spPr>
        <p:txBody>
          <a:bodyPr lIns="1325447" tIns="474176" rIns="314192" bIns="1179571" anchor="ctr"/>
          <a:p>
            <a:pPr algn="ctr">
              <a:lnSpc>
                <a:spcPct val="90000"/>
              </a:lnSpc>
              <a:spcAft>
                <a:spcPct val="35000"/>
              </a:spcAft>
            </a:pPr>
            <a:endParaRPr lang="en-US" altLang="zh-CN" sz="1200" dirty="0">
              <a:solidFill>
                <a:srgbClr val="FFFFFF"/>
              </a:solidFill>
            </a:endParaRPr>
          </a:p>
        </p:txBody>
      </p:sp>
      <p:sp>
        <p:nvSpPr>
          <p:cNvPr id="94" name="任意多边形 33"/>
          <p:cNvSpPr>
            <a:spLocks noChangeArrowheads="1"/>
          </p:cNvSpPr>
          <p:nvPr/>
        </p:nvSpPr>
        <p:spPr bwMode="auto">
          <a:xfrm>
            <a:off x="3624580" y="2347595"/>
            <a:ext cx="1914525" cy="1915160"/>
          </a:xfrm>
          <a:custGeom>
            <a:avLst/>
            <a:gdLst>
              <a:gd name="T0" fmla="*/ 2211361 w 2370130"/>
              <a:gd name="T1" fmla="*/ 1777598 h 2370130"/>
              <a:gd name="T2" fmla="*/ 1185065 w 2370130"/>
              <a:gd name="T3" fmla="*/ 2370131 h 2370130"/>
              <a:gd name="T4" fmla="*/ 158769 w 2370130"/>
              <a:gd name="T5" fmla="*/ 1777599 h 2370130"/>
              <a:gd name="T6" fmla="*/ 1185065 w 2370130"/>
              <a:gd name="T7" fmla="*/ 1185065 h 2370130"/>
              <a:gd name="T8" fmla="*/ 2211361 w 2370130"/>
              <a:gd name="T9" fmla="*/ 1777598 h 2370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70130"/>
              <a:gd name="T16" fmla="*/ 0 h 2370130"/>
              <a:gd name="T17" fmla="*/ 2370130 w 2370130"/>
              <a:gd name="T18" fmla="*/ 2370130 h 2370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70130" h="2370130">
                <a:moveTo>
                  <a:pt x="2211361" y="1777598"/>
                </a:moveTo>
                <a:cubicBezTo>
                  <a:pt x="1999670" y="2144258"/>
                  <a:pt x="1608448" y="2370131"/>
                  <a:pt x="1185065" y="2370131"/>
                </a:cubicBezTo>
                <a:cubicBezTo>
                  <a:pt x="761682" y="2370131"/>
                  <a:pt x="370460" y="2144259"/>
                  <a:pt x="158769" y="1777599"/>
                </a:cubicBezTo>
                <a:lnTo>
                  <a:pt x="1185065" y="1185065"/>
                </a:lnTo>
                <a:lnTo>
                  <a:pt x="2211361" y="1777598"/>
                </a:lnTo>
                <a:close/>
              </a:path>
            </a:pathLst>
          </a:custGeom>
          <a:solidFill>
            <a:srgbClr val="56781E"/>
          </a:solidFill>
          <a:ln w="12700">
            <a:noFill/>
            <a:miter lim="800000"/>
          </a:ln>
        </p:spPr>
        <p:txBody>
          <a:bodyPr lIns="685795" tIns="1532270" rIns="685794" bIns="177909" anchor="ctr"/>
          <a:p>
            <a:pPr algn="ctr">
              <a:lnSpc>
                <a:spcPct val="90000"/>
              </a:lnSpc>
              <a:spcAft>
                <a:spcPct val="35000"/>
              </a:spcAft>
            </a:pPr>
            <a:endParaRPr lang="en-US" altLang="zh-CN" sz="1000" b="1" dirty="0">
              <a:solidFill>
                <a:schemeClr val="bg1"/>
              </a:solidFill>
            </a:endParaRPr>
          </a:p>
        </p:txBody>
      </p:sp>
      <p:sp>
        <p:nvSpPr>
          <p:cNvPr id="95" name="任意多边形 34"/>
          <p:cNvSpPr>
            <a:spLocks noChangeArrowheads="1"/>
          </p:cNvSpPr>
          <p:nvPr/>
        </p:nvSpPr>
        <p:spPr bwMode="auto">
          <a:xfrm>
            <a:off x="3624580" y="2347595"/>
            <a:ext cx="1914525" cy="1915160"/>
          </a:xfrm>
          <a:custGeom>
            <a:avLst/>
            <a:gdLst>
              <a:gd name="T0" fmla="*/ 158769 w 2370130"/>
              <a:gd name="T1" fmla="*/ 1777598 h 2370130"/>
              <a:gd name="T2" fmla="*/ 158769 w 2370130"/>
              <a:gd name="T3" fmla="*/ 592533 h 2370130"/>
              <a:gd name="T4" fmla="*/ 1185065 w 2370130"/>
              <a:gd name="T5" fmla="*/ 0 h 2370130"/>
              <a:gd name="T6" fmla="*/ 1185065 w 2370130"/>
              <a:gd name="T7" fmla="*/ 1185065 h 2370130"/>
              <a:gd name="T8" fmla="*/ 158769 w 2370130"/>
              <a:gd name="T9" fmla="*/ 1777598 h 2370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70130"/>
              <a:gd name="T16" fmla="*/ 0 h 2370130"/>
              <a:gd name="T17" fmla="*/ 2370130 w 2370130"/>
              <a:gd name="T18" fmla="*/ 2370130 h 2370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70130" h="2370130">
                <a:moveTo>
                  <a:pt x="158769" y="1777598"/>
                </a:moveTo>
                <a:cubicBezTo>
                  <a:pt x="-52922" y="1410938"/>
                  <a:pt x="-52922" y="959193"/>
                  <a:pt x="158769" y="592533"/>
                </a:cubicBezTo>
                <a:cubicBezTo>
                  <a:pt x="370460" y="225873"/>
                  <a:pt x="761682" y="0"/>
                  <a:pt x="1185065" y="0"/>
                </a:cubicBezTo>
                <a:lnTo>
                  <a:pt x="1185065" y="1185065"/>
                </a:lnTo>
                <a:lnTo>
                  <a:pt x="158769" y="1777598"/>
                </a:lnTo>
                <a:close/>
              </a:path>
            </a:pathLst>
          </a:custGeom>
          <a:solidFill>
            <a:srgbClr val="F32307"/>
          </a:solidFill>
          <a:ln w="12700">
            <a:noFill/>
            <a:miter lim="800000"/>
          </a:ln>
        </p:spPr>
        <p:txBody>
          <a:bodyPr lIns="290773" tIns="502391" rIns="1348866" bIns="1151356" anchor="ctr"/>
          <a:p>
            <a:pPr algn="ctr">
              <a:lnSpc>
                <a:spcPct val="90000"/>
              </a:lnSpc>
              <a:spcAft>
                <a:spcPct val="35000"/>
              </a:spcAft>
            </a:pPr>
            <a:endParaRPr lang="zh-CN" altLang="en-US" sz="1000" dirty="0">
              <a:solidFill>
                <a:srgbClr val="FFFFFF"/>
              </a:solidFill>
            </a:endParaRPr>
          </a:p>
        </p:txBody>
      </p:sp>
      <p:grpSp>
        <p:nvGrpSpPr>
          <p:cNvPr id="86" name="组合 21"/>
          <p:cNvGrpSpPr/>
          <p:nvPr/>
        </p:nvGrpSpPr>
        <p:grpSpPr bwMode="auto">
          <a:xfrm>
            <a:off x="4082097" y="2347404"/>
            <a:ext cx="1727200" cy="1674813"/>
            <a:chOff x="0" y="0"/>
            <a:chExt cx="1727085" cy="1676077"/>
          </a:xfrm>
        </p:grpSpPr>
        <p:sp>
          <p:nvSpPr>
            <p:cNvPr id="87" name="等腰三角形 23"/>
            <p:cNvSpPr>
              <a:spLocks noChangeArrowheads="1"/>
            </p:cNvSpPr>
            <p:nvPr/>
          </p:nvSpPr>
          <p:spPr bwMode="auto">
            <a:xfrm rot="9000000">
              <a:off x="1542592" y="465184"/>
              <a:ext cx="184493" cy="159046"/>
            </a:xfrm>
            <a:prstGeom prst="triangle">
              <a:avLst>
                <a:gd name="adj" fmla="val 50000"/>
              </a:avLst>
            </a:prstGeom>
            <a:solidFill>
              <a:srgbClr val="0099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634230" y="2719705"/>
            <a:ext cx="90424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Rose Modeler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52795" y="2719705"/>
            <a:ext cx="259715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可以对系统生成模型，但不支持双向工程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88" name="组合 24"/>
          <p:cNvGrpSpPr/>
          <p:nvPr/>
        </p:nvGrpSpPr>
        <p:grpSpPr bwMode="auto">
          <a:xfrm rot="19968150" flipH="1">
            <a:off x="4111826" y="2931143"/>
            <a:ext cx="1676400" cy="1676400"/>
            <a:chOff x="0" y="0"/>
            <a:chExt cx="1676077" cy="1676077"/>
          </a:xfrm>
          <a:solidFill>
            <a:srgbClr val="56781E"/>
          </a:solidFill>
        </p:grpSpPr>
        <p:sp>
          <p:nvSpPr>
            <p:cNvPr id="89" name="等腰三角形 26"/>
            <p:cNvSpPr>
              <a:spLocks noChangeArrowheads="1"/>
            </p:cNvSpPr>
            <p:nvPr/>
          </p:nvSpPr>
          <p:spPr bwMode="auto">
            <a:xfrm rot="-8798005">
              <a:off x="1386929" y="1313540"/>
              <a:ext cx="184493" cy="159046"/>
            </a:xfrm>
            <a:prstGeom prst="triangle">
              <a:avLst>
                <a:gd name="adj" fmla="val 50000"/>
              </a:avLst>
            </a:prstGeom>
            <a:grpFill/>
            <a:ln w="12700">
              <a:noFill/>
              <a:bevel/>
            </a:ln>
          </p:spPr>
          <p:txBody>
            <a:bodyPr anchor="ctr"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988560" y="4436745"/>
            <a:ext cx="2597150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可以用一种语言生成代码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35425" y="3578225"/>
            <a:ext cx="115697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Rose Professional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84" name="组合 18"/>
          <p:cNvGrpSpPr/>
          <p:nvPr/>
        </p:nvGrpSpPr>
        <p:grpSpPr bwMode="auto">
          <a:xfrm flipV="1">
            <a:off x="3205755" y="2467470"/>
            <a:ext cx="1674813" cy="1674813"/>
            <a:chOff x="0" y="0"/>
            <a:chExt cx="1676077" cy="1676077"/>
          </a:xfrm>
        </p:grpSpPr>
        <p:sp>
          <p:nvSpPr>
            <p:cNvPr id="85" name="等腰三角形 20"/>
            <p:cNvSpPr>
              <a:spLocks noChangeArrowheads="1"/>
            </p:cNvSpPr>
            <p:nvPr/>
          </p:nvSpPr>
          <p:spPr bwMode="auto">
            <a:xfrm rot="-1800000">
              <a:off x="25519" y="1187198"/>
              <a:ext cx="184493" cy="159046"/>
            </a:xfrm>
            <a:prstGeom prst="triangle">
              <a:avLst>
                <a:gd name="adj" fmla="val 50000"/>
              </a:avLst>
            </a:prstGeom>
            <a:solidFill>
              <a:srgbClr val="F323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06425" y="2719705"/>
            <a:ext cx="259715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支持多种语言（</a:t>
            </a:r>
            <a:r>
              <a:rPr lang="en-US" altLang="zh-CN">
                <a:solidFill>
                  <a:schemeClr val="bg1"/>
                </a:solidFill>
              </a:rPr>
              <a:t>C++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VB</a:t>
            </a:r>
            <a:r>
              <a:rPr lang="zh-CN" altLang="en-US">
                <a:solidFill>
                  <a:schemeClr val="bg1"/>
                </a:solidFill>
              </a:rPr>
              <a:t>）等生成代码，支持双向工程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29990" y="2776855"/>
            <a:ext cx="90424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Rose Enterprise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7849" y="1657350"/>
            <a:ext cx="5143502" cy="18288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657351" y="1657350"/>
            <a:ext cx="5143502" cy="1828800"/>
          </a:xfrm>
          <a:prstGeom prst="rect">
            <a:avLst/>
          </a:prstGeom>
        </p:spPr>
      </p:pic>
      <p:sp>
        <p:nvSpPr>
          <p:cNvPr id="20" name="文本框 19"/>
          <p:cNvSpPr txBox="1">
            <a:spLocks noChangeAspect="1" noChangeArrowheads="1"/>
          </p:cNvSpPr>
          <p:nvPr/>
        </p:nvSpPr>
        <p:spPr bwMode="auto">
          <a:xfrm>
            <a:off x="1291590" y="1691640"/>
            <a:ext cx="656018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4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		Rose </a:t>
            </a:r>
            <a:r>
              <a:rPr lang="zh-CN" altLang="en-US" sz="4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界面介绍</a:t>
            </a:r>
            <a:endParaRPr lang="en-US" altLang="zh-CN" sz="4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3132930" y="2512695"/>
            <a:ext cx="2763838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</a:rPr>
              <a:t>Section Two</a:t>
            </a:r>
            <a:endParaRPr lang="en-US" altLang="zh-CN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296318" y="3013075"/>
            <a:ext cx="4437063" cy="23114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91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介绍</a:t>
            </a:r>
            <a:r>
              <a:rPr lang="en-US" altLang="zh-CN" sz="91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Rose</a:t>
            </a:r>
            <a:r>
              <a:rPr lang="zh-CN" altLang="en-US" sz="91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的各个界面元素</a:t>
            </a:r>
            <a:endParaRPr lang="en-US" altLang="zh-CN" sz="920" noProof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 rot="0">
            <a:off x="2747009" y="2829034"/>
            <a:ext cx="3535680" cy="56088"/>
            <a:chOff x="1949423" y="3788624"/>
            <a:chExt cx="3535680" cy="56088"/>
          </a:xfrm>
        </p:grpSpPr>
        <p:sp>
          <p:nvSpPr>
            <p:cNvPr id="25" name="矩形 24"/>
            <p:cNvSpPr/>
            <p:nvPr/>
          </p:nvSpPr>
          <p:spPr>
            <a:xfrm>
              <a:off x="1949423" y="3788624"/>
              <a:ext cx="883920" cy="56088"/>
            </a:xfrm>
            <a:prstGeom prst="rect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833343" y="3788624"/>
              <a:ext cx="883920" cy="56088"/>
            </a:xfrm>
            <a:prstGeom prst="rect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717263" y="3788624"/>
              <a:ext cx="883920" cy="56088"/>
            </a:xfrm>
            <a:prstGeom prst="rect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601183" y="3788624"/>
              <a:ext cx="883920" cy="56088"/>
            </a:xfrm>
            <a:prstGeom prst="rect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1" grpId="1"/>
      <p:bldP spid="21" grpId="2"/>
      <p:bldP spid="23" grpId="0"/>
      <p:bldP spid="23" grpId="1"/>
      <p:bldP spid="23" grpId="2"/>
    </p:bldLst>
  </p:timing>
</p:sld>
</file>

<file path=ppt/theme/theme1.xml><?xml version="1.0" encoding="utf-8"?>
<a:theme xmlns:a="http://schemas.openxmlformats.org/drawingml/2006/main" name="Office 主题">
  <a:themeElements>
    <a:clrScheme name="08">
      <a:dk1>
        <a:sysClr val="windowText" lastClr="000000"/>
      </a:dk1>
      <a:lt1>
        <a:sysClr val="window" lastClr="FFFFFF"/>
      </a:lt1>
      <a:dk2>
        <a:srgbClr val="43C7CB"/>
      </a:dk2>
      <a:lt2>
        <a:srgbClr val="2A62AE"/>
      </a:lt2>
      <a:accent1>
        <a:srgbClr val="4C86D4"/>
      </a:accent1>
      <a:accent2>
        <a:srgbClr val="FEED45"/>
      </a:accent2>
      <a:accent3>
        <a:srgbClr val="0FB249"/>
      </a:accent3>
      <a:accent4>
        <a:srgbClr val="92D14F"/>
      </a:accent4>
      <a:accent5>
        <a:srgbClr val="89C54B"/>
      </a:accent5>
      <a:accent6>
        <a:srgbClr val="81B7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3471</Words>
  <Application>WPS 演示</Application>
  <PresentationFormat>全屏显示(16:9)</PresentationFormat>
  <Paragraphs>385</Paragraphs>
  <Slides>29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9" baseType="lpstr">
      <vt:lpstr>Arial</vt:lpstr>
      <vt:lpstr>宋体</vt:lpstr>
      <vt:lpstr>Wingdings</vt:lpstr>
      <vt:lpstr>Calibri</vt:lpstr>
      <vt:lpstr>Calibri Light</vt:lpstr>
      <vt:lpstr>幼圆</vt:lpstr>
      <vt:lpstr>微软雅黑</vt:lpstr>
      <vt:lpstr>华文细黑</vt:lpstr>
      <vt:lpstr>Arial Unicode MS</vt:lpstr>
      <vt:lpstr>Franchise</vt:lpstr>
      <vt:lpstr>楷体_GB2312</vt:lpstr>
      <vt:lpstr>黑体</vt:lpstr>
      <vt:lpstr>Kozuka Gothic Pr6N B</vt:lpstr>
      <vt:lpstr>Arial Black</vt:lpstr>
      <vt:lpstr>FontAwesome</vt:lpstr>
      <vt:lpstr>Gill Sans</vt:lpstr>
      <vt:lpstr>新宋体</vt:lpstr>
      <vt:lpstr>AMGDT</vt:lpstr>
      <vt:lpstr>Gill Sans MT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JimmyYi</cp:lastModifiedBy>
  <cp:revision>7972</cp:revision>
  <dcterms:created xsi:type="dcterms:W3CDTF">2015-10-08T14:18:00Z</dcterms:created>
  <dcterms:modified xsi:type="dcterms:W3CDTF">2017-11-05T07:16:42Z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