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  <p:sldMasterId id="2147483660" r:id="rId3"/>
  </p:sldMasterIdLst>
  <p:sldIdLst>
    <p:sldId id="260" r:id="rId4"/>
    <p:sldId id="350" r:id="rId5"/>
    <p:sldId id="266" r:id="rId6"/>
    <p:sldId id="294" r:id="rId7"/>
    <p:sldId id="337" r:id="rId8"/>
    <p:sldId id="336" r:id="rId9"/>
    <p:sldId id="293" r:id="rId10"/>
    <p:sldId id="311" r:id="rId11"/>
    <p:sldId id="351" r:id="rId12"/>
    <p:sldId id="275" r:id="rId13"/>
    <p:sldId id="345" r:id="rId14"/>
    <p:sldId id="292" r:id="rId15"/>
    <p:sldId id="339" r:id="rId16"/>
    <p:sldId id="347" r:id="rId17"/>
    <p:sldId id="340" r:id="rId18"/>
    <p:sldId id="341" r:id="rId19"/>
    <p:sldId id="312" r:id="rId20"/>
    <p:sldId id="352" r:id="rId21"/>
    <p:sldId id="353" r:id="rId22"/>
    <p:sldId id="354" r:id="rId23"/>
    <p:sldId id="291" r:id="rId24"/>
    <p:sldId id="342" r:id="rId25"/>
    <p:sldId id="355" r:id="rId26"/>
    <p:sldId id="313" r:id="rId27"/>
    <p:sldId id="344" r:id="rId28"/>
    <p:sldId id="349" r:id="rId29"/>
    <p:sldId id="303" r:id="rId30"/>
    <p:sldId id="305" r:id="rId31"/>
    <p:sldId id="357" r:id="rId32"/>
    <p:sldId id="356" r:id="rId33"/>
    <p:sldId id="296" r:id="rId34"/>
    <p:sldId id="358" r:id="rId35"/>
    <p:sldId id="288" r:id="rId3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 autoAdjust="0"/>
  </p:normalViewPr>
  <p:slideViewPr>
    <p:cSldViewPr snapToGrid="0" showGuides="1">
      <p:cViewPr varScale="1">
        <p:scale>
          <a:sx n="73" d="100"/>
          <a:sy n="73" d="100"/>
        </p:scale>
        <p:origin x="1188" y="60"/>
      </p:cViewPr>
      <p:guideLst>
        <p:guide orient="horz" pos="314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软件工程系列课程辅助学习网站</a:t>
            </a:r>
            <a:r>
              <a:rPr lang="en-US" altLang="zh-CN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en-US" altLang="zh-CN" sz="4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G9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01" y="-239451"/>
            <a:ext cx="5315339" cy="2989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42104" y="1349259"/>
            <a:ext cx="3015496" cy="41096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需求</a:t>
            </a:r>
            <a:r>
              <a:rPr lang="zh-CN" altLang="zh-CN" dirty="0" smtClean="0"/>
              <a:t>工程</a:t>
            </a:r>
            <a:r>
              <a:rPr lang="zh-CN" altLang="en-US" dirty="0" smtClean="0"/>
              <a:t>产出文档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72195" y="2303122"/>
          <a:ext cx="4688568" cy="2151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2298"/>
                <a:gridCol w="2428875"/>
                <a:gridCol w="595082"/>
                <a:gridCol w="1042313"/>
              </a:tblGrid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编号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名称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形式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介质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《需求开发计划》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《需求变更控制文档》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8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《需求规格说明书》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电子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80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《概要设计说明》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电子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496633" y="1176241"/>
            <a:ext cx="2338007" cy="4696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验收标准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8312" y="2529185"/>
            <a:ext cx="65061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2400" dirty="0"/>
              <a:t>交付之前应当进行小组评审，与文档说明保持一致，风格统一。然后应和需方进行交流评审以达到需方的要求。文字应当清晰易懂，达到各类标准。</a:t>
            </a:r>
            <a:endParaRPr lang="zh-CN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项目组织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组织结构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02" y="2003708"/>
            <a:ext cx="8148689" cy="358719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0237" y="4371709"/>
            <a:ext cx="2249334" cy="181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65048" rIns="91440" bIns="165048" numCol="1" anchor="ctr" anchorCtr="0" compatLnSpc="1"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P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主要负责人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复审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N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通知到位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 -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审核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中职责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1799590"/>
            <a:ext cx="7177405" cy="250634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9248" y="6437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obs (1)"/>
          <p:cNvPicPr>
            <a:picLocks noChangeAspect="1"/>
          </p:cNvPicPr>
          <p:nvPr/>
        </p:nvPicPr>
        <p:blipFill>
          <a:blip r:embed="rId1"/>
          <a:srcRect l="99685" t="-2833" r="-16381" b="6531"/>
          <a:stretch>
            <a:fillRect/>
          </a:stretch>
        </p:blipFill>
        <p:spPr>
          <a:xfrm>
            <a:off x="7058660" y="499745"/>
            <a:ext cx="941705" cy="90455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OBS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91440" y="20079"/>
            <a:ext cx="923544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2661140" y="108718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99277" y="979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7937" y="70146"/>
            <a:ext cx="1295400" cy="369332"/>
          </a:xfrm>
          <a:prstGeom prst="rect">
            <a:avLst/>
          </a:prstGeom>
          <a:solidFill>
            <a:srgbClr val="E74E3E"/>
          </a:solidFill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40526" y="2403567"/>
          <a:ext cx="7262948" cy="281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3736"/>
                <a:gridCol w="924701"/>
                <a:gridCol w="887201"/>
                <a:gridCol w="982655"/>
                <a:gridCol w="1672983"/>
                <a:gridCol w="1951672"/>
              </a:tblGrid>
              <a:tr h="34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3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任务下达者强烈支持，严格约束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学生的项目经验不足，不能完全严格按照实际项目开发过程。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204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同时下达需求和监督多个小组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客户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2610" y="2047353"/>
          <a:ext cx="7471804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7999"/>
                <a:gridCol w="951292"/>
                <a:gridCol w="912714"/>
                <a:gridCol w="1365125"/>
                <a:gridCol w="1121384"/>
                <a:gridCol w="2253290"/>
              </a:tblGrid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姓名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奕吉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项目经理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认真负责严格按照项目的要求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需求管理员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项目组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服从项目经理安排，认真执行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3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经验不足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31501404@stu.zucc.edu.cn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服从项目经理安排，认真执行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经验不足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31501312@stu.zucc.edu.cn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619896" y="1245800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项目组成员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10342" y="2664823"/>
          <a:ext cx="7406639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428"/>
                <a:gridCol w="942995"/>
                <a:gridCol w="904754"/>
                <a:gridCol w="1353219"/>
                <a:gridCol w="1111605"/>
                <a:gridCol w="2233638"/>
              </a:tblGrid>
              <a:tr h="203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教师用户代表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强烈支持任务完成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同时下达需求和监督多个小组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yangc@zucc.edu.cn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陈妍蓝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学生用户客户代表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暂无约束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PRD-2017</a:t>
                      </a:r>
                      <a:r>
                        <a:rPr lang="zh-CN" sz="1800" kern="100">
                          <a:effectLst/>
                        </a:rPr>
                        <a:t>的同学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学生使用对象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支持态度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存在不想配合的同学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092" y="1005840"/>
            <a:ext cx="31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2228" y="1763486"/>
            <a:ext cx="6048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软件需求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（第三版）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           ——</a:t>
            </a:r>
            <a:r>
              <a:rPr lang="zh-CN" altLang="en-US" sz="2800" dirty="0" smtClean="0"/>
              <a:t>清华大学出版社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39786" y="788600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干系人资料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73299" y="2517299"/>
          <a:ext cx="6468472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649"/>
                <a:gridCol w="1234583"/>
                <a:gridCol w="1183916"/>
                <a:gridCol w="2924324"/>
              </a:tblGrid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角色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分类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奕吉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项目经理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31501310@stu.zucc.edu.cn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曾雨晴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过程分析员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31501356@stu.zucc.edu.cn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于欣汝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业务分析员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31501359@stu.zucc.edu.cn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3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靳泽旭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设计师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31501404@stu.zucc.edu.cn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张旗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测试人员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项目组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31501312@stu.zucc.edu.cn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侯宏伦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任务下达者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客户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houhl@zucc.edu.cn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杨枨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需求任务下达者、监督者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开发组织以外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yangc@zucc.edu.cn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304751" y="1938132"/>
            <a:ext cx="224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CCB</a:t>
            </a:r>
            <a:r>
              <a:rPr lang="zh-CN" altLang="en-US" sz="2400" dirty="0" smtClean="0"/>
              <a:t>成员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144530"/>
            <a:ext cx="6050689" cy="2308324"/>
            <a:chOff x="1184275" y="2293433"/>
            <a:chExt cx="6050689" cy="230832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213826" y="2293433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需求工程计划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r>
              <a:rPr lang="zh-CN" altLang="en-US" dirty="0">
                <a:solidFill>
                  <a:schemeClr val="bg1"/>
                </a:solidFill>
              </a:rPr>
              <a:t>表（工作结构分解表）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26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841500"/>
            <a:ext cx="8977630" cy="1965960"/>
          </a:xfrm>
          <a:prstGeom prst="rect">
            <a:avLst/>
          </a:prstGeom>
        </p:spPr>
      </p:pic>
      <p:pic>
        <p:nvPicPr>
          <p:cNvPr id="17" name="图片 16" descr="QQ截图201710311027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4667250"/>
            <a:ext cx="8815705" cy="11842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6989" y="647379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WBS</a:t>
            </a:r>
            <a:r>
              <a:rPr lang="zh-CN" altLang="en-US" dirty="0">
                <a:solidFill>
                  <a:schemeClr val="bg1"/>
                </a:solidFill>
              </a:rPr>
              <a:t>表（工作结构分解表）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2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2307590"/>
            <a:ext cx="7628255" cy="19659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" name="图片 2" descr="QQ截图201710311030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2415540"/>
            <a:ext cx="8864600" cy="40411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需求工程计划的</a:t>
            </a:r>
            <a:r>
              <a:rPr lang="zh-CN" altLang="en-US" dirty="0">
                <a:solidFill>
                  <a:schemeClr val="bg1"/>
                </a:solidFill>
              </a:rPr>
              <a:t>甘特图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20" name="图片 19" descr="QQ截图20171031103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939925"/>
            <a:ext cx="8831580" cy="46278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05557" y="877238"/>
            <a:ext cx="2901462" cy="98473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预算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0566" y="2252496"/>
            <a:ext cx="66228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因本项目主要是体验项目开发过程，小组人员基本都具又开发所需的软硬件，不涉及过多经济预算。因此预算更多体现为时间成本。小组成员将费时一个学期的时间，预计每天都将花费至少一个小时的时间在本项目上，加上每周会有两次会议，会议一般进行时长为一个半小时。预计整个项目每人将至少花费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小时以上，共计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450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小时，按照时薪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30.97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元计算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每人总薪资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30.97*90=2787.3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总资金预算为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2787.3*5 = 13936.5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元。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变更控制政策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54925" y="2127594"/>
            <a:ext cx="54341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、所有变更必须遵循流程，大的变更需提交变更申请。批准后方可变更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、对于未批准的变更除了可行性探索外不进行涉及和实现工作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、只是简单提交一个变更不会保证其一定会被实现。项目的变更控制委员会决定实现哪个变更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、变更数据库的内容必须所有干系人课件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、每个变更必须进行影响分析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、每个变更必须追溯到一个通过批准的变更请求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、变更请求的批准或否决都需要记录背后的理由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3531" y="1636917"/>
          <a:ext cx="7223761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/>
                <a:gridCol w="2408203"/>
                <a:gridCol w="24082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需求工程阶段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解决方案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用户需求表达和需求获取人员之间的理解偏差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频繁的与用户代表沟通，减低需求理解偏差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在与用户的交流中引导用户去谈论更多的需求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用户需求不切实际，期望太高的风险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对用户分析，降低用户期望值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用户对自己的需求没有明确的认识的风险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从用户的语言中，分析摘取有用的需求。在程序中预留某些用户未提及需求的接口，为以后用户需求的变更留有余地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需求获取阶段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根据社会环境的改变，用户的需求改变的风险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在于用户的交流中将社会环境的因数加入，起到提醒用户的目的。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7811" y="1906737"/>
          <a:ext cx="7315202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7828"/>
                <a:gridCol w="2438687"/>
                <a:gridCol w="243868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需求分析阶段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需求基线确立偏差的风险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反复与用户核对，并取得项目相关干系人的确认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小组成员对需求分析的经验不足，导致分析结果不准确，与用户需求有偏差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反复与用户代表确认，咨询相关老师。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需求分析阶段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需求优先级定义不准的风险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具有二义性的术语引起的风险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对重要术语进行注释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规范说明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规范定义的经验少引发的规格说明的不全面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验证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评审熟练程度引发的风险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验证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需求测试用例的不完全的风险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5" y="1537595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5" y="2229812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需求工程组织</a:t>
            </a:r>
            <a:endParaRPr lang="zh-CN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6" y="3183919"/>
            <a:ext cx="1927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需求工程计划</a:t>
            </a:r>
            <a:endParaRPr lang="zh-HK" altLang="en-US" sz="2800" b="1" spc="3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307023"/>
            <a:ext cx="179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参考文献及评价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风险预估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3531" y="1636917"/>
          <a:ext cx="7223761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355"/>
                <a:gridCol w="2408203"/>
                <a:gridCol w="240820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需求工程阶段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存在风险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解决方案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变更需求引发的风险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、变更需求需提交《需求变更申请书》，得到批准才能执行。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、控制变更次数不得超过两次。并在确定的基线的基础上变更。</a:t>
                      </a:r>
                      <a:r>
                        <a:rPr lang="en-US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、预留变更的接口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分析变更需求的风险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需求变更会影响到后面几个阶段的任务，力求将变更的影响降到最小。或使用上述中预留的部分修改。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altLang="zh-CN" sz="18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需求管理</a:t>
                      </a:r>
                      <a:endParaRPr lang="zh-CN" altLang="zh-CN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版本控制过程中的风险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使用版本控制工具，严格按变更控制流程进行。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35648" y="3807595"/>
            <a:ext cx="670888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《软件工程导论（第六版）》——清华大学出版社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《软件项目管理》——机械工业出版社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《软件需求（第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部）》清华大学出版社</a:t>
            </a:r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/>
        </p:nvGraphicFramePr>
        <p:xfrm>
          <a:off x="1043940" y="1128395"/>
          <a:ext cx="6814185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6144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里程碑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组员评价</a:t>
                      </a:r>
                      <a:endParaRPr lang="zh-CN" altLang="en-US"/>
                    </a:p>
                  </a:txBody>
                  <a:tcPr/>
                </a:tc>
              </a:tr>
              <a:tr h="1311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《项目可行性报告》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靳泽旭、奕吉、张旗三人负责可行性分析报告，在过程中能及时负责地完成任务。曾雨晴、于欣汝审核报告。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奕吉（</a:t>
                      </a:r>
                      <a:r>
                        <a:rPr lang="en-US" altLang="zh-CN" sz="1400"/>
                        <a:t>8.7</a:t>
                      </a:r>
                      <a:r>
                        <a:rPr lang="zh-CN" altLang="en-US" sz="1400"/>
                        <a:t>分）、靳泽旭（</a:t>
                      </a:r>
                      <a:r>
                        <a:rPr lang="en-US" altLang="zh-CN" sz="1400"/>
                        <a:t>8.3</a:t>
                      </a:r>
                      <a:r>
                        <a:rPr lang="zh-CN" altLang="en-US" sz="1400"/>
                        <a:t>分）、张旗（</a:t>
                      </a:r>
                      <a:r>
                        <a:rPr lang="en-US" altLang="zh-CN" sz="1400"/>
                        <a:t>8.5</a:t>
                      </a:r>
                      <a:r>
                        <a:rPr lang="zh-CN" altLang="en-US" sz="1400"/>
                        <a:t>分）、曾雨晴（</a:t>
                      </a:r>
                      <a:r>
                        <a:rPr lang="en-US" altLang="zh-CN" sz="1400"/>
                        <a:t>8.2</a:t>
                      </a:r>
                      <a:r>
                        <a:rPr lang="zh-CN" altLang="en-US" sz="1400"/>
                        <a:t>分）、于欣汝（</a:t>
                      </a:r>
                      <a:r>
                        <a:rPr lang="en-US" altLang="zh-CN" sz="1400"/>
                        <a:t>8.4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《项目总体计划》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在执行项目计划过程中</a:t>
                      </a:r>
                      <a:r>
                        <a:rPr lang="en-US" altLang="zh-CN" sz="1400"/>
                        <a:t>,</a:t>
                      </a:r>
                      <a:r>
                        <a:rPr lang="zh-CN" altLang="en-US" sz="1400"/>
                        <a:t>于欣汝、曾雨晴负责文档，曾雨晴、奕吉负责甘特图绘制和修改，靳泽旭负责</a:t>
                      </a:r>
                      <a:r>
                        <a:rPr lang="en-US" altLang="zh-CN" sz="1400"/>
                        <a:t>OBS</a:t>
                      </a:r>
                      <a:r>
                        <a:rPr lang="zh-CN" altLang="en-US" sz="1400"/>
                        <a:t>图的绘制和修改，奕吉和张旗</a:t>
                      </a:r>
                      <a:r>
                        <a:rPr lang="en-US" altLang="zh-CN" sz="1400"/>
                        <a:t>WBS</a:t>
                      </a:r>
                      <a:r>
                        <a:rPr lang="zh-CN" altLang="en-US" sz="1400"/>
                        <a:t>的修改。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奕吉（</a:t>
                      </a:r>
                      <a:r>
                        <a:rPr lang="en-US" altLang="zh-CN" sz="1400"/>
                        <a:t>8.5</a:t>
                      </a:r>
                      <a:r>
                        <a:rPr lang="zh-CN" altLang="en-US" sz="1400"/>
                        <a:t>分）、于欣汝（</a:t>
                      </a:r>
                      <a:r>
                        <a:rPr lang="en-US" altLang="zh-CN" sz="1400"/>
                        <a:t>8.7</a:t>
                      </a:r>
                      <a:r>
                        <a:rPr lang="zh-CN" altLang="en-US" sz="1400"/>
                        <a:t>分）、曾雨晴（</a:t>
                      </a:r>
                      <a:r>
                        <a:rPr lang="en-US" altLang="zh-CN" sz="1400"/>
                        <a:t>8.9</a:t>
                      </a:r>
                      <a:r>
                        <a:rPr lang="zh-CN" altLang="en-US" sz="1400"/>
                        <a:t>分）、张旗（</a:t>
                      </a:r>
                      <a:r>
                        <a:rPr lang="en-US" altLang="zh-CN" sz="1400"/>
                        <a:t>8.1</a:t>
                      </a:r>
                      <a:r>
                        <a:rPr lang="zh-CN" altLang="en-US" sz="1400"/>
                        <a:t>分）、靳泽旭（</a:t>
                      </a:r>
                      <a:r>
                        <a:rPr lang="en-US" altLang="zh-CN" sz="1400"/>
                        <a:t>8.3</a:t>
                      </a:r>
                      <a:r>
                        <a:rPr lang="zh-CN" altLang="en-US" sz="1400"/>
                        <a:t>分）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《项目章程》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曾雨晴完成初步的《项目章程》，奕吉完善提交正式版的《项目章程》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《需求工程计划》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在执行项目计划过程中</a:t>
                      </a:r>
                      <a:r>
                        <a:rPr lang="en-US" altLang="zh-CN" sz="1400">
                          <a:sym typeface="+mn-ea"/>
                        </a:rPr>
                        <a:t>,</a:t>
                      </a:r>
                      <a:r>
                        <a:rPr lang="zh-CN" altLang="en-US" sz="1400">
                          <a:sym typeface="+mn-ea"/>
                        </a:rPr>
                        <a:t>于欣汝负责文档，曾雨晴、奕吉负责需求工程计划甘特图绘制和修改，靳泽旭负责</a:t>
                      </a:r>
                      <a:r>
                        <a:rPr lang="en-US" altLang="zh-CN" sz="1400">
                          <a:sym typeface="+mn-ea"/>
                        </a:rPr>
                        <a:t>OBS</a:t>
                      </a:r>
                      <a:r>
                        <a:rPr lang="zh-CN" altLang="en-US" sz="1400">
                          <a:sym typeface="+mn-ea"/>
                        </a:rPr>
                        <a:t>图的绘制和修改，奕吉和张旗</a:t>
                      </a:r>
                      <a:r>
                        <a:rPr lang="en-US" altLang="zh-CN" sz="1400">
                          <a:sym typeface="+mn-ea"/>
                        </a:rPr>
                        <a:t>WBS</a:t>
                      </a:r>
                      <a:r>
                        <a:rPr lang="zh-CN" altLang="en-US" sz="1400">
                          <a:sym typeface="+mn-ea"/>
                        </a:rPr>
                        <a:t>的修改。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奕吉（</a:t>
                      </a:r>
                      <a:r>
                        <a:rPr lang="en-US" altLang="zh-CN" sz="1400">
                          <a:sym typeface="+mn-ea"/>
                        </a:rPr>
                        <a:t>8.6</a:t>
                      </a:r>
                      <a:r>
                        <a:rPr lang="zh-CN" altLang="en-US" sz="1400">
                          <a:sym typeface="+mn-ea"/>
                        </a:rPr>
                        <a:t>分）、于欣汝（</a:t>
                      </a:r>
                      <a:r>
                        <a:rPr lang="en-US" altLang="zh-CN" sz="1400">
                          <a:sym typeface="+mn-ea"/>
                        </a:rPr>
                        <a:t>8.7</a:t>
                      </a:r>
                      <a:r>
                        <a:rPr lang="zh-CN" altLang="en-US" sz="1400">
                          <a:sym typeface="+mn-ea"/>
                        </a:rPr>
                        <a:t>分）、曾雨晴（</a:t>
                      </a:r>
                      <a:r>
                        <a:rPr lang="en-US" altLang="zh-CN" sz="1400">
                          <a:sym typeface="+mn-ea"/>
                        </a:rPr>
                        <a:t>8.8</a:t>
                      </a:r>
                      <a:r>
                        <a:rPr lang="zh-CN" altLang="en-US" sz="1400">
                          <a:sym typeface="+mn-ea"/>
                        </a:rPr>
                        <a:t>分）、张旗（</a:t>
                      </a:r>
                      <a:r>
                        <a:rPr lang="en-US" altLang="zh-CN" sz="1400">
                          <a:sym typeface="+mn-ea"/>
                        </a:rPr>
                        <a:t>8.3</a:t>
                      </a:r>
                      <a:r>
                        <a:rPr lang="zh-CN" altLang="en-US" sz="1400">
                          <a:sym typeface="+mn-ea"/>
                        </a:rPr>
                        <a:t>分）、靳泽旭（</a:t>
                      </a:r>
                      <a:r>
                        <a:rPr lang="en-US" altLang="zh-CN" sz="1400">
                          <a:sym typeface="+mn-ea"/>
                        </a:rPr>
                        <a:t>8.2</a:t>
                      </a:r>
                      <a:r>
                        <a:rPr lang="zh-CN" altLang="en-US" sz="1400">
                          <a:sym typeface="+mn-ea"/>
                        </a:rPr>
                        <a:t>分）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圆角矩形 29"/>
          <p:cNvSpPr/>
          <p:nvPr/>
        </p:nvSpPr>
        <p:spPr>
          <a:xfrm>
            <a:off x="339725" y="109220"/>
            <a:ext cx="2282190" cy="6223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里程碑和评价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G9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介绍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39869" y="2097499"/>
            <a:ext cx="7087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dirty="0"/>
              <a:t>在整个项目开发的过程中，需求分析阶段起着至关重要的作用，而如何作好需求分析这一系列的工作，整个需求工程就要有着严格的步骤和计划。需求工程中涉及了需求获取，分析、规格说明和验证，以及需求管理等阶段，每个阶段都有着自己的工作和任务。项目工程计划的目的就是使得每个阶段都能更好的完成。</a:t>
            </a:r>
            <a:endParaRPr lang="zh-CN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642104" y="1349259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责任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矩形 22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9295" y="3281287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执行发起人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64447" y="3280772"/>
            <a:ext cx="356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候宏仑老师，杨枨老师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9140" y="3786428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项目经理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20962" y="3786428"/>
            <a:ext cx="44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9140" y="4273702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受主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9140" y="4795195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20962" y="4201380"/>
            <a:ext cx="546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侯宏仑老师，杨枨老师，</a:t>
            </a:r>
            <a:r>
              <a:rPr lang="en-US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PRD2017</a:t>
            </a:r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其余各组组长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项目应满足两位老师的要求，得到其余组的认可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0961" y="4795195"/>
            <a:ext cx="5437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软件工程教师，选了课程的学生，以及当前学期未选该课程，但对该课程有兴趣的学生。</a:t>
            </a:r>
            <a:endParaRPr lang="zh-CN" altLang="zh-CN" sz="16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9140" y="5391844"/>
            <a:ext cx="1803249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审稿人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620961" y="5391844"/>
            <a:ext cx="519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张琪，于欣汝，曾雨晴，靳泽旭，奕吉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2438344"/>
            <a:chOff x="1184275" y="2717410"/>
            <a:chExt cx="6024563" cy="243834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需求工程组织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42950" y="1292595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里程碑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24298" y="2730139"/>
          <a:ext cx="5199016" cy="2351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693"/>
                <a:gridCol w="1764323"/>
              </a:tblGrid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内容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时间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《需求工程计划》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5-6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《软件需求规格说明书》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10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《软件需求变更文档》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第</a:t>
                      </a:r>
                      <a:r>
                        <a:rPr lang="en-US" sz="2400" kern="100">
                          <a:effectLst/>
                        </a:rPr>
                        <a:t>12</a:t>
                      </a:r>
                      <a:r>
                        <a:rPr lang="zh-CN" sz="2400" kern="100">
                          <a:effectLst/>
                        </a:rPr>
                        <a:t>周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《软件概要设计说明》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第</a:t>
                      </a:r>
                      <a:r>
                        <a:rPr lang="en-US" sz="2400" kern="100" dirty="0">
                          <a:effectLst/>
                        </a:rPr>
                        <a:t>16</a:t>
                      </a:r>
                      <a:r>
                        <a:rPr lang="zh-CN" sz="2400" kern="100" dirty="0">
                          <a:effectLst/>
                        </a:rPr>
                        <a:t>周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727428" y="1292595"/>
            <a:ext cx="1811976" cy="457828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 18"/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项目说明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计划要点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633416" y="2076994"/>
            <a:ext cx="5538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网站作为一个开课的辅助工具</a:t>
            </a:r>
            <a:r>
              <a:rPr lang="en-US" altLang="zh-CN" sz="2400" dirty="0"/>
              <a:t>,</a:t>
            </a:r>
            <a:r>
              <a:rPr lang="zh-CN" altLang="zh-CN" sz="2400" dirty="0"/>
              <a:t>网站主要实现：信息发布、资料下载、交流互动。</a:t>
            </a:r>
            <a:endParaRPr lang="zh-CN" altLang="zh-CN" sz="2400" dirty="0"/>
          </a:p>
          <a:p>
            <a:pPr indent="457200"/>
            <a:r>
              <a:rPr lang="zh-CN" altLang="zh-CN" sz="2400" dirty="0"/>
              <a:t>项目应能满足项目描述中的基本需求，完成相关课程的要求，在小组组员的合力工作环境下达到良好标准。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0" y="21933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3776</Words>
  <Application>WPS 演示</Application>
  <PresentationFormat>全屏显示(4:3)</PresentationFormat>
  <Paragraphs>881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黑体</vt:lpstr>
      <vt:lpstr>微软雅黑</vt:lpstr>
      <vt:lpstr>Calibri</vt:lpstr>
      <vt:lpstr>Times New Roman</vt:lpstr>
      <vt:lpstr>Arial Unicode MS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JimmyYi</cp:lastModifiedBy>
  <cp:revision>172</cp:revision>
  <dcterms:created xsi:type="dcterms:W3CDTF">2015-02-19T23:46:00Z</dcterms:created>
  <dcterms:modified xsi:type="dcterms:W3CDTF">2017-10-31T14:50:33Z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