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8" r:id="rId5"/>
    <p:sldId id="332" r:id="rId6"/>
    <p:sldId id="333" r:id="rId7"/>
    <p:sldId id="447" r:id="rId8"/>
    <p:sldId id="334" r:id="rId9"/>
    <p:sldId id="509" r:id="rId10"/>
    <p:sldId id="510" r:id="rId11"/>
    <p:sldId id="512" r:id="rId12"/>
    <p:sldId id="513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31" r:id="rId22"/>
    <p:sldId id="536" r:id="rId23"/>
    <p:sldId id="537" r:id="rId24"/>
    <p:sldId id="340" r:id="rId25"/>
    <p:sldId id="339" r:id="rId26"/>
    <p:sldId id="345" r:id="rId27"/>
    <p:sldId id="348" r:id="rId28"/>
    <p:sldId id="351" r:id="rId29"/>
    <p:sldId id="352" r:id="rId30"/>
    <p:sldId id="481" r:id="rId31"/>
    <p:sldId id="482" r:id="rId32"/>
    <p:sldId id="355" r:id="rId33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112" d="100"/>
          <a:sy n="112" d="100"/>
        </p:scale>
        <p:origin x="77" y="106"/>
      </p:cViewPr>
      <p:guideLst>
        <p:guide orient="horz" pos="1560"/>
        <p:guide pos="2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III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No business too small, no problem too big.-------IBM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公司广告语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9239" y="416046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54789" y="4182367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制作人：</a:t>
            </a:r>
            <a:r>
              <a:rPr lang="en-US" altLang="zh-CN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0" grpId="2"/>
      <p:bldP spid="10" grpId="3"/>
      <p:bldP spid="14" grpId="1" animBg="1"/>
      <p:bldP spid="14" grpId="2" animBg="1"/>
      <p:bldP spid="14" grpId="3" bldLvl="0" animBg="1"/>
      <p:bldP spid="13" grpId="1"/>
      <p:bldP spid="13" grpId="2"/>
      <p:bldP spid="13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695" y="829143"/>
            <a:ext cx="538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Scenarios(</a:t>
            </a:r>
            <a:r>
              <a:rPr lang="zh-CN" altLang="en-US" sz="2800" b="1" dirty="0">
                <a:solidFill>
                  <a:schemeClr val="bg1"/>
                </a:solidFill>
              </a:rPr>
              <a:t>用例视图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的表示法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5406" y="1433331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场景表示法与组件逻辑视图非常相似，但它使用过程视图的连接符来表示对象之间的交互，对象实例使用实线来表达。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www.cnitpm.com/upload/img/201501/2015010716393222349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954645"/>
            <a:ext cx="45339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区别</a:t>
            </a:r>
            <a:endParaRPr 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Two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sz="920" noProof="1">
                <a:solidFill>
                  <a:schemeClr val="bg1"/>
                </a:solidFill>
                <a:latin typeface="Arial" panose="020B0604020202020204" pitchFamily="34" charset="0"/>
              </a:rPr>
              <a:t>相关概念</a:t>
            </a:r>
            <a:endParaRPr 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3181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440" y="834390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2.1 UML1.0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8845" y="1569085"/>
            <a:ext cx="5408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UML1.0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发布于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1997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年</a:t>
            </a:r>
            <a:r>
              <a:rPr lang="zh-CN" altLang="en-US" sz="1400">
                <a:solidFill>
                  <a:schemeClr val="bg1"/>
                </a:solidFill>
                <a:latin typeface="+mn-ea"/>
                <a:ea typeface="+mn-ea"/>
              </a:rPr>
              <a:t>到</a:t>
            </a:r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2003</a:t>
            </a:r>
            <a:r>
              <a:rPr lang="zh-CN" altLang="en-US" sz="1400">
                <a:solidFill>
                  <a:schemeClr val="bg1"/>
                </a:solidFill>
                <a:latin typeface="+mn-ea"/>
                <a:ea typeface="+mn-ea"/>
              </a:rPr>
              <a:t>年发布至</a:t>
            </a:r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1.5</a:t>
            </a:r>
            <a:r>
              <a:rPr lang="zh-CN" altLang="en-US" sz="1400">
                <a:solidFill>
                  <a:schemeClr val="bg1"/>
                </a:solidFill>
                <a:latin typeface="+mn-ea"/>
                <a:ea typeface="+mn-ea"/>
              </a:rPr>
              <a:t>版本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8845" y="1981835"/>
            <a:ext cx="70396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UML1.0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9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中图：用例图：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Use Case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类图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:Class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对象图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:Object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状态图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:Statechart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活动图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:Activity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顺序图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:Sequence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               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协作图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:Collaboration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构件图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:Component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      部署图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:Deployment Diagram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               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               </a:t>
            </a:r>
            <a:endParaRPr lang="en-US" altLang="zh-CN" sz="20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893445"/>
            <a:ext cx="2708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2.2</a:t>
            </a:r>
            <a:r>
              <a:rPr lang="en-US" sz="3200">
                <a:solidFill>
                  <a:schemeClr val="bg1"/>
                </a:solidFill>
              </a:rPr>
              <a:t> UML2.0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8845" y="1660525"/>
            <a:ext cx="5253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UML2.0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发布于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2005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年</a:t>
            </a:r>
            <a:r>
              <a:rPr lang="zh-CN" altLang="en-US">
                <a:solidFill>
                  <a:schemeClr val="bg1"/>
                </a:solidFill>
              </a:rPr>
              <a:t>至今发布至</a:t>
            </a:r>
            <a:r>
              <a:rPr lang="en-US" altLang="zh-CN">
                <a:solidFill>
                  <a:schemeClr val="bg1"/>
                </a:solidFill>
              </a:rPr>
              <a:t>2.1</a:t>
            </a:r>
            <a:r>
              <a:rPr lang="zh-CN" altLang="en-US">
                <a:solidFill>
                  <a:schemeClr val="bg1"/>
                </a:solidFill>
              </a:rPr>
              <a:t>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8845" y="3629025"/>
            <a:ext cx="7793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UML2.0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中 新增的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种图：包图、组合结构图、交互概览图、时间图</a:t>
            </a:r>
            <a:endParaRPr lang="zh-CN" altLang="en-US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重新命名的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种图：协作图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→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通讯图、状态图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</a:rPr>
              <a:t>→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状态机图</a:t>
            </a:r>
            <a:endParaRPr lang="zh-CN" altLang="en-US" sz="200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</a:rPr>
              <a:t>         对原有一些图的改进</a:t>
            </a:r>
            <a:endParaRPr lang="zh-CN" altLang="en-US" sz="2000">
              <a:solidFill>
                <a:schemeClr val="bg1"/>
              </a:solidFill>
              <a:latin typeface="+mn-ea"/>
              <a:ea typeface="+mn-ea"/>
            </a:endParaRPr>
          </a:p>
          <a:p>
            <a:endParaRPr lang="zh-CN" altLang="en-US" sz="2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8845" y="2129790"/>
            <a:ext cx="75672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bg1"/>
                </a:solidFill>
                <a:latin typeface="宋体" panose="02010600030101010101" pitchFamily="2" charset="-122"/>
              </a:rPr>
              <a:t>UML2.0完全建立在UML1.x基础之上</a:t>
            </a:r>
            <a:endParaRPr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sz="2000">
                <a:solidFill>
                  <a:schemeClr val="bg1"/>
                </a:solidFill>
                <a:latin typeface="宋体" panose="02010600030101010101" pitchFamily="2" charset="-122"/>
              </a:rPr>
              <a:t>大多数的UML1.x模型在UML2.0中都可以用</a:t>
            </a:r>
            <a:endParaRPr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sz="2000">
                <a:solidFill>
                  <a:schemeClr val="bg1"/>
                </a:solidFill>
                <a:latin typeface="宋体" panose="02010600030101010101" pitchFamily="2" charset="-122"/>
              </a:rPr>
              <a:t>但UML2.0在用例图、顺序图、活动图和构件图都有所改进，特别是改善了结构建模的性能。</a:t>
            </a:r>
            <a:endParaRPr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620" y="949960"/>
            <a:ext cx="2948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2.21 </a:t>
            </a:r>
            <a:r>
              <a:rPr lang="zh-CN" altLang="en-US" sz="3200">
                <a:solidFill>
                  <a:schemeClr val="bg1"/>
                </a:solidFill>
              </a:rPr>
              <a:t>图的分类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8" name="图片 17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55" y="949960"/>
            <a:ext cx="9465310" cy="3670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2.3</a:t>
            </a:r>
            <a:r>
              <a:rPr lang="zh-CN" altLang="en-US" sz="3200">
                <a:solidFill>
                  <a:schemeClr val="bg1"/>
                </a:solidFill>
              </a:rPr>
              <a:t>新增的图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7560" y="1672590"/>
            <a:ext cx="677037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包图：展现模型要素的基本组织单元，以及依赖关系：引用关系、扩展关系。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2" name="图片 21" descr="未命名文件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2003425"/>
            <a:ext cx="3898265" cy="278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2.3</a:t>
            </a:r>
            <a:r>
              <a:rPr lang="zh-CN" altLang="en-US" sz="3200">
                <a:solidFill>
                  <a:schemeClr val="bg1"/>
                </a:solidFill>
              </a:rPr>
              <a:t>新增的图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7560" y="1672590"/>
            <a:ext cx="67703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组合结构图：描述系统中某一部分的内部内容，包括该部分与系统其他部分的交互点。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 引入一些概念：端口：将组合结构与外部环境隔离，实现双向的封装。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                            协议：描述那些可以在不同上下文环境中复用的协作模式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" name="图片 20" descr="1514107722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35" y="3175000"/>
            <a:ext cx="3619500" cy="1089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2.3</a:t>
            </a:r>
            <a:r>
              <a:rPr lang="zh-CN" altLang="en-US" sz="3200">
                <a:solidFill>
                  <a:schemeClr val="bg1"/>
                </a:solidFill>
              </a:rPr>
              <a:t>新增的图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8845" y="2117725"/>
            <a:ext cx="567563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时间图：具体描述对象状态变化的时间点以及维持特定状态的时间段。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2" name="图片 21" descr="1514108142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724150"/>
            <a:ext cx="3804285" cy="195834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18845" y="1664335"/>
            <a:ext cx="696404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交互概览图：描述交互。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2.3</a:t>
            </a:r>
            <a:r>
              <a:rPr lang="zh-CN" altLang="en-US" sz="3200">
                <a:solidFill>
                  <a:schemeClr val="bg1"/>
                </a:solidFill>
              </a:rPr>
              <a:t>新增的图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7560" y="1699895"/>
            <a:ext cx="61493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用例图：</a:t>
            </a:r>
            <a:r>
              <a:rPr lang="en-US" altLang="zh-CN">
                <a:solidFill>
                  <a:schemeClr val="bg1"/>
                </a:solidFill>
              </a:rPr>
              <a:t>UML2.0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zh-CN" altLang="en-US">
                <a:solidFill>
                  <a:srgbClr val="FF0000"/>
                </a:solidFill>
              </a:rPr>
              <a:t>每个用例增加了一个</a:t>
            </a:r>
            <a:r>
              <a:rPr lang="en-US" altLang="zh-CN">
                <a:solidFill>
                  <a:srgbClr val="FF0000"/>
                </a:solidFill>
              </a:rPr>
              <a:t>Subject</a:t>
            </a:r>
            <a:r>
              <a:rPr lang="zh-CN" altLang="en-US">
                <a:solidFill>
                  <a:srgbClr val="FF0000"/>
                </a:solidFill>
              </a:rPr>
              <a:t>的特征</a:t>
            </a:r>
            <a:r>
              <a:rPr lang="zh-CN" altLang="en-US">
                <a:solidFill>
                  <a:schemeClr val="bg1"/>
                </a:solidFill>
              </a:rPr>
              <a:t>，这项特质的取值可以作为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</a:t>
            </a:r>
            <a:r>
              <a:rPr lang="zh-CN" altLang="en-US">
                <a:solidFill>
                  <a:srgbClr val="FF0000"/>
                </a:solidFill>
              </a:rPr>
              <a:t>在逻辑层面划分一组用例</a:t>
            </a:r>
            <a:r>
              <a:rPr lang="zh-CN" altLang="en-US">
                <a:solidFill>
                  <a:schemeClr val="bg1"/>
                </a:solidFill>
              </a:rPr>
              <a:t>的一项依据。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7560" y="2444750"/>
            <a:ext cx="671068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顺序图：允许顺序图中明确的表达分支判断逻辑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允许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纵向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横向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地对顺序图进行拆分与引用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提供了一种新图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交互概况图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，表达一组相关顺序图之间的转向逻辑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3275" y="3293110"/>
            <a:ext cx="68294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活动图：</a:t>
            </a:r>
            <a:r>
              <a:rPr lang="en-US" altLang="zh-CN">
                <a:solidFill>
                  <a:schemeClr val="bg1"/>
                </a:solidFill>
              </a:rPr>
              <a:t>UML2.0</a:t>
            </a:r>
            <a:r>
              <a:rPr lang="zh-CN" altLang="en-US">
                <a:solidFill>
                  <a:schemeClr val="bg1"/>
                </a:solidFill>
              </a:rPr>
              <a:t>中增加许多</a:t>
            </a:r>
            <a:r>
              <a:rPr lang="zh-CN" altLang="en-US">
                <a:solidFill>
                  <a:srgbClr val="FF0000"/>
                </a:solidFill>
              </a:rPr>
              <a:t>特性</a:t>
            </a:r>
            <a:r>
              <a:rPr lang="zh-CN" altLang="en-US">
                <a:solidFill>
                  <a:schemeClr val="bg1"/>
                </a:solidFill>
              </a:rPr>
              <a:t>。泳道可以划分层次；增加丰富的同步表达能力；在活动图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引入对象等。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3275" y="4034790"/>
            <a:ext cx="75374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构件图：</a:t>
            </a:r>
            <a:r>
              <a:rPr lang="zh-CN" altLang="en-US">
                <a:solidFill>
                  <a:srgbClr val="FF0000"/>
                </a:solidFill>
              </a:rPr>
              <a:t>构件本身内容的表述更清晰</a:t>
            </a:r>
            <a:r>
              <a:rPr lang="zh-CN" altLang="en-US">
                <a:solidFill>
                  <a:schemeClr val="bg1"/>
                </a:solidFill>
              </a:rPr>
              <a:t>，包括：组件所提供的接口、所要求的接口、组件之间的依赖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关系通过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组装连接器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更加明确的表达。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860831" y="378168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440" y="1502410"/>
            <a:ext cx="2021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举例一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23" name="图片 22" descr="QQ截图201712242015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35" y="1645920"/>
            <a:ext cx="4549775" cy="256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奕吉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5405" y="368236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靳泽旭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860831" y="378168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440" y="1502410"/>
            <a:ext cx="2021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举例二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6" name="图片 5" descr="QQ截图201712242016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35" y="1839595"/>
            <a:ext cx="6767830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860831" y="378168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91884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440" y="1502410"/>
            <a:ext cx="2021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举例三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6" name="图片 5" descr="QQ截图201712242020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70" y="1663065"/>
            <a:ext cx="6315075" cy="309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  <a:endParaRPr lang="zh-CN" altLang="en-US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47750" y="1035685"/>
            <a:ext cx="647128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各大百科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用户指南（第二版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-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修订版）》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UML2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基础、建模与设计教程》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《软件需求（第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CSDN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网站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8.6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</a:rPr>
              <a:t>制作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</a:rPr>
              <a:t>找资料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8.7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eaLnBrk="1" fontAlgn="auto" hangingPunct="1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SRSR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</a:rPr>
              <a:t>9.0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8.9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和修改界面原型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课堂提问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Six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针对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PPT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讲的内容提出问题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Q1: UML2.0</a:t>
            </a:r>
            <a:r>
              <a:rPr lang="zh-CN" altLang="en-US" sz="1800">
                <a:solidFill>
                  <a:schemeClr val="bg1"/>
                </a:solidFill>
              </a:rPr>
              <a:t>和</a:t>
            </a:r>
            <a:r>
              <a:rPr lang="en-US" altLang="zh-CN" sz="1800">
                <a:solidFill>
                  <a:schemeClr val="bg1"/>
                </a:solidFill>
              </a:rPr>
              <a:t>UML1.x</a:t>
            </a:r>
            <a:r>
              <a:rPr lang="zh-CN" altLang="en-US" sz="1800">
                <a:solidFill>
                  <a:schemeClr val="bg1"/>
                </a:solidFill>
              </a:rPr>
              <a:t>相比增加了哪些图？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9230"/>
            <a:ext cx="75990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A: 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包图、组合结构图、交互概览图、时间图</a:t>
            </a:r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Q2: </a:t>
            </a:r>
            <a:r>
              <a:rPr lang="zh-CN" altLang="en-US" sz="1800">
                <a:solidFill>
                  <a:schemeClr val="bg1"/>
                </a:solidFill>
              </a:rPr>
              <a:t>13种图归结的5大类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9230"/>
            <a:ext cx="75990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A: </a:t>
            </a:r>
            <a:r>
              <a:rPr lang="zh-CN" sz="1400">
                <a:solidFill>
                  <a:schemeClr val="bg1"/>
                </a:solidFill>
              </a:rPr>
              <a:t>静态图、行为图、用例图、交互图、实现图</a:t>
            </a:r>
            <a:endParaRPr lang="zh-CN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Q3: 4+1View</a:t>
            </a:r>
            <a:r>
              <a:rPr lang="zh-CN" altLang="en-US" sz="1800">
                <a:solidFill>
                  <a:schemeClr val="bg1"/>
                </a:solidFill>
              </a:rPr>
              <a:t>视图是指哪些视图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9230"/>
            <a:ext cx="759904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Development View(</a:t>
            </a: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部署视图</a:t>
            </a: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Logical View(</a:t>
            </a: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逻辑视图</a:t>
            </a: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Physical view(</a:t>
            </a: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组件视图</a:t>
            </a: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Process view(</a:t>
            </a: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并发视图</a:t>
            </a: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Scenarios(</a:t>
            </a:r>
            <a:r>
              <a:rPr lang="zh-CN" altLang="en-US" sz="1400" b="1" dirty="0">
                <a:solidFill>
                  <a:schemeClr val="bg1"/>
                </a:solidFill>
                <a:sym typeface="+mn-ea"/>
              </a:rPr>
              <a:t>用例视图</a:t>
            </a: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1400" b="1" dirty="0">
              <a:solidFill>
                <a:schemeClr val="bg1"/>
              </a:solidFill>
              <a:sym typeface="+mn-ea"/>
            </a:endParaRPr>
          </a:p>
          <a:p>
            <a:endParaRPr lang="zh-CN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7734" y="1048728"/>
            <a:ext cx="4807585" cy="377479"/>
            <a:chOff x="1641" y="2433"/>
            <a:chExt cx="7571" cy="594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41" y="2433"/>
              <a:ext cx="158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4+1view</a:t>
              </a:r>
              <a:endParaRPr lang="en-US" altLang="zh-CN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7" y="2497"/>
              <a:ext cx="5205" cy="48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4+</a:t>
              </a:r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1view</a:t>
              </a:r>
              <a:endParaRPr lang="en-US" altLang="zh-CN" sz="1400" b="1" noProof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3" y="2447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203652" y="2478064"/>
            <a:ext cx="4791352" cy="368427"/>
            <a:chOff x="1676" y="2447"/>
            <a:chExt cx="7544" cy="582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676" y="2447"/>
              <a:ext cx="1633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举例</a:t>
              </a:r>
              <a:endParaRPr lang="zh-CN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16" y="2471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结合小组项目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8" y="2447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69993" y="3109599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参考资料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参考文献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180449" y="3675408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组员分工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介绍组员分工情况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207462" y="1775803"/>
            <a:ext cx="4787541" cy="368427"/>
            <a:chOff x="1676" y="2422"/>
            <a:chExt cx="7538" cy="582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676" y="2496"/>
              <a:ext cx="1633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区别</a:t>
              </a:r>
              <a:endParaRPr lang="zh-CN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0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UML1.0 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和 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UML2.0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的区别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文本框 29"/>
            <p:cNvSpPr txBox="1">
              <a:spLocks noChangeArrowheads="1"/>
            </p:cNvSpPr>
            <p:nvPr/>
          </p:nvSpPr>
          <p:spPr bwMode="auto">
            <a:xfrm flipH="1">
              <a:off x="3359" y="242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180449" y="4193567"/>
            <a:ext cx="4782485" cy="368585"/>
            <a:chOff x="1674" y="2422"/>
            <a:chExt cx="7532" cy="580"/>
          </a:xfrm>
        </p:grpSpPr>
        <p:sp>
          <p:nvSpPr>
            <p:cNvPr id="10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课堂疑问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针对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讲的内容提出问题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3349" y="2422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制作人：</a:t>
            </a:r>
            <a:r>
              <a:rPr lang="en-US" altLang="zh-CN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547" y="3548172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4+1View</a:t>
            </a:r>
            <a:endParaRPr 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相关概念</a:t>
            </a:r>
            <a:endParaRPr 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8695" y="889643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4+1View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560" y="2115908"/>
            <a:ext cx="74053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	4 + 1</a:t>
            </a:r>
            <a:r>
              <a:rPr lang="zh-CN" altLang="en-US" sz="1800" b="1" dirty="0">
                <a:solidFill>
                  <a:schemeClr val="bg1"/>
                </a:solidFill>
              </a:rPr>
              <a:t>是由</a:t>
            </a:r>
            <a:r>
              <a:rPr lang="en-US" altLang="zh-CN" sz="1800" b="1" u="sng" dirty="0">
                <a:solidFill>
                  <a:schemeClr val="bg1"/>
                </a:solidFill>
              </a:rPr>
              <a:t>Philippe </a:t>
            </a:r>
            <a:r>
              <a:rPr lang="en-US" altLang="zh-CN" sz="1800" b="1" u="sng" dirty="0" err="1">
                <a:solidFill>
                  <a:schemeClr val="bg1"/>
                </a:solidFill>
              </a:rPr>
              <a:t>Kruchten</a:t>
            </a:r>
            <a:r>
              <a:rPr lang="zh-CN" altLang="en-US" sz="1800" b="1" dirty="0">
                <a:solidFill>
                  <a:schemeClr val="bg1"/>
                </a:solidFill>
              </a:rPr>
              <a:t>设计的“基于使用多个并发视图描述软件密集型系统的体系结构” 的视图模型。从最终用户，开发者和项目经理等不同利益相关者的角度来看，这些视图被用来描述系统。模型的四种视图是逻辑的，发展的，过程的和物理的视图。另外，选定的用例或场景被用来说明作为“加一”视图的架构。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695" y="829143"/>
            <a:ext cx="538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该模型包含</a:t>
            </a:r>
            <a:r>
              <a:rPr lang="en-US" altLang="zh-CN" sz="3200" dirty="0">
                <a:solidFill>
                  <a:schemeClr val="bg1"/>
                </a:solidFill>
              </a:rPr>
              <a:t>4 + 1</a:t>
            </a:r>
            <a:r>
              <a:rPr lang="zh-CN" altLang="en-US" sz="3200" dirty="0">
                <a:solidFill>
                  <a:schemeClr val="bg1"/>
                </a:solidFill>
              </a:rPr>
              <a:t>个视图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5468" y="1416139"/>
            <a:ext cx="7553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Development View(</a:t>
            </a:r>
            <a:r>
              <a:rPr lang="zh-CN" altLang="en-US" sz="1600" b="1" dirty="0">
                <a:solidFill>
                  <a:schemeClr val="bg1"/>
                </a:solidFill>
              </a:rPr>
              <a:t>部署视图</a:t>
            </a:r>
            <a:r>
              <a:rPr lang="en-US" altLang="zh-CN" sz="1600" b="1" dirty="0">
                <a:solidFill>
                  <a:schemeClr val="bg1"/>
                </a:solidFill>
              </a:rPr>
              <a:t>):</a:t>
            </a:r>
            <a:r>
              <a:rPr lang="zh-CN" altLang="en-US" sz="1600" b="1" dirty="0">
                <a:solidFill>
                  <a:schemeClr val="bg1"/>
                </a:solidFill>
              </a:rPr>
              <a:t>也称配置视图，</a:t>
            </a:r>
            <a:r>
              <a:rPr lang="zh-CN" altLang="en-US" sz="1600" dirty="0">
                <a:solidFill>
                  <a:schemeClr val="bg1"/>
                </a:solidFill>
              </a:rPr>
              <a:t>从开发人员的角度来看软件的管理，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也被称作</a:t>
            </a:r>
            <a:r>
              <a:rPr lang="en-US" altLang="zh-CN" sz="1600" dirty="0">
                <a:solidFill>
                  <a:schemeClr val="bg1"/>
                </a:solidFill>
              </a:rPr>
              <a:t>implementation view</a:t>
            </a:r>
            <a:r>
              <a:rPr lang="zh-CN" altLang="en-US" sz="1600" dirty="0">
                <a:solidFill>
                  <a:schemeClr val="bg1"/>
                </a:solidFill>
              </a:rPr>
              <a:t>。他使用了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图中的</a:t>
            </a:r>
            <a:r>
              <a:rPr lang="en-US" altLang="zh-CN" sz="1600" dirty="0">
                <a:solidFill>
                  <a:schemeClr val="bg1"/>
                </a:solidFill>
              </a:rPr>
              <a:t>Component 	diagram</a:t>
            </a:r>
            <a:r>
              <a:rPr lang="zh-CN" altLang="en-US" sz="1600" dirty="0">
                <a:solidFill>
                  <a:schemeClr val="bg1"/>
                </a:solidFill>
              </a:rPr>
              <a:t>来表达组件。 </a:t>
            </a:r>
            <a:r>
              <a:rPr lang="en-US" altLang="zh-CN" sz="1600" dirty="0">
                <a:solidFill>
                  <a:schemeClr val="bg1"/>
                </a:solidFill>
              </a:rPr>
              <a:t>Package diagram</a:t>
            </a:r>
            <a:r>
              <a:rPr lang="zh-CN" altLang="en-US" sz="1600" dirty="0">
                <a:solidFill>
                  <a:schemeClr val="bg1"/>
                </a:solidFill>
              </a:rPr>
              <a:t>则用来表达更大型的系统。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b="1" dirty="0">
                <a:solidFill>
                  <a:schemeClr val="bg1"/>
                </a:solidFill>
              </a:rPr>
              <a:t>Logical View(</a:t>
            </a:r>
            <a:r>
              <a:rPr lang="zh-CN" altLang="en-US" sz="1600" b="1" dirty="0">
                <a:solidFill>
                  <a:schemeClr val="bg1"/>
                </a:solidFill>
              </a:rPr>
              <a:t>逻辑视图</a:t>
            </a:r>
            <a:r>
              <a:rPr lang="en-US" altLang="zh-CN" sz="1600" b="1" dirty="0">
                <a:solidFill>
                  <a:schemeClr val="bg1"/>
                </a:solidFill>
              </a:rPr>
              <a:t>):</a:t>
            </a:r>
            <a:r>
              <a:rPr lang="zh-CN" altLang="en-US" sz="1600" dirty="0">
                <a:solidFill>
                  <a:schemeClr val="bg1"/>
                </a:solidFill>
              </a:rPr>
              <a:t>关心的是系统提供给</a:t>
            </a:r>
            <a:r>
              <a:rPr lang="en-US" altLang="zh-CN" sz="1600" dirty="0">
                <a:solidFill>
                  <a:schemeClr val="bg1"/>
                </a:solidFill>
              </a:rPr>
              <a:t>end-user</a:t>
            </a:r>
            <a:r>
              <a:rPr lang="zh-CN" altLang="en-US" sz="1600" dirty="0">
                <a:solidFill>
                  <a:schemeClr val="bg1"/>
                </a:solidFill>
              </a:rPr>
              <a:t>的功能。可表达的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图包含</a:t>
            </a:r>
            <a:r>
              <a:rPr lang="en-US" altLang="zh-CN" sz="1600" dirty="0">
                <a:solidFill>
                  <a:schemeClr val="bg1"/>
                </a:solidFill>
              </a:rPr>
              <a:t>	activity diagram, class diagram state diagram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b="1" dirty="0">
                <a:solidFill>
                  <a:schemeClr val="bg1"/>
                </a:solidFill>
              </a:rPr>
              <a:t>Physical view(</a:t>
            </a:r>
            <a:r>
              <a:rPr lang="zh-CN" altLang="en-US" sz="1600" b="1" dirty="0">
                <a:solidFill>
                  <a:schemeClr val="bg1"/>
                </a:solidFill>
              </a:rPr>
              <a:t>组件视图</a:t>
            </a:r>
            <a:r>
              <a:rPr lang="en-US" altLang="zh-CN" sz="1600" b="1" dirty="0">
                <a:solidFill>
                  <a:schemeClr val="bg1"/>
                </a:solidFill>
              </a:rPr>
              <a:t>):</a:t>
            </a:r>
            <a:r>
              <a:rPr lang="en-US" altLang="zh-CN" sz="1600" dirty="0">
                <a:solidFill>
                  <a:schemeClr val="bg1"/>
                </a:solidFill>
              </a:rPr>
              <a:t> </a:t>
            </a:r>
            <a:r>
              <a:rPr lang="zh-CN" altLang="en-US" sz="1600" dirty="0">
                <a:solidFill>
                  <a:schemeClr val="bg1"/>
                </a:solidFill>
              </a:rPr>
              <a:t>系统工程师的视图，关心的是系统 拓朴，包含组件之间实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体上怎麽连接。其也被称作</a:t>
            </a:r>
            <a:r>
              <a:rPr lang="en-US" altLang="zh-CN" sz="1600" dirty="0">
                <a:solidFill>
                  <a:schemeClr val="bg1"/>
                </a:solidFill>
              </a:rPr>
              <a:t>deployment diagram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包含的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图有</a:t>
            </a:r>
            <a:r>
              <a:rPr lang="en-US" altLang="zh-CN" sz="1600" dirty="0">
                <a:solidFill>
                  <a:schemeClr val="bg1"/>
                </a:solidFill>
              </a:rPr>
              <a:t>deployment diagram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b="1" dirty="0">
                <a:solidFill>
                  <a:schemeClr val="bg1"/>
                </a:solidFill>
              </a:rPr>
              <a:t>Process view(</a:t>
            </a:r>
            <a:r>
              <a:rPr lang="zh-CN" altLang="en-US" sz="1600" b="1" dirty="0">
                <a:solidFill>
                  <a:schemeClr val="bg1"/>
                </a:solidFill>
              </a:rPr>
              <a:t>并发视图</a:t>
            </a:r>
            <a:r>
              <a:rPr lang="en-US" altLang="zh-CN" sz="1600" b="1" dirty="0">
                <a:solidFill>
                  <a:schemeClr val="bg1"/>
                </a:solidFill>
              </a:rPr>
              <a:t>):</a:t>
            </a:r>
            <a:r>
              <a:rPr lang="zh-CN" altLang="en-US" sz="1600" b="1" dirty="0">
                <a:solidFill>
                  <a:schemeClr val="bg1"/>
                </a:solidFill>
              </a:rPr>
              <a:t>又称动态视图、进程试图，</a:t>
            </a:r>
            <a:r>
              <a:rPr lang="zh-CN" altLang="en-US" sz="1600" dirty="0">
                <a:solidFill>
                  <a:schemeClr val="bg1"/>
                </a:solidFill>
              </a:rPr>
              <a:t>着重在动态方面，关注解释系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统在执行中的动作和组件如何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沟通，用以解决同步问题、发布问题、整合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问题、效能问题等等。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可表的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图为 </a:t>
            </a:r>
            <a:r>
              <a:rPr lang="en-US" altLang="zh-CN" sz="1600" dirty="0">
                <a:solidFill>
                  <a:schemeClr val="bg1"/>
                </a:solidFill>
              </a:rPr>
              <a:t>activity </a:t>
            </a:r>
            <a:r>
              <a:rPr lang="en-US" altLang="zh-CN" sz="1600" dirty="0" err="1">
                <a:solidFill>
                  <a:schemeClr val="bg1"/>
                </a:solidFill>
              </a:rPr>
              <a:t>diagrsm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b="1" dirty="0">
                <a:solidFill>
                  <a:schemeClr val="bg1"/>
                </a:solidFill>
              </a:rPr>
              <a:t>Scenarios(</a:t>
            </a:r>
            <a:r>
              <a:rPr lang="zh-CN" altLang="en-US" sz="1600" b="1" dirty="0">
                <a:solidFill>
                  <a:schemeClr val="bg1"/>
                </a:solidFill>
              </a:rPr>
              <a:t>用例视图</a:t>
            </a:r>
            <a:r>
              <a:rPr lang="en-US" altLang="zh-CN" sz="1600" b="1" dirty="0">
                <a:solidFill>
                  <a:schemeClr val="bg1"/>
                </a:solidFill>
              </a:rPr>
              <a:t>):</a:t>
            </a:r>
            <a:r>
              <a:rPr lang="zh-CN" altLang="en-US" sz="1600" b="1" dirty="0">
                <a:solidFill>
                  <a:schemeClr val="bg1"/>
                </a:solidFill>
              </a:rPr>
              <a:t>又称“场景视图”</a:t>
            </a:r>
            <a:r>
              <a:rPr lang="zh-CN" altLang="en-US" sz="1600" dirty="0">
                <a:solidFill>
                  <a:schemeClr val="bg1"/>
                </a:solidFill>
              </a:rPr>
              <a:t>使用某些用例来描述系统架构，被称为第</a:t>
            </a:r>
            <a:r>
              <a:rPr lang="en-US" altLang="zh-CN" sz="1600" dirty="0">
                <a:solidFill>
                  <a:schemeClr val="bg1"/>
                </a:solidFill>
              </a:rPr>
              <a:t>5	</a:t>
            </a:r>
            <a:r>
              <a:rPr lang="zh-CN" altLang="en-US" sz="1600" dirty="0">
                <a:solidFill>
                  <a:schemeClr val="bg1"/>
                </a:solidFill>
              </a:rPr>
              <a:t>个视角，也被称作</a:t>
            </a:r>
            <a:r>
              <a:rPr lang="en-US" altLang="zh-CN" sz="1600" dirty="0">
                <a:solidFill>
                  <a:schemeClr val="bg1"/>
                </a:solidFill>
              </a:rPr>
              <a:t>	use case view</a:t>
            </a:r>
            <a:r>
              <a:rPr lang="zh-CN" altLang="en-US" sz="1600" dirty="0">
                <a:solidFill>
                  <a:schemeClr val="bg1"/>
                </a:solidFill>
              </a:rPr>
              <a:t>，通常被用作测试雏型阶段的初始动作，</a:t>
            </a: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被用来验证架构设计正确性 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695" y="829143"/>
            <a:ext cx="623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Development View(</a:t>
            </a:r>
            <a:r>
              <a:rPr lang="zh-CN" altLang="en-US" sz="2800" b="1" dirty="0">
                <a:solidFill>
                  <a:schemeClr val="bg1"/>
                </a:solidFill>
              </a:rPr>
              <a:t>部署视图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的表示法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6025" y="1596691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Ø  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构件：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模块、子系统、层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Ø  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连接件：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参照相关性、模块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过程调用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://www.cnitpm.com/upload/img/201501/201501071639321450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203018"/>
            <a:ext cx="47434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695" y="829143"/>
            <a:ext cx="538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Logical View(</a:t>
            </a:r>
            <a:r>
              <a:rPr lang="zh-CN" altLang="en-US" sz="2800" b="1" dirty="0">
                <a:solidFill>
                  <a:schemeClr val="bg1"/>
                </a:solidFill>
              </a:rPr>
              <a:t>逻辑视图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的表示法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cnitpm.com/upload/img/201501/2015010716393199196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81" y="2116927"/>
            <a:ext cx="4438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386012" y="1392308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构件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(Components)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：类、类服务、参数化类、类层次 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　　连接件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(Connectors)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：关联、包含聚集、使用、继承、实例化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695" y="829143"/>
            <a:ext cx="549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Physical view(</a:t>
            </a:r>
            <a:r>
              <a:rPr lang="zh-CN" altLang="en-US" sz="2800" b="1" dirty="0">
                <a:solidFill>
                  <a:schemeClr val="bg1"/>
                </a:solidFill>
              </a:rPr>
              <a:t>组件视图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的表示法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cnitpm.com/upload/img/201501/2015010716393244626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102459"/>
            <a:ext cx="4667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333625" y="1493801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Ø  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构件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：处理器、计算机、其它设备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Ø  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连接件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：通信协议等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WPS 演示</Application>
  <PresentationFormat>全屏显示(16:9)</PresentationFormat>
  <Paragraphs>349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Arial Unicode MS</vt:lpstr>
      <vt:lpstr>楷体_GB2312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JimmyYi</cp:lastModifiedBy>
  <cp:revision>7991</cp:revision>
  <dcterms:created xsi:type="dcterms:W3CDTF">2015-10-08T14:18:00Z</dcterms:created>
  <dcterms:modified xsi:type="dcterms:W3CDTF">2017-12-27T01:28:09Z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