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0" r:id="rId3"/>
  </p:sldMasterIdLst>
  <p:sldIdLst>
    <p:sldId id="260" r:id="rId4"/>
    <p:sldId id="266" r:id="rId5"/>
    <p:sldId id="294" r:id="rId6"/>
    <p:sldId id="351" r:id="rId7"/>
    <p:sldId id="337" r:id="rId8"/>
    <p:sldId id="336" r:id="rId9"/>
    <p:sldId id="293" r:id="rId10"/>
    <p:sldId id="311" r:id="rId11"/>
    <p:sldId id="275" r:id="rId12"/>
    <p:sldId id="345" r:id="rId13"/>
    <p:sldId id="339" r:id="rId14"/>
    <p:sldId id="347" r:id="rId15"/>
    <p:sldId id="340" r:id="rId16"/>
    <p:sldId id="341" r:id="rId17"/>
    <p:sldId id="312" r:id="rId18"/>
    <p:sldId id="352" r:id="rId19"/>
    <p:sldId id="353" r:id="rId20"/>
    <p:sldId id="354" r:id="rId21"/>
    <p:sldId id="291" r:id="rId22"/>
    <p:sldId id="342" r:id="rId23"/>
    <p:sldId id="361" r:id="rId24"/>
    <p:sldId id="362" r:id="rId25"/>
    <p:sldId id="363" r:id="rId26"/>
    <p:sldId id="360" r:id="rId27"/>
    <p:sldId id="383" r:id="rId28"/>
    <p:sldId id="355" r:id="rId29"/>
    <p:sldId id="313" r:id="rId30"/>
    <p:sldId id="344" r:id="rId31"/>
    <p:sldId id="359" r:id="rId32"/>
    <p:sldId id="381" r:id="rId33"/>
    <p:sldId id="349" r:id="rId34"/>
    <p:sldId id="303" r:id="rId35"/>
    <p:sldId id="364" r:id="rId36"/>
    <p:sldId id="305" r:id="rId37"/>
    <p:sldId id="357" r:id="rId38"/>
    <p:sldId id="356" r:id="rId39"/>
    <p:sldId id="296" r:id="rId40"/>
    <p:sldId id="358" r:id="rId41"/>
    <p:sldId id="288" r:id="rId4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2" autoAdjust="0"/>
    <p:restoredTop sz="94660" autoAdjust="0"/>
  </p:normalViewPr>
  <p:slideViewPr>
    <p:cSldViewPr snapToGrid="0" showGuides="1">
      <p:cViewPr varScale="1">
        <p:scale>
          <a:sx n="73" d="100"/>
          <a:sy n="73" d="100"/>
        </p:scale>
        <p:origin x="492" y="60"/>
      </p:cViewPr>
      <p:guideLst>
        <p:guide orient="horz" pos="285"/>
        <p:guide pos="5076"/>
        <p:guide pos="1530"/>
        <p:guide orient="horz" pos="1220"/>
        <p:guide orient="horz" pos="2298"/>
        <p:guide orient="horz" pos="320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r>
              <a:rPr lang="en-US" altLang="zh-CN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b="1" spc="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mj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软件工程系列课程辅助学习网站</a:t>
            </a:r>
            <a:r>
              <a:rPr lang="en-US" altLang="zh-CN" sz="4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需求工程计划</a:t>
            </a:r>
            <a:endParaRPr lang="en-US" altLang="zh-CN" sz="4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G9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44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张琪，于欣汝，曾雨晴，靳泽旭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01" y="-239451"/>
            <a:ext cx="5315339" cy="29898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496633" y="1176241"/>
            <a:ext cx="2338007" cy="4696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验收标准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8312" y="2529185"/>
            <a:ext cx="6506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sz="2400" dirty="0"/>
              <a:t>交付之前应当进行小组评审，与文档说明保持一致，风格统一。然后应和需方进行交流评审以达到需方的要求。文字应当清晰易懂，达到各类标准。</a:t>
            </a:r>
            <a:endParaRPr lang="zh-CN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组织结构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602" y="2003708"/>
            <a:ext cx="8148689" cy="3587194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0237" y="4371709"/>
            <a:ext cx="2249334" cy="181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主要负责人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复审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N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通知到位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审核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中职责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375" y="1982470"/>
            <a:ext cx="7153766" cy="249809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9248" y="6437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OBS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 descr="obs (1)"/>
          <p:cNvPicPr>
            <a:picLocks noChangeAspect="1"/>
          </p:cNvPicPr>
          <p:nvPr/>
        </p:nvPicPr>
        <p:blipFill>
          <a:blip r:embed="rId1"/>
          <a:srcRect l="99685" t="-2833" r="-16381" b="6531"/>
          <a:stretch>
            <a:fillRect/>
          </a:stretch>
        </p:blipFill>
        <p:spPr>
          <a:xfrm>
            <a:off x="7058660" y="499745"/>
            <a:ext cx="941705" cy="9045575"/>
          </a:xfrm>
          <a:prstGeom prst="rect">
            <a:avLst/>
          </a:prstGeom>
        </p:spPr>
      </p:pic>
      <p:pic>
        <p:nvPicPr>
          <p:cNvPr id="4" name="图片 3" descr="QQ截图201711012350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40" y="1304290"/>
            <a:ext cx="6314440" cy="51930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OBS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-91440" y="20079"/>
            <a:ext cx="923544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2661140" y="108718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99277" y="979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spc="3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17937" y="70146"/>
            <a:ext cx="1295400" cy="369332"/>
          </a:xfrm>
          <a:prstGeom prst="rect">
            <a:avLst/>
          </a:prstGeom>
          <a:solidFill>
            <a:srgbClr val="E74E3E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 descr="QQ截图20171101235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1617345"/>
            <a:ext cx="6187440" cy="509968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40526" y="2403567"/>
          <a:ext cx="7262948" cy="281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736"/>
                <a:gridCol w="924701"/>
                <a:gridCol w="887201"/>
                <a:gridCol w="982655"/>
                <a:gridCol w="1672983"/>
                <a:gridCol w="1951672"/>
              </a:tblGrid>
              <a:tr h="344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39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侯宏伦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任务下达者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客户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任务下达者强烈支持，严格约束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学生的项目经验不足，不能完全严格按照实际项目开发过程。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houhl@zucc.edu.cn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04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杨枨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需求任务下达者、监督者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强烈支持任务完成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同时下达需求和监督多个小组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yangc@zucc.edu.cn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04751" y="1938132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客户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92610" y="2047353"/>
          <a:ext cx="7471804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999"/>
                <a:gridCol w="951292"/>
                <a:gridCol w="912714"/>
                <a:gridCol w="1365125"/>
                <a:gridCol w="1121384"/>
                <a:gridCol w="2253290"/>
              </a:tblGrid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姓名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奕吉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项目经理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认真负责严格按照项目的要求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31501310@stu.zucc.edu.cn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曾雨晴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配置管理员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项目组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服从项目经理安排，认真执行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31501356@stu.zucc.edu.cn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于欣汝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业务分析员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服从项目经理安排，认真执行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31501359@stu.zucc.edu.cn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靳泽旭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服从项目经理安排，认真执行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经验不足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31501404@stu.zucc.edu.cn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张旗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测试人员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服从项目经理安排，认真执行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31501312@stu.zucc.edu.cn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619896" y="1245800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项目组成员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110342" y="2664823"/>
          <a:ext cx="7406639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428"/>
                <a:gridCol w="942995"/>
                <a:gridCol w="904754"/>
                <a:gridCol w="1353219"/>
                <a:gridCol w="1111605"/>
                <a:gridCol w="2233638"/>
              </a:tblGrid>
              <a:tr h="203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杨枨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教师用户代表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强烈支持任务完成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同时下达需求和监督多个小组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yangc@zucc.edu.cn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陈妍蓝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学生用户客户代表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支持态度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暂无约束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31501391@stu.zucc.edu.cn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sz="1800" kern="100">
                          <a:effectLst/>
                        </a:rPr>
                        <a:t>PRD-2017及全院的同学</a:t>
                      </a:r>
                      <a:endParaRPr sz="1800" kern="1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学生使用对象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支持态度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暂无约束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04751" y="1938132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用户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173299" y="2517299"/>
          <a:ext cx="6468472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649"/>
                <a:gridCol w="1234583"/>
                <a:gridCol w="1183916"/>
                <a:gridCol w="2924324"/>
              </a:tblGrid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3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奕吉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项目经理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31501310@stu.zucc.edu.cn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曾雨晴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过程分析员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31501356@stu.zucc.edu.cn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于欣汝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业务分析员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31501359@stu.zucc.edu.cn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3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靳泽旭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31501404@stu.zucc.edu.cn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张旗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测试人员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31501312@stu.zucc.edu.cn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侯宏伦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任务下达者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客户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houhl@zucc.edu.cn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杨枨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需求任务下达者、监督者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yangc@zucc.edu.cn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04751" y="1938132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CCB</a:t>
            </a:r>
            <a:r>
              <a:rPr lang="zh-CN" altLang="en-US" sz="2400" dirty="0" smtClean="0"/>
              <a:t>成员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144530"/>
            <a:ext cx="6050689" cy="2308324"/>
            <a:chOff x="1184275" y="2293433"/>
            <a:chExt cx="6050689" cy="2308324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213826" y="2293433"/>
              <a:ext cx="402113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需求工程计划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5" y="1707140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5" y="2229812"/>
            <a:ext cx="1927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需求工程组织</a:t>
            </a:r>
            <a:endParaRPr lang="zh-CN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6" y="3183919"/>
            <a:ext cx="1927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需求工程计划</a:t>
            </a:r>
            <a:endParaRPr lang="zh-HK" altLang="en-US" sz="2800" b="1" spc="3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307023"/>
            <a:ext cx="1795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参考文献及评价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6989" y="647379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需求工程计划概述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53407" y="1927588"/>
            <a:ext cx="692331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需求工程分为两个大的阶段：需求开发阶段和需求管理阶段</a:t>
            </a:r>
            <a:endParaRPr lang="en-US" altLang="zh-CN" dirty="0"/>
          </a:p>
          <a:p>
            <a:r>
              <a:rPr lang="zh-CN" altLang="en-US" dirty="0"/>
              <a:t>需求开发阶段又分为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zh-CN" altLang="en-US" dirty="0" smtClean="0"/>
              <a:t>模块：需求获取、分析、规范说明、验证和需求管理每个阶段的时间安排如下。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304834" y="319867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计划阶段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开始时间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需求获取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2017年10月29日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2017年11月10日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奕吉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需求分析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2017年10月31日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2017年11月18日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于欣汝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规范说明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2017年11月16日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2017年11月28日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靳泽旭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验证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2017年11月27日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2017年12月8日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张旗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需求管理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2017年12月11日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2017年12月30日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曾雨晴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419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圆角矩形 1"/>
          <p:cNvSpPr/>
          <p:nvPr/>
        </p:nvSpPr>
        <p:spPr>
          <a:xfrm>
            <a:off x="156545" y="0"/>
            <a:ext cx="1907388" cy="645844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需求工程计划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872425"/>
          <a:ext cx="6096000" cy="55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47077">
                <a:tc gridSpan="3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需求工程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——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启动前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893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工具和操作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86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项目章程</a:t>
                      </a:r>
                      <a:r>
                        <a:rPr lang="en-US" altLang="zh-CN" dirty="0" smtClean="0"/>
                        <a:t>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项目描述</a:t>
                      </a:r>
                      <a:r>
                        <a:rPr lang="en-US" altLang="zh-CN" dirty="0" smtClean="0"/>
                        <a:t>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、环境和组织因素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、进行可行性分析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、选择开发原型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wbs</a:t>
                      </a:r>
                      <a:r>
                        <a:rPr lang="zh-CN" altLang="en-US" dirty="0" smtClean="0"/>
                        <a:t>图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、甘特图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可行性分析报告</a:t>
                      </a:r>
                      <a:r>
                        <a:rPr lang="en-US" altLang="zh-CN" dirty="0" smtClean="0"/>
                        <a:t>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项目计划</a:t>
                      </a:r>
                      <a:r>
                        <a:rPr lang="en-US" altLang="zh-CN" dirty="0" smtClean="0"/>
                        <a:t>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需求工程计划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717">
                <a:tc gridSpan="3"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需求获取阶段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3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工具和操作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89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项目描述</a:t>
                      </a:r>
                      <a:r>
                        <a:rPr lang="en-US" altLang="zh-CN" dirty="0" smtClean="0"/>
                        <a:t>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问卷列表</a:t>
                      </a:r>
                      <a:r>
                        <a:rPr lang="en-US" altLang="zh-CN" dirty="0" smtClean="0"/>
                        <a:t>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、干系人分析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、访谈问题列表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、建立核心队伍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、取得干系人的支持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、发放问卷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、需求获取访谈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、用户界面分析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、分析漏掉的需求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、愿景和范围文档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、问卷及访谈结果汇总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、干系人资料文档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、界面原型初步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419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872425"/>
          <a:ext cx="6096000" cy="51990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需求分析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638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工具和操作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59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、问卷及访谈结果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项目描述</a:t>
                      </a:r>
                      <a:r>
                        <a:rPr lang="en-US" altLang="zh-CN" dirty="0" smtClean="0"/>
                        <a:t>》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、建立模型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、分析可行性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、排列需求优先级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、创建数据字典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、分析接口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、将需求分配到子系统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、需求分析文档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、数据字典和</a:t>
                      </a:r>
                      <a:r>
                        <a:rPr lang="en-US" altLang="zh-CN" dirty="0" smtClean="0"/>
                        <a:t>E-R</a:t>
                      </a:r>
                      <a:r>
                        <a:rPr lang="zh-CN" altLang="en-US" dirty="0" smtClean="0"/>
                        <a:t>图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、界面原型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、数据流图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、层次方框图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TBD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893">
                <a:tc gridSpan="3"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规格说明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8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工具和操作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8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、需求分析阶段所有成果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、需求文档模板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、业务规则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、为每个需求分配唯一标示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、非功能性需求分析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zh-CN" sz="1800" kern="100" dirty="0" smtClean="0">
                          <a:effectLst/>
                        </a:rPr>
                        <a:t>软件需求规格说明书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0" y="33329"/>
            <a:ext cx="2162907" cy="58053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需求工程计划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419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872425"/>
          <a:ext cx="6096000" cy="5760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验证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638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工具和操作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59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软件需求规格说明书</a:t>
                      </a:r>
                      <a:r>
                        <a:rPr lang="en-US" altLang="zh-CN" dirty="0" smtClean="0"/>
                        <a:t>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、评定标准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、需求用例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、评审需求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、测试需求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、模拟需求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、定义验收条件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用户手册</a:t>
                      </a:r>
                      <a:r>
                        <a:rPr lang="en-US" altLang="zh-CN" dirty="0" smtClean="0"/>
                        <a:t>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、评定结果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893">
                <a:tc gridSpan="3"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需求管理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8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工具和操作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8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、以上说有产出里程碑是文档及其相关图表和资料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、需求管理工具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、建立变更控制流程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、分析变更影响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、维护变更历史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、跟踪需求状态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、需求基线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、变更申请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、变更控制状态报告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、变更影响分析报告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需求变更控制文档</a:t>
                      </a:r>
                      <a:r>
                        <a:rPr lang="en-US" altLang="zh-CN" dirty="0" smtClean="0"/>
                        <a:t>》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0" y="33329"/>
            <a:ext cx="2162907" cy="58053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需求工程计划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6989" y="647379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r>
              <a:rPr lang="zh-CN" altLang="en-US" dirty="0">
                <a:solidFill>
                  <a:schemeClr val="bg1"/>
                </a:solidFill>
              </a:rPr>
              <a:t>表（工作结构分解表）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 descr="QQ截图20171031102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1841500"/>
            <a:ext cx="8977630" cy="1965960"/>
          </a:xfrm>
          <a:prstGeom prst="rect">
            <a:avLst/>
          </a:prstGeom>
        </p:spPr>
      </p:pic>
      <p:pic>
        <p:nvPicPr>
          <p:cNvPr id="17" name="图片 16" descr="QQ截图201710311027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4667250"/>
            <a:ext cx="8815705" cy="11842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6989" y="699449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 descr="QQ截图201710311027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35" y="2307590"/>
            <a:ext cx="7628255" cy="196596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6989" y="647379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任务描述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7" name="图片 16" descr="QQ截图201711020912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570" y="653415"/>
            <a:ext cx="3324860" cy="5551805"/>
          </a:xfrm>
          <a:prstGeom prst="rect">
            <a:avLst/>
          </a:prstGeom>
        </p:spPr>
      </p:pic>
      <p:pic>
        <p:nvPicPr>
          <p:cNvPr id="18" name="图片 17" descr="QQ截图20171102091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15" y="697865"/>
            <a:ext cx="2667000" cy="582993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05557" y="877238"/>
            <a:ext cx="2901462" cy="98473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需求工程的</a:t>
            </a:r>
            <a:r>
              <a:rPr lang="zh-CN" altLang="en-US" dirty="0">
                <a:solidFill>
                  <a:schemeClr val="bg1"/>
                </a:solidFill>
              </a:rPr>
              <a:t>甘特图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 descr="QQ截图201710311030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2415540"/>
            <a:ext cx="8864600" cy="40411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05557" y="877238"/>
            <a:ext cx="2901462" cy="98473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需求工程计划的</a:t>
            </a:r>
            <a:r>
              <a:rPr lang="zh-CN" altLang="en-US" dirty="0">
                <a:solidFill>
                  <a:schemeClr val="bg1"/>
                </a:solidFill>
              </a:rPr>
              <a:t>甘特图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20" name="图片 19" descr="QQ截图201710311036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1939925"/>
            <a:ext cx="8831580" cy="46278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5557" y="877238"/>
            <a:ext cx="1793060" cy="638053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人力资源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80780" y="876750"/>
          <a:ext cx="5876653" cy="2771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080"/>
                <a:gridCol w="4318573"/>
              </a:tblGrid>
              <a:tr h="461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1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奕吉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项目经理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1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曾雨晴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软件配置管理员</a:t>
                      </a:r>
                      <a:endParaRPr lang="zh-CN" alt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1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于欣汝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业务分析员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1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靳泽旭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1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张旗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测试人员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67030" y="4269740"/>
            <a:ext cx="5080000" cy="2953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zh-HK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项目经理将会管理整个项目开发过程，主要负责项目可行性分析，系统维护和项目总结于欣汝主要主负责需求工程阶段任务和需求分析阶段任务奕吉将主要负责需求获取靳泽旭主要负责需求分析于欣汝将主要负责规范说明张旗将主要负责验证曾雨晴将主要负责需求管理</a:t>
            </a:r>
            <a:r>
              <a:rPr lang="zh-HK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 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介绍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88595" y="764540"/>
            <a:ext cx="2366010" cy="8382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质量保证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438900" y="65849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HK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文档保证</a:t>
            </a:r>
            <a:endParaRPr lang="zh-CN" altLang="en-US"/>
          </a:p>
        </p:txBody>
      </p:sp>
      <p:graphicFrame>
        <p:nvGraphicFramePr>
          <p:cNvPr id="23" name="表格 22"/>
          <p:cNvGraphicFramePr/>
          <p:nvPr/>
        </p:nvGraphicFramePr>
        <p:xfrm>
          <a:off x="6438900" y="1040130"/>
          <a:ext cx="270573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软件需求描述（</a:t>
                      </a: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SRD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软件设计描述（</a:t>
                      </a: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SDD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测试计划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用户文档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软件配置管理计划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323215" y="202152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zh-HK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角色和职责 </a:t>
            </a:r>
            <a:endParaRPr lang="zh-CN" altLang="en-US"/>
          </a:p>
        </p:txBody>
      </p:sp>
      <p:graphicFrame>
        <p:nvGraphicFramePr>
          <p:cNvPr id="25" name="表格 24"/>
          <p:cNvGraphicFramePr/>
          <p:nvPr/>
        </p:nvGraphicFramePr>
        <p:xfrm>
          <a:off x="323215" y="2481898"/>
          <a:ext cx="5411470" cy="165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职责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项目经理（奕吉）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建团队成员，管理项目团队，对组员的各个阶段行动进行监控，同时要在本项目章程之下成功完成项目并对项目负责，按照规范的项目管理方法对项目进行规划、执行、监控和收尾，确保项目在规定的范围、时间成本和质量等要求之下完工。 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业务分析员（于欣汝）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负责架设桥梁以填补业务人员和编码人员之间的鸿沟，详细了解业务需求和环境，负责业务系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系统设计师（靳泽旭）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根据需求设计软件，编码软件系统，达到用户满意的软件。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软件配置管理员（曾雨晴）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管理组是一些负责策划、协调和实施软件项目的正式配置管理活动，确定基线，保证更新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系统测试人员（张旗）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并对其进行测试，检查软件有没有错误，测试软件是否具有稳定性，写出相应的测试规范和测试用例，对软件产品的整个开发过程进行监督和检验，使之能够达到满足客户的需求，提出解决方案。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05557" y="877238"/>
            <a:ext cx="2901462" cy="98473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预算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3344863" y="1568450"/>
          <a:ext cx="5411470" cy="190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阶段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预算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项目前期准备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185.82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项目计划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991.04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需求获取活动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526.49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898.13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规范说明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650.37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需求验证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495.52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需求管理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867.16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概要设计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557.46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一学期</a:t>
                      </a: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次会议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929.1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449580" y="3630295"/>
          <a:ext cx="5412105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5305"/>
              </a:tblGrid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成员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预算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奕吉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53.63h</a:t>
                      </a:r>
                      <a:endParaRPr lang="zh-CN" altLang="en-US" sz="12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1660.92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曾雨晴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51.55h</a:t>
                      </a:r>
                      <a:endParaRPr lang="zh-CN" altLang="en-US" sz="12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1596.50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于欣汝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54.67h</a:t>
                      </a:r>
                      <a:endParaRPr lang="zh-CN" altLang="en-US" sz="12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1693.10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张旗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52.98h</a:t>
                      </a:r>
                      <a:endParaRPr lang="zh-CN" altLang="en-US" sz="12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1640.78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靳泽旭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53.77h</a:t>
                      </a:r>
                      <a:endParaRPr lang="zh-CN" altLang="en-US" sz="12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HK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1665.25</a:t>
                      </a:r>
                      <a:r>
                        <a:rPr lang="zh-HK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4043680" y="6195377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HK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服务器租用</a:t>
            </a:r>
            <a:r>
              <a:rPr lang="en-US" altLang="zh-HK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</a:t>
            </a:r>
            <a:r>
              <a:rPr lang="zh-HK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HK" sz="1400" b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HK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年，网站域名的租用</a:t>
            </a:r>
            <a:r>
              <a:rPr lang="en-US" altLang="zh-HK" sz="1400" b="0">
                <a:latin typeface="Calibri" panose="020F0502020204030204" pitchFamily="34" charset="0"/>
                <a:cs typeface="Calibri" panose="020F0502020204030204" pitchFamily="34" charset="0"/>
              </a:rPr>
              <a:t>38</a:t>
            </a:r>
            <a:r>
              <a:rPr lang="zh-HK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HK" sz="1400" b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HK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变更控制政策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54925" y="2127594"/>
            <a:ext cx="54341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、所有变更必须遵循流程，大的变更需提交变更申请。批准后方可变更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、对于未批准的变更除了可行性探索外不进行涉及和实现工作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、只是简单提交一个变更不会保证其一定会被实现。项目的变更控制委员会决定实现哪个变更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、变更数据库的内容必须所有干系人课件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、每个变更必须进行影响分析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、每个变更必须追溯到一个通过批准的变更请求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、变更请求的批准或否决都需要记录背后的理由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需求变更流程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54925" y="2127594"/>
            <a:ext cx="54341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提交需求变更申请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、评估变更请求，进行影响便更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CBB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决定是否进行变更（不更驳回，以下为统一变更流程）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、完成修改，并请求验证（以下为如果验证成功）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、保存修改后的产品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、完成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《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需求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变更控制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文档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》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风险预估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3531" y="1636917"/>
          <a:ext cx="7223761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7355"/>
                <a:gridCol w="2408203"/>
                <a:gridCol w="240820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需求工程阶段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存在风险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解决方案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用户需求表达和需求获取人员之间的理解偏差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频繁的与用户代表沟通，减低需求理解偏差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需求不完全的风险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在与用户的交流中引导用户去谈论更多的需求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用户需求不切实际，期望太高的风险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对用户分析，降低用户期望值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用户对自己的需求没有明确的认识的风险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从用户的语言中，分析摘取有用的需求。在程序中预留某些用户未提及需求的接口，为以后用户需求的变更留有余地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根据社会环境的改变，用户的需求改变的风险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在于用户的交流中将社会环境的因数加入，起到提醒用户的目的。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风险预估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7811" y="1906737"/>
          <a:ext cx="7315202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7828"/>
                <a:gridCol w="2438687"/>
                <a:gridCol w="2438687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需求工程阶段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存在风险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解决方案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需求分析阶段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需求基线确立偏差的风险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反复与用户核对，并取得项目相关干系人的确认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需求分析阶段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小组成员对需求分析的经验不足，导致分析结果不准确，与用户需求有偏差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反复与用户代表确认，咨询相关老师。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需求分析阶段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需求优先级定义不准的风险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规范说明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具有二义性的术语引起的风险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对重要术语进行注释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规范说明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规范定义的经验少引发的规格说明的不全面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验证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评审熟练程度引发的风险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需求测试用例的不完全的风险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风险预估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3531" y="1636917"/>
          <a:ext cx="7223761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7355"/>
                <a:gridCol w="2408203"/>
                <a:gridCol w="240820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需求工程阶段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存在风险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解决方案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需求管理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变更需求引发的风险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、变更需求需提交《需求变更申请书》，得到批准才能执行。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、控制变更次数不得超过两次。并在确定的基线的基础上变更。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、预留变更的接口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zh-CN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需求管理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分析变更需求的风险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需求变更会影响到后面几个阶段的任务，力求将变更的影响降到最小。或使用上述中预留的部分修改。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zh-CN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需求管理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版本控制过程中的风险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使用版本控制工具，严格按变更控制流程进行。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35648" y="3807595"/>
            <a:ext cx="670888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《软件工程导论（第六版）》——清华大学出版社</a:t>
            </a:r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《软件项目管理》——机械工业出版社</a:t>
            </a:r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《软件需求（第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部）》清华大学出版社</a:t>
            </a:r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/>
          <p:nvPr/>
        </p:nvGraphicFramePr>
        <p:xfrm>
          <a:off x="1043940" y="1128395"/>
          <a:ext cx="681418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61442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里程碑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组员评价</a:t>
                      </a:r>
                      <a:endParaRPr lang="zh-CN" altLang="en-US"/>
                    </a:p>
                  </a:txBody>
                  <a:tcPr/>
                </a:tc>
              </a:tr>
              <a:tr h="13112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《项目可行性报告》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靳泽旭、奕吉、张旗三人负责可行性分析报告，在过程中能及时负责地完成任务。曾雨晴、于欣汝审核报告。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奕吉（</a:t>
                      </a:r>
                      <a:r>
                        <a:rPr lang="en-US" altLang="zh-CN" sz="1400"/>
                        <a:t>8.7</a:t>
                      </a:r>
                      <a:r>
                        <a:rPr lang="zh-CN" altLang="en-US" sz="1400"/>
                        <a:t>分）、靳泽旭（</a:t>
                      </a:r>
                      <a:r>
                        <a:rPr lang="en-US" altLang="zh-CN" sz="1400"/>
                        <a:t>8.3</a:t>
                      </a:r>
                      <a:r>
                        <a:rPr lang="zh-CN" altLang="en-US" sz="1400"/>
                        <a:t>分）、张旗（</a:t>
                      </a:r>
                      <a:r>
                        <a:rPr lang="en-US" altLang="zh-CN" sz="1400"/>
                        <a:t>8.5</a:t>
                      </a:r>
                      <a:r>
                        <a:rPr lang="zh-CN" altLang="en-US" sz="1400"/>
                        <a:t>分）、曾雨晴（</a:t>
                      </a:r>
                      <a:r>
                        <a:rPr lang="en-US" altLang="zh-CN" sz="1400"/>
                        <a:t>8.2</a:t>
                      </a:r>
                      <a:r>
                        <a:rPr lang="zh-CN" altLang="en-US" sz="1400"/>
                        <a:t>分）、于欣汝（</a:t>
                      </a:r>
                      <a:r>
                        <a:rPr lang="en-US" altLang="zh-CN" sz="1400"/>
                        <a:t>8.4</a:t>
                      </a:r>
                      <a:r>
                        <a:rPr lang="zh-CN" altLang="en-US" sz="1400"/>
                        <a:t>分）</a:t>
                      </a:r>
                      <a:endParaRPr lang="zh-CN" altLang="en-US" sz="1400"/>
                    </a:p>
                  </a:txBody>
                  <a:tcPr/>
                </a:tc>
              </a:tr>
              <a:tr h="372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《项目总体计划》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在执行项目计划过程中</a:t>
                      </a:r>
                      <a:r>
                        <a:rPr lang="en-US" altLang="zh-CN" sz="1400"/>
                        <a:t>,</a:t>
                      </a:r>
                      <a:r>
                        <a:rPr lang="zh-CN" altLang="en-US" sz="1400"/>
                        <a:t>于欣汝、曾雨晴负责文档，曾雨晴、奕吉负责甘特图绘制和修改，靳泽旭负责</a:t>
                      </a:r>
                      <a:r>
                        <a:rPr lang="en-US" altLang="zh-CN" sz="1400"/>
                        <a:t>OBS</a:t>
                      </a:r>
                      <a:r>
                        <a:rPr lang="zh-CN" altLang="en-US" sz="1400"/>
                        <a:t>图的绘制和修改，奕吉和张旗</a:t>
                      </a:r>
                      <a:r>
                        <a:rPr lang="en-US" altLang="zh-CN" sz="1400"/>
                        <a:t>WBS</a:t>
                      </a:r>
                      <a:r>
                        <a:rPr lang="zh-CN" altLang="en-US" sz="1400"/>
                        <a:t>的修改。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奕吉（</a:t>
                      </a:r>
                      <a:r>
                        <a:rPr lang="en-US" altLang="zh-CN" sz="1400"/>
                        <a:t>8.5</a:t>
                      </a:r>
                      <a:r>
                        <a:rPr lang="zh-CN" altLang="en-US" sz="1400"/>
                        <a:t>分）、于欣汝（</a:t>
                      </a:r>
                      <a:r>
                        <a:rPr lang="en-US" altLang="zh-CN" sz="1400"/>
                        <a:t>8.7</a:t>
                      </a:r>
                      <a:r>
                        <a:rPr lang="zh-CN" altLang="en-US" sz="1400"/>
                        <a:t>分）、曾雨晴（</a:t>
                      </a:r>
                      <a:r>
                        <a:rPr lang="en-US" altLang="zh-CN" sz="1400"/>
                        <a:t>8.9</a:t>
                      </a:r>
                      <a:r>
                        <a:rPr lang="zh-CN" altLang="en-US" sz="1400"/>
                        <a:t>分）、张旗（</a:t>
                      </a:r>
                      <a:r>
                        <a:rPr lang="en-US" altLang="zh-CN" sz="1400"/>
                        <a:t>8.1</a:t>
                      </a:r>
                      <a:r>
                        <a:rPr lang="zh-CN" altLang="en-US" sz="1400"/>
                        <a:t>分）、靳泽旭（</a:t>
                      </a:r>
                      <a:r>
                        <a:rPr lang="en-US" altLang="zh-CN" sz="1400"/>
                        <a:t>8.3</a:t>
                      </a:r>
                      <a:r>
                        <a:rPr lang="zh-CN" altLang="en-US" sz="1400"/>
                        <a:t>分）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《项目章程》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曾雨晴完成初步的《项目章程》，奕吉完善提交正式版的《项目章程》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《需求工程计划》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在执行项目计划过程中</a:t>
                      </a:r>
                      <a:r>
                        <a:rPr lang="en-US" altLang="zh-CN" sz="1400">
                          <a:sym typeface="+mn-ea"/>
                        </a:rPr>
                        <a:t>,</a:t>
                      </a:r>
                      <a:r>
                        <a:rPr lang="zh-CN" altLang="en-US" sz="1400">
                          <a:sym typeface="+mn-ea"/>
                        </a:rPr>
                        <a:t>于欣汝负责文档，曾雨晴、奕吉负责需求工程计划甘特图绘制和修改，靳泽旭负责</a:t>
                      </a:r>
                      <a:r>
                        <a:rPr lang="en-US" altLang="zh-CN" sz="1400">
                          <a:sym typeface="+mn-ea"/>
                        </a:rPr>
                        <a:t>OBS</a:t>
                      </a:r>
                      <a:r>
                        <a:rPr lang="zh-CN" altLang="en-US" sz="1400">
                          <a:sym typeface="+mn-ea"/>
                        </a:rPr>
                        <a:t>图的绘制和修改，奕吉和张旗</a:t>
                      </a:r>
                      <a:r>
                        <a:rPr lang="en-US" altLang="zh-CN" sz="1400">
                          <a:sym typeface="+mn-ea"/>
                        </a:rPr>
                        <a:t>WBS</a:t>
                      </a:r>
                      <a:r>
                        <a:rPr lang="zh-CN" altLang="en-US" sz="1400">
                          <a:sym typeface="+mn-ea"/>
                        </a:rPr>
                        <a:t>的修改。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奕吉（</a:t>
                      </a:r>
                      <a:r>
                        <a:rPr lang="en-US" altLang="zh-CN" sz="1400">
                          <a:sym typeface="+mn-ea"/>
                        </a:rPr>
                        <a:t>8.6</a:t>
                      </a:r>
                      <a:r>
                        <a:rPr lang="zh-CN" altLang="en-US" sz="1400">
                          <a:sym typeface="+mn-ea"/>
                        </a:rPr>
                        <a:t>分）、于欣汝（</a:t>
                      </a:r>
                      <a:r>
                        <a:rPr lang="en-US" altLang="zh-CN" sz="1400">
                          <a:sym typeface="+mn-ea"/>
                        </a:rPr>
                        <a:t>8.7</a:t>
                      </a:r>
                      <a:r>
                        <a:rPr lang="zh-CN" altLang="en-US" sz="1400">
                          <a:sym typeface="+mn-ea"/>
                        </a:rPr>
                        <a:t>分）、曾雨晴（</a:t>
                      </a:r>
                      <a:r>
                        <a:rPr lang="en-US" altLang="zh-CN" sz="1400">
                          <a:sym typeface="+mn-ea"/>
                        </a:rPr>
                        <a:t>8.8</a:t>
                      </a:r>
                      <a:r>
                        <a:rPr lang="zh-CN" altLang="en-US" sz="1400">
                          <a:sym typeface="+mn-ea"/>
                        </a:rPr>
                        <a:t>分）、张旗（</a:t>
                      </a:r>
                      <a:r>
                        <a:rPr lang="en-US" altLang="zh-CN" sz="1400">
                          <a:sym typeface="+mn-ea"/>
                        </a:rPr>
                        <a:t>8.3</a:t>
                      </a:r>
                      <a:r>
                        <a:rPr lang="zh-CN" altLang="en-US" sz="1400">
                          <a:sym typeface="+mn-ea"/>
                        </a:rPr>
                        <a:t>分）、靳泽旭（</a:t>
                      </a:r>
                      <a:r>
                        <a:rPr lang="en-US" altLang="zh-CN" sz="1400">
                          <a:sym typeface="+mn-ea"/>
                        </a:rPr>
                        <a:t>8.2</a:t>
                      </a:r>
                      <a:r>
                        <a:rPr lang="zh-CN" altLang="en-US" sz="1400">
                          <a:sym typeface="+mn-ea"/>
                        </a:rPr>
                        <a:t>分）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圆角矩形 29"/>
          <p:cNvSpPr/>
          <p:nvPr/>
        </p:nvSpPr>
        <p:spPr>
          <a:xfrm>
            <a:off x="339725" y="109220"/>
            <a:ext cx="2282190" cy="6223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里程碑和评价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G9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727428" y="1292595"/>
            <a:ext cx="1811976" cy="457828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33416" y="2076994"/>
            <a:ext cx="55380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sz="2400" dirty="0"/>
              <a:t>网站作为一个开课的辅助工具</a:t>
            </a:r>
            <a:r>
              <a:rPr lang="en-US" altLang="zh-CN" sz="2400" dirty="0"/>
              <a:t>,</a:t>
            </a:r>
            <a:r>
              <a:rPr lang="zh-CN" altLang="zh-CN" sz="2400" dirty="0"/>
              <a:t>网站作为一个开课的辅助工具</a:t>
            </a:r>
            <a:r>
              <a:rPr lang="en-US" altLang="zh-CN" sz="2400" dirty="0"/>
              <a:t>,</a:t>
            </a:r>
            <a:r>
              <a:rPr lang="zh-CN" altLang="zh-CN" sz="2400" dirty="0"/>
              <a:t>网站主要实现：信息发布、资料下载、交流互动。</a:t>
            </a:r>
            <a:endParaRPr lang="zh-CN" altLang="zh-CN" sz="2400" dirty="0"/>
          </a:p>
          <a:p>
            <a:pPr indent="457200"/>
            <a:r>
              <a:rPr lang="zh-CN" altLang="zh-CN" sz="2400" dirty="0"/>
              <a:t>项目应能满足项目描述中的基本需求，完成相关课程的要求，在小组组员的合力工作环境下达到良好标准。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42104" y="1349259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39869" y="2097499"/>
            <a:ext cx="7087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dirty="0"/>
              <a:t>在整个项目开发的过程中，需求分析阶段起着至关重要的作用，而如何作好需求分析这一系列的工作，整个需求工程就要有着严格的步骤和计划。需求工程中涉及了需求获取，分析、规格说明和验证，以及需求管理等阶段，每个阶段都有着自己的工作和任务</a:t>
            </a:r>
            <a:r>
              <a:rPr lang="zh-CN" altLang="zh-CN" sz="2400" dirty="0" smtClean="0"/>
              <a:t>。</a:t>
            </a:r>
            <a:r>
              <a:rPr lang="zh-CN" altLang="en-US" sz="2400" dirty="0"/>
              <a:t>需求</a:t>
            </a:r>
            <a:r>
              <a:rPr lang="zh-CN" altLang="zh-CN" sz="2400" dirty="0" smtClean="0"/>
              <a:t>工程</a:t>
            </a:r>
            <a:r>
              <a:rPr lang="zh-CN" altLang="zh-CN" sz="2400" dirty="0"/>
              <a:t>计划的目的就是使得每个阶段都能更好的完成。</a:t>
            </a:r>
            <a:endParaRPr lang="zh-CN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42104" y="1349259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责任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59295" y="3281287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项目发起人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64447" y="3280772"/>
            <a:ext cx="356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候宏仑老师，杨枨老师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9140" y="3786428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项目经理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20962" y="3786428"/>
            <a:ext cx="44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9140" y="4273702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受主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9140" y="4795195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20962" y="4201380"/>
            <a:ext cx="5465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侯宏仑老师，杨枨老师，</a:t>
            </a:r>
            <a:r>
              <a:rPr lang="en-US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PRD2017</a:t>
            </a:r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其余各组组长</a:t>
            </a:r>
            <a:endParaRPr lang="zh-CN" altLang="zh-CN" sz="16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项目应满足两位老师的要求，得到其余组的认可</a:t>
            </a:r>
            <a:endParaRPr lang="zh-CN" altLang="zh-CN" sz="16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20961" y="4795195"/>
            <a:ext cx="5437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软件工程教师，选了课程的学生，以及当前学期未选该课程，但对该课程有兴趣的学生。</a:t>
            </a:r>
            <a:endParaRPr lang="zh-CN" altLang="zh-CN" sz="16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9140" y="5391844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审稿人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620961" y="5391844"/>
            <a:ext cx="519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张琪，于欣汝，曾雨晴，靳泽旭，奕吉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2438344"/>
            <a:chOff x="1184275" y="2717410"/>
            <a:chExt cx="6024563" cy="2438344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需求工程组织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42950" y="1292595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里程碑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24298" y="2730139"/>
          <a:ext cx="5198745" cy="2821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4693"/>
                <a:gridCol w="1764323"/>
              </a:tblGrid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内容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时间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262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《项目章程》</a:t>
                      </a:r>
                      <a:endParaRPr lang="zh-CN" altLang="en-US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zh-CN" sz="2400" kern="100">
                          <a:effectLst/>
                          <a:sym typeface="+mn-ea"/>
                        </a:rPr>
                        <a:t>第</a:t>
                      </a:r>
                      <a:r>
                        <a:rPr lang="en-US" altLang="zh-CN" sz="2400" kern="100">
                          <a:effectLst/>
                          <a:sym typeface="+mn-ea"/>
                        </a:rPr>
                        <a:t>4</a:t>
                      </a:r>
                      <a:r>
                        <a:rPr lang="zh-CN" sz="2400" kern="100">
                          <a:effectLst/>
                          <a:sym typeface="+mn-ea"/>
                        </a:rPr>
                        <a:t>周</a:t>
                      </a:r>
                      <a:endParaRPr lang="zh-CN" altLang="en-US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《需求工程计划》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</a:t>
                      </a:r>
                      <a:r>
                        <a:rPr lang="en-US" sz="2400" kern="100">
                          <a:effectLst/>
                        </a:rPr>
                        <a:t>5-6</a:t>
                      </a:r>
                      <a:r>
                        <a:rPr lang="zh-CN" sz="2400" kern="100">
                          <a:effectLst/>
                        </a:rPr>
                        <a:t>周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《软件需求规格说明书》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</a:t>
                      </a:r>
                      <a:r>
                        <a:rPr lang="en-US" sz="2400" kern="100">
                          <a:effectLst/>
                        </a:rPr>
                        <a:t>10</a:t>
                      </a:r>
                      <a:r>
                        <a:rPr lang="zh-CN" sz="2400" kern="100">
                          <a:effectLst/>
                        </a:rPr>
                        <a:t>周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《软件需求变更文档》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</a:t>
                      </a:r>
                      <a:r>
                        <a:rPr lang="en-US" sz="2400" kern="100">
                          <a:effectLst/>
                        </a:rPr>
                        <a:t>12</a:t>
                      </a:r>
                      <a:r>
                        <a:rPr lang="zh-CN" sz="2400" kern="100">
                          <a:effectLst/>
                        </a:rPr>
                        <a:t>周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《软件概要设计说明》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第</a:t>
                      </a:r>
                      <a:r>
                        <a:rPr lang="en-US" sz="2400" kern="100" dirty="0">
                          <a:effectLst/>
                        </a:rPr>
                        <a:t>16</a:t>
                      </a:r>
                      <a:r>
                        <a:rPr lang="zh-CN" sz="2400" kern="100" dirty="0">
                          <a:effectLst/>
                        </a:rPr>
                        <a:t>周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42104" y="1349259"/>
            <a:ext cx="3015496" cy="410961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需求</a:t>
            </a:r>
            <a:r>
              <a:rPr lang="zh-CN" altLang="zh-CN" dirty="0" smtClean="0"/>
              <a:t>工程</a:t>
            </a:r>
            <a:r>
              <a:rPr lang="zh-CN" altLang="en-US" dirty="0" smtClean="0"/>
              <a:t>产出文档</a:t>
            </a:r>
            <a:endParaRPr lang="zh-CN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72195" y="2303122"/>
          <a:ext cx="4688840" cy="2529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298"/>
                <a:gridCol w="2428875"/>
                <a:gridCol w="595082"/>
                <a:gridCol w="1042313"/>
              </a:tblGrid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编号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名称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形式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介质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01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zh-CN" sz="1800" kern="100">
                          <a:effectLst/>
                          <a:sym typeface="+mn-ea"/>
                        </a:rPr>
                        <a:t>《项目章程》</a:t>
                      </a:r>
                      <a:endParaRPr lang="zh-CN" altLang="en-US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zh-CN" sz="1800" kern="100">
                          <a:effectLst/>
                          <a:sym typeface="+mn-ea"/>
                        </a:rPr>
                        <a:t>文档</a:t>
                      </a:r>
                      <a:endParaRPr lang="zh-CN" altLang="en-US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zh-CN" sz="1800" kern="100">
                          <a:effectLst/>
                          <a:sym typeface="+mn-ea"/>
                        </a:rPr>
                        <a:t>电子</a:t>
                      </a:r>
                      <a:endParaRPr lang="zh-CN" altLang="en-US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《需求开发计划》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电子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《需求变更控制文档》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电子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8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《需求规格说明书》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电子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《概要设计说明》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电子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5453</Words>
  <Application>WPS 演示</Application>
  <PresentationFormat>全屏显示(4:3)</PresentationFormat>
  <Paragraphs>1318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黑体</vt:lpstr>
      <vt:lpstr>Calibri</vt:lpstr>
      <vt:lpstr>Times New Roman</vt:lpstr>
      <vt:lpstr>微软雅黑</vt:lpstr>
      <vt:lpstr>Arial Unicode MS</vt:lpstr>
      <vt:lpstr>Calibri Light</vt:lpstr>
      <vt:lpstr>PMingLiU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JimmyYi</cp:lastModifiedBy>
  <cp:revision>199</cp:revision>
  <dcterms:created xsi:type="dcterms:W3CDTF">2015-02-19T23:46:00Z</dcterms:created>
  <dcterms:modified xsi:type="dcterms:W3CDTF">2017-11-02T01:15:48Z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