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5" r:id="rId6"/>
    <p:sldId id="287" r:id="rId7"/>
    <p:sldId id="259" r:id="rId8"/>
    <p:sldId id="288" r:id="rId9"/>
    <p:sldId id="263" r:id="rId10"/>
    <p:sldId id="258" r:id="rId11"/>
    <p:sldId id="289" r:id="rId12"/>
    <p:sldId id="333" r:id="rId13"/>
    <p:sldId id="334" r:id="rId14"/>
    <p:sldId id="335" r:id="rId15"/>
    <p:sldId id="336" r:id="rId16"/>
    <p:sldId id="337" r:id="rId17"/>
    <p:sldId id="338" r:id="rId18"/>
    <p:sldId id="339" r:id="rId19"/>
    <p:sldId id="340" r:id="rId20"/>
    <p:sldId id="290" r:id="rId21"/>
    <p:sldId id="283" r:id="rId22"/>
    <p:sldId id="291" r:id="rId23"/>
    <p:sldId id="294" r:id="rId24"/>
    <p:sldId id="295" r:id="rId25"/>
    <p:sldId id="292" r:id="rId26"/>
    <p:sldId id="296" r:id="rId27"/>
    <p:sldId id="297" r:id="rId28"/>
    <p:sldId id="298" r:id="rId29"/>
    <p:sldId id="299" r:id="rId30"/>
    <p:sldId id="300" r:id="rId31"/>
    <p:sldId id="301" r:id="rId32"/>
    <p:sldId id="278" r:id="rId33"/>
    <p:sldId id="303" r:id="rId34"/>
    <p:sldId id="304" r:id="rId35"/>
    <p:sldId id="316" r:id="rId36"/>
    <p:sldId id="317" r:id="rId37"/>
    <p:sldId id="305" r:id="rId38"/>
    <p:sldId id="307" r:id="rId39"/>
    <p:sldId id="308" r:id="rId40"/>
    <p:sldId id="309" r:id="rId41"/>
    <p:sldId id="310" r:id="rId42"/>
    <p:sldId id="311" r:id="rId43"/>
    <p:sldId id="312" r:id="rId44"/>
    <p:sldId id="313" r:id="rId45"/>
    <p:sldId id="267" r:id="rId46"/>
    <p:sldId id="280" r:id="rId47"/>
    <p:sldId id="284" r:id="rId48"/>
    <p:sldId id="261" r:id="rId49"/>
    <p:sldId id="302" r:id="rId50"/>
    <p:sldId id="373" r:id="rId51"/>
    <p:sldId id="374" r:id="rId52"/>
    <p:sldId id="260" r:id="rId53"/>
    <p:sldId id="274" r:id="rId54"/>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660"/>
  </p:normalViewPr>
  <p:slideViewPr>
    <p:cSldViewPr>
      <p:cViewPr varScale="1">
        <p:scale>
          <a:sx n="81" d="100"/>
          <a:sy n="81" d="100"/>
        </p:scale>
        <p:origin x="758" y="67"/>
      </p:cViewPr>
      <p:guideLst>
        <p:guide orient="horz" pos="2183"/>
        <p:guide pos="38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150990" y="2767435"/>
            <a:ext cx="3339376" cy="1107996"/>
          </a:xfrm>
          <a:prstGeom prst="rect">
            <a:avLst/>
          </a:prstGeom>
          <a:noFill/>
        </p:spPr>
        <p:txBody>
          <a:bodyPr wrap="none" rtlCol="0">
            <a:spAutoFit/>
          </a:bodyPr>
          <a:lstStyle/>
          <a:p>
            <a:r>
              <a:rPr lang="en-US" altLang="zh-CN" sz="6600" spc="300" dirty="0">
                <a:solidFill>
                  <a:schemeClr val="tx1">
                    <a:lumMod val="85000"/>
                    <a:lumOff val="15000"/>
                  </a:schemeClr>
                </a:solidFill>
                <a:latin typeface="黑体" panose="02010609060101010101" pitchFamily="49" charset="-122"/>
                <a:ea typeface="黑体" panose="02010609060101010101" pitchFamily="49" charset="-122"/>
              </a:rPr>
              <a:t>UML</a:t>
            </a:r>
            <a:r>
              <a:rPr lang="zh-CN" altLang="en-US" sz="6600" spc="300" dirty="0">
                <a:solidFill>
                  <a:schemeClr val="tx1">
                    <a:lumMod val="85000"/>
                    <a:lumOff val="15000"/>
                  </a:schemeClr>
                </a:solidFill>
                <a:latin typeface="黑体" panose="02010609060101010101" pitchFamily="49" charset="-122"/>
                <a:ea typeface="黑体" panose="02010609060101010101" pitchFamily="49" charset="-122"/>
              </a:rPr>
              <a:t>概述</a:t>
            </a:r>
            <a:endParaRPr lang="zh-CN" altLang="en-US" sz="6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871070" y="4711651"/>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大圣体简" panose="00020600040101010101" pitchFamily="18" charset="-122"/>
                <a:ea typeface="汉仪大圣体简" panose="00020600040101010101" pitchFamily="18" charset="-122"/>
              </a:rPr>
              <a:t>G09</a:t>
            </a:r>
            <a:r>
              <a:rPr lang="zh-CN" altLang="en-US" dirty="0">
                <a:solidFill>
                  <a:schemeClr val="bg1"/>
                </a:solidFill>
                <a:latin typeface="汉仪大圣体简" panose="00020600040101010101" pitchFamily="18" charset="-122"/>
                <a:ea typeface="汉仪大圣体简" panose="00020600040101010101" pitchFamily="18" charset="-122"/>
              </a:rPr>
              <a:t>小组</a:t>
            </a:r>
            <a:endParaRPr lang="zh-CN" altLang="en-US" dirty="0">
              <a:solidFill>
                <a:schemeClr val="bg1"/>
              </a:solidFill>
              <a:latin typeface="汉仪大圣体简" panose="00020600040101010101" pitchFamily="18" charset="-122"/>
              <a:ea typeface="汉仪大圣体简" panose="00020600040101010101" pitchFamily="18" charset="-122"/>
            </a:endParaRP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2" descr="stars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75585" y="-73398"/>
            <a:ext cx="3612568" cy="212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advClick="0" advTm="6355">
        <p14:gallery dir="l"/>
      </p:transition>
    </mc:Choice>
    <mc:Fallback>
      <p:transition spd="slow" advClick="0" advTm="635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000" b="1" dirty="0">
                <a:ea typeface="楷体_GB2312"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endParaRPr kumimoji="1" lang="zh-CN" altLang="en-US" sz="2000" b="1" dirty="0">
              <a:ea typeface="楷体_GB2312" charset="-122"/>
              <a:sym typeface="+mn-ea"/>
            </a:endParaRPr>
          </a:p>
          <a:p>
            <a:pPr marL="342900" indent="-342900">
              <a:lnSpc>
                <a:spcPct val="150000"/>
              </a:lnSpc>
              <a:buFont typeface="Wingdings" panose="05000000000000000000" pitchFamily="2" charset="2"/>
              <a:buChar char="n"/>
            </a:pPr>
            <a:r>
              <a:rPr kumimoji="1" lang="zh-CN" altLang="en-US" sz="2000" b="1" dirty="0">
                <a:ea typeface="楷体_GB2312" charset="-122"/>
              </a:rPr>
              <a:t>Grady Booch的描述对象集合和它们之间的关系的方法。</a:t>
            </a:r>
            <a:endParaRPr kumimoji="1" lang="zh-CN" altLang="en-US" sz="2000" b="1" dirty="0">
              <a:ea typeface="楷体_GB2312" charset="-122"/>
            </a:endParaRPr>
          </a:p>
          <a:p>
            <a:pPr marL="342900" indent="-342900">
              <a:lnSpc>
                <a:spcPct val="150000"/>
              </a:lnSpc>
              <a:buFont typeface="Wingdings" panose="05000000000000000000" pitchFamily="2" charset="2"/>
              <a:buChar char="n"/>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810986"/>
            <a:ext cx="7568400" cy="4246245"/>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endParaRPr kumimoji="1" lang="zh-CN" altLang="en-US" sz="2000" b="1" dirty="0">
              <a:ea typeface="楷体_GB2312" charset="-122"/>
            </a:endParaRPr>
          </a:p>
        </p:txBody>
      </p:sp>
      <p:sp>
        <p:nvSpPr>
          <p:cNvPr id="13" name="TextBox 9"/>
          <p:cNvSpPr txBox="1"/>
          <p:nvPr/>
        </p:nvSpPr>
        <p:spPr>
          <a:xfrm>
            <a:off x="2550999" y="1667395"/>
            <a:ext cx="5488856" cy="82994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kumimoji="1" lang="en-US" sz="2400" b="1" dirty="0">
              <a:ea typeface="楷体_GB2312" charset="-122"/>
            </a:endParaRPr>
          </a:p>
          <a:p>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536666"/>
            <a:ext cx="7568400" cy="3784600"/>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与Grady booch，ivar jacobson 并成为IBM三剑客，一道开发了统一建模语言（Unified Modeling Language，UML），对象管理组织（Object Management Group，OMG）于 1997 年将 UML 采纳为业界标准建模语言。J</a:t>
            </a:r>
            <a:r>
              <a:rPr kumimoji="1" lang="en-US" altLang="zh-CN" sz="2000" b="1" dirty="0">
                <a:ea typeface="楷体_GB2312" charset="-122"/>
              </a:rPr>
              <a:t>ames</a:t>
            </a:r>
            <a:r>
              <a:rPr kumimoji="1" lang="zh-CN" altLang="en-US" sz="2000" b="1" dirty="0">
                <a:ea typeface="楷体_GB2312" charset="-122"/>
              </a:rPr>
              <a:t> 一直是引导 UML 未来开发的领袖，他提出了许多有关 UML 的概念，与 Rational 的其他软件领袖一起工作在各个领域。</a:t>
            </a:r>
            <a:endParaRPr kumimoji="1" lang="zh-CN"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James Rumbaugh</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在过去四十年以来，Ivar Jacobson始终以其似火的创造热情和惊人的天赋，对整个软件产业保持了非凡的影响，是屈指可数的几位世界级软件大师之一。</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424624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1995年，Jacobson先生加盟了 Rational，在此后的三年中，他与Grady Booch和James Rumbaugh三人一起创造了意义深远的UML，因此，他们三人被成合称为“UML三友”。</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2003年，Jacobson先生成立了Ivar Jacobson International， 2005年进入中国，成立了雅各布森软件（北京）有限公司。Ivar Jacobson International致力于软件开发新方法的研究，并在2005年提出Essential UP，继续着他的软件传奇。</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Jacobson先生著作等身，其中像《面向对象软件工程》和《UML语言用户指南》等著作，已经成为殿堂级的软件经典著作。</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OOA(Object Oriented Analysis)面向对象分析</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 </a:t>
            </a:r>
            <a:endParaRPr kumimoji="1" lang="en-US" altLang="en-US" sz="2000" b="1" dirty="0">
              <a:ea typeface="楷体_GB2312" charset="-122"/>
            </a:endParaRPr>
          </a:p>
        </p:txBody>
      </p:sp>
      <p:sp>
        <p:nvSpPr>
          <p:cNvPr id="13" name="TextBox 9"/>
          <p:cNvSpPr txBox="1"/>
          <p:nvPr/>
        </p:nvSpPr>
        <p:spPr>
          <a:xfrm>
            <a:off x="2650059" y="1667395"/>
            <a:ext cx="5488856" cy="460375"/>
          </a:xfrm>
          <a:prstGeom prst="rect">
            <a:avLst/>
          </a:prstGeom>
          <a:noFill/>
        </p:spPr>
        <p:txBody>
          <a:bodyPr wrap="square" rtlCol="0">
            <a:spAutoFit/>
          </a:bodyPr>
          <a:lstStyle/>
          <a:p>
            <a:r>
              <a:rPr sz="2400" b="1" dirty="0"/>
              <a:t>Shlaer–Mellor method</a:t>
            </a:r>
            <a:r>
              <a:rPr lang="en-US" sz="2400" b="1" dirty="0"/>
              <a:t>——OOA</a:t>
            </a:r>
            <a:endParaRPr 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统一了</a:t>
            </a:r>
            <a:r>
              <a:rPr kumimoji="1" lang="en-US" altLang="zh-CN" sz="2000" b="1" dirty="0" err="1">
                <a:ea typeface="楷体_GB2312" charset="-122"/>
              </a:rPr>
              <a:t>Booch</a:t>
            </a:r>
            <a:r>
              <a:rPr kumimoji="1" lang="zh-CN" altLang="en-US" sz="2000" b="1" dirty="0">
                <a:ea typeface="楷体_GB2312" charset="-122"/>
              </a:rPr>
              <a:t>、</a:t>
            </a:r>
            <a:r>
              <a:rPr kumimoji="1" lang="en-US" altLang="zh-CN" sz="2000" b="1" dirty="0">
                <a:ea typeface="楷体_GB2312" charset="-122"/>
              </a:rPr>
              <a:t>OMT</a:t>
            </a:r>
            <a:r>
              <a:rPr kumimoji="1" lang="zh-CN" altLang="en-US" sz="2000" b="1" dirty="0">
                <a:ea typeface="楷体_GB2312" charset="-122"/>
              </a:rPr>
              <a:t>和</a:t>
            </a:r>
            <a:r>
              <a:rPr kumimoji="1" lang="en-US" altLang="zh-CN" sz="2000" b="1" dirty="0">
                <a:ea typeface="楷体_GB2312" charset="-122"/>
              </a:rPr>
              <a:t>OOSE</a:t>
            </a:r>
            <a:r>
              <a:rPr kumimoji="1" lang="zh-CN" altLang="en-US" sz="2000" b="1" dirty="0">
                <a:ea typeface="楷体_GB2312" charset="-122"/>
              </a:rPr>
              <a:t>等方法中的基本概念和符号。</a:t>
            </a: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吸取了面向对象领域中各种优秀的思想，其中也包括非</a:t>
            </a:r>
            <a:r>
              <a:rPr kumimoji="1" lang="en-US" altLang="zh-CN" sz="2000" b="1" dirty="0">
                <a:ea typeface="楷体_GB2312" charset="-122"/>
              </a:rPr>
              <a:t>OO</a:t>
            </a:r>
            <a:r>
              <a:rPr kumimoji="1" lang="zh-CN" altLang="en-US" sz="2000" b="1" dirty="0">
                <a:ea typeface="楷体_GB2312" charset="-122"/>
              </a:rPr>
              <a:t>方法的影响。</a:t>
            </a: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在演变过程中还提出了一些新的概念。</a:t>
            </a: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      例如：模板（</a:t>
            </a:r>
            <a:r>
              <a:rPr kumimoji="1" lang="en-US" altLang="zh-CN" sz="2000" b="1" dirty="0">
                <a:ea typeface="楷体_GB2312" charset="-122"/>
              </a:rPr>
              <a:t>Stereotypes</a:t>
            </a:r>
            <a:r>
              <a:rPr kumimoji="1" lang="zh-CN" altLang="en-US" sz="2000" b="1" dirty="0">
                <a:ea typeface="楷体_GB2312" charset="-122"/>
              </a:rPr>
              <a:t>）、职责</a:t>
            </a:r>
            <a:r>
              <a:rPr kumimoji="1" lang="en-US" altLang="zh-CN" sz="2000" b="1" dirty="0">
                <a:ea typeface="楷体_GB2312" charset="-122"/>
              </a:rPr>
              <a:t>Responsibilities</a:t>
            </a:r>
            <a:r>
              <a:rPr kumimoji="1" lang="zh-CN" altLang="en-US" sz="2000" b="1" dirty="0">
                <a:ea typeface="楷体_GB2312" charset="-122"/>
              </a:rPr>
              <a:t>）活动图（</a:t>
            </a:r>
            <a:r>
              <a:rPr kumimoji="1" lang="en-US" altLang="zh-CN" sz="2000" b="1" dirty="0">
                <a:ea typeface="楷体_GB2312" charset="-122"/>
              </a:rPr>
              <a:t>Activity diagram</a:t>
            </a:r>
            <a:r>
              <a:rPr kumimoji="1" lang="zh-CN" altLang="en-US" sz="2000" b="1" dirty="0">
                <a:ea typeface="楷体_GB2312" charset="-122"/>
              </a:rPr>
              <a:t>）等新概念（。</a:t>
            </a:r>
            <a:endParaRPr kumimoji="1" lang="zh-CN" altLang="en-US" sz="2000" b="1" dirty="0">
              <a:ea typeface="楷体_GB2312"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特点</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3</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5" y="2948730"/>
            <a:ext cx="3267241"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概念模型</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477328"/>
          </a:xfrm>
          <a:prstGeom prst="rect">
            <a:avLst/>
          </a:prstGeom>
          <a:noFill/>
        </p:spPr>
        <p:txBody>
          <a:bodyPr wrap="none" rtlCol="0">
            <a:spAutoFit/>
          </a:bodyPr>
          <a:lstStyle/>
          <a:p>
            <a:pPr>
              <a:lnSpc>
                <a:spcPct val="250000"/>
              </a:lnSpc>
            </a:pPr>
            <a:r>
              <a:rPr lang="zh-CN" altLang="en-US" dirty="0"/>
              <a:t>目</a:t>
            </a:r>
            <a:endParaRPr lang="en-US" altLang="zh-CN" dirty="0"/>
          </a:p>
          <a:p>
            <a:pPr>
              <a:lnSpc>
                <a:spcPct val="250000"/>
              </a:lnSpc>
            </a:pPr>
            <a:r>
              <a:rPr lang="zh-CN" altLang="en-US" dirty="0"/>
              <a:t>录</a:t>
            </a:r>
            <a:endParaRPr lang="en-US" altLang="zh-CN" dirty="0"/>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2371621" cy="488790"/>
            <a:chOff x="4727054" y="1768670"/>
            <a:chExt cx="2371621" cy="48879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1723549" cy="461665"/>
            </a:xfrm>
            <a:prstGeom prst="rect">
              <a:avLst/>
            </a:prstGeom>
            <a:noFill/>
          </p:spPr>
          <p:txBody>
            <a:bodyPr wrap="none" rtlCol="0">
              <a:spAutoFit/>
            </a:bodyPr>
            <a:lstStyle/>
            <a:p>
              <a:r>
                <a:rPr lang="zh-CN" altLang="en-US" sz="2400" b="1"/>
                <a:t>为什么建模</a:t>
              </a:r>
              <a:endParaRPr lang="zh-CN" altLang="en-US" sz="2400" b="1" dirty="0"/>
            </a:p>
          </p:txBody>
        </p:sp>
      </p:grpSp>
      <p:grpSp>
        <p:nvGrpSpPr>
          <p:cNvPr id="34" name="组合 33"/>
          <p:cNvGrpSpPr/>
          <p:nvPr/>
        </p:nvGrpSpPr>
        <p:grpSpPr>
          <a:xfrm>
            <a:off x="4696533" y="2449466"/>
            <a:ext cx="2115140" cy="488790"/>
            <a:chOff x="4727054" y="3140968"/>
            <a:chExt cx="2115140" cy="48879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1467068" cy="461665"/>
            </a:xfrm>
            <a:prstGeom prst="rect">
              <a:avLst/>
            </a:prstGeom>
            <a:noFill/>
          </p:spPr>
          <p:txBody>
            <a:bodyPr wrap="none" rtlCol="0">
              <a:spAutoFit/>
            </a:bodyPr>
            <a:lstStyle/>
            <a:p>
              <a:r>
                <a:rPr lang="en-US" altLang="zh-CN" sz="2400" b="1" dirty="0"/>
                <a:t>UML</a:t>
              </a:r>
              <a:r>
                <a:rPr lang="zh-CN" altLang="en-US" sz="2400" b="1" dirty="0"/>
                <a:t>介绍</a:t>
              </a:r>
              <a:endParaRPr lang="zh-CN" altLang="en-US" sz="2400" b="1" dirty="0"/>
            </a:p>
          </p:txBody>
        </p:sp>
      </p:grpSp>
      <p:grpSp>
        <p:nvGrpSpPr>
          <p:cNvPr id="35" name="组合 34"/>
          <p:cNvGrpSpPr/>
          <p:nvPr/>
        </p:nvGrpSpPr>
        <p:grpSpPr>
          <a:xfrm>
            <a:off x="4696533" y="3770042"/>
            <a:ext cx="2730693" cy="488790"/>
            <a:chOff x="4727054" y="4413802"/>
            <a:chExt cx="2730693" cy="488790"/>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2082621" cy="461665"/>
            </a:xfrm>
            <a:prstGeom prst="rect">
              <a:avLst/>
            </a:prstGeom>
            <a:noFill/>
          </p:spPr>
          <p:txBody>
            <a:bodyPr wrap="none" rtlCol="0">
              <a:spAutoFit/>
            </a:bodyPr>
            <a:lstStyle/>
            <a:p>
              <a:r>
                <a:rPr lang="en-US" altLang="zh-CN" sz="2400" b="1" dirty="0"/>
                <a:t>UML</a:t>
              </a:r>
              <a:r>
                <a:rPr lang="zh-CN" altLang="en-US" sz="2400" b="1" dirty="0"/>
                <a:t>概念模型</a:t>
              </a:r>
              <a:endParaRPr lang="zh-CN" altLang="en-US" sz="2400" b="1" dirty="0"/>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727054" y="5113927"/>
            <a:ext cx="2063844" cy="488790"/>
            <a:chOff x="4727054" y="4413802"/>
            <a:chExt cx="2063844" cy="488790"/>
          </a:xfrm>
        </p:grpSpPr>
        <p:sp>
          <p:nvSpPr>
            <p:cNvPr id="41" name="TextBox 26"/>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p:cNvGrpSpPr/>
            <p:nvPr/>
          </p:nvGrpSpPr>
          <p:grpSpPr>
            <a:xfrm>
              <a:off x="4727054" y="4413802"/>
              <a:ext cx="504056" cy="488790"/>
              <a:chOff x="4727054" y="1768670"/>
              <a:chExt cx="504056" cy="488790"/>
            </a:xfrm>
          </p:grpSpPr>
          <p:sp>
            <p:nvSpPr>
              <p:cNvPr id="45" name="左中括号 44"/>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p:cNvSpPr txBox="1"/>
            <p:nvPr/>
          </p:nvSpPr>
          <p:spPr>
            <a:xfrm>
              <a:off x="5375126" y="4417948"/>
              <a:ext cx="1415772" cy="461665"/>
            </a:xfrm>
            <a:prstGeom prst="rect">
              <a:avLst/>
            </a:prstGeom>
            <a:noFill/>
          </p:spPr>
          <p:txBody>
            <a:bodyPr wrap="none" rtlCol="0">
              <a:spAutoFit/>
            </a:bodyPr>
            <a:lstStyle/>
            <a:p>
              <a:r>
                <a:rPr lang="zh-CN" altLang="en-US" sz="2400" b="1" dirty="0"/>
                <a:t>体系结构</a:t>
              </a:r>
              <a:endParaRPr lang="zh-CN" altLang="en-US" sz="2400" b="1" dirty="0"/>
            </a:p>
          </p:txBody>
        </p:sp>
      </p:grpSp>
      <p:grpSp>
        <p:nvGrpSpPr>
          <p:cNvPr id="8" name="组合 7"/>
          <p:cNvGrpSpPr/>
          <p:nvPr/>
        </p:nvGrpSpPr>
        <p:grpSpPr>
          <a:xfrm>
            <a:off x="4739119" y="5955937"/>
            <a:ext cx="2052692" cy="488790"/>
            <a:chOff x="4727054" y="4413802"/>
            <a:chExt cx="2052692" cy="488790"/>
          </a:xfrm>
        </p:grpSpPr>
        <p:sp>
          <p:nvSpPr>
            <p:cNvPr id="10" name="TextBox 26"/>
            <p:cNvSpPr txBox="1"/>
            <p:nvPr/>
          </p:nvSpPr>
          <p:spPr>
            <a:xfrm>
              <a:off x="4822629" y="4473531"/>
              <a:ext cx="312906" cy="369332"/>
            </a:xfrm>
            <a:prstGeom prst="rect">
              <a:avLst/>
            </a:prstGeom>
            <a:noFill/>
          </p:spPr>
          <p:txBody>
            <a:bodyPr wrap="none" rtlCol="0">
              <a:spAutoFit/>
            </a:bodyPr>
            <a:p>
              <a:r>
                <a:rPr lang="en-US" altLang="zh-CN" dirty="0"/>
                <a:t>4</a:t>
              </a:r>
              <a:endParaRPr lang="zh-CN" altLang="en-US" dirty="0"/>
            </a:p>
          </p:txBody>
        </p:sp>
        <p:grpSp>
          <p:nvGrpSpPr>
            <p:cNvPr id="17" name="组合 16"/>
            <p:cNvGrpSpPr/>
            <p:nvPr/>
          </p:nvGrpSpPr>
          <p:grpSpPr>
            <a:xfrm>
              <a:off x="4727054" y="4413802"/>
              <a:ext cx="504056" cy="488790"/>
              <a:chOff x="4727054" y="1768670"/>
              <a:chExt cx="504056" cy="488790"/>
            </a:xfrm>
          </p:grpSpPr>
          <p:sp>
            <p:nvSpPr>
              <p:cNvPr id="18" name="左中括号 17"/>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左中括号 18"/>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0" name="TextBox 30"/>
            <p:cNvSpPr txBox="1"/>
            <p:nvPr/>
          </p:nvSpPr>
          <p:spPr>
            <a:xfrm>
              <a:off x="5375126" y="4417948"/>
              <a:ext cx="1404620" cy="460375"/>
            </a:xfrm>
            <a:prstGeom prst="rect">
              <a:avLst/>
            </a:prstGeom>
            <a:noFill/>
          </p:spPr>
          <p:txBody>
            <a:bodyPr wrap="none" rtlCol="0">
              <a:spAutoFit/>
            </a:bodyPr>
            <a:p>
              <a:r>
                <a:rPr lang="zh-CN" altLang="en-US" sz="2400" b="1" dirty="0"/>
                <a:t>组员评价</a:t>
              </a:r>
              <a:endParaRPr lang="zh-CN" altLang="en-US" sz="2400" b="1" dirty="0"/>
            </a:p>
          </p:txBody>
        </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ea typeface="楷体_GB2312" charset="-122"/>
              </a:rPr>
              <a:t>事物（对模型中首要成分的抽象）</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关系（把事物结合在一起）</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图（聚集了相关的事物）</a:t>
            </a:r>
            <a:endParaRPr kumimoji="1" lang="zh-CN" altLang="en-US" sz="2800" b="1" dirty="0">
              <a:ea typeface="楷体_GB2312" charset="-122"/>
            </a:endParaRP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的构造块</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8786" cy="369332"/>
          </a:xfrm>
          <a:prstGeom prst="rect">
            <a:avLst/>
          </a:prstGeom>
        </p:spPr>
        <p:txBody>
          <a:bodyPr wrap="none">
            <a:spAutoFit/>
          </a:bodyPr>
          <a:lstStyle/>
          <a:p>
            <a:r>
              <a:rPr lang="en-US" altLang="zh-CN" b="1" dirty="0"/>
              <a:t> </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结构事物（构件事物）</a:t>
            </a:r>
            <a:r>
              <a:rPr kumimoji="1" lang="zh-CN" altLang="en-US" sz="2000" b="1" dirty="0">
                <a:latin typeface="黑体" panose="02010609060101010101" pitchFamily="49" charset="-122"/>
                <a:ea typeface="黑体" panose="02010609060101010101" pitchFamily="49" charset="-122"/>
              </a:rPr>
              <a:t>是</a:t>
            </a:r>
            <a:r>
              <a:rPr kumimoji="1" lang="en-US" altLang="zh-CN" sz="2000" b="1" dirty="0">
                <a:latin typeface="黑体" panose="02010609060101010101" pitchFamily="49" charset="-122"/>
                <a:ea typeface="黑体" panose="02010609060101010101" pitchFamily="49" charset="-122"/>
              </a:rPr>
              <a:t>UML</a:t>
            </a:r>
            <a:r>
              <a:rPr kumimoji="1" lang="zh-CN" altLang="en-US" sz="2000" b="1" dirty="0">
                <a:latin typeface="黑体" panose="02010609060101010101" pitchFamily="49" charset="-122"/>
                <a:ea typeface="黑体" panose="02010609060101010101" pitchFamily="49" charset="-122"/>
              </a:rPr>
              <a:t>模型中的名词，是模型的静态部分，描述概念或物理元素，总称为类目。包括以下几种</a:t>
            </a:r>
            <a:endParaRPr kumimoji="1" lang="zh-CN" altLang="en-US"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类（</a:t>
            </a:r>
            <a:r>
              <a:rPr kumimoji="1" lang="en-US" altLang="zh-CN" sz="2000" b="1" dirty="0">
                <a:latin typeface="楷体_GB2312" charset="-122"/>
                <a:ea typeface="楷体_GB2312" charset="-122"/>
              </a:rPr>
              <a:t>class</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接口（</a:t>
            </a:r>
            <a:r>
              <a:rPr kumimoji="1" lang="en-US" altLang="zh-CN" sz="2000" b="1" dirty="0">
                <a:latin typeface="楷体_GB2312" charset="-122"/>
                <a:ea typeface="楷体_GB2312" charset="-122"/>
              </a:rPr>
              <a:t>interface</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协作（</a:t>
            </a:r>
            <a:r>
              <a:rPr kumimoji="1" lang="en-US" altLang="zh-CN" sz="2000" b="1" dirty="0">
                <a:latin typeface="楷体_GB2312" charset="-122"/>
                <a:ea typeface="楷体_GB2312" charset="-122"/>
              </a:rPr>
              <a:t>collaboration</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用况（用例）（</a:t>
            </a:r>
            <a:r>
              <a:rPr kumimoji="1" lang="en-US" altLang="zh-CN" sz="2000" b="1" dirty="0">
                <a:latin typeface="楷体_GB2312" charset="-122"/>
                <a:ea typeface="楷体_GB2312" charset="-122"/>
              </a:rPr>
              <a:t>use case</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主动类（</a:t>
            </a:r>
            <a:r>
              <a:rPr kumimoji="1" lang="en-US" altLang="zh-CN" sz="2000" b="1" dirty="0">
                <a:latin typeface="楷体_GB2312" charset="-122"/>
                <a:ea typeface="楷体_GB2312" charset="-122"/>
              </a:rPr>
              <a:t>active class</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构件（</a:t>
            </a:r>
            <a:r>
              <a:rPr kumimoji="1" lang="en-US" altLang="zh-CN" sz="2000" b="1" dirty="0">
                <a:latin typeface="楷体_GB2312" charset="-122"/>
                <a:ea typeface="楷体_GB2312" charset="-122"/>
              </a:rPr>
              <a:t>component</a:t>
            </a:r>
            <a:r>
              <a:rPr kumimoji="1" lang="zh-CN" altLang="en-US" sz="2000" b="1" dirty="0">
                <a:latin typeface="楷体_GB2312" charset="-122"/>
                <a:ea typeface="楷体_GB2312" charset="-122"/>
              </a:rPr>
              <a:t>）（</a:t>
            </a:r>
            <a:r>
              <a:rPr kumimoji="1" lang="en-US" altLang="zh-CN" sz="2000" b="1" dirty="0">
                <a:latin typeface="楷体_GB2312" charset="-122"/>
                <a:ea typeface="楷体_GB2312" charset="-122"/>
              </a:rPr>
              <a:t>UML</a:t>
            </a:r>
            <a:r>
              <a:rPr kumimoji="1" lang="zh-CN" altLang="en-US" sz="2000" b="1" dirty="0">
                <a:latin typeface="楷体_GB2312" charset="-122"/>
                <a:ea typeface="楷体_GB2312" charset="-122"/>
              </a:rPr>
              <a:t>用户指南</a:t>
            </a:r>
            <a:r>
              <a:rPr kumimoji="1" lang="en-US" altLang="zh-CN" sz="2000" b="1" dirty="0">
                <a:latin typeface="楷体_GB2312" charset="-122"/>
                <a:ea typeface="楷体_GB2312" charset="-122"/>
              </a:rPr>
              <a:t>P14</a:t>
            </a:r>
            <a:r>
              <a:rPr kumimoji="1" lang="zh-CN" altLang="en-US" sz="2000" b="1" dirty="0">
                <a:latin typeface="楷体_GB2312" charset="-122"/>
                <a:ea typeface="楷体_GB2312" charset="-122"/>
              </a:rPr>
              <a:t>图</a:t>
            </a:r>
            <a:r>
              <a:rPr kumimoji="1" lang="en-US" altLang="zh-CN" sz="2000" b="1" dirty="0">
                <a:latin typeface="楷体_GB2312" charset="-122"/>
                <a:ea typeface="楷体_GB2312" charset="-122"/>
              </a:rPr>
              <a:t>2-6</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制品（</a:t>
            </a:r>
            <a:r>
              <a:rPr kumimoji="1" lang="en-US" altLang="zh-CN" sz="2000" b="1" dirty="0">
                <a:latin typeface="楷体_GB2312" charset="-122"/>
                <a:ea typeface="楷体_GB2312" charset="-122"/>
              </a:rPr>
              <a:t>artifact</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节点（</a:t>
            </a:r>
            <a:r>
              <a:rPr kumimoji="1" lang="en-US" altLang="zh-CN" sz="2000" b="1" dirty="0">
                <a:latin typeface="楷体_GB2312" charset="-122"/>
                <a:ea typeface="楷体_GB2312" charset="-122"/>
              </a:rPr>
              <a:t>node</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4799063" y="239802"/>
          <a:ext cx="1080120" cy="1651000"/>
        </p:xfrm>
        <a:graphic>
          <a:graphicData uri="http://schemas.openxmlformats.org/drawingml/2006/table">
            <a:tbl>
              <a:tblPr firstRow="1" bandRow="1">
                <a:tableStyleId>{5C22544A-7EE6-4342-B048-85BDC9FD1C3A}</a:tableStyleId>
              </a:tblPr>
              <a:tblGrid>
                <a:gridCol w="1080120"/>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文本框 9"/>
          <p:cNvSpPr txBox="1"/>
          <p:nvPr/>
        </p:nvSpPr>
        <p:spPr>
          <a:xfrm>
            <a:off x="5879183" y="761631"/>
            <a:ext cx="576063" cy="369332"/>
          </a:xfrm>
          <a:prstGeom prst="rect">
            <a:avLst/>
          </a:prstGeom>
          <a:noFill/>
        </p:spPr>
        <p:txBody>
          <a:bodyPr wrap="square" rtlCol="0">
            <a:spAutoFit/>
          </a:bodyPr>
          <a:lstStyle/>
          <a:p>
            <a:r>
              <a:rPr lang="zh-CN" altLang="en-US" dirty="0"/>
              <a:t>类</a:t>
            </a:r>
            <a:endParaRPr lang="zh-CN" altLang="en-US" dirty="0"/>
          </a:p>
        </p:txBody>
      </p:sp>
      <p:graphicFrame>
        <p:nvGraphicFramePr>
          <p:cNvPr id="16" name="表格 15"/>
          <p:cNvGraphicFramePr>
            <a:graphicFrameLocks noGrp="1"/>
          </p:cNvGraphicFramePr>
          <p:nvPr/>
        </p:nvGraphicFramePr>
        <p:xfrm>
          <a:off x="7247334" y="250571"/>
          <a:ext cx="1657095" cy="1651000"/>
        </p:xfrm>
        <a:graphic>
          <a:graphicData uri="http://schemas.openxmlformats.org/drawingml/2006/table">
            <a:tbl>
              <a:tblPr firstRow="1" bandRow="1">
                <a:tableStyleId>{5C22544A-7EE6-4342-B048-85BDC9FD1C3A}</a:tableStyleId>
              </a:tblPr>
              <a:tblGrid>
                <a:gridCol w="1657095"/>
              </a:tblGrid>
              <a:tr h="370840">
                <a:tc>
                  <a:txBody>
                    <a:bodyPr/>
                    <a:lstStyle/>
                    <a:p>
                      <a:r>
                        <a:rPr lang="en-US" altLang="zh-CN" dirty="0">
                          <a:solidFill>
                            <a:schemeClr val="tx1"/>
                          </a:solidFill>
                        </a:rPr>
                        <a:t>&lt;interface&gt;</a:t>
                      </a:r>
                      <a:endParaRPr lang="en-US" altLang="zh-CN" dirty="0">
                        <a:solidFill>
                          <a:schemeClr val="tx1"/>
                        </a:solidFill>
                      </a:endParaRPr>
                    </a:p>
                    <a:p>
                      <a:r>
                        <a:rPr lang="en-US" altLang="zh-CN" dirty="0" err="1">
                          <a:solidFill>
                            <a:schemeClr val="tx1"/>
                          </a:solidFill>
                        </a:rPr>
                        <a:t>Iwindow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8" name="组合 27"/>
          <p:cNvGrpSpPr/>
          <p:nvPr/>
        </p:nvGrpSpPr>
        <p:grpSpPr>
          <a:xfrm>
            <a:off x="8901563" y="509081"/>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10055646" y="1728756"/>
            <a:ext cx="864096" cy="369332"/>
          </a:xfrm>
          <a:prstGeom prst="rect">
            <a:avLst/>
          </a:prstGeom>
          <a:noFill/>
        </p:spPr>
        <p:txBody>
          <a:bodyPr wrap="square" rtlCol="0">
            <a:spAutoFit/>
          </a:bodyPr>
          <a:lstStyle/>
          <a:p>
            <a:r>
              <a:rPr lang="zh-CN" altLang="en-US" dirty="0"/>
              <a:t>接口</a:t>
            </a:r>
            <a:endParaRPr lang="zh-CN" altLang="en-US" dirty="0"/>
          </a:p>
        </p:txBody>
      </p:sp>
      <p:grpSp>
        <p:nvGrpSpPr>
          <p:cNvPr id="33" name="组合 32"/>
          <p:cNvGrpSpPr/>
          <p:nvPr/>
        </p:nvGrpSpPr>
        <p:grpSpPr>
          <a:xfrm>
            <a:off x="9436250" y="2852936"/>
            <a:ext cx="1915540" cy="1397595"/>
            <a:chOff x="9436250" y="2852936"/>
            <a:chExt cx="1915540" cy="1397595"/>
          </a:xfrm>
        </p:grpSpPr>
        <p:sp>
          <p:nvSpPr>
            <p:cNvPr id="30" name="椭圆 29"/>
            <p:cNvSpPr/>
            <p:nvPr/>
          </p:nvSpPr>
          <p:spPr>
            <a:xfrm>
              <a:off x="943625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10089419" y="3881199"/>
              <a:ext cx="864094" cy="369332"/>
            </a:xfrm>
            <a:prstGeom prst="rect">
              <a:avLst/>
            </a:prstGeom>
            <a:noFill/>
          </p:spPr>
          <p:txBody>
            <a:bodyPr wrap="square" rtlCol="0">
              <a:spAutoFit/>
            </a:bodyPr>
            <a:lstStyle/>
            <a:p>
              <a:r>
                <a:rPr lang="zh-CN" altLang="en-US" dirty="0"/>
                <a:t>协作</a:t>
              </a:r>
              <a:endParaRPr lang="zh-CN" altLang="en-US" dirty="0"/>
            </a:p>
          </p:txBody>
        </p:sp>
      </p:grpSp>
      <p:grpSp>
        <p:nvGrpSpPr>
          <p:cNvPr id="37" name="组合 36"/>
          <p:cNvGrpSpPr/>
          <p:nvPr/>
        </p:nvGrpSpPr>
        <p:grpSpPr>
          <a:xfrm>
            <a:off x="9691143"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endParaRPr lang="zh-CN" altLang="en-US" dirty="0"/>
            </a:p>
          </p:txBody>
        </p:sp>
      </p:grpSp>
      <p:grpSp>
        <p:nvGrpSpPr>
          <p:cNvPr id="54" name="组合 53"/>
          <p:cNvGrpSpPr/>
          <p:nvPr/>
        </p:nvGrpSpPr>
        <p:grpSpPr>
          <a:xfrm>
            <a:off x="6716515" y="3190929"/>
            <a:ext cx="2355231" cy="1411666"/>
            <a:chOff x="6716515" y="3190929"/>
            <a:chExt cx="2355231" cy="1411666"/>
          </a:xfrm>
        </p:grpSpPr>
        <p:grpSp>
          <p:nvGrpSpPr>
            <p:cNvPr id="50" name="组合 49"/>
            <p:cNvGrpSpPr/>
            <p:nvPr/>
          </p:nvGrpSpPr>
          <p:grpSpPr>
            <a:xfrm>
              <a:off x="6716515" y="3190929"/>
              <a:ext cx="2355231" cy="1380540"/>
              <a:chOff x="6167214" y="4003858"/>
              <a:chExt cx="1728192" cy="1380540"/>
            </a:xfrm>
          </p:grpSpPr>
          <p:grpSp>
            <p:nvGrpSpPr>
              <p:cNvPr id="47" name="组合 46"/>
              <p:cNvGrpSpPr/>
              <p:nvPr/>
            </p:nvGrpSpPr>
            <p:grpSpPr>
              <a:xfrm>
                <a:off x="6167214" y="4003858"/>
                <a:ext cx="1728192" cy="1380540"/>
                <a:chOff x="6167214" y="4003857"/>
                <a:chExt cx="2016224" cy="1729399"/>
              </a:xfrm>
            </p:grpSpPr>
            <p:sp>
              <p:nvSpPr>
                <p:cNvPr id="38" name="流程图: 预定义过程 37"/>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53" name="文本框 52"/>
            <p:cNvSpPr txBox="1"/>
            <p:nvPr/>
          </p:nvSpPr>
          <p:spPr>
            <a:xfrm>
              <a:off x="7109054" y="3956264"/>
              <a:ext cx="1564071" cy="646331"/>
            </a:xfrm>
            <a:prstGeom prst="rect">
              <a:avLst/>
            </a:prstGeom>
            <a:noFill/>
          </p:spPr>
          <p:txBody>
            <a:bodyPr wrap="square" rtlCol="0">
              <a:spAutoFit/>
            </a:bodyPr>
            <a:lstStyle/>
            <a:p>
              <a:r>
                <a:rPr lang="en-US" altLang="zh-CN" dirty="0"/>
                <a:t>suspend()</a:t>
              </a:r>
              <a:endParaRPr lang="en-US" altLang="zh-CN" dirty="0"/>
            </a:p>
            <a:p>
              <a:r>
                <a:rPr lang="en-US" altLang="zh-CN" dirty="0"/>
                <a:t>flush ()</a:t>
              </a:r>
              <a:endParaRPr lang="zh-CN" altLang="en-US" dirty="0"/>
            </a:p>
          </p:txBody>
        </p:sp>
      </p:grpSp>
      <p:sp>
        <p:nvSpPr>
          <p:cNvPr id="56" name="文本框 55"/>
          <p:cNvSpPr txBox="1"/>
          <p:nvPr/>
        </p:nvSpPr>
        <p:spPr>
          <a:xfrm>
            <a:off x="7391349" y="4602595"/>
            <a:ext cx="984531" cy="369332"/>
          </a:xfrm>
          <a:prstGeom prst="rect">
            <a:avLst/>
          </a:prstGeom>
          <a:noFill/>
        </p:spPr>
        <p:txBody>
          <a:bodyPr wrap="square" rtlCol="0">
            <a:spAutoFit/>
          </a:bodyPr>
          <a:lstStyle/>
          <a:p>
            <a:r>
              <a:rPr lang="zh-CN" altLang="en-US" dirty="0"/>
              <a:t>主动类</a:t>
            </a:r>
            <a:endParaRPr lang="zh-CN" altLang="en-US" dirty="0"/>
          </a:p>
        </p:txBody>
      </p:sp>
      <p:graphicFrame>
        <p:nvGraphicFramePr>
          <p:cNvPr id="57" name="表格 56"/>
          <p:cNvGraphicFramePr>
            <a:graphicFrameLocks noGrp="1"/>
          </p:cNvGraphicFramePr>
          <p:nvPr/>
        </p:nvGraphicFramePr>
        <p:xfrm>
          <a:off x="6973426" y="5169092"/>
          <a:ext cx="1282020" cy="640080"/>
        </p:xfrm>
        <a:graphic>
          <a:graphicData uri="http://schemas.openxmlformats.org/drawingml/2006/table">
            <a:tbl>
              <a:tblPr firstRow="1" bandRow="1">
                <a:tableStyleId>{5C22544A-7EE6-4342-B048-85BDC9FD1C3A}</a:tableStyleId>
              </a:tblPr>
              <a:tblGrid>
                <a:gridCol w="1282020"/>
              </a:tblGrid>
              <a:tr h="370840">
                <a:tc>
                  <a:txBody>
                    <a:bodyPr/>
                    <a:lstStyle/>
                    <a:p>
                      <a:r>
                        <a:rPr lang="en-US" altLang="zh-CN" b="0" dirty="0">
                          <a:ln>
                            <a:solidFill>
                              <a:sysClr val="windowText" lastClr="000000"/>
                            </a:solidFill>
                          </a:ln>
                          <a:solidFill>
                            <a:schemeClr val="tx1"/>
                          </a:solidFill>
                        </a:rPr>
                        <a:t>《artifact》</a:t>
                      </a:r>
                      <a:endParaRPr lang="en-US" altLang="zh-CN" b="0" dirty="0">
                        <a:ln>
                          <a:solidFill>
                            <a:sysClr val="windowText" lastClr="000000"/>
                          </a:solidFill>
                        </a:ln>
                        <a:solidFill>
                          <a:schemeClr val="tx1"/>
                        </a:solidFill>
                      </a:endParaRP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8" name="文本框 57"/>
          <p:cNvSpPr txBox="1"/>
          <p:nvPr/>
        </p:nvSpPr>
        <p:spPr>
          <a:xfrm>
            <a:off x="7247334" y="5855331"/>
            <a:ext cx="800776" cy="369332"/>
          </a:xfrm>
          <a:prstGeom prst="rect">
            <a:avLst/>
          </a:prstGeom>
          <a:noFill/>
        </p:spPr>
        <p:txBody>
          <a:bodyPr wrap="square" rtlCol="0">
            <a:spAutoFit/>
          </a:bodyPr>
          <a:lstStyle/>
          <a:p>
            <a:r>
              <a:rPr lang="zh-CN" altLang="en-US" dirty="0"/>
              <a:t>制品</a:t>
            </a:r>
            <a:endParaRPr lang="zh-CN" altLang="en-US" dirty="0"/>
          </a:p>
        </p:txBody>
      </p:sp>
      <p:sp>
        <p:nvSpPr>
          <p:cNvPr id="59" name="立方体 58"/>
          <p:cNvSpPr/>
          <p:nvPr/>
        </p:nvSpPr>
        <p:spPr>
          <a:xfrm>
            <a:off x="851525" y="299695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66614" y="328498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941079" y="4602595"/>
            <a:ext cx="940711" cy="369332"/>
          </a:xfrm>
          <a:prstGeom prst="rect">
            <a:avLst/>
          </a:prstGeom>
          <a:noFill/>
        </p:spPr>
        <p:txBody>
          <a:bodyPr wrap="square" rtlCol="0">
            <a:spAutoFit/>
          </a:bodyPr>
          <a:lstStyle/>
          <a:p>
            <a:r>
              <a:rPr lang="zh-CN" altLang="en-US" dirty="0"/>
              <a:t>结点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行为事物</a:t>
            </a:r>
            <a:endParaRPr kumimoji="1" lang="en-US" altLang="zh-CN" sz="24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dirty="0">
                <a:latin typeface="黑体" panose="02010609060101010101" pitchFamily="49" charset="-122"/>
                <a:ea typeface="黑体" panose="02010609060101010101" pitchFamily="49" charset="-122"/>
              </a:rPr>
              <a:t>      是</a:t>
            </a:r>
            <a:r>
              <a:rPr kumimoji="1" lang="en-US" altLang="zh-CN" sz="2000" dirty="0">
                <a:latin typeface="黑体" panose="02010609060101010101" pitchFamily="49" charset="-122"/>
                <a:ea typeface="黑体" panose="02010609060101010101" pitchFamily="49" charset="-122"/>
              </a:rPr>
              <a:t>UML</a:t>
            </a:r>
            <a:r>
              <a:rPr kumimoji="1" lang="zh-CN" altLang="en-US" sz="2000" dirty="0">
                <a:latin typeface="黑体" panose="02010609060101010101" pitchFamily="49" charset="-122"/>
                <a:ea typeface="黑体" panose="02010609060101010101" pitchFamily="49" charset="-122"/>
              </a:rPr>
              <a:t>是模型的动态部分，代表了跨越时间和空间的行为。包括以下几种</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交互：</a:t>
            </a:r>
            <a:r>
              <a:rPr kumimoji="1" lang="zh-CN" altLang="en-US" sz="2000" dirty="0">
                <a:latin typeface="黑体" panose="02010609060101010101" pitchFamily="49" charset="-122"/>
                <a:ea typeface="黑体" panose="02010609060101010101" pitchFamily="49" charset="-122"/>
              </a:rPr>
              <a:t>实现某功能的一组构建事物之间的消息的集合，涉及信息、动作序列、链接（注重交互对象）</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状态机：</a:t>
            </a:r>
            <a:r>
              <a:rPr kumimoji="1" lang="zh-CN" altLang="en-US" sz="2000" dirty="0">
                <a:latin typeface="黑体" panose="02010609060101010101" pitchFamily="49" charset="-122"/>
                <a:ea typeface="黑体" panose="02010609060101010101" pitchFamily="49" charset="-122"/>
              </a:rPr>
              <a:t>描述事物或交互在生命周期内响应事件所经历的状态序列。（注重一定时间内一个对象的生命周期）</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活动：</a:t>
            </a:r>
            <a:r>
              <a:rPr kumimoji="1" lang="zh-CN" altLang="en-US" sz="2000" dirty="0">
                <a:latin typeface="黑体" panose="02010609060101010101" pitchFamily="49" charset="-122"/>
                <a:ea typeface="黑体" panose="02010609060101010101" pitchFamily="49" charset="-122"/>
              </a:rPr>
              <a:t>描述了计算过程执行的步骤序列（注重步骤之间的流而不关心哪个对象执行哪个步骤）</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640723"/>
          </a:xfrm>
          <a:prstGeom prst="rect">
            <a:avLst/>
          </a:prstGeom>
          <a:noFill/>
        </p:spPr>
        <p:txBody>
          <a:bodyPr wrap="square" rtlCol="0">
            <a:spAutoFit/>
          </a:bodyPr>
          <a:lstStyle/>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分组事物</a:t>
            </a:r>
            <a:endParaRPr lang="en-US" altLang="zh-CN" sz="2400" dirty="0">
              <a:latin typeface="黑体" panose="02010609060101010101" pitchFamily="49" charset="-122"/>
            </a:endParaRPr>
          </a:p>
          <a:p>
            <a:pPr>
              <a:lnSpc>
                <a:spcPct val="115000"/>
              </a:lnSpc>
              <a:spcBef>
                <a:spcPct val="0"/>
              </a:spcBef>
              <a:buClrTx/>
            </a:pPr>
            <a:r>
              <a:rPr lang="zh-CN" altLang="en-US" sz="2400" dirty="0">
                <a:latin typeface="黑体" panose="02010609060101010101" pitchFamily="49" charset="-122"/>
              </a:rPr>
              <a:t>   </a:t>
            </a:r>
            <a:r>
              <a:rPr lang="zh-CN" altLang="zh-CN" sz="2400" dirty="0">
                <a:latin typeface="楷体_GB2312" charset="-122"/>
                <a:ea typeface="楷体_GB2312" charset="-122"/>
              </a:rPr>
              <a:t>分组事物是UML模型图的组织部分，描述事物的组织结构，主要由包来实现。</a:t>
            </a:r>
            <a:endParaRPr lang="zh-CN" altLang="zh-CN" sz="2400" dirty="0">
              <a:latin typeface="楷体_GB2312" charset="-122"/>
              <a:ea typeface="楷体_GB2312" charset="-122"/>
            </a:endParaRPr>
          </a:p>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注释事物</a:t>
            </a:r>
            <a:endParaRPr lang="zh-CN" altLang="zh-CN" sz="2400" dirty="0">
              <a:latin typeface="黑体" panose="02010609060101010101" pitchFamily="49" charset="-122"/>
            </a:endParaRPr>
          </a:p>
          <a:p>
            <a:pPr>
              <a:lnSpc>
                <a:spcPct val="115000"/>
              </a:lnSpc>
              <a:spcBef>
                <a:spcPct val="0"/>
              </a:spcBef>
              <a:buClrTx/>
            </a:pPr>
            <a:r>
              <a:rPr lang="zh-CN" altLang="en-US" sz="2400" dirty="0">
                <a:latin typeface="楷体_GB2312" charset="-122"/>
                <a:ea typeface="楷体_GB2312" charset="-122"/>
              </a:rPr>
              <a:t>   </a:t>
            </a:r>
            <a:r>
              <a:rPr lang="zh-CN" altLang="zh-CN" sz="2400" dirty="0">
                <a:latin typeface="楷体_GB2312" charset="-122"/>
                <a:ea typeface="楷体_GB2312" charset="-122"/>
              </a:rPr>
              <a:t>注释事物是UML模型的解释部分，用来对模型中的元素进行说明，解释。</a:t>
            </a:r>
            <a:endParaRPr lang="zh-CN" altLang="zh-CN" sz="2400" dirty="0">
              <a:latin typeface="楷体_GB2312" charset="-122"/>
              <a:ea typeface="楷体_GB2312"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812105" y="140267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876984" y="1675784"/>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39532" y="1402479"/>
            <a:ext cx="8076919" cy="587853"/>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在</a:t>
            </a:r>
            <a:r>
              <a:rPr kumimoji="1" lang="en-US" altLang="zh-CN" sz="2800" b="1" dirty="0">
                <a:latin typeface="黑体" panose="02010609060101010101" pitchFamily="49" charset="-122"/>
                <a:ea typeface="黑体" panose="02010609060101010101" pitchFamily="49" charset="-122"/>
              </a:rPr>
              <a:t>UML</a:t>
            </a:r>
            <a:r>
              <a:rPr kumimoji="1" lang="zh-CN" altLang="en-US" sz="2800" b="1" dirty="0">
                <a:latin typeface="黑体" panose="02010609060101010101" pitchFamily="49" charset="-122"/>
                <a:ea typeface="黑体" panose="02010609060101010101" pitchFamily="49" charset="-122"/>
              </a:rPr>
              <a:t>中有</a:t>
            </a:r>
            <a:r>
              <a:rPr kumimoji="1" lang="en-US" altLang="zh-CN" sz="2800" b="1" dirty="0">
                <a:latin typeface="黑体" panose="02010609060101010101" pitchFamily="49" charset="-122"/>
                <a:ea typeface="黑体" panose="02010609060101010101" pitchFamily="49" charset="-122"/>
              </a:rPr>
              <a:t>4</a:t>
            </a:r>
            <a:r>
              <a:rPr kumimoji="1" lang="zh-CN" altLang="en-US" sz="2800" b="1" dirty="0">
                <a:latin typeface="黑体" panose="02010609060101010101" pitchFamily="49" charset="-122"/>
                <a:ea typeface="黑体" panose="02010609060101010101" pitchFamily="49" charset="-122"/>
              </a:rPr>
              <a:t>种关系：依赖、关联、泛化和实现。</a:t>
            </a:r>
            <a:endParaRPr kumimoji="1" lang="zh-CN" altLang="en-US" sz="2800" b="1" dirty="0">
              <a:latin typeface="楷体_GB2312" charset="-122"/>
              <a:ea typeface="楷体_GB2312" charset="-122"/>
            </a:endParaRPr>
          </a:p>
        </p:txBody>
      </p:sp>
      <p:sp>
        <p:nvSpPr>
          <p:cNvPr id="13" name="TextBox 9"/>
          <p:cNvSpPr txBox="1"/>
          <p:nvPr/>
        </p:nvSpPr>
        <p:spPr>
          <a:xfrm>
            <a:off x="2239532" y="955685"/>
            <a:ext cx="5488856" cy="461665"/>
          </a:xfrm>
          <a:prstGeom prst="rect">
            <a:avLst/>
          </a:prstGeom>
          <a:noFill/>
        </p:spPr>
        <p:txBody>
          <a:bodyPr wrap="square" rtlCol="0">
            <a:spAutoFit/>
          </a:bodyPr>
          <a:lstStyle/>
          <a:p>
            <a:r>
              <a:rPr lang="en-US" altLang="zh-CN" sz="2400" b="1" dirty="0"/>
              <a:t>UML</a:t>
            </a:r>
            <a:r>
              <a:rPr lang="zh-CN" altLang="en-US" sz="2400" b="1" dirty="0"/>
              <a:t>的关系</a:t>
            </a:r>
            <a:endParaRPr lang="zh-CN" altLang="en-US" sz="2400" b="1" dirty="0"/>
          </a:p>
        </p:txBody>
      </p:sp>
      <p:cxnSp>
        <p:nvCxnSpPr>
          <p:cNvPr id="14" name="直接连接符 13"/>
          <p:cNvCxnSpPr/>
          <p:nvPr/>
        </p:nvCxnSpPr>
        <p:spPr>
          <a:xfrm flipH="1">
            <a:off x="1789742" y="113858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876984" y="188308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5"/>
          <p:cNvSpPr txBox="1"/>
          <p:nvPr/>
        </p:nvSpPr>
        <p:spPr>
          <a:xfrm>
            <a:off x="658603" y="2211277"/>
            <a:ext cx="2448272" cy="2585323"/>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依赖（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Dependency</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       依赖是两个模型元素间的语义关系，其中一个元素（独立事务）发生变化会影响另一个元素（依赖事务）的语义</a:t>
            </a:r>
            <a:endParaRPr lang="en-US" altLang="zh-CN"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7" name="TextBox 6"/>
          <p:cNvSpPr txBox="1"/>
          <p:nvPr/>
        </p:nvSpPr>
        <p:spPr>
          <a:xfrm>
            <a:off x="3275154" y="2256594"/>
            <a:ext cx="2520281"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关联（</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association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是类之间的结构关系，他描述了一组链，链是对象（类的实例）之间的链接。聚合是一种特殊类型的关联，他描述了整体和部分的结构关系。</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8" name="TextBox 7"/>
          <p:cNvSpPr txBox="1"/>
          <p:nvPr/>
        </p:nvSpPr>
        <p:spPr>
          <a:xfrm>
            <a:off x="6113208" y="2348880"/>
            <a:ext cx="2421432"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泛化（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generalization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是一种特殊</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一般关系，其中特殊元素（子元素）基于一般元素（父元素）而建立，用这种方法子元素共享了父元素的结构和行为。</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9" name="直接连接符 18"/>
          <p:cNvCxnSpPr/>
          <p:nvPr/>
        </p:nvCxnSpPr>
        <p:spPr>
          <a:xfrm>
            <a:off x="5951190" y="2348880"/>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14886" y="2348880"/>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5486" y="242088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6"/>
          <p:cNvSpPr txBox="1"/>
          <p:nvPr/>
        </p:nvSpPr>
        <p:spPr>
          <a:xfrm>
            <a:off x="8811201" y="2348880"/>
            <a:ext cx="2520281" cy="3416320"/>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实现（</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realization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grpSp>
        <p:nvGrpSpPr>
          <p:cNvPr id="26" name="组合 25"/>
          <p:cNvGrpSpPr/>
          <p:nvPr/>
        </p:nvGrpSpPr>
        <p:grpSpPr>
          <a:xfrm>
            <a:off x="658603" y="5373216"/>
            <a:ext cx="1836203" cy="524256"/>
            <a:chOff x="658603" y="5373216"/>
            <a:chExt cx="1836203" cy="524256"/>
          </a:xfrm>
        </p:grpSpPr>
        <p:cxnSp>
          <p:nvCxnSpPr>
            <p:cNvPr id="24" name="直接箭头连接符 23"/>
            <p:cNvCxnSpPr/>
            <p:nvPr/>
          </p:nvCxnSpPr>
          <p:spPr>
            <a:xfrm>
              <a:off x="658603" y="5373216"/>
              <a:ext cx="1836203" cy="0"/>
            </a:xfrm>
            <a:prstGeom prst="straightConnector1">
              <a:avLst/>
            </a:prstGeom>
            <a:ln w="28575">
              <a:solidFill>
                <a:schemeClr val="tx1"/>
              </a:solidFill>
              <a:prstDash val="sysDash"/>
              <a:headEnd w="lg" len="lg"/>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149983" y="5528140"/>
              <a:ext cx="1001462" cy="369332"/>
            </a:xfrm>
            <a:prstGeom prst="rect">
              <a:avLst/>
            </a:prstGeom>
            <a:noFill/>
          </p:spPr>
          <p:txBody>
            <a:bodyPr wrap="square" rtlCol="0">
              <a:spAutoFit/>
            </a:bodyPr>
            <a:lstStyle/>
            <a:p>
              <a:r>
                <a:rPr lang="zh-CN" altLang="en-US" dirty="0"/>
                <a:t>依赖</a:t>
              </a:r>
              <a:endParaRPr lang="zh-CN" altLang="en-US" dirty="0"/>
            </a:p>
          </p:txBody>
        </p:sp>
      </p:grpSp>
      <p:grpSp>
        <p:nvGrpSpPr>
          <p:cNvPr id="27" name="组合 26"/>
          <p:cNvGrpSpPr/>
          <p:nvPr/>
        </p:nvGrpSpPr>
        <p:grpSpPr>
          <a:xfrm>
            <a:off x="3406258" y="5528140"/>
            <a:ext cx="1836203" cy="778557"/>
            <a:chOff x="658603" y="5373216"/>
            <a:chExt cx="1836203" cy="778557"/>
          </a:xfrm>
        </p:grpSpPr>
        <p:cxnSp>
          <p:nvCxnSpPr>
            <p:cNvPr id="28" name="直接箭头连接符 27"/>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04360" y="5782441"/>
              <a:ext cx="1001462" cy="369332"/>
            </a:xfrm>
            <a:prstGeom prst="rect">
              <a:avLst/>
            </a:prstGeom>
            <a:noFill/>
          </p:spPr>
          <p:txBody>
            <a:bodyPr wrap="square" rtlCol="0">
              <a:spAutoFit/>
            </a:bodyPr>
            <a:lstStyle/>
            <a:p>
              <a:r>
                <a:rPr lang="zh-CN" altLang="en-US" dirty="0"/>
                <a:t>关联</a:t>
              </a:r>
              <a:endParaRPr lang="zh-CN" altLang="en-US" dirty="0"/>
            </a:p>
          </p:txBody>
        </p:sp>
      </p:grpSp>
      <p:sp>
        <p:nvSpPr>
          <p:cNvPr id="30" name="文本框 29"/>
          <p:cNvSpPr txBox="1"/>
          <p:nvPr/>
        </p:nvSpPr>
        <p:spPr>
          <a:xfrm>
            <a:off x="3406258" y="5118916"/>
            <a:ext cx="744732" cy="369332"/>
          </a:xfrm>
          <a:prstGeom prst="rect">
            <a:avLst/>
          </a:prstGeom>
          <a:noFill/>
        </p:spPr>
        <p:txBody>
          <a:bodyPr wrap="square" rtlCol="0">
            <a:spAutoFit/>
          </a:bodyPr>
          <a:lstStyle/>
          <a:p>
            <a:r>
              <a:rPr lang="en-US" altLang="zh-CN" dirty="0"/>
              <a:t>0..1</a:t>
            </a:r>
            <a:endParaRPr lang="zh-CN" altLang="en-US" dirty="0"/>
          </a:p>
        </p:txBody>
      </p:sp>
      <p:sp>
        <p:nvSpPr>
          <p:cNvPr id="31" name="文本框 30"/>
          <p:cNvSpPr txBox="1"/>
          <p:nvPr/>
        </p:nvSpPr>
        <p:spPr>
          <a:xfrm>
            <a:off x="3078261" y="5580534"/>
            <a:ext cx="1176780" cy="369332"/>
          </a:xfrm>
          <a:prstGeom prst="rect">
            <a:avLst/>
          </a:prstGeom>
          <a:noFill/>
        </p:spPr>
        <p:txBody>
          <a:bodyPr wrap="square" rtlCol="0">
            <a:spAutoFit/>
          </a:bodyPr>
          <a:lstStyle/>
          <a:p>
            <a:r>
              <a:rPr lang="en-US" altLang="zh-CN" dirty="0"/>
              <a:t>employer</a:t>
            </a:r>
            <a:endParaRPr lang="zh-CN" altLang="en-US" dirty="0"/>
          </a:p>
        </p:txBody>
      </p:sp>
      <p:sp>
        <p:nvSpPr>
          <p:cNvPr id="32" name="文本框 31"/>
          <p:cNvSpPr txBox="1"/>
          <p:nvPr/>
        </p:nvSpPr>
        <p:spPr>
          <a:xfrm>
            <a:off x="4255041" y="5580534"/>
            <a:ext cx="1176780" cy="369332"/>
          </a:xfrm>
          <a:prstGeom prst="rect">
            <a:avLst/>
          </a:prstGeom>
          <a:noFill/>
        </p:spPr>
        <p:txBody>
          <a:bodyPr wrap="square" rtlCol="0">
            <a:spAutoFit/>
          </a:bodyPr>
          <a:lstStyle/>
          <a:p>
            <a:r>
              <a:rPr lang="en-US" altLang="zh-CN" dirty="0"/>
              <a:t>employee</a:t>
            </a:r>
            <a:endParaRPr lang="zh-CN" altLang="en-US" dirty="0"/>
          </a:p>
        </p:txBody>
      </p:sp>
      <p:sp>
        <p:nvSpPr>
          <p:cNvPr id="34" name="文本框 33"/>
          <p:cNvSpPr txBox="1"/>
          <p:nvPr/>
        </p:nvSpPr>
        <p:spPr>
          <a:xfrm>
            <a:off x="5010316" y="5215728"/>
            <a:ext cx="744732" cy="369332"/>
          </a:xfrm>
          <a:prstGeom prst="rect">
            <a:avLst/>
          </a:prstGeom>
          <a:noFill/>
        </p:spPr>
        <p:txBody>
          <a:bodyPr wrap="square" rtlCol="0">
            <a:spAutoFit/>
          </a:bodyPr>
          <a:lstStyle/>
          <a:p>
            <a:r>
              <a:rPr lang="en-US" altLang="zh-CN" dirty="0"/>
              <a:t>*</a:t>
            </a:r>
            <a:endParaRPr lang="zh-CN" altLang="en-US" dirty="0"/>
          </a:p>
        </p:txBody>
      </p:sp>
      <p:grpSp>
        <p:nvGrpSpPr>
          <p:cNvPr id="40" name="组合 39"/>
          <p:cNvGrpSpPr/>
          <p:nvPr/>
        </p:nvGrpSpPr>
        <p:grpSpPr>
          <a:xfrm>
            <a:off x="6332099" y="5276112"/>
            <a:ext cx="2031917" cy="893334"/>
            <a:chOff x="6332099" y="5276112"/>
            <a:chExt cx="2031917" cy="893334"/>
          </a:xfrm>
        </p:grpSpPr>
        <p:grpSp>
          <p:nvGrpSpPr>
            <p:cNvPr id="36" name="组合 35"/>
            <p:cNvGrpSpPr/>
            <p:nvPr/>
          </p:nvGrpSpPr>
          <p:grpSpPr>
            <a:xfrm>
              <a:off x="6332099" y="5548086"/>
              <a:ext cx="1836203" cy="621360"/>
              <a:chOff x="658603" y="5373216"/>
              <a:chExt cx="1836203" cy="621360"/>
            </a:xfrm>
          </p:grpSpPr>
          <p:cxnSp>
            <p:nvCxnSpPr>
              <p:cNvPr id="37" name="直接箭头连接符 36"/>
              <p:cNvCxnSpPr/>
              <p:nvPr/>
            </p:nvCxnSpPr>
            <p:spPr>
              <a:xfrm>
                <a:off x="658603" y="5373216"/>
                <a:ext cx="1836203" cy="0"/>
              </a:xfrm>
              <a:prstGeom prst="straightConnector1">
                <a:avLst/>
              </a:prstGeom>
              <a:ln w="28575">
                <a:solidFill>
                  <a:schemeClr val="tx1"/>
                </a:solidFill>
                <a:prstDash val="solid"/>
                <a:headEnd w="lg" len="lg"/>
                <a:tailEnd type="non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191286" y="5625244"/>
                <a:ext cx="1001462" cy="369332"/>
              </a:xfrm>
              <a:prstGeom prst="rect">
                <a:avLst/>
              </a:prstGeom>
              <a:noFill/>
            </p:spPr>
            <p:txBody>
              <a:bodyPr wrap="square" rtlCol="0">
                <a:spAutoFit/>
              </a:bodyPr>
              <a:lstStyle/>
              <a:p>
                <a:r>
                  <a:rPr lang="zh-CN" altLang="en-US" dirty="0"/>
                  <a:t>泛化</a:t>
                </a:r>
                <a:endParaRPr lang="zh-CN" altLang="en-US" dirty="0"/>
              </a:p>
            </p:txBody>
          </p:sp>
        </p:grpSp>
        <p:sp>
          <p:nvSpPr>
            <p:cNvPr id="39" name="等腰三角形 38"/>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114005" y="5712806"/>
            <a:ext cx="2031917" cy="860887"/>
            <a:chOff x="6332099" y="5276112"/>
            <a:chExt cx="2031917" cy="860887"/>
          </a:xfrm>
        </p:grpSpPr>
        <p:grpSp>
          <p:nvGrpSpPr>
            <p:cNvPr id="42" name="组合 41"/>
            <p:cNvGrpSpPr/>
            <p:nvPr/>
          </p:nvGrpSpPr>
          <p:grpSpPr>
            <a:xfrm>
              <a:off x="6332099" y="5548086"/>
              <a:ext cx="1836203" cy="588913"/>
              <a:chOff x="658603" y="5373216"/>
              <a:chExt cx="1836203" cy="588913"/>
            </a:xfrm>
          </p:grpSpPr>
          <p:cxnSp>
            <p:nvCxnSpPr>
              <p:cNvPr id="44" name="直接箭头连接符 43"/>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115208" y="5592797"/>
                <a:ext cx="1001462" cy="369332"/>
              </a:xfrm>
              <a:prstGeom prst="rect">
                <a:avLst/>
              </a:prstGeom>
              <a:noFill/>
            </p:spPr>
            <p:txBody>
              <a:bodyPr wrap="square" rtlCol="0">
                <a:spAutoFit/>
              </a:bodyPr>
              <a:lstStyle/>
              <a:p>
                <a:r>
                  <a:rPr lang="zh-CN" altLang="en-US" dirty="0"/>
                  <a:t>实现</a:t>
                </a:r>
                <a:endParaRPr lang="zh-CN" altLang="en-US" dirty="0"/>
              </a:p>
            </p:txBody>
          </p:sp>
        </p:grpSp>
        <p:sp>
          <p:nvSpPr>
            <p:cNvPr id="43" name="等腰三角形 42"/>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780775"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用例视图主要描述一个系统应该具备的功能，指的是从系统的外部参与者所能看到的系统功能。用例表示的是系统的一个功能单元，可以被描述为参与者与系统之间的一次交互作用。</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用例模型的用途主要是列举出系统中的用例和参与者，并指出哪个参与者参与了哪个用例的执行。用例视图是其他4种视图的核心，它的内容直接驱动其他视图的开发。</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用例视图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逻辑视图主要用于描述在用例视图中提出的系统功能的实现。逻辑视图主要关注系统的内部，它既描述系统的静态结构（系统中的类、对象以及他们之间的关系），</a:t>
            </a:r>
            <a:r>
              <a:rPr kumimoji="1" lang="en-US" altLang="zh-CN" sz="2000" b="1" dirty="0" err="1">
                <a:latin typeface="黑体" panose="02010609060101010101" pitchFamily="49" charset="-122"/>
                <a:ea typeface="黑体" panose="02010609060101010101" pitchFamily="49" charset="-122"/>
              </a:rPr>
              <a:t>也描述系统的动态协作关系</a:t>
            </a:r>
            <a:r>
              <a:rPr kumimoji="1" lang="en-US" altLang="zh-CN" sz="2000" b="1" dirty="0">
                <a:latin typeface="黑体" panose="02010609060101010101" pitchFamily="49" charset="-122"/>
                <a:ea typeface="黑体" panose="02010609060101010101" pitchFamily="49" charset="-122"/>
              </a:rPr>
              <a:t>。</a:t>
            </a: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逻辑视图的使用者主要是系统的设计人员和开发人员</a:t>
            </a:r>
            <a:r>
              <a:rPr kumimoji="1" lang="en-US" altLang="zh-CN" sz="2000" b="1" dirty="0">
                <a:latin typeface="黑体" panose="02010609060101010101" pitchFamily="49" charset="-122"/>
                <a:ea typeface="黑体" panose="02010609060101010101" pitchFamily="49" charset="-122"/>
              </a:rPr>
              <a:t>。</a:t>
            </a: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逻辑视图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222466"/>
            <a:ext cx="5418085" cy="2215991"/>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a:t>
            </a:r>
            <a:r>
              <a:rPr kumimoji="1" lang="en-US" altLang="zh-CN" sz="2000" b="1" dirty="0" err="1">
                <a:latin typeface="黑体" panose="02010609060101010101" pitchFamily="49" charset="-122"/>
                <a:ea typeface="黑体" panose="02010609060101010101" pitchFamily="49" charset="-122"/>
              </a:rPr>
              <a:t>并发视图主要是从资源的有效利用、代码的并行执行以及系统环境中异步事件的处理等方面的考虑。将系统划分为并发执行的控制</a:t>
            </a:r>
            <a:r>
              <a:rPr kumimoji="1" lang="en-US" altLang="zh-CN" sz="2000" b="1" dirty="0">
                <a:latin typeface="黑体" panose="02010609060101010101" pitchFamily="49" charset="-122"/>
                <a:ea typeface="黑体" panose="02010609060101010101" pitchFamily="49" charset="-122"/>
              </a:rPr>
              <a:t>。</a:t>
            </a: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并发视图的使用者是开发人员和系统集成人员</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并发视图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组件视图描述系统的实现模块以及它们之间的依赖关系。其中，组件指的是不同类型的代码模块，它是构造应用的软件单元。组件视图中也可以添加组件的其他附加信息，例如，资源分配或者其他管理信息。</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组件视图主要由组件图构成</a:t>
            </a:r>
            <a:r>
              <a:rPr kumimoji="1" lang="zh-CN" altLang="en-US" sz="2000" b="1" dirty="0" err="1">
                <a:latin typeface="楷体_GB2312" charset="-122"/>
                <a:ea typeface="楷体_GB2312" charset="-122"/>
              </a:rPr>
              <a:t>。</a:t>
            </a:r>
            <a:r>
              <a:rPr kumimoji="1" lang="en-US" altLang="zh-CN" sz="2000" b="1" dirty="0" err="1">
                <a:latin typeface="楷体_GB2312" charset="-122"/>
                <a:ea typeface="楷体_GB2312" charset="-122"/>
              </a:rPr>
              <a:t>组件视图的使用者是开发</a:t>
            </a:r>
            <a:r>
              <a:rPr kumimoji="1" lang="zh-CN" altLang="en-US" sz="2000" b="1" dirty="0">
                <a:latin typeface="楷体_GB2312" charset="-122"/>
                <a:ea typeface="楷体_GB2312" charset="-122"/>
              </a:rPr>
              <a:t>人员</a:t>
            </a:r>
            <a:r>
              <a:rPr kumimoji="1" lang="en-US" altLang="zh-CN" sz="2000" b="1" dirty="0">
                <a:latin typeface="楷体_GB2312" charset="-122"/>
                <a:ea typeface="楷体_GB2312" charset="-122"/>
              </a:rPr>
              <a:t>。</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组件视图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部署视图，也称之为配置视图。配置视图主要显示系统的物理部署，它描述位于节点上的运行实例的部署情况。配置视图主要由配置图表示，配置视图还允许评估分配结果和资源分配。</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配置视图的使用者是开发人员、系统集成人员和测试人员</a:t>
            </a:r>
            <a:r>
              <a:rPr kumimoji="1" lang="en-US" altLang="zh-CN"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部署视图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1</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158535" y="2924231"/>
            <a:ext cx="2685351" cy="646331"/>
          </a:xfrm>
          <a:prstGeom prst="rect">
            <a:avLst/>
          </a:prstGeom>
          <a:noFill/>
        </p:spPr>
        <p:txBody>
          <a:bodyPr wrap="none" rtlCol="0">
            <a:spAutoFit/>
          </a:bodyPr>
          <a:lstStyle/>
          <a:p>
            <a:r>
              <a:rPr lang="zh-CN" altLang="en-US" sz="3600" spc="300" dirty="0">
                <a:latin typeface="+mn-ea"/>
              </a:rPr>
              <a:t>为什么建模</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2056973" cy="369332"/>
          </a:xfrm>
          <a:prstGeom prst="rect">
            <a:avLst/>
          </a:prstGeom>
        </p:spPr>
        <p:txBody>
          <a:bodyPr wrap="none">
            <a:spAutoFit/>
          </a:bodyPr>
          <a:lstStyle/>
          <a:p>
            <a:r>
              <a:rPr lang="zh-CN" altLang="en-US" b="1" dirty="0"/>
              <a:t>请输入你的题目  </a:t>
            </a:r>
            <a:r>
              <a:rPr lang="en-US" altLang="zh-CN" b="1" dirty="0">
                <a:solidFill>
                  <a:srgbClr val="C00000"/>
                </a:solidFill>
              </a:rPr>
              <a:t>4</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30034" y="198884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733566" y="230009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1" name="文本框 10"/>
          <p:cNvSpPr txBox="1"/>
          <p:nvPr/>
        </p:nvSpPr>
        <p:spPr>
          <a:xfrm>
            <a:off x="2363167" y="1331252"/>
            <a:ext cx="1467068" cy="461665"/>
          </a:xfrm>
          <a:prstGeom prst="rect">
            <a:avLst/>
          </a:prstGeom>
          <a:noFill/>
        </p:spPr>
        <p:txBody>
          <a:bodyPr wrap="none" rtlCol="0">
            <a:spAutoFit/>
          </a:bodyPr>
          <a:lstStyle/>
          <a:p>
            <a:r>
              <a:rPr lang="en-US" altLang="zh-CN" sz="2400" b="1" dirty="0"/>
              <a:t>UML</a:t>
            </a:r>
            <a:r>
              <a:rPr lang="zh-CN" altLang="en-US" sz="2400" b="1" dirty="0"/>
              <a:t>的图</a:t>
            </a:r>
            <a:endParaRPr lang="zh-CN" altLang="en-US" sz="2400" b="1" dirty="0"/>
          </a:p>
        </p:txBody>
      </p:sp>
      <p:sp>
        <p:nvSpPr>
          <p:cNvPr id="9" name="文本框 8"/>
          <p:cNvSpPr txBox="1"/>
          <p:nvPr/>
        </p:nvSpPr>
        <p:spPr>
          <a:xfrm>
            <a:off x="3934966" y="1331252"/>
            <a:ext cx="5544616" cy="646331"/>
          </a:xfrm>
          <a:prstGeom prst="rect">
            <a:avLst/>
          </a:prstGeom>
          <a:noFill/>
        </p:spPr>
        <p:txBody>
          <a:bodyPr wrap="square" rtlCol="0">
            <a:spAutoFit/>
          </a:bodyPr>
          <a:lstStyle/>
          <a:p>
            <a:r>
              <a:rPr lang="zh-CN" altLang="en-US" dirty="0"/>
              <a:t>图是一组元素的图形表示，大多数情况下把图画成顶点（代表事物）和弧（代表关系）的连通图。</a:t>
            </a:r>
            <a:endParaRPr lang="zh-CN" altLang="en-US" dirty="0"/>
          </a:p>
        </p:txBody>
      </p:sp>
      <p:sp>
        <p:nvSpPr>
          <p:cNvPr id="12" name="TextBox 14"/>
          <p:cNvSpPr txBox="1"/>
          <p:nvPr/>
        </p:nvSpPr>
        <p:spPr>
          <a:xfrm>
            <a:off x="5879182" y="248475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68726" y="217178"/>
            <a:ext cx="8442251" cy="6858000"/>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类图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0519202" y="1443841"/>
            <a:ext cx="587773" cy="4247317"/>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显示类和它们的相互关系</a:t>
            </a:r>
            <a:r>
              <a:rPr lang="en-US" altLang="zh-CN"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77" y="1073061"/>
            <a:ext cx="10501657" cy="5584033"/>
          </a:xfrm>
          <a:prstGeom prst="rect">
            <a:avLst/>
          </a:prstGeom>
        </p:spPr>
      </p:pic>
      <p:sp>
        <p:nvSpPr>
          <p:cNvPr id="12" name="矩形 11"/>
          <p:cNvSpPr/>
          <p:nvPr/>
        </p:nvSpPr>
        <p:spPr>
          <a:xfrm>
            <a:off x="11346034" y="1484784"/>
            <a:ext cx="587773" cy="4801314"/>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只显示对象及它们的相互关系</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solidFill>
                  <a:srgbClr val="3F3F3F"/>
                </a:solidFill>
                <a:latin typeface="微软雅黑" panose="020B0503020204020204" charset="-122"/>
                <a:ea typeface="微软雅黑" panose="020B0503020204020204" charset="-122"/>
              </a:rPr>
              <a:t>和类图对比</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40" y="2381833"/>
            <a:ext cx="7600364" cy="4466007"/>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t>对象图示例</a:t>
            </a:r>
            <a:r>
              <a:rPr lang="en-US" altLang="zh-CN" dirty="0"/>
              <a:t>: </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06" y="238430"/>
            <a:ext cx="5754510" cy="26097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构件图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924559" y="1340768"/>
            <a:ext cx="10341293" cy="646331"/>
          </a:xfrm>
          <a:prstGeom prst="rect">
            <a:avLst/>
          </a:prstGeom>
          <a:noFill/>
        </p:spPr>
        <p:txBody>
          <a:bodyPr wrap="none" rtlCol="0">
            <a:spAutoFit/>
          </a:bodyPr>
          <a:lstStyle/>
          <a:p>
            <a:r>
              <a:rPr lang="zh-CN" altLang="en-US" dirty="0"/>
              <a:t>展现了一个封装的类和它的接口、端口以及由内嵌的构件和连接件构成的内部结构。</a:t>
            </a:r>
            <a:endParaRPr lang="en-US" altLang="zh-CN" dirty="0"/>
          </a:p>
          <a:p>
            <a:r>
              <a:rPr lang="zh-CN" altLang="en-US" dirty="0"/>
              <a:t>构件图用于表示系统的静态设计实现视图。对于由小的部件构建大的系统来说，构件图是很重要的。</a:t>
            </a:r>
            <a:endParaRPr lang="en-US" altLang="zh-CN" dirty="0"/>
          </a:p>
        </p:txBody>
      </p:sp>
      <p:pic>
        <p:nvPicPr>
          <p:cNvPr id="8" name="图片 7"/>
          <p:cNvPicPr>
            <a:picLocks noChangeAspect="1"/>
          </p:cNvPicPr>
          <p:nvPr/>
        </p:nvPicPr>
        <p:blipFill>
          <a:blip r:embed="rId1"/>
          <a:stretch>
            <a:fillRect/>
          </a:stretch>
        </p:blipFill>
        <p:spPr>
          <a:xfrm>
            <a:off x="2782837" y="2132856"/>
            <a:ext cx="6624736" cy="43589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113881" y="2276872"/>
            <a:ext cx="5962650" cy="4695825"/>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用况图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890850" y="1484784"/>
            <a:ext cx="6408712" cy="923330"/>
          </a:xfrm>
          <a:prstGeom prst="rect">
            <a:avLst/>
          </a:prstGeom>
          <a:noFill/>
        </p:spPr>
        <p:txBody>
          <a:bodyPr wrap="square" rtlCol="0">
            <a:spAutoFit/>
          </a:bodyPr>
          <a:lstStyle/>
          <a:p>
            <a:r>
              <a:rPr lang="zh-CN" altLang="en-US" dirty="0"/>
              <a:t>展现了一组用况、参与者以及他们之间的关系。用狂徒给出系统的静态用况视图。这些图在对系统的行为进行组织和建模上是非常重要的。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顺序图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047999" y="1628800"/>
            <a:ext cx="6092825" cy="646331"/>
          </a:xfrm>
          <a:prstGeom prst="rect">
            <a:avLst/>
          </a:prstGeom>
        </p:spPr>
        <p:txBody>
          <a:bodyPr>
            <a:spAutoFit/>
          </a:bodyPr>
          <a:lstStyle/>
          <a:p>
            <a:r>
              <a:rPr lang="zh-CN" altLang="en-US" dirty="0"/>
              <a:t>顺序图强调消息的时间顺序，形成顺序图时，首先把参加交互的对象或角色放在图的上方，沿水平轴方向排列。</a:t>
            </a:r>
            <a:endParaRPr lang="zh-CN" altLang="en-US" dirty="0"/>
          </a:p>
        </p:txBody>
      </p:sp>
      <p:pic>
        <p:nvPicPr>
          <p:cNvPr id="7" name="图片 6"/>
          <p:cNvPicPr>
            <a:picLocks noChangeAspect="1"/>
          </p:cNvPicPr>
          <p:nvPr/>
        </p:nvPicPr>
        <p:blipFill>
          <a:blip r:embed="rId1"/>
          <a:stretch>
            <a:fillRect/>
          </a:stretch>
        </p:blipFill>
        <p:spPr>
          <a:xfrm>
            <a:off x="3473710" y="2420888"/>
            <a:ext cx="5241404" cy="361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通信图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52116" y="1048090"/>
            <a:ext cx="8086179" cy="923330"/>
          </a:xfrm>
          <a:prstGeom prst="rect">
            <a:avLst/>
          </a:prstGeom>
        </p:spPr>
        <p:txBody>
          <a:bodyPr wrap="square">
            <a:spAutoFit/>
          </a:bodyPr>
          <a:lstStyle/>
          <a:p>
            <a:r>
              <a:rPr lang="en-US" altLang="zh-CN" dirty="0"/>
              <a:t>UML2.0</a:t>
            </a:r>
            <a:r>
              <a:rPr lang="zh-CN" altLang="en-US" dirty="0"/>
              <a:t>之前叫协作图</a:t>
            </a:r>
            <a:r>
              <a:rPr lang="en-US" altLang="zh-CN" dirty="0"/>
              <a:t>(Collaboration Diagram) </a:t>
            </a:r>
            <a:br>
              <a:rPr lang="zh-CN" altLang="en-US" dirty="0"/>
            </a:br>
            <a:r>
              <a:rPr lang="zh-CN" altLang="en-US" dirty="0"/>
              <a:t>显示在某种情形下对象之间发送的消息。 协作图显示了一系列的对象和在这些对象之间的联系以及对象间发送和接收的消息 </a:t>
            </a:r>
            <a:endParaRPr lang="zh-CN" altLang="en-US" dirty="0"/>
          </a:p>
        </p:txBody>
      </p:sp>
      <p:pic>
        <p:nvPicPr>
          <p:cNvPr id="8" name="图片 7"/>
          <p:cNvPicPr>
            <a:picLocks noChangeAspect="1"/>
          </p:cNvPicPr>
          <p:nvPr/>
        </p:nvPicPr>
        <p:blipFill>
          <a:blip r:embed="rId1"/>
          <a:stretch>
            <a:fillRect/>
          </a:stretch>
        </p:blipFill>
        <p:spPr>
          <a:xfrm>
            <a:off x="3448706" y="2276872"/>
            <a:ext cx="5292999" cy="42122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状态图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2793677" y="2564904"/>
            <a:ext cx="6603057" cy="3672226"/>
          </a:xfrm>
          <a:prstGeom prst="rect">
            <a:avLst/>
          </a:prstGeom>
        </p:spPr>
      </p:pic>
      <p:sp>
        <p:nvSpPr>
          <p:cNvPr id="7" name="文本框 6"/>
          <p:cNvSpPr txBox="1"/>
          <p:nvPr/>
        </p:nvSpPr>
        <p:spPr>
          <a:xfrm>
            <a:off x="1732472" y="1412776"/>
            <a:ext cx="8725466" cy="923330"/>
          </a:xfrm>
          <a:prstGeom prst="rect">
            <a:avLst/>
          </a:prstGeom>
          <a:noFill/>
        </p:spPr>
        <p:txBody>
          <a:bodyPr wrap="none" rtlCol="0">
            <a:spAutoFit/>
          </a:bodyPr>
          <a:lstStyle/>
          <a:p>
            <a:r>
              <a:rPr lang="zh-CN" altLang="en-US" dirty="0"/>
              <a:t>展现了一个状态机，由状态、转移、事件、活动组成。展现了对象的动态视图，</a:t>
            </a:r>
            <a:endParaRPr lang="en-US" altLang="zh-CN" dirty="0"/>
          </a:p>
          <a:p>
            <a:r>
              <a:rPr lang="zh-CN" altLang="en-US" dirty="0"/>
              <a:t>它对于接口、类或协作行为的建模尤为重要，而且他强调由事件引发的对象行为，这</a:t>
            </a:r>
            <a:endParaRPr lang="en-US" altLang="zh-CN" dirty="0"/>
          </a:p>
          <a:p>
            <a:r>
              <a:rPr lang="zh-CN" altLang="en-US" dirty="0"/>
              <a:t>非常有助于对反应式系统建模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633781" cy="369332"/>
          </a:xfrm>
          <a:prstGeom prst="rect">
            <a:avLst/>
          </a:prstGeom>
        </p:spPr>
        <p:txBody>
          <a:bodyPr wrap="none">
            <a:spAutoFit/>
          </a:bodyPr>
          <a:lstStyle/>
          <a:p>
            <a:r>
              <a:rPr lang="en-US" altLang="zh-CN" b="1" dirty="0"/>
              <a:t> </a:t>
            </a:r>
            <a:r>
              <a:rPr lang="zh-CN" altLang="en-US" b="1" dirty="0"/>
              <a:t>为什么要建模</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782838" y="1045493"/>
            <a:ext cx="5488856" cy="830997"/>
          </a:xfrm>
          <a:prstGeom prst="rect">
            <a:avLst/>
          </a:prstGeom>
          <a:noFill/>
        </p:spPr>
        <p:txBody>
          <a:bodyPr wrap="square" rtlCol="0">
            <a:spAutoFit/>
          </a:bodyPr>
          <a:lstStyle/>
          <a:p>
            <a:r>
              <a:rPr lang="zh-CN" altLang="en-US" sz="2400" b="1" dirty="0"/>
              <a:t>模型是对现实的简化，建模是为了更好的理解正在开发的系统</a:t>
            </a:r>
            <a:endParaRPr lang="zh-CN" altLang="en-US" sz="2400" b="1" dirty="0"/>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endParaRPr lang="zh-CN" altLang="en-US" sz="2000" dirty="0"/>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endParaRPr lang="zh-CN" altLang="en-US" sz="2400" b="1" dirty="0"/>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活动图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34885" y="3861048"/>
            <a:ext cx="5701852" cy="646331"/>
          </a:xfrm>
          <a:prstGeom prst="rect">
            <a:avLst/>
          </a:prstGeom>
        </p:spPr>
        <p:txBody>
          <a:bodyPr wrap="square">
            <a:spAutoFit/>
          </a:bodyPr>
          <a:lstStyle/>
          <a:p>
            <a:r>
              <a:rPr lang="zh-CN" altLang="en-US" b="1" dirty="0"/>
              <a:t>开始</a:t>
            </a:r>
            <a:r>
              <a:rPr lang="en-US" altLang="zh-CN" b="1" dirty="0"/>
              <a:t>/</a:t>
            </a:r>
            <a:r>
              <a:rPr lang="zh-CN" altLang="en-US" b="1" dirty="0"/>
              <a:t>结束</a:t>
            </a:r>
            <a:r>
              <a:rPr lang="zh-CN" altLang="en-US" dirty="0"/>
              <a:t> 实心圆表示初始节点，圆圈内加一个实心圆来表示活动终点 </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3290" y="2159328"/>
            <a:ext cx="2647950" cy="1095375"/>
          </a:xfrm>
          <a:prstGeom prst="rect">
            <a:avLst/>
          </a:prstGeom>
        </p:spPr>
      </p:pic>
      <p:sp>
        <p:nvSpPr>
          <p:cNvPr id="9" name="矩形 8"/>
          <p:cNvSpPr/>
          <p:nvPr/>
        </p:nvSpPr>
        <p:spPr>
          <a:xfrm>
            <a:off x="1315606" y="1340152"/>
            <a:ext cx="9676144" cy="646331"/>
          </a:xfrm>
          <a:prstGeom prst="rect">
            <a:avLst/>
          </a:prstGeom>
        </p:spPr>
        <p:txBody>
          <a:bodyPr wrap="square">
            <a:spAutoFit/>
          </a:bodyPr>
          <a:lstStyle/>
          <a:p>
            <a:r>
              <a:rPr lang="zh-CN" altLang="en-US" dirty="0"/>
              <a:t>动态图</a:t>
            </a:r>
            <a:r>
              <a:rPr lang="en-US" altLang="zh-CN" dirty="0"/>
              <a:t>.</a:t>
            </a:r>
            <a:r>
              <a:rPr lang="zh-CN" altLang="en-US" dirty="0"/>
              <a:t>显示人或对象的活动，其方式类似于流程图 </a:t>
            </a:r>
            <a:br>
              <a:rPr lang="zh-CN" altLang="en-US" dirty="0"/>
            </a:br>
            <a:r>
              <a:rPr lang="zh-CN" altLang="en-US" dirty="0"/>
              <a:t>包含有</a:t>
            </a:r>
            <a:r>
              <a:rPr lang="en-US" altLang="zh-CN" dirty="0"/>
              <a:t>: </a:t>
            </a:r>
            <a:r>
              <a:rPr lang="zh-CN" altLang="en-US" dirty="0"/>
              <a:t>初始节点</a:t>
            </a:r>
            <a:r>
              <a:rPr lang="en-US" altLang="zh-CN" dirty="0"/>
              <a:t>(</a:t>
            </a:r>
            <a:r>
              <a:rPr lang="zh-CN" altLang="en-US" dirty="0"/>
              <a:t>开始</a:t>
            </a:r>
            <a:r>
              <a:rPr lang="en-US" altLang="zh-CN" dirty="0"/>
              <a:t>),</a:t>
            </a:r>
            <a:r>
              <a:rPr lang="zh-CN" altLang="en-US" dirty="0"/>
              <a:t>最后一个节点</a:t>
            </a:r>
            <a:r>
              <a:rPr lang="en-US" altLang="zh-CN" dirty="0"/>
              <a:t>(</a:t>
            </a:r>
            <a:r>
              <a:rPr lang="zh-CN" altLang="en-US" dirty="0"/>
              <a:t>结束</a:t>
            </a:r>
            <a:r>
              <a:rPr lang="en-US" altLang="zh-CN" dirty="0"/>
              <a:t>),</a:t>
            </a:r>
            <a:r>
              <a:rPr lang="zh-CN" altLang="en-US" dirty="0"/>
              <a:t>活动</a:t>
            </a:r>
            <a:r>
              <a:rPr lang="en-US" altLang="zh-CN" dirty="0"/>
              <a:t>,,</a:t>
            </a:r>
            <a:r>
              <a:rPr lang="zh-CN" altLang="en-US" dirty="0"/>
              <a:t>转换</a:t>
            </a:r>
            <a:r>
              <a:rPr lang="en-US" altLang="zh-CN" dirty="0"/>
              <a:t>,</a:t>
            </a:r>
            <a:r>
              <a:rPr lang="zh-CN" altLang="en-US" dirty="0"/>
              <a:t>判定</a:t>
            </a:r>
            <a:r>
              <a:rPr lang="en-US" altLang="zh-CN" dirty="0"/>
              <a:t>(</a:t>
            </a:r>
            <a:r>
              <a:rPr lang="zh-CN" altLang="en-US" dirty="0"/>
              <a:t>决策</a:t>
            </a:r>
            <a:r>
              <a:rPr lang="en-US" altLang="zh-CN" dirty="0"/>
              <a:t>), </a:t>
            </a:r>
            <a:r>
              <a:rPr lang="zh-CN" altLang="en-US" dirty="0"/>
              <a:t>同步条</a:t>
            </a:r>
            <a:r>
              <a:rPr lang="en-US" altLang="zh-CN" dirty="0"/>
              <a:t>,</a:t>
            </a:r>
            <a:r>
              <a:rPr lang="zh-CN" altLang="en-US" dirty="0"/>
              <a:t>分岔或汇合</a:t>
            </a:r>
            <a:r>
              <a:rPr lang="en-US" altLang="zh-CN" dirty="0"/>
              <a:t>,</a:t>
            </a:r>
            <a:r>
              <a:rPr lang="zh-CN" altLang="en-US" dirty="0"/>
              <a:t>泳道等</a:t>
            </a:r>
            <a:endParaRPr lang="zh-CN" alt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677" y="2076618"/>
            <a:ext cx="5811061" cy="45726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部署图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910630" y="1196752"/>
            <a:ext cx="10729192" cy="646331"/>
          </a:xfrm>
          <a:prstGeom prst="rect">
            <a:avLst/>
          </a:prstGeom>
        </p:spPr>
        <p:txBody>
          <a:bodyPr wrap="square">
            <a:spAutoFit/>
          </a:bodyPr>
          <a:lstStyle/>
          <a:p>
            <a:r>
              <a:rPr lang="zh-CN" altLang="en-US" dirty="0"/>
              <a:t>展现了对运行时的处理结点以及在其中生存的构件的配置。部署图给出了体系结构的静态部署视图。通常一个结点包含一个或多个制品</a:t>
            </a:r>
            <a:endParaRPr lang="zh-CN" altLang="en-US" dirty="0"/>
          </a:p>
        </p:txBody>
      </p:sp>
      <p:pic>
        <p:nvPicPr>
          <p:cNvPr id="7" name="图片 6"/>
          <p:cNvPicPr>
            <a:picLocks noChangeAspect="1"/>
          </p:cNvPicPr>
          <p:nvPr/>
        </p:nvPicPr>
        <p:blipFill>
          <a:blip r:embed="rId1"/>
          <a:stretch>
            <a:fillRect/>
          </a:stretch>
        </p:blipFill>
        <p:spPr>
          <a:xfrm>
            <a:off x="3409156" y="2348880"/>
            <a:ext cx="5372100" cy="4229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包图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3563863" y="2276872"/>
            <a:ext cx="5062686" cy="4246505"/>
          </a:xfrm>
          <a:prstGeom prst="rect">
            <a:avLst/>
          </a:prstGeom>
        </p:spPr>
      </p:pic>
      <p:pic>
        <p:nvPicPr>
          <p:cNvPr id="7" name="图片 6"/>
          <p:cNvPicPr>
            <a:picLocks noChangeAspect="1"/>
          </p:cNvPicPr>
          <p:nvPr/>
        </p:nvPicPr>
        <p:blipFill>
          <a:blip r:embed="rId2"/>
          <a:stretch>
            <a:fillRect/>
          </a:stretch>
        </p:blipFill>
        <p:spPr>
          <a:xfrm>
            <a:off x="9119542" y="3206557"/>
            <a:ext cx="1971675" cy="3314700"/>
          </a:xfrm>
          <a:prstGeom prst="rect">
            <a:avLst/>
          </a:prstGeom>
        </p:spPr>
      </p:pic>
      <p:pic>
        <p:nvPicPr>
          <p:cNvPr id="8" name="图片 7"/>
          <p:cNvPicPr>
            <a:picLocks noChangeAspect="1"/>
          </p:cNvPicPr>
          <p:nvPr/>
        </p:nvPicPr>
        <p:blipFill>
          <a:blip r:embed="rId3"/>
          <a:stretch>
            <a:fillRect/>
          </a:stretch>
        </p:blipFill>
        <p:spPr>
          <a:xfrm>
            <a:off x="-385514" y="3989866"/>
            <a:ext cx="4200525" cy="2324100"/>
          </a:xfrm>
          <a:prstGeom prst="rect">
            <a:avLst/>
          </a:prstGeom>
        </p:spPr>
      </p:pic>
      <p:pic>
        <p:nvPicPr>
          <p:cNvPr id="9" name="图片 8"/>
          <p:cNvPicPr>
            <a:picLocks noChangeAspect="1"/>
          </p:cNvPicPr>
          <p:nvPr/>
        </p:nvPicPr>
        <p:blipFill>
          <a:blip r:embed="rId4"/>
          <a:stretch>
            <a:fillRect/>
          </a:stretch>
        </p:blipFill>
        <p:spPr>
          <a:xfrm>
            <a:off x="8471470" y="209121"/>
            <a:ext cx="3608164" cy="2564135"/>
          </a:xfrm>
          <a:prstGeom prst="rect">
            <a:avLst/>
          </a:prstGeom>
        </p:spPr>
      </p:pic>
      <p:sp>
        <p:nvSpPr>
          <p:cNvPr id="11" name="矩形 10"/>
          <p:cNvSpPr/>
          <p:nvPr/>
        </p:nvSpPr>
        <p:spPr>
          <a:xfrm>
            <a:off x="1988368" y="547461"/>
            <a:ext cx="6299562" cy="1477328"/>
          </a:xfrm>
          <a:prstGeom prst="rect">
            <a:avLst/>
          </a:prstGeom>
        </p:spPr>
        <p:txBody>
          <a:bodyPr wrap="square">
            <a:spAutoFit/>
          </a:bodyPr>
          <a:lstStyle/>
          <a:p>
            <a:r>
              <a:rPr lang="zh-CN" altLang="en-US" dirty="0"/>
              <a:t>显示相关的类如何组合，对开发人员有用。 </a:t>
            </a:r>
            <a:br>
              <a:rPr lang="zh-CN" altLang="en-US" dirty="0"/>
            </a:br>
            <a:r>
              <a:rPr lang="zh-CN" altLang="en-US" dirty="0"/>
              <a:t>包可直接理解为命名空间，文件夹，是用来组织图形的封装，包图可以用来表述功能组命名空间的组织层次</a:t>
            </a:r>
            <a:r>
              <a:rPr lang="en-US" altLang="zh-CN" dirty="0"/>
              <a:t>Package</a:t>
            </a:r>
            <a:r>
              <a:rPr lang="zh-CN" altLang="en-US" dirty="0"/>
              <a:t>之间的关系非常的简单，两个字，依赖，</a:t>
            </a:r>
            <a:r>
              <a:rPr lang="en-US" altLang="zh-CN" dirty="0"/>
              <a:t>UML</a:t>
            </a:r>
            <a:r>
              <a:rPr lang="zh-CN" altLang="en-US" dirty="0"/>
              <a:t>中依赖用带箭头的虚线表示。</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402948" cy="369332"/>
          </a:xfrm>
          <a:prstGeom prst="rect">
            <a:avLst/>
          </a:prstGeom>
        </p:spPr>
        <p:txBody>
          <a:bodyPr wrap="none">
            <a:spAutoFit/>
          </a:bodyPr>
          <a:lstStyle/>
          <a:p>
            <a:r>
              <a:rPr lang="en-US" altLang="zh-CN" b="1" dirty="0"/>
              <a:t>UML</a:t>
            </a:r>
            <a:r>
              <a:rPr lang="zh-CN" altLang="en-US" b="1" dirty="0"/>
              <a:t>规则  </a:t>
            </a:r>
            <a:r>
              <a:rPr lang="en-US" altLang="zh-CN" b="1" dirty="0">
                <a:solidFill>
                  <a:srgbClr val="C00000"/>
                </a:solidFill>
              </a:rPr>
              <a:t>2</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sp>
        <p:nvSpPr>
          <p:cNvPr id="8" name="文本框 7"/>
          <p:cNvSpPr txBox="1"/>
          <p:nvPr/>
        </p:nvSpPr>
        <p:spPr>
          <a:xfrm>
            <a:off x="1126654" y="1062028"/>
            <a:ext cx="4464496" cy="523220"/>
          </a:xfrm>
          <a:prstGeom prst="rect">
            <a:avLst/>
          </a:prstGeom>
          <a:noFill/>
        </p:spPr>
        <p:txBody>
          <a:bodyPr wrap="square" rtlCol="0">
            <a:spAutoFit/>
          </a:bodyPr>
          <a:lstStyle/>
          <a:p>
            <a:r>
              <a:rPr lang="en-US" altLang="zh-CN" sz="2800" dirty="0"/>
              <a:t>UML</a:t>
            </a:r>
            <a:r>
              <a:rPr lang="zh-CN" altLang="en-US" sz="2800" dirty="0"/>
              <a:t>语法和语义规则</a:t>
            </a:r>
            <a:endParaRPr lang="zh-CN" altLang="en-US" sz="2800" dirty="0"/>
          </a:p>
        </p:txBody>
      </p:sp>
      <p:sp>
        <p:nvSpPr>
          <p:cNvPr id="12" name="矩形 11"/>
          <p:cNvSpPr/>
          <p:nvPr/>
        </p:nvSpPr>
        <p:spPr>
          <a:xfrm>
            <a:off x="93996" y="2204864"/>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8622" y="2492896"/>
            <a:ext cx="4752528" cy="3785652"/>
          </a:xfrm>
          <a:prstGeom prst="rect">
            <a:avLst/>
          </a:prstGeom>
          <a:noFill/>
        </p:spPr>
        <p:txBody>
          <a:bodyPr wrap="square" rtlCol="0">
            <a:spAutoFit/>
          </a:bodyPr>
          <a:lstStyle/>
          <a:p>
            <a:r>
              <a:rPr lang="zh-CN" altLang="en-US" sz="2400" dirty="0"/>
              <a:t>命名</a:t>
            </a:r>
            <a:r>
              <a:rPr lang="en-US" altLang="zh-CN" sz="2400" dirty="0"/>
              <a:t>——</a:t>
            </a:r>
            <a:r>
              <a:rPr lang="zh-CN" altLang="en-US" sz="2400" dirty="0"/>
              <a:t>为事物关系和图起的名字</a:t>
            </a:r>
            <a:endParaRPr lang="en-US" altLang="zh-CN" sz="2400" dirty="0"/>
          </a:p>
          <a:p>
            <a:r>
              <a:rPr lang="zh-CN" altLang="en-US" sz="2400" dirty="0"/>
              <a:t>范围</a:t>
            </a:r>
            <a:r>
              <a:rPr lang="en-US" altLang="zh-CN" sz="2400" dirty="0"/>
              <a:t>——</a:t>
            </a:r>
            <a:r>
              <a:rPr lang="zh-CN" altLang="en-US" sz="2400" dirty="0"/>
              <a:t>使名字具有特定含义的语境</a:t>
            </a:r>
            <a:endParaRPr lang="en-US" altLang="zh-CN" sz="2400" dirty="0"/>
          </a:p>
          <a:p>
            <a:r>
              <a:rPr lang="zh-CN" altLang="en-US" sz="2400" dirty="0"/>
              <a:t>可见性</a:t>
            </a:r>
            <a:r>
              <a:rPr lang="en-US" altLang="zh-CN" sz="2400" dirty="0"/>
              <a:t>——</a:t>
            </a:r>
            <a:r>
              <a:rPr lang="zh-CN" altLang="en-US" sz="2400" dirty="0"/>
              <a:t>这些名字如何让其他成分看见和使用</a:t>
            </a:r>
            <a:endParaRPr lang="en-US" altLang="zh-CN" sz="2400" dirty="0"/>
          </a:p>
          <a:p>
            <a:r>
              <a:rPr lang="zh-CN" altLang="en-US" sz="2400" dirty="0"/>
              <a:t>完整性</a:t>
            </a:r>
            <a:r>
              <a:rPr lang="en-US" altLang="zh-CN" sz="2400" dirty="0"/>
              <a:t>——</a:t>
            </a:r>
            <a:r>
              <a:rPr lang="zh-CN" altLang="en-US" sz="2400" dirty="0"/>
              <a:t>事物如何正确、一致的相互联系</a:t>
            </a:r>
            <a:endParaRPr lang="en-US" altLang="zh-CN" sz="2400" dirty="0"/>
          </a:p>
          <a:p>
            <a:r>
              <a:rPr lang="zh-CN" altLang="en-US" sz="2400" dirty="0"/>
              <a:t>执行</a:t>
            </a:r>
            <a:r>
              <a:rPr lang="en-US" altLang="zh-CN" sz="2400" dirty="0"/>
              <a:t>——</a:t>
            </a:r>
            <a:r>
              <a:rPr lang="zh-CN" altLang="en-US" sz="2400" dirty="0"/>
              <a:t>运行或模拟一个动态模型意味着什么</a:t>
            </a:r>
            <a:endParaRPr lang="zh-CN" altLang="en-US" sz="2400" dirty="0"/>
          </a:p>
        </p:txBody>
      </p:sp>
      <p:sp>
        <p:nvSpPr>
          <p:cNvPr id="13" name="矩形 12"/>
          <p:cNvSpPr/>
          <p:nvPr/>
        </p:nvSpPr>
        <p:spPr>
          <a:xfrm>
            <a:off x="6335776" y="2235671"/>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84246" y="2529434"/>
            <a:ext cx="4752528" cy="1938992"/>
          </a:xfrm>
          <a:prstGeom prst="rect">
            <a:avLst/>
          </a:prstGeom>
          <a:noFill/>
        </p:spPr>
        <p:txBody>
          <a:bodyPr wrap="square" rtlCol="0">
            <a:spAutoFit/>
          </a:bodyPr>
          <a:lstStyle/>
          <a:p>
            <a:r>
              <a:rPr lang="zh-CN" altLang="en-US" sz="2400" dirty="0"/>
              <a:t>省略</a:t>
            </a:r>
            <a:r>
              <a:rPr lang="en-US" altLang="zh-CN" sz="2400" dirty="0"/>
              <a:t>——</a:t>
            </a:r>
            <a:r>
              <a:rPr lang="zh-CN" altLang="en-US" sz="2400" dirty="0"/>
              <a:t>隐藏某些元素以简化视图</a:t>
            </a:r>
            <a:endParaRPr lang="en-US" altLang="zh-CN" sz="2400" dirty="0"/>
          </a:p>
          <a:p>
            <a:r>
              <a:rPr lang="zh-CN" altLang="en-US" sz="2400" dirty="0"/>
              <a:t>不完全</a:t>
            </a:r>
            <a:r>
              <a:rPr lang="en-US" altLang="zh-CN" sz="2400" dirty="0"/>
              <a:t>——</a:t>
            </a:r>
            <a:r>
              <a:rPr lang="zh-CN" altLang="en-US" sz="2400" dirty="0"/>
              <a:t>可能遗漏了某些元素</a:t>
            </a:r>
            <a:endParaRPr lang="en-US" altLang="zh-CN" sz="2400" dirty="0"/>
          </a:p>
          <a:p>
            <a:r>
              <a:rPr lang="zh-CN" altLang="en-US" sz="2400" dirty="0"/>
              <a:t>不一致</a:t>
            </a:r>
            <a:r>
              <a:rPr lang="en-US" altLang="zh-CN" sz="2400" dirty="0"/>
              <a:t>——</a:t>
            </a:r>
            <a:r>
              <a:rPr lang="zh-CN" altLang="en-US" sz="2400" dirty="0"/>
              <a:t>模型的完整性得不到保证</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838965" cy="369332"/>
          </a:xfrm>
          <a:prstGeom prst="rect">
            <a:avLst/>
          </a:prstGeom>
        </p:spPr>
        <p:txBody>
          <a:bodyPr wrap="none">
            <a:spAutoFit/>
          </a:bodyPr>
          <a:lstStyle/>
          <a:p>
            <a:r>
              <a:rPr lang="en-US" altLang="zh-CN" b="1" dirty="0"/>
              <a:t>UML</a:t>
            </a:r>
            <a:r>
              <a:rPr lang="zh-CN" altLang="en-US" b="1" dirty="0"/>
              <a:t>的公共机制</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4583038" y="2420888"/>
            <a:ext cx="2885200" cy="2884486"/>
            <a:chOff x="4952097" y="2353076"/>
            <a:chExt cx="2885200" cy="2884486"/>
          </a:xfrm>
        </p:grpSpPr>
        <p:sp>
          <p:nvSpPr>
            <p:cNvPr id="7" name="圆角矩形 2"/>
            <p:cNvSpPr/>
            <p:nvPr/>
          </p:nvSpPr>
          <p:spPr>
            <a:xfrm>
              <a:off x="4952097" y="2353076"/>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2"/>
            <p:cNvSpPr/>
            <p:nvPr/>
          </p:nvSpPr>
          <p:spPr>
            <a:xfrm>
              <a:off x="6460784" y="2353076"/>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p:cNvSpPr/>
            <p:nvPr/>
          </p:nvSpPr>
          <p:spPr>
            <a:xfrm>
              <a:off x="4952097" y="3861049"/>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p:cNvSpPr/>
            <p:nvPr/>
          </p:nvSpPr>
          <p:spPr>
            <a:xfrm>
              <a:off x="6455246" y="3861048"/>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56041" y="2569100"/>
              <a:ext cx="532160" cy="954107"/>
            </a:xfrm>
            <a:prstGeom prst="rect">
              <a:avLst/>
            </a:prstGeom>
            <a:noFill/>
          </p:spPr>
          <p:txBody>
            <a:bodyPr wrap="square" rtlCol="0">
              <a:spAutoFit/>
            </a:bodyPr>
            <a:lstStyle/>
            <a:p>
              <a:r>
                <a:rPr lang="zh-CN" altLang="en-US" sz="2800" dirty="0">
                  <a:solidFill>
                    <a:schemeClr val="bg1"/>
                  </a:solidFill>
                </a:rPr>
                <a:t>规约</a:t>
              </a:r>
              <a:endParaRPr lang="zh-CN" altLang="en-US" sz="2800" dirty="0">
                <a:solidFill>
                  <a:schemeClr val="bg1"/>
                </a:solidFill>
              </a:endParaRPr>
            </a:p>
          </p:txBody>
        </p:sp>
        <p:sp>
          <p:nvSpPr>
            <p:cNvPr id="12" name="文本框 11"/>
            <p:cNvSpPr txBox="1"/>
            <p:nvPr/>
          </p:nvSpPr>
          <p:spPr>
            <a:xfrm>
              <a:off x="6824297" y="2569100"/>
              <a:ext cx="532160" cy="954107"/>
            </a:xfrm>
            <a:prstGeom prst="rect">
              <a:avLst/>
            </a:prstGeom>
            <a:noFill/>
          </p:spPr>
          <p:txBody>
            <a:bodyPr wrap="square" rtlCol="0">
              <a:spAutoFit/>
            </a:bodyPr>
            <a:lstStyle/>
            <a:p>
              <a:r>
                <a:rPr lang="zh-CN" altLang="en-US" sz="2800" dirty="0">
                  <a:solidFill>
                    <a:schemeClr val="bg1"/>
                  </a:solidFill>
                </a:rPr>
                <a:t>修饰</a:t>
              </a:r>
              <a:endParaRPr lang="zh-CN" altLang="en-US" sz="2800" dirty="0">
                <a:solidFill>
                  <a:schemeClr val="bg1"/>
                </a:solidFill>
              </a:endParaRPr>
            </a:p>
          </p:txBody>
        </p:sp>
        <p:sp>
          <p:nvSpPr>
            <p:cNvPr id="13" name="文本框 12"/>
            <p:cNvSpPr txBox="1"/>
            <p:nvPr/>
          </p:nvSpPr>
          <p:spPr>
            <a:xfrm>
              <a:off x="6705772" y="4115154"/>
              <a:ext cx="901219" cy="954107"/>
            </a:xfrm>
            <a:prstGeom prst="rect">
              <a:avLst/>
            </a:prstGeom>
            <a:noFill/>
          </p:spPr>
          <p:txBody>
            <a:bodyPr wrap="square" rtlCol="0">
              <a:spAutoFit/>
            </a:bodyPr>
            <a:lstStyle/>
            <a:p>
              <a:r>
                <a:rPr lang="zh-CN" altLang="en-US" sz="2800" dirty="0">
                  <a:solidFill>
                    <a:schemeClr val="bg1"/>
                  </a:solidFill>
                </a:rPr>
                <a:t>扩展机制</a:t>
              </a:r>
              <a:endParaRPr lang="zh-CN" altLang="en-US" sz="2800" dirty="0">
                <a:solidFill>
                  <a:schemeClr val="bg1"/>
                </a:solidFill>
              </a:endParaRPr>
            </a:p>
          </p:txBody>
        </p:sp>
        <p:sp>
          <p:nvSpPr>
            <p:cNvPr id="14" name="文本框 13"/>
            <p:cNvSpPr txBox="1"/>
            <p:nvPr/>
          </p:nvSpPr>
          <p:spPr>
            <a:xfrm>
              <a:off x="5168121" y="4092747"/>
              <a:ext cx="936104" cy="954107"/>
            </a:xfrm>
            <a:prstGeom prst="rect">
              <a:avLst/>
            </a:prstGeom>
            <a:noFill/>
          </p:spPr>
          <p:txBody>
            <a:bodyPr wrap="square" rtlCol="0">
              <a:spAutoFit/>
            </a:bodyPr>
            <a:lstStyle/>
            <a:p>
              <a:r>
                <a:rPr lang="zh-CN" altLang="en-US" sz="2800" dirty="0">
                  <a:solidFill>
                    <a:schemeClr val="bg1"/>
                  </a:solidFill>
                </a:rPr>
                <a:t>通用划分</a:t>
              </a:r>
              <a:endParaRPr lang="zh-CN" altLang="en-US" sz="2800" dirty="0">
                <a:solidFill>
                  <a:schemeClr val="bg1"/>
                </a:solidFill>
              </a:endParaRPr>
            </a:p>
          </p:txBody>
        </p:sp>
      </p:grpSp>
      <p:sp>
        <p:nvSpPr>
          <p:cNvPr id="17" name="TextBox 10"/>
          <p:cNvSpPr txBox="1"/>
          <p:nvPr/>
        </p:nvSpPr>
        <p:spPr>
          <a:xfrm>
            <a:off x="7462700" y="2163748"/>
            <a:ext cx="3977837" cy="1468058"/>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表示法中的每一个元素都有一个基本符号，可以把各种修饰细节加到这个符号上</a:t>
            </a:r>
            <a:endParaRPr lang="en-US" b="1" dirty="0">
              <a:latin typeface="微软雅黑" panose="020B0503020204020204" charset="-122"/>
              <a:cs typeface="Aparajita" panose="020B0604020202020204" pitchFamily="34" charset="0"/>
            </a:endParaRPr>
          </a:p>
        </p:txBody>
      </p:sp>
      <p:sp>
        <p:nvSpPr>
          <p:cNvPr id="19" name="TextBox 10"/>
          <p:cNvSpPr txBox="1"/>
          <p:nvPr/>
        </p:nvSpPr>
        <p:spPr>
          <a:xfrm>
            <a:off x="7522714" y="3949746"/>
            <a:ext cx="3977837" cy="1883556"/>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的扩展机制包括：</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衍型</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标记值</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约束</a:t>
            </a:r>
            <a:endParaRPr lang="en-US" b="1" dirty="0">
              <a:latin typeface="微软雅黑" panose="020B0503020204020204" charset="-122"/>
              <a:cs typeface="Aparajita" panose="020B0604020202020204" pitchFamily="34" charset="0"/>
            </a:endParaRPr>
          </a:p>
        </p:txBody>
      </p:sp>
      <p:sp>
        <p:nvSpPr>
          <p:cNvPr id="21" name="TextBox 10"/>
          <p:cNvSpPr txBox="1"/>
          <p:nvPr/>
        </p:nvSpPr>
        <p:spPr>
          <a:xfrm>
            <a:off x="511469" y="3949746"/>
            <a:ext cx="3977837" cy="1468058"/>
          </a:xfrm>
          <a:prstGeom prst="rect">
            <a:avLst/>
          </a:prstGeom>
          <a:noFill/>
        </p:spPr>
        <p:txBody>
          <a:bodyPr wrap="square" lIns="219419" tIns="109710" rIns="219419" bIns="109710" rtlCol="0">
            <a:spAutoFit/>
          </a:bodyPr>
          <a:lstStyle/>
          <a:p>
            <a:pPr algn="r">
              <a:lnSpc>
                <a:spcPct val="150000"/>
              </a:lnSpc>
            </a:pPr>
            <a:r>
              <a:rPr lang="en-US" altLang="zh-CN" b="1" dirty="0">
                <a:latin typeface="微软雅黑" panose="020B0503020204020204" charset="-122"/>
                <a:cs typeface="Aparajita" panose="020B0604020202020204" pitchFamily="34" charset="0"/>
              </a:rPr>
              <a:t>1</a:t>
            </a:r>
            <a:r>
              <a:rPr lang="zh-CN" altLang="en-US" b="1" dirty="0">
                <a:latin typeface="微软雅黑" panose="020B0503020204020204" charset="-122"/>
                <a:cs typeface="Aparajita" panose="020B0604020202020204" pitchFamily="34" charset="0"/>
              </a:rPr>
              <a:t>、对类和对象的划分</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2</a:t>
            </a:r>
            <a:r>
              <a:rPr lang="zh-CN" altLang="en-US" b="1" dirty="0">
                <a:latin typeface="微软雅黑" panose="020B0503020204020204" charset="-122"/>
                <a:cs typeface="Aparajita" panose="020B0604020202020204" pitchFamily="34" charset="0"/>
              </a:rPr>
              <a:t>、接口和实现的分离</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3</a:t>
            </a:r>
            <a:r>
              <a:rPr lang="zh-CN" altLang="en-US" b="1" dirty="0">
                <a:latin typeface="微软雅黑" panose="020B0503020204020204" charset="-122"/>
                <a:cs typeface="Aparajita" panose="020B0604020202020204" pitchFamily="34" charset="0"/>
              </a:rPr>
              <a:t>、类型和角色的分离</a:t>
            </a:r>
            <a:endParaRPr lang="en-US" b="1" dirty="0">
              <a:latin typeface="微软雅黑" panose="020B0503020204020204" charset="-122"/>
              <a:cs typeface="Aparajita" panose="020B0604020202020204" pitchFamily="34" charset="0"/>
            </a:endParaRPr>
          </a:p>
        </p:txBody>
      </p:sp>
      <p:sp>
        <p:nvSpPr>
          <p:cNvPr id="23" name="TextBox 10"/>
          <p:cNvSpPr txBox="1"/>
          <p:nvPr/>
        </p:nvSpPr>
        <p:spPr>
          <a:xfrm>
            <a:off x="334566" y="2139992"/>
            <a:ext cx="4331645" cy="1468058"/>
          </a:xfrm>
          <a:prstGeom prst="rect">
            <a:avLst/>
          </a:prstGeom>
          <a:noFill/>
        </p:spPr>
        <p:txBody>
          <a:bodyPr wrap="square" lIns="219419" tIns="109710" rIns="219419" bIns="109710" rtlCol="0">
            <a:spAutoFit/>
          </a:bodyPr>
          <a:lstStyle/>
          <a:p>
            <a:pPr algn="r">
              <a:lnSpc>
                <a:spcPct val="150000"/>
              </a:lnSpc>
            </a:pPr>
            <a:r>
              <a:rPr lang="zh-CN" altLang="en-US" b="1" dirty="0">
                <a:latin typeface="微软雅黑" panose="020B0503020204020204" charset="-122"/>
                <a:cs typeface="Aparajita" panose="020B0604020202020204" pitchFamily="34" charset="0"/>
              </a:rPr>
              <a:t>实际上在</a:t>
            </a: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的图形表示法的每个部分背后都有一个规约，这个规约提供了对构造块的语法和语义的文字描述</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4</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85214" cy="646331"/>
          </a:xfrm>
          <a:prstGeom prst="rect">
            <a:avLst/>
          </a:prstGeom>
          <a:noFill/>
        </p:spPr>
        <p:txBody>
          <a:bodyPr wrap="none" rtlCol="0">
            <a:spAutoFit/>
          </a:bodyPr>
          <a:lstStyle/>
          <a:p>
            <a:r>
              <a:rPr lang="zh-CN" altLang="en-US" sz="3600" spc="300" dirty="0">
                <a:latin typeface="+mn-ea"/>
              </a:rPr>
              <a:t>体系结构</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1198662" y="1736812"/>
            <a:ext cx="6692820" cy="34563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0710" y="1916832"/>
            <a:ext cx="5760640" cy="3139321"/>
          </a:xfrm>
          <a:prstGeom prst="rect">
            <a:avLst/>
          </a:prstGeom>
          <a:noFill/>
        </p:spPr>
        <p:txBody>
          <a:bodyPr wrap="square" rtlCol="0">
            <a:spAutoFit/>
          </a:bodyPr>
          <a:lstStyle/>
          <a:p>
            <a:r>
              <a:rPr lang="zh-CN" altLang="en-US" sz="2200" b="1" dirty="0"/>
              <a:t>体系结构是一组有关下述内容的重要决策：</a:t>
            </a:r>
            <a:endParaRPr lang="en-US" altLang="zh-CN" sz="2200" b="1" dirty="0"/>
          </a:p>
          <a:p>
            <a:endParaRPr lang="en-US" altLang="zh-CN" sz="2200" b="1" dirty="0"/>
          </a:p>
          <a:p>
            <a:pPr marL="342900" indent="-342900">
              <a:buFont typeface="Wingdings" panose="05000000000000000000" pitchFamily="2" charset="2"/>
              <a:buChar char="n"/>
            </a:pPr>
            <a:r>
              <a:rPr lang="zh-CN" altLang="en-US" sz="2200" b="1" dirty="0"/>
              <a:t>软件系统的组织</a:t>
            </a:r>
            <a:endParaRPr lang="en-US" altLang="zh-CN" sz="2200" b="1" dirty="0"/>
          </a:p>
          <a:p>
            <a:pPr marL="342900" indent="-342900">
              <a:buFont typeface="Wingdings" panose="05000000000000000000" pitchFamily="2" charset="2"/>
              <a:buChar char="n"/>
            </a:pPr>
            <a:r>
              <a:rPr lang="zh-CN" altLang="en-US" sz="2200" b="1" dirty="0"/>
              <a:t>对组成系统的结构元素及其接口的选择</a:t>
            </a:r>
            <a:endParaRPr lang="en-US" altLang="zh-CN" sz="2200" b="1" dirty="0"/>
          </a:p>
          <a:p>
            <a:pPr marL="342900" indent="-342900">
              <a:buFont typeface="Wingdings" panose="05000000000000000000" pitchFamily="2" charset="2"/>
              <a:buChar char="n"/>
            </a:pPr>
            <a:r>
              <a:rPr lang="zh-CN" altLang="en-US" sz="2200" b="1" dirty="0"/>
              <a:t>像元素间的协作描述的那样的行为</a:t>
            </a:r>
            <a:endParaRPr lang="en-US" altLang="zh-CN" sz="2200" b="1" dirty="0"/>
          </a:p>
          <a:p>
            <a:pPr marL="342900" indent="-342900">
              <a:buFont typeface="Wingdings" panose="05000000000000000000" pitchFamily="2" charset="2"/>
              <a:buChar char="n"/>
            </a:pPr>
            <a:r>
              <a:rPr lang="zh-CN" altLang="en-US" sz="2200" b="1" dirty="0"/>
              <a:t>将这些结构元素和行为元素组合到逐步增大的子系统中</a:t>
            </a:r>
            <a:endParaRPr lang="en-US" altLang="zh-CN" sz="2200" b="1" dirty="0"/>
          </a:p>
          <a:p>
            <a:pPr marL="342900" indent="-342900">
              <a:buFont typeface="Wingdings" panose="05000000000000000000" pitchFamily="2" charset="2"/>
              <a:buChar char="n"/>
            </a:pPr>
            <a:r>
              <a:rPr lang="zh-CN" altLang="en-US" sz="2200" b="1" dirty="0"/>
              <a:t>指导这些组织的体系结构风格：静态和动态元素以及他们的接口、协作和组成。</a:t>
            </a:r>
            <a:endParaRPr lang="zh-CN" altLang="en-US" sz="2200" b="1"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2350790" y="1916832"/>
            <a:ext cx="2160240" cy="1152128"/>
            <a:chOff x="2350790" y="1916832"/>
            <a:chExt cx="2160240" cy="1152128"/>
          </a:xfrm>
        </p:grpSpPr>
        <p:sp>
          <p:nvSpPr>
            <p:cNvPr id="7" name="矩形 6"/>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设计视图</a:t>
              </a:r>
              <a:endParaRPr lang="zh-CN" altLang="en-US" sz="2400" dirty="0">
                <a:solidFill>
                  <a:schemeClr val="tx1"/>
                </a:solidFill>
              </a:endParaRPr>
            </a:p>
          </p:txBody>
        </p:sp>
        <p:sp>
          <p:nvSpPr>
            <p:cNvPr id="8" name="文本框 7"/>
            <p:cNvSpPr txBox="1"/>
            <p:nvPr/>
          </p:nvSpPr>
          <p:spPr>
            <a:xfrm>
              <a:off x="2566814" y="2276872"/>
              <a:ext cx="1584176" cy="432048"/>
            </a:xfrm>
            <a:prstGeom prst="rect">
              <a:avLst/>
            </a:prstGeom>
            <a:noFill/>
          </p:spPr>
          <p:txBody>
            <a:bodyPr wrap="square" rtlCol="0">
              <a:spAutoFit/>
            </a:bodyPr>
            <a:lstStyle/>
            <a:p>
              <a:endParaRPr lang="zh-CN" altLang="en-US" dirty="0"/>
            </a:p>
          </p:txBody>
        </p:sp>
      </p:grpSp>
      <p:sp>
        <p:nvSpPr>
          <p:cNvPr id="13" name="矩形 12"/>
          <p:cNvSpPr/>
          <p:nvPr/>
        </p:nvSpPr>
        <p:spPr>
          <a:xfrm>
            <a:off x="5509488" y="4005699"/>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部署视图</a:t>
            </a:r>
            <a:endParaRPr lang="zh-CN" altLang="en-US" sz="2400" dirty="0">
              <a:solidFill>
                <a:schemeClr val="tx1"/>
              </a:solidFill>
            </a:endParaRPr>
          </a:p>
        </p:txBody>
      </p:sp>
      <p:sp>
        <p:nvSpPr>
          <p:cNvPr id="16" name="矩形 15"/>
          <p:cNvSpPr/>
          <p:nvPr/>
        </p:nvSpPr>
        <p:spPr>
          <a:xfrm>
            <a:off x="2350790" y="3965021"/>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交互视图</a:t>
            </a:r>
            <a:endParaRPr lang="zh-CN" altLang="en-US" sz="2400" dirty="0">
              <a:solidFill>
                <a:schemeClr val="tx1"/>
              </a:solidFill>
            </a:endParaRPr>
          </a:p>
        </p:txBody>
      </p:sp>
      <p:sp>
        <p:nvSpPr>
          <p:cNvPr id="19" name="矩形 18"/>
          <p:cNvSpPr/>
          <p:nvPr/>
        </p:nvSpPr>
        <p:spPr>
          <a:xfrm>
            <a:off x="5689617" y="1876618"/>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实现视图</a:t>
            </a:r>
            <a:endParaRPr lang="zh-CN" altLang="en-US" sz="2400" dirty="0">
              <a:solidFill>
                <a:schemeClr val="tx1"/>
              </a:solidFill>
            </a:endParaRPr>
          </a:p>
        </p:txBody>
      </p:sp>
      <p:sp>
        <p:nvSpPr>
          <p:cNvPr id="10" name="椭圆 9"/>
          <p:cNvSpPr/>
          <p:nvPr/>
        </p:nvSpPr>
        <p:spPr>
          <a:xfrm>
            <a:off x="3862958" y="2780928"/>
            <a:ext cx="2376264" cy="144016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59002" y="3276563"/>
            <a:ext cx="1620180" cy="461665"/>
          </a:xfrm>
          <a:prstGeom prst="rect">
            <a:avLst/>
          </a:prstGeom>
          <a:noFill/>
        </p:spPr>
        <p:txBody>
          <a:bodyPr wrap="square" rtlCol="0">
            <a:spAutoFit/>
          </a:bodyPr>
          <a:lstStyle/>
          <a:p>
            <a:r>
              <a:rPr lang="zh-CN" altLang="en-US" sz="2400" dirty="0"/>
              <a:t>用况视图</a:t>
            </a:r>
            <a:endParaRPr lang="zh-CN" altLang="en-US" sz="2400" dirty="0"/>
          </a:p>
        </p:txBody>
      </p:sp>
      <p:sp>
        <p:nvSpPr>
          <p:cNvPr id="22" name="文本框 21"/>
          <p:cNvSpPr txBox="1"/>
          <p:nvPr/>
        </p:nvSpPr>
        <p:spPr>
          <a:xfrm>
            <a:off x="1505759" y="1480270"/>
            <a:ext cx="845031" cy="646331"/>
          </a:xfrm>
          <a:prstGeom prst="rect">
            <a:avLst/>
          </a:prstGeom>
          <a:noFill/>
        </p:spPr>
        <p:txBody>
          <a:bodyPr wrap="square" rtlCol="0">
            <a:spAutoFit/>
          </a:bodyPr>
          <a:lstStyle/>
          <a:p>
            <a:r>
              <a:rPr lang="zh-CN" altLang="en-US" dirty="0"/>
              <a:t>词汇</a:t>
            </a:r>
            <a:endParaRPr lang="en-US" altLang="zh-CN" dirty="0"/>
          </a:p>
          <a:p>
            <a:r>
              <a:rPr lang="zh-CN" altLang="en-US" dirty="0"/>
              <a:t>功能</a:t>
            </a:r>
            <a:endParaRPr lang="zh-CN" altLang="en-US" dirty="0"/>
          </a:p>
        </p:txBody>
      </p:sp>
      <p:sp>
        <p:nvSpPr>
          <p:cNvPr id="23" name="文本框 22"/>
          <p:cNvSpPr txBox="1"/>
          <p:nvPr/>
        </p:nvSpPr>
        <p:spPr>
          <a:xfrm>
            <a:off x="1506362" y="3295753"/>
            <a:ext cx="845031" cy="369332"/>
          </a:xfrm>
          <a:prstGeom prst="rect">
            <a:avLst/>
          </a:prstGeom>
          <a:noFill/>
        </p:spPr>
        <p:txBody>
          <a:bodyPr wrap="square" rtlCol="0">
            <a:spAutoFit/>
          </a:bodyPr>
          <a:lstStyle/>
          <a:p>
            <a:r>
              <a:rPr lang="zh-CN" altLang="en-US" dirty="0"/>
              <a:t>行为</a:t>
            </a:r>
            <a:endParaRPr lang="zh-CN" altLang="en-US" dirty="0"/>
          </a:p>
        </p:txBody>
      </p:sp>
      <p:sp>
        <p:nvSpPr>
          <p:cNvPr id="24" name="文本框 23"/>
          <p:cNvSpPr txBox="1"/>
          <p:nvPr/>
        </p:nvSpPr>
        <p:spPr>
          <a:xfrm>
            <a:off x="1198662" y="5157192"/>
            <a:ext cx="1130573" cy="923330"/>
          </a:xfrm>
          <a:prstGeom prst="rect">
            <a:avLst/>
          </a:prstGeom>
          <a:noFill/>
        </p:spPr>
        <p:txBody>
          <a:bodyPr wrap="square" rtlCol="0">
            <a:spAutoFit/>
          </a:bodyPr>
          <a:lstStyle/>
          <a:p>
            <a:r>
              <a:rPr lang="zh-CN" altLang="en-US" dirty="0"/>
              <a:t>性能</a:t>
            </a:r>
            <a:endParaRPr lang="en-US" altLang="zh-CN" dirty="0"/>
          </a:p>
          <a:p>
            <a:r>
              <a:rPr lang="zh-CN" altLang="en-US" dirty="0"/>
              <a:t>可伸缩性</a:t>
            </a:r>
            <a:endParaRPr lang="en-US" altLang="zh-CN" dirty="0"/>
          </a:p>
          <a:p>
            <a:r>
              <a:rPr lang="zh-CN" altLang="en-US" dirty="0"/>
              <a:t>吞吐量</a:t>
            </a:r>
            <a:endParaRPr lang="zh-CN" altLang="en-US" dirty="0"/>
          </a:p>
        </p:txBody>
      </p:sp>
      <p:sp>
        <p:nvSpPr>
          <p:cNvPr id="25" name="文本框 24"/>
          <p:cNvSpPr txBox="1"/>
          <p:nvPr/>
        </p:nvSpPr>
        <p:spPr>
          <a:xfrm>
            <a:off x="7823398" y="1497984"/>
            <a:ext cx="1728192" cy="646331"/>
          </a:xfrm>
          <a:prstGeom prst="rect">
            <a:avLst/>
          </a:prstGeom>
          <a:noFill/>
        </p:spPr>
        <p:txBody>
          <a:bodyPr wrap="square" rtlCol="0">
            <a:spAutoFit/>
          </a:bodyPr>
          <a:lstStyle/>
          <a:p>
            <a:r>
              <a:rPr lang="zh-CN" altLang="en-US" dirty="0"/>
              <a:t>系统装配</a:t>
            </a:r>
            <a:endParaRPr lang="en-US" altLang="zh-CN" dirty="0"/>
          </a:p>
          <a:p>
            <a:r>
              <a:rPr lang="zh-CN" altLang="en-US" dirty="0"/>
              <a:t>配置管理</a:t>
            </a:r>
            <a:endParaRPr lang="en-US" altLang="zh-CN" dirty="0"/>
          </a:p>
        </p:txBody>
      </p:sp>
      <p:sp>
        <p:nvSpPr>
          <p:cNvPr id="26" name="文本框 25"/>
          <p:cNvSpPr txBox="1"/>
          <p:nvPr/>
        </p:nvSpPr>
        <p:spPr>
          <a:xfrm>
            <a:off x="7881933" y="4949943"/>
            <a:ext cx="1885681" cy="1200329"/>
          </a:xfrm>
          <a:prstGeom prst="rect">
            <a:avLst/>
          </a:prstGeom>
          <a:noFill/>
        </p:spPr>
        <p:txBody>
          <a:bodyPr wrap="square" rtlCol="0">
            <a:spAutoFit/>
          </a:bodyPr>
          <a:lstStyle/>
          <a:p>
            <a:r>
              <a:rPr lang="zh-CN" altLang="en-US" dirty="0"/>
              <a:t>系统拓扑结构</a:t>
            </a:r>
            <a:endParaRPr lang="en-US" altLang="zh-CN" dirty="0"/>
          </a:p>
          <a:p>
            <a:r>
              <a:rPr lang="zh-CN" altLang="en-US" dirty="0"/>
              <a:t>分布</a:t>
            </a:r>
            <a:endParaRPr lang="en-US" altLang="zh-CN" dirty="0"/>
          </a:p>
          <a:p>
            <a:r>
              <a:rPr lang="zh-CN" altLang="en-US" dirty="0"/>
              <a:t>交付</a:t>
            </a:r>
            <a:endParaRPr lang="en-US" altLang="zh-CN" dirty="0"/>
          </a:p>
          <a:p>
            <a:r>
              <a:rPr lang="zh-CN" altLang="en-US" dirty="0"/>
              <a:t>安装</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560" cy="156845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5</a:t>
            </a:r>
            <a:endParaRPr lang="en-US" altLang="zh-CN"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64080" cy="645160"/>
          </a:xfrm>
          <a:prstGeom prst="rect">
            <a:avLst/>
          </a:prstGeom>
          <a:noFill/>
        </p:spPr>
        <p:txBody>
          <a:bodyPr wrap="none" rtlCol="0">
            <a:spAutoFit/>
          </a:bodyPr>
          <a:lstStyle/>
          <a:p>
            <a:r>
              <a:rPr lang="zh-CN" altLang="en-US" sz="3600" spc="300" dirty="0">
                <a:latin typeface="+mn-ea"/>
              </a:rPr>
              <a:t>组员分工</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04620" cy="460375"/>
          </a:xfrm>
          <a:prstGeom prst="rect">
            <a:avLst/>
          </a:prstGeom>
        </p:spPr>
        <p:txBody>
          <a:bodyPr wrap="none">
            <a:spAutoFit/>
          </a:bodyPr>
          <a:lstStyle/>
          <a:p>
            <a:r>
              <a:rPr lang="zh-CN" altLang="en-US" sz="2400" b="1" dirty="0">
                <a:solidFill>
                  <a:srgbClr val="FF0000"/>
                </a:solidFill>
              </a:rPr>
              <a:t>组员分工</a:t>
            </a:r>
            <a:endParaRPr lang="zh-CN" altLang="en-US" sz="2400" b="1" dirty="0">
              <a:solidFill>
                <a:srgbClr val="FF0000"/>
              </a:solidFill>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988695" y="1656080"/>
            <a:ext cx="10365740" cy="368300"/>
          </a:xfrm>
          <a:prstGeom prst="rect">
            <a:avLst/>
          </a:prstGeom>
          <a:noFill/>
        </p:spPr>
        <p:txBody>
          <a:bodyPr wrap="square" rtlCol="0">
            <a:spAutoFit/>
          </a:bodyPr>
          <a:p>
            <a:r>
              <a:rPr lang="zh-CN" altLang="en-US"/>
              <a:t>于欣汝：负责</a:t>
            </a:r>
            <a:r>
              <a:rPr lang="en-US" altLang="zh-CN"/>
              <a:t>UML PPT</a:t>
            </a:r>
            <a:r>
              <a:rPr lang="zh-CN" altLang="en-US"/>
              <a:t>的制作，需求工程计划初稿       评价（</a:t>
            </a:r>
            <a:r>
              <a:rPr lang="en-US" altLang="zh-CN"/>
              <a:t>8.9</a:t>
            </a:r>
            <a:r>
              <a:rPr lang="zh-CN" altLang="en-US"/>
              <a:t>分</a:t>
            </a:r>
            <a:r>
              <a:rPr lang="zh-CN" altLang="en-US"/>
              <a:t>）</a:t>
            </a:r>
            <a:endParaRPr lang="en-US" altLang="zh-CN"/>
          </a:p>
        </p:txBody>
      </p:sp>
      <p:sp>
        <p:nvSpPr>
          <p:cNvPr id="11" name="文本框 10"/>
          <p:cNvSpPr txBox="1"/>
          <p:nvPr/>
        </p:nvSpPr>
        <p:spPr>
          <a:xfrm>
            <a:off x="988695" y="2265045"/>
            <a:ext cx="10365740" cy="368300"/>
          </a:xfrm>
          <a:prstGeom prst="rect">
            <a:avLst/>
          </a:prstGeom>
          <a:noFill/>
        </p:spPr>
        <p:txBody>
          <a:bodyPr wrap="square" rtlCol="0">
            <a:spAutoFit/>
          </a:bodyPr>
          <a:p>
            <a:r>
              <a:rPr lang="zh-CN" altLang="en-US"/>
              <a:t>靳泽旭：负责</a:t>
            </a:r>
            <a:r>
              <a:rPr lang="en-US" altLang="zh-CN"/>
              <a:t>UML</a:t>
            </a:r>
            <a:r>
              <a:rPr lang="zh-CN" altLang="en-US"/>
              <a:t>资料的查找  负责工程计划的</a:t>
            </a:r>
            <a:r>
              <a:rPr lang="en-US" altLang="zh-CN"/>
              <a:t>OBS</a:t>
            </a:r>
            <a:r>
              <a:rPr lang="zh-CN" altLang="en-US"/>
              <a:t>图</a:t>
            </a:r>
            <a:r>
              <a:rPr lang="zh-CN" altLang="en-US"/>
              <a:t>       评价（</a:t>
            </a:r>
            <a:r>
              <a:rPr lang="en-US" altLang="zh-CN"/>
              <a:t>8.4</a:t>
            </a:r>
            <a:r>
              <a:rPr lang="zh-CN" altLang="en-US"/>
              <a:t>分）</a:t>
            </a:r>
            <a:endParaRPr lang="en-US" altLang="zh-CN"/>
          </a:p>
        </p:txBody>
      </p:sp>
      <p:sp>
        <p:nvSpPr>
          <p:cNvPr id="12" name="文本框 11"/>
          <p:cNvSpPr txBox="1"/>
          <p:nvPr/>
        </p:nvSpPr>
        <p:spPr>
          <a:xfrm>
            <a:off x="988695" y="2874645"/>
            <a:ext cx="10365740" cy="368300"/>
          </a:xfrm>
          <a:prstGeom prst="rect">
            <a:avLst/>
          </a:prstGeom>
          <a:noFill/>
        </p:spPr>
        <p:txBody>
          <a:bodyPr wrap="square" rtlCol="0">
            <a:spAutoFit/>
          </a:bodyPr>
          <a:p>
            <a:r>
              <a:rPr lang="zh-CN" altLang="en-US"/>
              <a:t>曾雨晴：完善</a:t>
            </a:r>
            <a:r>
              <a:rPr lang="en-US" altLang="zh-CN"/>
              <a:t>UML PPT</a:t>
            </a:r>
            <a:r>
              <a:rPr lang="zh-CN" altLang="en-US"/>
              <a:t>      需求工程计划的甘特图      评价（</a:t>
            </a:r>
            <a:r>
              <a:rPr lang="en-US" altLang="zh-CN"/>
              <a:t>8.6</a:t>
            </a:r>
            <a:r>
              <a:rPr lang="zh-CN" altLang="en-US"/>
              <a:t>分）</a:t>
            </a:r>
            <a:endParaRPr lang="en-US" altLang="zh-CN"/>
          </a:p>
        </p:txBody>
      </p:sp>
      <p:sp>
        <p:nvSpPr>
          <p:cNvPr id="14" name="文本框 13"/>
          <p:cNvSpPr txBox="1"/>
          <p:nvPr/>
        </p:nvSpPr>
        <p:spPr>
          <a:xfrm>
            <a:off x="988695" y="3465830"/>
            <a:ext cx="10365740" cy="368300"/>
          </a:xfrm>
          <a:prstGeom prst="rect">
            <a:avLst/>
          </a:prstGeom>
          <a:noFill/>
        </p:spPr>
        <p:txBody>
          <a:bodyPr wrap="square" rtlCol="0">
            <a:spAutoFit/>
          </a:bodyPr>
          <a:p>
            <a:r>
              <a:rPr lang="zh-CN" altLang="en-US"/>
              <a:t>张旗：   </a:t>
            </a:r>
            <a:r>
              <a:rPr lang="en-US" altLang="zh-CN"/>
              <a:t>QA</a:t>
            </a:r>
            <a:r>
              <a:rPr lang="zh-CN" altLang="en-US"/>
              <a:t>计划初稿，问卷调查的制作      评价（</a:t>
            </a:r>
            <a:r>
              <a:rPr lang="en-US" altLang="zh-CN"/>
              <a:t>8.3</a:t>
            </a:r>
            <a:r>
              <a:rPr lang="zh-CN" altLang="en-US"/>
              <a:t>分）</a:t>
            </a:r>
            <a:endParaRPr lang="en-US" altLang="zh-CN"/>
          </a:p>
        </p:txBody>
      </p:sp>
      <p:sp>
        <p:nvSpPr>
          <p:cNvPr id="15" name="文本框 14"/>
          <p:cNvSpPr txBox="1"/>
          <p:nvPr/>
        </p:nvSpPr>
        <p:spPr>
          <a:xfrm>
            <a:off x="988695" y="4062730"/>
            <a:ext cx="10365740" cy="368300"/>
          </a:xfrm>
          <a:prstGeom prst="rect">
            <a:avLst/>
          </a:prstGeom>
          <a:noFill/>
        </p:spPr>
        <p:txBody>
          <a:bodyPr wrap="square" rtlCol="0">
            <a:spAutoFit/>
          </a:bodyPr>
          <a:p>
            <a:r>
              <a:rPr lang="zh-CN" altLang="en-US"/>
              <a:t>奕吉：   审核</a:t>
            </a:r>
            <a:r>
              <a:rPr lang="en-US" altLang="zh-CN"/>
              <a:t>UML PPT</a:t>
            </a:r>
            <a:r>
              <a:rPr lang="zh-CN" altLang="en-US"/>
              <a:t>，完善需求工程计划甘特图      评价（</a:t>
            </a:r>
            <a:r>
              <a:rPr lang="en-US" altLang="zh-CN"/>
              <a:t>8.5</a:t>
            </a:r>
            <a:r>
              <a:rPr lang="zh-CN" altLang="en-US"/>
              <a:t>分）</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236236" cy="369332"/>
          </a:xfrm>
          <a:prstGeom prst="rect">
            <a:avLst/>
          </a:prstGeom>
        </p:spPr>
        <p:txBody>
          <a:bodyPr wrap="none">
            <a:spAutoFit/>
          </a:bodyPr>
          <a:lstStyle/>
          <a:p>
            <a:r>
              <a:rPr lang="en-US" altLang="zh-CN" b="1" dirty="0"/>
              <a:t>  </a:t>
            </a:r>
            <a:r>
              <a:rPr lang="zh-CN" altLang="en-US" b="1" dirty="0"/>
              <a:t>建模原理</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66614" y="2666643"/>
            <a:ext cx="2448272" cy="2169825"/>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、选择要建立什么模型，对如何动手解决问题和如何形成解决方案有着意义深远的影响</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3430909" y="2677601"/>
            <a:ext cx="2520281" cy="1338828"/>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、可以在不同的精度级别上表示每一种模型</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8" name="TextBox 7"/>
          <p:cNvSpPr txBox="1"/>
          <p:nvPr/>
        </p:nvSpPr>
        <p:spPr>
          <a:xfrm>
            <a:off x="6167212" y="2635350"/>
            <a:ext cx="2421432" cy="876202"/>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、最好的模型是与现实相联系的</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a:off x="5951190" y="278092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148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154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7"/>
          <p:cNvSpPr txBox="1"/>
          <p:nvPr/>
        </p:nvSpPr>
        <p:spPr>
          <a:xfrm>
            <a:off x="8807091" y="2665277"/>
            <a:ext cx="2421432" cy="2585323"/>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4</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、单个模型或视图是不充分的。对每个重要的系统最好用一小组几乎独立的模型从多个视角去逼近。</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099820" cy="368300"/>
          </a:xfrm>
          <a:prstGeom prst="rect">
            <a:avLst/>
          </a:prstGeom>
        </p:spPr>
        <p:txBody>
          <a:bodyPr wrap="none">
            <a:spAutoFit/>
          </a:bodyPr>
          <a:lstStyle/>
          <a:p>
            <a:r>
              <a:rPr lang="zh-CN" altLang="en-US" b="1" dirty="0"/>
              <a:t>课堂提问</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7031310" y="-283017"/>
            <a:ext cx="3593593" cy="7424035"/>
            <a:chOff x="7384902" y="158612"/>
            <a:chExt cx="3240001" cy="6693545"/>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4902" y="158612"/>
              <a:ext cx="3240000" cy="2196326"/>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4902" y="2443548"/>
              <a:ext cx="3240001" cy="216000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233" y="4692157"/>
              <a:ext cx="3239339" cy="2160000"/>
            </a:xfrm>
            <a:prstGeom prst="rect">
              <a:avLst/>
            </a:prstGeom>
          </p:spPr>
        </p:pic>
      </p:grpSp>
      <p:sp>
        <p:nvSpPr>
          <p:cNvPr id="10" name="TextBox 9"/>
          <p:cNvSpPr txBox="1"/>
          <p:nvPr/>
        </p:nvSpPr>
        <p:spPr>
          <a:xfrm>
            <a:off x="1054646" y="2923790"/>
            <a:ext cx="4680520" cy="1383665"/>
          </a:xfrm>
          <a:prstGeom prst="rect">
            <a:avLst/>
          </a:prstGeom>
          <a:noFill/>
        </p:spPr>
        <p:txBody>
          <a:bodyPr wrap="square" rtlCol="0">
            <a:spAutoFit/>
          </a:bodyPr>
          <a:lstStyle/>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、在软件开发过程中，为什么要选择建模的方法？</a:t>
            </a:r>
            <a:endPar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的构造块有哪些？</a:t>
            </a:r>
            <a:endPar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的关系有哪些？</a:t>
            </a:r>
            <a:endPar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3" name="直接连接符 12"/>
          <p:cNvCxnSpPr/>
          <p:nvPr/>
        </p:nvCxnSpPr>
        <p:spPr>
          <a:xfrm>
            <a:off x="1048814" y="5013176"/>
            <a:ext cx="43924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429397"/>
            <a:chOff x="3862958" y="1655787"/>
            <a:chExt cx="3816424" cy="3429397"/>
          </a:xfrm>
        </p:grpSpPr>
        <p:sp>
          <p:nvSpPr>
            <p:cNvPr id="3" name="TextBox 2"/>
            <p:cNvSpPr txBox="1"/>
            <p:nvPr/>
          </p:nvSpPr>
          <p:spPr>
            <a:xfrm>
              <a:off x="4186994" y="3024497"/>
              <a:ext cx="2492990"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黑体" panose="02010609060101010101" pitchFamily="49" charset="-122"/>
                  <a:ea typeface="黑体" panose="02010609060101010101" pitchFamily="49" charset="-122"/>
                </a:rPr>
                <a:t>THANKS</a:t>
              </a:r>
              <a:endParaRPr lang="zh-CN" altLang="en-US" sz="5400" spc="3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圆角矩形 4"/>
            <p:cNvSpPr/>
            <p:nvPr/>
          </p:nvSpPr>
          <p:spPr>
            <a:xfrm>
              <a:off x="4871070" y="4653136"/>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请输入你的内容</a:t>
              </a:r>
              <a:endParaRPr lang="zh-CN" altLang="en-US" dirty="0">
                <a:solidFill>
                  <a:schemeClr val="bg1"/>
                </a:solidFill>
                <a:latin typeface="汉仪大圣体简" panose="00020600040101010101" pitchFamily="18" charset="-122"/>
                <a:ea typeface="汉仪大圣体简" panose="00020600040101010101" pitchFamily="18" charset="-122"/>
              </a:endParaRP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826141"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为什么要建模</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endParaRPr lang="zh-CN" altLang="en-US" sz="2000" dirty="0"/>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endParaRPr lang="zh-CN" altLang="en-US" sz="2400" b="1" dirty="0"/>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2</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6" y="2955654"/>
            <a:ext cx="2266967"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简介</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简介</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206774" y="1311151"/>
            <a:ext cx="1800200" cy="461665"/>
          </a:xfrm>
          <a:prstGeom prst="rect">
            <a:avLst/>
          </a:prstGeom>
          <a:noFill/>
        </p:spPr>
        <p:txBody>
          <a:bodyPr wrap="square" rtlCol="0">
            <a:spAutoFit/>
          </a:bodyPr>
          <a:lstStyle/>
          <a:p>
            <a:r>
              <a:rPr lang="zh-CN" altLang="en-US" sz="2400" b="1" dirty="0"/>
              <a:t>什么是</a:t>
            </a:r>
            <a:r>
              <a:rPr lang="en-US" altLang="zh-CN" sz="2400" b="1" dirty="0"/>
              <a:t>UML</a:t>
            </a:r>
            <a:endParaRPr lang="zh-CN" altLang="en-US" sz="2400" b="1" dirty="0"/>
          </a:p>
        </p:txBody>
      </p:sp>
      <p:cxnSp>
        <p:nvCxnSpPr>
          <p:cNvPr id="11" name="直接连接符 10"/>
          <p:cNvCxnSpPr/>
          <p:nvPr/>
        </p:nvCxnSpPr>
        <p:spPr>
          <a:xfrm flipH="1">
            <a:off x="1569538" y="134076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07574" y="479715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00870" y="449556"/>
            <a:ext cx="6703394" cy="1323439"/>
          </a:xfrm>
          <a:prstGeom prst="rect">
            <a:avLst/>
          </a:prstGeom>
          <a:noFill/>
        </p:spPr>
        <p:txBody>
          <a:bodyPr wrap="square" rtlCol="0">
            <a:spAutoFit/>
          </a:bodyPr>
          <a:lstStyle/>
          <a:p>
            <a:r>
              <a:rPr lang="en-US" altLang="zh-CN" sz="2000" dirty="0"/>
              <a:t>UML</a:t>
            </a:r>
            <a:r>
              <a:rPr lang="zh-CN" altLang="en-US" sz="2000" dirty="0"/>
              <a:t>（</a:t>
            </a:r>
            <a:r>
              <a:rPr lang="en-US" altLang="zh-CN" sz="2000" dirty="0"/>
              <a:t>Unified Modeling Language</a:t>
            </a:r>
            <a:r>
              <a:rPr lang="zh-CN" altLang="en-US" sz="2000" dirty="0"/>
              <a:t>，统一建模语言）是一种能够描述问题、描述解决方案、起到沟通作用的语言。通俗的讲它是一种用文本、图形和符号的集合来描述现实生活中各种类实物、活动及其之间关系的语言。</a:t>
            </a:r>
            <a:endParaRPr lang="zh-CN" altLang="en-US" sz="2000" dirty="0"/>
          </a:p>
        </p:txBody>
      </p:sp>
      <p:sp>
        <p:nvSpPr>
          <p:cNvPr id="7" name="文本框 6"/>
          <p:cNvSpPr txBox="1"/>
          <p:nvPr/>
        </p:nvSpPr>
        <p:spPr>
          <a:xfrm>
            <a:off x="1991461" y="3637141"/>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贯穿软件开发周期中的每一个阶段，</a:t>
            </a:r>
            <a:endParaRPr lang="en-US" altLang="zh-CN" sz="2000" dirty="0"/>
          </a:p>
          <a:p>
            <a:pPr marL="285750" indent="-285750">
              <a:buFont typeface="Wingdings" panose="05000000000000000000" pitchFamily="2" charset="2"/>
              <a:buChar char="n"/>
            </a:pPr>
            <a:r>
              <a:rPr lang="zh-CN" altLang="en-US" sz="2000" dirty="0"/>
              <a:t>最适于数据建模、业务建模、对象建模和组件建模</a:t>
            </a:r>
            <a:endParaRPr lang="en-US" altLang="zh-CN" sz="2000" dirty="0"/>
          </a:p>
          <a:p>
            <a:pPr marL="285750" indent="-285750">
              <a:buFont typeface="Wingdings" panose="05000000000000000000" pitchFamily="2" charset="2"/>
              <a:buChar char="n"/>
            </a:pPr>
            <a:r>
              <a:rPr lang="zh-CN" altLang="en-US" sz="2000" dirty="0"/>
              <a:t>使开发人员更专注于产品的模型和结构，</a:t>
            </a:r>
            <a:endParaRPr lang="en-US" altLang="zh-CN" sz="2000" dirty="0"/>
          </a:p>
          <a:p>
            <a:pPr marL="285750" indent="-285750">
              <a:buFont typeface="Wingdings" panose="05000000000000000000" pitchFamily="2" charset="2"/>
              <a:buChar char="n"/>
            </a:pPr>
            <a:r>
              <a:rPr lang="zh-CN" altLang="en-US" sz="2000" dirty="0"/>
              <a:t>模型建立后可被</a:t>
            </a:r>
            <a:r>
              <a:rPr lang="en-US" altLang="zh-CN" sz="2000" dirty="0"/>
              <a:t>UML</a:t>
            </a:r>
            <a:r>
              <a:rPr lang="zh-CN" altLang="en-US" sz="2000" dirty="0"/>
              <a:t>工具转化成指定的程序语言和代码</a:t>
            </a:r>
            <a:endParaRPr lang="zh-CN" altLang="en-US" sz="2000" dirty="0"/>
          </a:p>
        </p:txBody>
      </p:sp>
      <p:sp>
        <p:nvSpPr>
          <p:cNvPr id="8" name="文本框 7"/>
          <p:cNvSpPr txBox="1"/>
          <p:nvPr/>
        </p:nvSpPr>
        <p:spPr>
          <a:xfrm>
            <a:off x="1958065" y="2127287"/>
            <a:ext cx="6774705" cy="923330"/>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，统一建模语言）是一种绘制软件蓝图的标准语言。可以用</a:t>
            </a:r>
            <a:r>
              <a:rPr lang="en-US" altLang="zh-CN" dirty="0"/>
              <a:t>UML</a:t>
            </a:r>
            <a:r>
              <a:rPr lang="zh-CN" altLang="en-US" dirty="0"/>
              <a:t>对软件密集型系统的制品进行可视化、详述、构造和文档化。</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552028" cy="461665"/>
          </a:xfrm>
          <a:prstGeom prst="rect">
            <a:avLst/>
          </a:prstGeom>
        </p:spPr>
        <p:txBody>
          <a:bodyPr wrap="none">
            <a:spAutoFit/>
          </a:bodyPr>
          <a:lstStyle/>
          <a:p>
            <a:r>
              <a:rPr lang="en-US" altLang="zh-CN" sz="2400" b="1" dirty="0"/>
              <a:t> 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077319" y="162267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8665148" y="54313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71677" y="2233876"/>
            <a:ext cx="7233296" cy="347662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1994</a:t>
            </a:r>
            <a:r>
              <a:rPr lang="zh-CN" altLang="en-US" sz="2000" dirty="0"/>
              <a:t>年</a:t>
            </a:r>
            <a:r>
              <a:rPr lang="en-US" altLang="zh-CN" sz="2000" dirty="0"/>
              <a:t>10</a:t>
            </a:r>
            <a:r>
              <a:rPr lang="zh-CN" altLang="en-US" sz="2000" dirty="0"/>
              <a:t>月，</a:t>
            </a:r>
            <a:r>
              <a:rPr lang="en-US" altLang="zh-CN" sz="2000" dirty="0"/>
              <a:t>Grady </a:t>
            </a:r>
            <a:r>
              <a:rPr lang="en-US" altLang="zh-CN" sz="2000" dirty="0" err="1"/>
              <a:t>Booch</a:t>
            </a:r>
            <a:r>
              <a:rPr lang="zh-CN" altLang="en-US" sz="2000" dirty="0"/>
              <a:t>和</a:t>
            </a:r>
            <a:r>
              <a:rPr lang="en-US" altLang="zh-CN" sz="2000" dirty="0"/>
              <a:t>James </a:t>
            </a:r>
            <a:r>
              <a:rPr lang="en-US" altLang="zh-CN" sz="2000" dirty="0" err="1"/>
              <a:t>Rumbaugh</a:t>
            </a:r>
            <a:r>
              <a:rPr lang="zh-CN" altLang="en-US" sz="2000" dirty="0"/>
              <a:t>于</a:t>
            </a:r>
            <a:r>
              <a:rPr lang="en-US" altLang="zh-CN" sz="2000" dirty="0"/>
              <a:t>1995</a:t>
            </a:r>
            <a:r>
              <a:rPr lang="zh-CN" altLang="en-US" sz="2000" dirty="0"/>
              <a:t>年</a:t>
            </a:r>
            <a:r>
              <a:rPr lang="en-US" altLang="zh-CN" sz="2000" dirty="0"/>
              <a:t>10</a:t>
            </a:r>
            <a:r>
              <a:rPr lang="zh-CN" altLang="en-US" sz="2000" dirty="0"/>
              <a:t>月发布第一个公开版本，称为统一方法</a:t>
            </a:r>
            <a:r>
              <a:rPr lang="en-US" altLang="zh-CN" sz="2000" dirty="0"/>
              <a:t>UM 0.8</a:t>
            </a:r>
            <a:r>
              <a:rPr lang="zh-CN" altLang="en-US" sz="2000" dirty="0"/>
              <a:t>。</a:t>
            </a:r>
            <a:endParaRPr lang="zh-CN" altLang="en-US" sz="2000" dirty="0"/>
          </a:p>
          <a:p>
            <a:pPr marL="342900" indent="-342900">
              <a:buFont typeface="Wingdings" panose="05000000000000000000" pitchFamily="2" charset="2"/>
              <a:buChar char="n"/>
            </a:pPr>
            <a:r>
              <a:rPr lang="en-US" altLang="zh-CN" sz="2000" dirty="0"/>
              <a:t>1995</a:t>
            </a:r>
            <a:r>
              <a:rPr lang="zh-CN" altLang="en-US" sz="2000" dirty="0"/>
              <a:t>年秋，</a:t>
            </a:r>
            <a:r>
              <a:rPr lang="en-US" altLang="zh-CN" sz="2000" dirty="0" err="1"/>
              <a:t>Booch</a:t>
            </a:r>
            <a:r>
              <a:rPr lang="zh-CN" altLang="en-US" sz="2000" dirty="0"/>
              <a:t>、</a:t>
            </a:r>
            <a:r>
              <a:rPr lang="en-US" altLang="zh-CN" sz="2000" dirty="0" err="1"/>
              <a:t>Rumbaugh</a:t>
            </a:r>
            <a:r>
              <a:rPr lang="zh-CN" altLang="en-US" sz="2000" dirty="0"/>
              <a:t>和</a:t>
            </a:r>
            <a:r>
              <a:rPr lang="en-US" altLang="zh-CN" sz="2000" dirty="0"/>
              <a:t>Jacobson</a:t>
            </a:r>
            <a:r>
              <a:rPr lang="zh-CN" altLang="en-US" sz="2000" dirty="0"/>
              <a:t>在</a:t>
            </a:r>
            <a:r>
              <a:rPr lang="en-US" altLang="zh-CN" sz="2000" dirty="0"/>
              <a:t>1996</a:t>
            </a:r>
            <a:r>
              <a:rPr lang="zh-CN" altLang="en-US" sz="2000" dirty="0"/>
              <a:t>年</a:t>
            </a:r>
            <a:r>
              <a:rPr lang="en-US" altLang="zh-CN" sz="2000" dirty="0"/>
              <a:t>6</a:t>
            </a:r>
            <a:r>
              <a:rPr lang="zh-CN" altLang="en-US" sz="2000" dirty="0"/>
              <a:t>月和</a:t>
            </a:r>
            <a:r>
              <a:rPr lang="en-US" altLang="zh-CN" sz="2000" dirty="0"/>
              <a:t>10</a:t>
            </a:r>
            <a:r>
              <a:rPr lang="zh-CN" altLang="en-US" sz="2000" dirty="0"/>
              <a:t>月分别发布了两个新的版本，</a:t>
            </a:r>
            <a:r>
              <a:rPr lang="en-US" altLang="zh-CN" sz="2000" dirty="0"/>
              <a:t>UML 0.9</a:t>
            </a:r>
            <a:r>
              <a:rPr lang="zh-CN" altLang="en-US" sz="2000" dirty="0"/>
              <a:t>和</a:t>
            </a:r>
            <a:r>
              <a:rPr lang="en-US" altLang="zh-CN" sz="2000" dirty="0"/>
              <a:t>UML0.91</a:t>
            </a:r>
            <a:r>
              <a:rPr lang="zh-CN" altLang="en-US" sz="2000" dirty="0"/>
              <a:t>，并将</a:t>
            </a:r>
            <a:r>
              <a:rPr lang="en-US" altLang="zh-CN" sz="2000" dirty="0"/>
              <a:t>UM</a:t>
            </a:r>
            <a:r>
              <a:rPr lang="zh-CN" altLang="en-US" sz="2000" dirty="0"/>
              <a:t>重新命名为</a:t>
            </a:r>
            <a:r>
              <a:rPr lang="en-US" altLang="zh-CN" sz="2000" dirty="0"/>
              <a:t>UML</a:t>
            </a:r>
            <a:r>
              <a:rPr lang="zh-CN" altLang="en-US" sz="2000" dirty="0"/>
              <a:t>（</a:t>
            </a:r>
            <a:r>
              <a:rPr lang="en-US" altLang="zh-CN" sz="2000" dirty="0"/>
              <a:t>Unified Modeling Language</a:t>
            </a:r>
            <a:r>
              <a:rPr lang="zh-CN" altLang="en-US" sz="2000" dirty="0"/>
              <a:t>）。</a:t>
            </a:r>
            <a:endParaRPr lang="zh-CN" altLang="en-US" sz="2000" dirty="0"/>
          </a:p>
          <a:p>
            <a:pPr marL="342900" indent="-342900">
              <a:buFont typeface="Wingdings" panose="05000000000000000000" pitchFamily="2" charset="2"/>
              <a:buChar char="n"/>
            </a:pPr>
            <a:r>
              <a:rPr lang="en-US" altLang="zh-CN" sz="2000" dirty="0"/>
              <a:t>1996</a:t>
            </a:r>
            <a:r>
              <a:rPr lang="zh-CN" altLang="en-US" sz="2000" dirty="0"/>
              <a:t>年，</a:t>
            </a:r>
            <a:r>
              <a:rPr lang="en-US" altLang="zh-CN" sz="2000" dirty="0"/>
              <a:t>UML</a:t>
            </a:r>
            <a:r>
              <a:rPr lang="zh-CN" altLang="en-US" sz="2000" dirty="0"/>
              <a:t>的开发者倡议成立了</a:t>
            </a:r>
            <a:r>
              <a:rPr lang="en-US" altLang="zh-CN" sz="2000" dirty="0"/>
              <a:t>UML</a:t>
            </a:r>
            <a:r>
              <a:rPr lang="zh-CN" altLang="en-US" sz="2000" dirty="0"/>
              <a:t>成员协会，以完善、加强和促进</a:t>
            </a:r>
            <a:r>
              <a:rPr lang="en-US" altLang="zh-CN" sz="2000" dirty="0"/>
              <a:t>UML</a:t>
            </a:r>
            <a:r>
              <a:rPr lang="zh-CN" altLang="en-US" sz="2000" dirty="0"/>
              <a:t>的定义工作。</a:t>
            </a:r>
            <a:endParaRPr lang="zh-CN" altLang="en-US" sz="2000" dirty="0"/>
          </a:p>
          <a:p>
            <a:pPr marL="342900" indent="-342900">
              <a:buFont typeface="Wingdings" panose="05000000000000000000" pitchFamily="2" charset="2"/>
              <a:buChar char="n"/>
            </a:pPr>
            <a:r>
              <a:rPr lang="en-US" altLang="zh-CN" sz="2000" dirty="0"/>
              <a:t>1996</a:t>
            </a:r>
            <a:r>
              <a:rPr lang="zh-CN" altLang="en-US" sz="2000" dirty="0"/>
              <a:t>年底，</a:t>
            </a:r>
            <a:r>
              <a:rPr lang="en-US" altLang="zh-CN" sz="2000" dirty="0"/>
              <a:t>UML</a:t>
            </a:r>
            <a:r>
              <a:rPr lang="zh-CN" altLang="en-US" sz="2000" dirty="0"/>
              <a:t>已稳占面向对象技术市场的</a:t>
            </a:r>
            <a:r>
              <a:rPr lang="en-US" altLang="zh-CN" sz="2000" dirty="0"/>
              <a:t>85%</a:t>
            </a:r>
            <a:r>
              <a:rPr lang="zh-CN" altLang="en-US" sz="2000" dirty="0"/>
              <a:t>，成为可视化建模语言事实上的工业标准。</a:t>
            </a:r>
            <a:endParaRPr lang="zh-CN" altLang="en-US" sz="2000" dirty="0"/>
          </a:p>
          <a:p>
            <a:pPr marL="342900" indent="-342900">
              <a:buFont typeface="Wingdings" panose="05000000000000000000" pitchFamily="2" charset="2"/>
              <a:buChar char="n"/>
            </a:pPr>
            <a:r>
              <a:rPr lang="en-US" altLang="zh-CN" sz="2000" dirty="0"/>
              <a:t>1997</a:t>
            </a:r>
            <a:r>
              <a:rPr lang="zh-CN" altLang="en-US" sz="2000" dirty="0"/>
              <a:t>年</a:t>
            </a:r>
            <a:r>
              <a:rPr lang="en-US" altLang="zh-CN" sz="2000" dirty="0"/>
              <a:t>11</a:t>
            </a:r>
            <a:r>
              <a:rPr lang="zh-CN" altLang="en-US" sz="2000" dirty="0"/>
              <a:t>月</a:t>
            </a:r>
            <a:r>
              <a:rPr lang="en-US" altLang="zh-CN" sz="2000" dirty="0"/>
              <a:t>17</a:t>
            </a:r>
            <a:r>
              <a:rPr lang="zh-CN" altLang="en-US" sz="2000" dirty="0"/>
              <a:t>日，</a:t>
            </a:r>
            <a:r>
              <a:rPr lang="en-US" altLang="zh-CN" sz="2000" dirty="0"/>
              <a:t>OMG</a:t>
            </a:r>
            <a:r>
              <a:rPr lang="zh-CN" altLang="en-US" sz="2000" dirty="0"/>
              <a:t>采纳</a:t>
            </a:r>
            <a:r>
              <a:rPr lang="en-US" altLang="zh-CN" sz="2000" dirty="0"/>
              <a:t>UML 1.1</a:t>
            </a:r>
            <a:r>
              <a:rPr lang="zh-CN" altLang="en-US" sz="2000" dirty="0"/>
              <a:t>作为基于面向对象技术的标准建模语言。</a:t>
            </a:r>
            <a:endParaRPr lang="zh-CN" altLang="en-US" sz="2000" dirty="0"/>
          </a:p>
        </p:txBody>
      </p:sp>
      <p:sp>
        <p:nvSpPr>
          <p:cNvPr id="13" name="TextBox 9"/>
          <p:cNvSpPr txBox="1"/>
          <p:nvPr/>
        </p:nvSpPr>
        <p:spPr>
          <a:xfrm>
            <a:off x="2559254" y="1609484"/>
            <a:ext cx="5488856" cy="461665"/>
          </a:xfrm>
          <a:prstGeom prst="rect">
            <a:avLst/>
          </a:prstGeom>
          <a:noFill/>
        </p:spPr>
        <p:txBody>
          <a:bodyPr wrap="square" rtlCol="0">
            <a:spAutoFit/>
          </a:bodyPr>
          <a:lstStyle/>
          <a:p>
            <a:r>
              <a:rPr lang="en-US" altLang="zh-CN" sz="2400" b="1" dirty="0"/>
              <a:t>UML</a:t>
            </a:r>
            <a:r>
              <a:rPr lang="zh-CN" altLang="en-US" sz="2400" b="1" dirty="0"/>
              <a:t>发展历程</a:t>
            </a:r>
            <a:endParaRPr lang="zh-CN" altLang="en-US" sz="2400" b="1" dirty="0"/>
          </a:p>
        </p:txBody>
      </p:sp>
      <p:cxnSp>
        <p:nvCxnSpPr>
          <p:cNvPr id="14" name="直接连接符 13"/>
          <p:cNvCxnSpPr/>
          <p:nvPr/>
        </p:nvCxnSpPr>
        <p:spPr>
          <a:xfrm flipH="1">
            <a:off x="1789742" y="162267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53864" y="539179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6400</Words>
  <Application>WPS 演示</Application>
  <PresentationFormat>自定义</PresentationFormat>
  <Paragraphs>504</Paragraphs>
  <Slides>51</Slides>
  <Notes>41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51</vt:i4>
      </vt:variant>
    </vt:vector>
  </HeadingPairs>
  <TitlesOfParts>
    <vt:vector size="66" baseType="lpstr">
      <vt:lpstr>Arial</vt:lpstr>
      <vt:lpstr>宋体</vt:lpstr>
      <vt:lpstr>Wingdings</vt:lpstr>
      <vt:lpstr>黑体</vt:lpstr>
      <vt:lpstr>汉仪大圣体简</vt:lpstr>
      <vt:lpstr>微软雅黑 Light</vt:lpstr>
      <vt:lpstr>Open Sans</vt:lpstr>
      <vt:lpstr>楷体_GB2312</vt:lpstr>
      <vt:lpstr>微软雅黑</vt:lpstr>
      <vt:lpstr>Arial Unicode MS</vt:lpstr>
      <vt:lpstr>Calibri</vt:lpstr>
      <vt:lpstr>Aparajita</vt:lpstr>
      <vt:lpstr>新宋体</vt:lpstr>
      <vt:lpstr>AMGDT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红黑简约创意工作汇报动态PPT</dc:title>
  <dc:creator>段子</dc:creator>
  <cp:lastModifiedBy>yiji</cp:lastModifiedBy>
  <cp:revision>102</cp:revision>
  <dcterms:created xsi:type="dcterms:W3CDTF">2017-10-29T10:42:00Z</dcterms:created>
  <dcterms:modified xsi:type="dcterms:W3CDTF">2017-10-31T13:35:01Z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