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337" r:id="rId6"/>
    <p:sldId id="336" r:id="rId7"/>
    <p:sldId id="293" r:id="rId8"/>
    <p:sldId id="311" r:id="rId9"/>
    <p:sldId id="277" r:id="rId10"/>
    <p:sldId id="275" r:id="rId11"/>
    <p:sldId id="345" r:id="rId12"/>
    <p:sldId id="347" r:id="rId13"/>
    <p:sldId id="348" r:id="rId14"/>
    <p:sldId id="292" r:id="rId15"/>
    <p:sldId id="312" r:id="rId16"/>
    <p:sldId id="342" r:id="rId17"/>
    <p:sldId id="313" r:id="rId18"/>
    <p:sldId id="344" r:id="rId19"/>
    <p:sldId id="349" r:id="rId20"/>
    <p:sldId id="303" r:id="rId21"/>
    <p:sldId id="291" r:id="rId22"/>
    <p:sldId id="305" r:id="rId23"/>
    <p:sldId id="290" r:id="rId24"/>
    <p:sldId id="309" r:id="rId25"/>
    <p:sldId id="295" r:id="rId26"/>
    <p:sldId id="340" r:id="rId27"/>
    <p:sldId id="341" r:id="rId28"/>
    <p:sldId id="338" r:id="rId29"/>
    <p:sldId id="339" r:id="rId30"/>
    <p:sldId id="296" r:id="rId31"/>
    <p:sldId id="288" r:id="rId3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4660" autoAdjust="0"/>
  </p:normalViewPr>
  <p:slideViewPr>
    <p:cSldViewPr snapToGrid="0" showGuides="1">
      <p:cViewPr varScale="1">
        <p:scale>
          <a:sx n="86" d="100"/>
          <a:sy n="86" d="100"/>
        </p:scale>
        <p:origin x="1238" y="72"/>
      </p:cViewPr>
      <p:guideLst>
        <p:guide orient="horz" pos="255"/>
        <p:guide pos="5125"/>
        <p:guide pos="1519"/>
        <p:guide orient="horz" pos="1185"/>
        <p:guide orient="horz" pos="2319"/>
        <p:guide orient="horz" pos="3226"/>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en-US" altLang="zh-CN" sz="7200" b="1" spc="300" dirty="0">
                <a:solidFill>
                  <a:schemeClr val="bg1"/>
                </a:solidFill>
                <a:latin typeface="黑体" panose="02010609060101010101" pitchFamily="49" charset="-122"/>
                <a:ea typeface="黑体" panose="02010609060101010101" pitchFamily="49" charset="-122"/>
              </a:rPr>
              <a:t>G9-Project</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G9</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张琪，于欣汝，曾雨晴，靳泽旭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DB18054-5DA7-4796-83D8-D8CEA94514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319" y="2010717"/>
            <a:ext cx="5315339" cy="2989878"/>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496633" y="1176240"/>
            <a:ext cx="3547077" cy="730173"/>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原有方案的优缺点、局限性及存在的问题</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760A087-F93C-4355-96E8-C124874FAE62}"/>
              </a:ext>
            </a:extLst>
          </p:cNvPr>
          <p:cNvSpPr/>
          <p:nvPr/>
        </p:nvSpPr>
        <p:spPr>
          <a:xfrm>
            <a:off x="446541" y="2179644"/>
            <a:ext cx="8371781" cy="3539430"/>
          </a:xfrm>
          <a:prstGeom prst="rect">
            <a:avLst/>
          </a:prstGeom>
        </p:spPr>
        <p:txBody>
          <a:bodyPr wrap="square">
            <a:spAutoFit/>
          </a:bodyPr>
          <a:lstStyle/>
          <a:p>
            <a:r>
              <a:rPr lang="zh-CN" altLang="en-US" sz="2400" dirty="0">
                <a:solidFill>
                  <a:srgbClr val="666666"/>
                </a:solidFill>
                <a:latin typeface="黑体" panose="02010609060101010101" pitchFamily="49" charset="-122"/>
                <a:ea typeface="黑体" panose="02010609060101010101" pitchFamily="49" charset="-122"/>
              </a:rPr>
              <a:t>可选方案</a:t>
            </a:r>
            <a:r>
              <a:rPr lang="zh-CN" altLang="zh-CN" sz="2000" dirty="0">
                <a:solidFill>
                  <a:srgbClr val="666666"/>
                </a:solidFill>
              </a:rPr>
              <a:t>利用</a:t>
            </a:r>
            <a:r>
              <a:rPr lang="en-US" altLang="zh-CN" sz="2400" dirty="0">
                <a:solidFill>
                  <a:srgbClr val="666666"/>
                </a:solidFill>
              </a:rPr>
              <a:t>B/S</a:t>
            </a:r>
            <a:r>
              <a:rPr lang="zh-CN" altLang="zh-CN" sz="2000" dirty="0">
                <a:solidFill>
                  <a:srgbClr val="666666"/>
                </a:solidFill>
              </a:rPr>
              <a:t>架构，</a:t>
            </a:r>
            <a:r>
              <a:rPr lang="en-US" altLang="zh-CN" sz="2000" dirty="0" err="1">
                <a:solidFill>
                  <a:srgbClr val="666666"/>
                </a:solidFill>
              </a:rPr>
              <a:t>Dreamwaver</a:t>
            </a:r>
            <a:r>
              <a:rPr lang="zh-CN" altLang="zh-CN" sz="2000" dirty="0">
                <a:solidFill>
                  <a:srgbClr val="666666"/>
                </a:solidFill>
              </a:rPr>
              <a:t>用</a:t>
            </a:r>
            <a:r>
              <a:rPr lang="en-US" altLang="zh-CN" sz="2000" dirty="0">
                <a:solidFill>
                  <a:srgbClr val="666666"/>
                </a:solidFill>
              </a:rPr>
              <a:t>HTML5</a:t>
            </a:r>
            <a:r>
              <a:rPr lang="zh-CN" altLang="zh-CN" sz="2000" dirty="0">
                <a:solidFill>
                  <a:srgbClr val="666666"/>
                </a:solidFill>
              </a:rPr>
              <a:t>语言</a:t>
            </a:r>
            <a:r>
              <a:rPr lang="en-US" altLang="zh-CN" sz="2000" dirty="0">
                <a:solidFill>
                  <a:srgbClr val="666666"/>
                </a:solidFill>
              </a:rPr>
              <a:t>+CSS</a:t>
            </a:r>
            <a:r>
              <a:rPr lang="zh-CN" altLang="zh-CN" sz="2000" dirty="0">
                <a:solidFill>
                  <a:srgbClr val="666666"/>
                </a:solidFill>
              </a:rPr>
              <a:t>样式和</a:t>
            </a:r>
            <a:r>
              <a:rPr lang="en-US" altLang="zh-CN" sz="2000" dirty="0" err="1">
                <a:solidFill>
                  <a:srgbClr val="666666"/>
                </a:solidFill>
              </a:rPr>
              <a:t>javascript</a:t>
            </a:r>
            <a:r>
              <a:rPr lang="zh-CN" altLang="zh-CN" sz="2000" dirty="0">
                <a:solidFill>
                  <a:srgbClr val="666666"/>
                </a:solidFill>
              </a:rPr>
              <a:t>脚本进行网页的编写，然后利用</a:t>
            </a:r>
            <a:r>
              <a:rPr lang="en-US" altLang="zh-CN" sz="2000" dirty="0" err="1">
                <a:solidFill>
                  <a:srgbClr val="666666"/>
                </a:solidFill>
              </a:rPr>
              <a:t>Sql</a:t>
            </a:r>
            <a:r>
              <a:rPr lang="en-US" altLang="zh-CN" sz="2000" dirty="0">
                <a:solidFill>
                  <a:srgbClr val="666666"/>
                </a:solidFill>
              </a:rPr>
              <a:t> Server 2008</a:t>
            </a:r>
            <a:r>
              <a:rPr lang="zh-CN" altLang="zh-CN" sz="2000" dirty="0">
                <a:solidFill>
                  <a:srgbClr val="666666"/>
                </a:solidFill>
              </a:rPr>
              <a:t>与与网页进行数据交互，在测试的时候并用</a:t>
            </a:r>
            <a:r>
              <a:rPr lang="en-US" altLang="zh-CN" sz="2000" dirty="0" err="1">
                <a:solidFill>
                  <a:srgbClr val="666666"/>
                </a:solidFill>
              </a:rPr>
              <a:t>Dreamwave</a:t>
            </a:r>
            <a:r>
              <a:rPr lang="zh-CN" altLang="zh-CN" sz="2000" dirty="0">
                <a:solidFill>
                  <a:srgbClr val="666666"/>
                </a:solidFill>
              </a:rPr>
              <a:t>来进行本地的网站测试。</a:t>
            </a:r>
          </a:p>
          <a:p>
            <a:r>
              <a:rPr lang="zh-CN" altLang="zh-CN" sz="2000" dirty="0">
                <a:solidFill>
                  <a:srgbClr val="666666"/>
                </a:solidFill>
              </a:rPr>
              <a:t>优点：可以快速制作网站雏形、设计、更新和重组网页。改变网页位置或档案名称，</a:t>
            </a:r>
            <a:r>
              <a:rPr lang="en-US" altLang="zh-CN" sz="2000" dirty="0">
                <a:solidFill>
                  <a:srgbClr val="666666"/>
                </a:solidFill>
              </a:rPr>
              <a:t>Dreamweaver </a:t>
            </a:r>
            <a:r>
              <a:rPr lang="zh-CN" altLang="zh-CN" sz="2000" dirty="0">
                <a:solidFill>
                  <a:srgbClr val="666666"/>
                </a:solidFill>
              </a:rPr>
              <a:t>会自动更新所有连结。</a:t>
            </a:r>
          </a:p>
          <a:p>
            <a:r>
              <a:rPr lang="zh-CN" altLang="zh-CN" sz="2000" dirty="0">
                <a:solidFill>
                  <a:srgbClr val="666666"/>
                </a:solidFill>
              </a:rPr>
              <a:t>缺点：用</a:t>
            </a:r>
            <a:r>
              <a:rPr lang="en-US" altLang="zh-CN" sz="2000" dirty="0">
                <a:solidFill>
                  <a:srgbClr val="666666"/>
                </a:solidFill>
              </a:rPr>
              <a:t>Dreamweaver</a:t>
            </a:r>
            <a:r>
              <a:rPr lang="zh-CN" altLang="zh-CN" sz="2000" dirty="0">
                <a:solidFill>
                  <a:srgbClr val="666666"/>
                </a:solidFill>
              </a:rPr>
              <a:t>制作的网页在浏览器测试中效果难一致，代码难控制。同时</a:t>
            </a:r>
            <a:r>
              <a:rPr lang="en-US" altLang="zh-CN" sz="2000" dirty="0" err="1">
                <a:solidFill>
                  <a:srgbClr val="666666"/>
                </a:solidFill>
              </a:rPr>
              <a:t>Sql</a:t>
            </a:r>
            <a:r>
              <a:rPr lang="en-US" altLang="zh-CN" sz="2000" dirty="0">
                <a:solidFill>
                  <a:srgbClr val="666666"/>
                </a:solidFill>
              </a:rPr>
              <a:t> Server</a:t>
            </a:r>
            <a:r>
              <a:rPr lang="zh-CN" altLang="zh-CN" sz="2000" dirty="0">
                <a:solidFill>
                  <a:srgbClr val="666666"/>
                </a:solidFill>
              </a:rPr>
              <a:t>数据库开放性低，只能运行在微软的</a:t>
            </a:r>
            <a:r>
              <a:rPr lang="en-US" altLang="zh-CN" sz="2000" dirty="0">
                <a:solidFill>
                  <a:srgbClr val="666666"/>
                </a:solidFill>
              </a:rPr>
              <a:t>windows</a:t>
            </a:r>
            <a:r>
              <a:rPr lang="zh-CN" altLang="zh-CN" sz="2000" dirty="0">
                <a:solidFill>
                  <a:srgbClr val="666666"/>
                </a:solidFill>
              </a:rPr>
              <a:t>平台，性能不稳定，</a:t>
            </a:r>
            <a:r>
              <a:rPr lang="en-US" altLang="zh-CN" sz="2000" dirty="0" err="1">
                <a:solidFill>
                  <a:srgbClr val="666666"/>
                </a:solidFill>
              </a:rPr>
              <a:t>SQLServer</a:t>
            </a:r>
            <a:r>
              <a:rPr lang="zh-CN" altLang="zh-CN" sz="2000" dirty="0">
                <a:solidFill>
                  <a:srgbClr val="666666"/>
                </a:solidFill>
              </a:rPr>
              <a:t>当用户连接多时性能会变的很差。用</a:t>
            </a:r>
            <a:r>
              <a:rPr lang="en-US" altLang="zh-CN" sz="2000" dirty="0">
                <a:solidFill>
                  <a:srgbClr val="666666"/>
                </a:solidFill>
              </a:rPr>
              <a:t>Dreamweaver</a:t>
            </a:r>
            <a:r>
              <a:rPr lang="zh-CN" altLang="zh-CN" sz="2000" dirty="0">
                <a:solidFill>
                  <a:srgbClr val="666666"/>
                </a:solidFill>
              </a:rPr>
              <a:t>来测试</a:t>
            </a:r>
            <a:r>
              <a:rPr lang="en-US" altLang="zh-CN" sz="2000" dirty="0">
                <a:solidFill>
                  <a:srgbClr val="666666"/>
                </a:solidFill>
              </a:rPr>
              <a:t>.asp</a:t>
            </a:r>
            <a:r>
              <a:rPr lang="zh-CN" altLang="zh-CN" sz="2000" dirty="0">
                <a:solidFill>
                  <a:srgbClr val="666666"/>
                </a:solidFill>
              </a:rPr>
              <a:t>动态网页时，往往要用到</a:t>
            </a:r>
            <a:r>
              <a:rPr lang="en-US" altLang="zh-CN" sz="2000" dirty="0">
                <a:solidFill>
                  <a:srgbClr val="666666"/>
                </a:solidFill>
              </a:rPr>
              <a:t>IIS</a:t>
            </a:r>
            <a:r>
              <a:rPr lang="zh-CN" altLang="zh-CN" sz="2000" dirty="0">
                <a:solidFill>
                  <a:srgbClr val="666666"/>
                </a:solidFill>
              </a:rPr>
              <a:t>配置，操作繁琐。</a:t>
            </a:r>
          </a:p>
          <a:p>
            <a:r>
              <a:rPr lang="zh-CN" altLang="zh-CN" sz="2000" dirty="0">
                <a:solidFill>
                  <a:srgbClr val="666666"/>
                </a:solidFill>
              </a:rPr>
              <a:t>局限性及存在的问题</a:t>
            </a:r>
            <a:r>
              <a:rPr lang="en-US" altLang="zh-CN" sz="2000" dirty="0">
                <a:solidFill>
                  <a:srgbClr val="666666"/>
                </a:solidFill>
              </a:rPr>
              <a:t>:</a:t>
            </a:r>
            <a:r>
              <a:rPr lang="zh-CN" altLang="zh-CN" sz="2000" dirty="0">
                <a:solidFill>
                  <a:srgbClr val="666666"/>
                </a:solidFill>
              </a:rPr>
              <a:t>这套方案局限于本地服务器上进行网页浏览和测试，和少量的网站访问。从性能上，服务器稳定性上考虑不够完善。</a:t>
            </a:r>
            <a:endParaRPr lang="zh-CN" altLang="en-US" sz="20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876564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可选方案</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05262" y="1927527"/>
            <a:ext cx="5207000" cy="1908215"/>
          </a:xfrm>
          <a:prstGeom prst="rect">
            <a:avLst/>
          </a:prstGeom>
        </p:spPr>
        <p:txBody>
          <a:bodyPr wrap="square">
            <a:spAutoFit/>
          </a:bodyPr>
          <a:lstStyle/>
          <a:p>
            <a:pPr algn="just"/>
            <a:r>
              <a:rPr lang="zh-CN" altLang="zh-CN" sz="2000" dirty="0">
                <a:solidFill>
                  <a:srgbClr val="666666"/>
                </a:solidFill>
              </a:rPr>
              <a:t>用</a:t>
            </a:r>
            <a:r>
              <a:rPr lang="en-US" altLang="zh-CN" sz="2000" dirty="0" err="1">
                <a:solidFill>
                  <a:srgbClr val="666666"/>
                </a:solidFill>
              </a:rPr>
              <a:t>webstorm+Nodejs</a:t>
            </a:r>
            <a:r>
              <a:rPr lang="zh-CN" altLang="zh-CN" sz="2000" dirty="0">
                <a:solidFill>
                  <a:srgbClr val="666666"/>
                </a:solidFill>
              </a:rPr>
              <a:t>框架进行网站的开发，用</a:t>
            </a:r>
            <a:r>
              <a:rPr lang="en-US" altLang="zh-CN" sz="2000" dirty="0" err="1">
                <a:solidFill>
                  <a:srgbClr val="666666"/>
                </a:solidFill>
              </a:rPr>
              <a:t>MySql</a:t>
            </a:r>
            <a:r>
              <a:rPr lang="zh-CN" altLang="zh-CN" sz="2000" dirty="0">
                <a:solidFill>
                  <a:srgbClr val="666666"/>
                </a:solidFill>
              </a:rPr>
              <a:t>数据库的交互并用</a:t>
            </a:r>
            <a:r>
              <a:rPr lang="en-US" altLang="zh-CN" sz="2000" dirty="0">
                <a:solidFill>
                  <a:srgbClr val="666666"/>
                </a:solidFill>
              </a:rPr>
              <a:t>Tomcat</a:t>
            </a:r>
            <a:r>
              <a:rPr lang="zh-CN" altLang="zh-CN" sz="2000" dirty="0">
                <a:solidFill>
                  <a:srgbClr val="666666"/>
                </a:solidFill>
              </a:rPr>
              <a:t>来部署服务器。对</a:t>
            </a:r>
            <a:r>
              <a:rPr lang="en-US" altLang="zh-CN" sz="2000" dirty="0" err="1">
                <a:solidFill>
                  <a:srgbClr val="666666"/>
                </a:solidFill>
              </a:rPr>
              <a:t>MySql</a:t>
            </a:r>
            <a:r>
              <a:rPr lang="zh-CN" altLang="zh-CN" sz="2000" dirty="0">
                <a:solidFill>
                  <a:srgbClr val="666666"/>
                </a:solidFill>
              </a:rPr>
              <a:t>数据库有基础，用</a:t>
            </a:r>
            <a:r>
              <a:rPr lang="en-US" altLang="zh-CN" sz="2000" dirty="0">
                <a:solidFill>
                  <a:srgbClr val="666666"/>
                </a:solidFill>
              </a:rPr>
              <a:t>Tomcat</a:t>
            </a:r>
            <a:r>
              <a:rPr lang="zh-CN" altLang="zh-CN" sz="2000" dirty="0">
                <a:solidFill>
                  <a:srgbClr val="666666"/>
                </a:solidFill>
              </a:rPr>
              <a:t>作为服务器来代替本地的服务器。租用阿里云服务器，将</a:t>
            </a:r>
            <a:r>
              <a:rPr lang="en-US" altLang="zh-CN" sz="2000" dirty="0">
                <a:solidFill>
                  <a:srgbClr val="666666"/>
                </a:solidFill>
              </a:rPr>
              <a:t>Tomcat</a:t>
            </a:r>
            <a:r>
              <a:rPr lang="zh-CN" altLang="zh-CN" sz="2000" dirty="0">
                <a:solidFill>
                  <a:srgbClr val="666666"/>
                </a:solidFill>
              </a:rPr>
              <a:t>部署到阿里云服务器上。</a:t>
            </a:r>
          </a:p>
          <a:p>
            <a:pPr lvl="0" algn="just"/>
            <a:r>
              <a:rPr lang="zh-CN" altLang="zh-CN" dirty="0">
                <a:solidFill>
                  <a:srgbClr val="666666"/>
                </a:solidFill>
              </a:rPr>
              <a:t>。</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1200329"/>
          </a:xfrm>
          <a:prstGeom prst="rect">
            <a:avLst/>
          </a:prstGeom>
        </p:spPr>
        <p:txBody>
          <a:bodyPr wrap="square">
            <a:spAutoFit/>
          </a:bodyPr>
          <a:lstStyle/>
          <a:p>
            <a:pPr algn="just"/>
            <a:r>
              <a:rPr lang="zh-CN" altLang="zh-CN" dirty="0">
                <a:solidFill>
                  <a:srgbClr val="00B050"/>
                </a:solidFill>
              </a:rPr>
              <a:t>采用</a:t>
            </a:r>
            <a:r>
              <a:rPr lang="en-US" altLang="zh-CN" dirty="0">
                <a:solidFill>
                  <a:srgbClr val="00B050"/>
                </a:solidFill>
              </a:rPr>
              <a:t>B/S</a:t>
            </a:r>
            <a:r>
              <a:rPr lang="zh-CN" altLang="zh-CN" dirty="0">
                <a:solidFill>
                  <a:srgbClr val="00B050"/>
                </a:solidFill>
              </a:rPr>
              <a:t>架构，用</a:t>
            </a:r>
            <a:r>
              <a:rPr lang="en-US" altLang="zh-CN" dirty="0" err="1">
                <a:solidFill>
                  <a:srgbClr val="00B050"/>
                </a:solidFill>
              </a:rPr>
              <a:t>Pycharm+Django</a:t>
            </a:r>
            <a:r>
              <a:rPr lang="zh-CN" altLang="zh-CN" dirty="0">
                <a:solidFill>
                  <a:srgbClr val="00B050"/>
                </a:solidFill>
              </a:rPr>
              <a:t>框架</a:t>
            </a:r>
            <a:r>
              <a:rPr lang="en-US" altLang="zh-CN" dirty="0">
                <a:solidFill>
                  <a:srgbClr val="00B050"/>
                </a:solidFill>
              </a:rPr>
              <a:t>+</a:t>
            </a:r>
            <a:r>
              <a:rPr lang="en-US" altLang="zh-CN" dirty="0" err="1">
                <a:solidFill>
                  <a:srgbClr val="00B050"/>
                </a:solidFill>
              </a:rPr>
              <a:t>sqlite</a:t>
            </a:r>
            <a:r>
              <a:rPr lang="zh-CN" altLang="zh-CN" dirty="0">
                <a:solidFill>
                  <a:srgbClr val="00B050"/>
                </a:solidFill>
              </a:rPr>
              <a:t>数据库进行网站的搭建，运行和测试，开发效率高，现阶段</a:t>
            </a:r>
            <a:r>
              <a:rPr lang="en-US" altLang="zh-CN" dirty="0">
                <a:solidFill>
                  <a:srgbClr val="00B050"/>
                </a:solidFill>
              </a:rPr>
              <a:t>Django</a:t>
            </a:r>
            <a:r>
              <a:rPr lang="zh-CN" altLang="zh-CN" dirty="0">
                <a:solidFill>
                  <a:srgbClr val="00B050"/>
                </a:solidFill>
              </a:rPr>
              <a:t>框架成熟，但同时也要求技术人员有一定的技术能力的风险，入门门槛较高。</a:t>
            </a:r>
            <a:endParaRPr lang="zh-HK" altLang="zh-HK" dirty="0">
              <a:solidFill>
                <a:srgbClr val="00B050"/>
              </a:solidFill>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776614" y="5109971"/>
            <a:ext cx="7230203" cy="830997"/>
          </a:xfrm>
          <a:prstGeom prst="rect">
            <a:avLst/>
          </a:prstGeom>
        </p:spPr>
        <p:txBody>
          <a:bodyPr wrap="square">
            <a:spAutoFit/>
          </a:bodyPr>
          <a:lstStyle/>
          <a:p>
            <a:pPr lvl="0" algn="just"/>
            <a:r>
              <a:rPr lang="zh-CN" altLang="en-US" sz="2400" b="1" dirty="0">
                <a:solidFill>
                  <a:srgbClr val="E74E3E"/>
                </a:solidFill>
              </a:rPr>
              <a:t>最终</a:t>
            </a:r>
            <a:r>
              <a:rPr lang="zh-CN" altLang="zh-CN" sz="2400" b="1" dirty="0">
                <a:solidFill>
                  <a:srgbClr val="E74E3E"/>
                </a:solidFill>
              </a:rPr>
              <a:t>选择系统方案</a:t>
            </a:r>
            <a:r>
              <a:rPr lang="en-US" altLang="zh-CN" sz="2400" b="1" dirty="0">
                <a:solidFill>
                  <a:srgbClr val="E74E3E"/>
                </a:solidFill>
              </a:rPr>
              <a:t>1</a:t>
            </a:r>
            <a:r>
              <a:rPr lang="zh-CN" altLang="zh-CN" sz="2400" b="1" dirty="0">
                <a:solidFill>
                  <a:srgbClr val="E74E3E"/>
                </a:solidFill>
              </a:rPr>
              <a:t>，从服务器稳定性和技术门槛上上考虑采用系统方案</a:t>
            </a:r>
            <a:r>
              <a:rPr lang="en-US" altLang="zh-CN" sz="2400" b="1" dirty="0">
                <a:solidFill>
                  <a:srgbClr val="E74E3E"/>
                </a:solidFill>
              </a:rPr>
              <a:t>1</a:t>
            </a:r>
            <a:r>
              <a:rPr lang="zh-CN" altLang="zh-CN" sz="2400" b="1" dirty="0">
                <a:solidFill>
                  <a:srgbClr val="E74E3E"/>
                </a:solidFill>
              </a:rPr>
              <a:t>，能满足基本的业务需求。</a:t>
            </a:r>
            <a:endParaRPr lang="zh-HK" altLang="zh-HK" sz="24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84522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5" descr="QQ图片20171021140851">
            <a:extLst>
              <a:ext uri="{FF2B5EF4-FFF2-40B4-BE49-F238E27FC236}">
                <a16:creationId xmlns:a16="http://schemas.microsoft.com/office/drawing/2014/main" id="{4BF55487-BAF1-4691-9093-0373EBAEE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58" y="833970"/>
            <a:ext cx="7672104" cy="627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圆角矩形 54"/>
          <p:cNvSpPr/>
          <p:nvPr/>
        </p:nvSpPr>
        <p:spPr>
          <a:xfrm>
            <a:off x="642104" y="1349259"/>
            <a:ext cx="2414247"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数据流、处理流</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26978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9" name="图片 18" descr="QQ截图20171025232339">
            <a:extLst>
              <a:ext uri="{FF2B5EF4-FFF2-40B4-BE49-F238E27FC236}">
                <a16:creationId xmlns:a16="http://schemas.microsoft.com/office/drawing/2014/main" id="{214F38A2-48E1-454B-9B34-D59A89C8D9C6}"/>
              </a:ext>
            </a:extLst>
          </p:cNvPr>
          <p:cNvPicPr/>
          <p:nvPr/>
        </p:nvPicPr>
        <p:blipFill>
          <a:blip r:embed="rId2"/>
          <a:stretch>
            <a:fillRect/>
          </a:stretch>
        </p:blipFill>
        <p:spPr>
          <a:xfrm>
            <a:off x="111093" y="1777569"/>
            <a:ext cx="8974255" cy="3566788"/>
          </a:xfrm>
          <a:prstGeom prst="rect">
            <a:avLst/>
          </a:prstGeom>
        </p:spPr>
      </p:pic>
    </p:spTree>
    <p:extLst>
      <p:ext uri="{BB962C8B-B14F-4D97-AF65-F5344CB8AC3E}">
        <p14:creationId xmlns:p14="http://schemas.microsoft.com/office/powerpoint/2010/main" val="66133646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7" name="图片 16" descr="QQ截图20171025232410">
            <a:extLst>
              <a:ext uri="{FF2B5EF4-FFF2-40B4-BE49-F238E27FC236}">
                <a16:creationId xmlns:a16="http://schemas.microsoft.com/office/drawing/2014/main" id="{5D0DFDE4-318B-4C06-8C5D-A98939FCDFBF}"/>
              </a:ext>
            </a:extLst>
          </p:cNvPr>
          <p:cNvPicPr/>
          <p:nvPr/>
        </p:nvPicPr>
        <p:blipFill>
          <a:blip r:embed="rId2"/>
          <a:stretch>
            <a:fillRect/>
          </a:stretch>
        </p:blipFill>
        <p:spPr>
          <a:xfrm>
            <a:off x="90458" y="1917065"/>
            <a:ext cx="9057217" cy="2601669"/>
          </a:xfrm>
          <a:prstGeom prst="rect">
            <a:avLst/>
          </a:prstGeom>
        </p:spPr>
      </p:pic>
    </p:spTree>
    <p:extLst>
      <p:ext uri="{BB962C8B-B14F-4D97-AF65-F5344CB8AC3E}">
        <p14:creationId xmlns:p14="http://schemas.microsoft.com/office/powerpoint/2010/main" val="237006236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9" name="图片 18" descr="QQ截图20171025232503">
            <a:extLst>
              <a:ext uri="{FF2B5EF4-FFF2-40B4-BE49-F238E27FC236}">
                <a16:creationId xmlns:a16="http://schemas.microsoft.com/office/drawing/2014/main" id="{B78B4670-8EA4-4433-B55A-02C280CB315A}"/>
              </a:ext>
            </a:extLst>
          </p:cNvPr>
          <p:cNvPicPr/>
          <p:nvPr/>
        </p:nvPicPr>
        <p:blipFill>
          <a:blip r:embed="rId2"/>
          <a:stretch>
            <a:fillRect/>
          </a:stretch>
        </p:blipFill>
        <p:spPr>
          <a:xfrm>
            <a:off x="276626" y="1861977"/>
            <a:ext cx="8803616" cy="4414536"/>
          </a:xfrm>
          <a:prstGeom prst="rect">
            <a:avLst/>
          </a:prstGeom>
        </p:spPr>
      </p:pic>
    </p:spTree>
    <p:extLst>
      <p:ext uri="{BB962C8B-B14F-4D97-AF65-F5344CB8AC3E}">
        <p14:creationId xmlns:p14="http://schemas.microsoft.com/office/powerpoint/2010/main" val="297294009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7" name="图片 16" descr="QQ截图20171025232557">
            <a:extLst>
              <a:ext uri="{FF2B5EF4-FFF2-40B4-BE49-F238E27FC236}">
                <a16:creationId xmlns:a16="http://schemas.microsoft.com/office/drawing/2014/main" id="{721F272E-55FB-4E25-BFDA-456860B0F3BB}"/>
              </a:ext>
            </a:extLst>
          </p:cNvPr>
          <p:cNvPicPr/>
          <p:nvPr/>
        </p:nvPicPr>
        <p:blipFill>
          <a:blip r:embed="rId2"/>
          <a:stretch>
            <a:fillRect/>
          </a:stretch>
        </p:blipFill>
        <p:spPr>
          <a:xfrm>
            <a:off x="76865" y="1861977"/>
            <a:ext cx="8973299" cy="3748710"/>
          </a:xfrm>
          <a:prstGeom prst="rect">
            <a:avLst/>
          </a:prstGeom>
        </p:spPr>
      </p:pic>
    </p:spTree>
    <p:extLst>
      <p:ext uri="{BB962C8B-B14F-4D97-AF65-F5344CB8AC3E}">
        <p14:creationId xmlns:p14="http://schemas.microsoft.com/office/powerpoint/2010/main" val="394502543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9" name="图片 18" descr="QQ截图20171025232648">
            <a:extLst>
              <a:ext uri="{FF2B5EF4-FFF2-40B4-BE49-F238E27FC236}">
                <a16:creationId xmlns:a16="http://schemas.microsoft.com/office/drawing/2014/main" id="{64149F3C-2447-4B59-8F6B-9C1E022B5DBC}"/>
              </a:ext>
            </a:extLst>
          </p:cNvPr>
          <p:cNvPicPr/>
          <p:nvPr/>
        </p:nvPicPr>
        <p:blipFill>
          <a:blip r:embed="rId2"/>
          <a:stretch>
            <a:fillRect/>
          </a:stretch>
        </p:blipFill>
        <p:spPr>
          <a:xfrm>
            <a:off x="131547" y="1861976"/>
            <a:ext cx="9027196" cy="3988407"/>
          </a:xfrm>
          <a:prstGeom prst="rect">
            <a:avLst/>
          </a:prstGeom>
        </p:spPr>
      </p:pic>
    </p:spTree>
    <p:extLst>
      <p:ext uri="{BB962C8B-B14F-4D97-AF65-F5344CB8AC3E}">
        <p14:creationId xmlns:p14="http://schemas.microsoft.com/office/powerpoint/2010/main" val="111427335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介绍</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17A5AE67-EB73-4912-BBCB-878270FB81C0}"/>
              </a:ext>
            </a:extLst>
          </p:cNvPr>
          <p:cNvGraphicFramePr>
            <a:graphicFrameLocks noGrp="1"/>
          </p:cNvGraphicFramePr>
          <p:nvPr>
            <p:extLst>
              <p:ext uri="{D42A27DB-BD31-4B8C-83A1-F6EECF244321}">
                <p14:modId xmlns:p14="http://schemas.microsoft.com/office/powerpoint/2010/main" val="251211136"/>
              </p:ext>
            </p:extLst>
          </p:nvPr>
        </p:nvGraphicFramePr>
        <p:xfrm>
          <a:off x="2692742" y="920841"/>
          <a:ext cx="6325826" cy="5846934"/>
        </p:xfrm>
        <a:graphic>
          <a:graphicData uri="http://schemas.openxmlformats.org/drawingml/2006/table">
            <a:tbl>
              <a:tblPr firstRow="1" firstCol="1" bandRow="1">
                <a:tableStyleId>{5C22544A-7EE6-4342-B048-85BDC9FD1C3A}</a:tableStyleId>
              </a:tblPr>
              <a:tblGrid>
                <a:gridCol w="2108114">
                  <a:extLst>
                    <a:ext uri="{9D8B030D-6E8A-4147-A177-3AD203B41FA5}">
                      <a16:colId xmlns:a16="http://schemas.microsoft.com/office/drawing/2014/main" val="2937011783"/>
                    </a:ext>
                  </a:extLst>
                </a:gridCol>
                <a:gridCol w="2108856">
                  <a:extLst>
                    <a:ext uri="{9D8B030D-6E8A-4147-A177-3AD203B41FA5}">
                      <a16:colId xmlns:a16="http://schemas.microsoft.com/office/drawing/2014/main" val="4184638309"/>
                    </a:ext>
                  </a:extLst>
                </a:gridCol>
                <a:gridCol w="2108856">
                  <a:extLst>
                    <a:ext uri="{9D8B030D-6E8A-4147-A177-3AD203B41FA5}">
                      <a16:colId xmlns:a16="http://schemas.microsoft.com/office/drawing/2014/main" val="3804387262"/>
                    </a:ext>
                  </a:extLst>
                </a:gridCol>
              </a:tblGrid>
              <a:tr h="233877">
                <a:tc>
                  <a:txBody>
                    <a:bodyPr/>
                    <a:lstStyle/>
                    <a:p>
                      <a:pPr algn="ctr">
                        <a:spcAft>
                          <a:spcPts val="0"/>
                        </a:spcAft>
                      </a:pPr>
                      <a:r>
                        <a:rPr lang="zh-CN" sz="1500" kern="100">
                          <a:effectLst/>
                        </a:rPr>
                        <a:t>风险类型</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ctr">
                        <a:spcAft>
                          <a:spcPts val="0"/>
                        </a:spcAft>
                      </a:pPr>
                      <a:r>
                        <a:rPr lang="zh-CN" sz="1500" kern="100">
                          <a:effectLst/>
                        </a:rPr>
                        <a:t>存在风险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ctr">
                        <a:spcAft>
                          <a:spcPts val="0"/>
                        </a:spcAft>
                      </a:pPr>
                      <a:r>
                        <a:rPr lang="zh-CN" sz="1500" kern="100">
                          <a:effectLst/>
                        </a:rPr>
                        <a:t>规避方法</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3178214656"/>
                  </a:ext>
                </a:extLst>
              </a:tr>
              <a:tr h="2806529">
                <a:tc>
                  <a:txBody>
                    <a:bodyPr/>
                    <a:lstStyle/>
                    <a:p>
                      <a:pPr algn="just">
                        <a:spcAft>
                          <a:spcPts val="0"/>
                        </a:spcAft>
                      </a:pPr>
                      <a:r>
                        <a:rPr lang="zh-CN" sz="1500" kern="100">
                          <a:effectLst/>
                        </a:rPr>
                        <a:t>进度风险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由于时间紧张导致项目最后无法按期完成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2194176853"/>
                  </a:ext>
                </a:extLst>
              </a:tr>
              <a:tr h="935509">
                <a:tc>
                  <a:txBody>
                    <a:bodyPr/>
                    <a:lstStyle/>
                    <a:p>
                      <a:pPr algn="just">
                        <a:spcAft>
                          <a:spcPts val="0"/>
                        </a:spcAft>
                      </a:pPr>
                      <a:r>
                        <a:rPr lang="zh-CN" sz="1500" kern="100">
                          <a:effectLst/>
                        </a:rPr>
                        <a:t>技术风险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开发软件结构体系存在问题，使完成的软件产品未能实现项目预定目标</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提前要有技术学习计划，要学习掌握好代码上的技术重点，减少系统中的</a:t>
                      </a:r>
                      <a:r>
                        <a:rPr lang="en-US" sz="1500" kern="100">
                          <a:effectLst/>
                        </a:rPr>
                        <a:t>bug</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334847955"/>
                  </a:ext>
                </a:extLst>
              </a:tr>
              <a:tr h="701632">
                <a:tc>
                  <a:txBody>
                    <a:bodyPr/>
                    <a:lstStyle/>
                    <a:p>
                      <a:pPr algn="just">
                        <a:spcAft>
                          <a:spcPts val="0"/>
                        </a:spcAft>
                      </a:pPr>
                      <a:r>
                        <a:rPr lang="zh-CN" sz="1500" kern="100">
                          <a:effectLst/>
                        </a:rPr>
                        <a:t>质量风险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质量不符合用户要求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能经常的和用户交流，不断地审计并改进用户对软件的需求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3451769717"/>
                  </a:ext>
                </a:extLst>
              </a:tr>
              <a:tr h="1169387">
                <a:tc>
                  <a:txBody>
                    <a:bodyPr/>
                    <a:lstStyle/>
                    <a:p>
                      <a:pPr algn="just">
                        <a:spcAft>
                          <a:spcPts val="0"/>
                        </a:spcAft>
                      </a:pPr>
                      <a:r>
                        <a:rPr lang="zh-CN" sz="1500" kern="100" dirty="0">
                          <a:effectLst/>
                        </a:rPr>
                        <a:t>人力资源风险</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dirty="0">
                          <a:effectLst/>
                        </a:rPr>
                        <a:t>组员成员因意外无法参加设计</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dirty="0">
                          <a:effectLst/>
                        </a:rPr>
                        <a:t>组长协调好人员之间的分工，一旦发生，要及时制定计划，以防止软件系统的延期交付。</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288697754"/>
                  </a:ext>
                </a:extLst>
              </a:tr>
            </a:tbl>
          </a:graphicData>
        </a:graphic>
      </p:graphicFrame>
    </p:spTree>
    <p:extLst>
      <p:ext uri="{BB962C8B-B14F-4D97-AF65-F5344CB8AC3E}">
        <p14:creationId xmlns:p14="http://schemas.microsoft.com/office/powerpoint/2010/main" val="360069824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7243B1-92C8-432A-ABEC-F44F984CB554}"/>
              </a:ext>
            </a:extLst>
          </p:cNvPr>
          <p:cNvPicPr>
            <a:picLocks noChangeAspect="1"/>
          </p:cNvPicPr>
          <p:nvPr/>
        </p:nvPicPr>
        <p:blipFill>
          <a:blip r:embed="rId2"/>
          <a:stretch>
            <a:fillRect/>
          </a:stretch>
        </p:blipFill>
        <p:spPr>
          <a:xfrm>
            <a:off x="1091952" y="853917"/>
            <a:ext cx="8052047" cy="5958162"/>
          </a:xfrm>
          <a:prstGeom prst="rect">
            <a:avLst/>
          </a:prstGeom>
        </p:spPr>
      </p:pic>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26426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0C6870-C6C5-4104-8685-A8D44C103852}"/>
              </a:ext>
            </a:extLst>
          </p:cNvPr>
          <p:cNvPicPr>
            <a:picLocks noChangeAspect="1"/>
          </p:cNvPicPr>
          <p:nvPr/>
        </p:nvPicPr>
        <p:blipFill>
          <a:blip r:embed="rId2"/>
          <a:stretch>
            <a:fillRect/>
          </a:stretch>
        </p:blipFill>
        <p:spPr>
          <a:xfrm>
            <a:off x="119410" y="1455141"/>
            <a:ext cx="9144000" cy="4714875"/>
          </a:xfrm>
          <a:prstGeom prst="rect">
            <a:avLst/>
          </a:prstGeom>
        </p:spPr>
      </p:pic>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85752"/>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项目中的职责</a:t>
            </a: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2" name="表格 31">
            <a:extLst>
              <a:ext uri="{FF2B5EF4-FFF2-40B4-BE49-F238E27FC236}">
                <a16:creationId xmlns:a16="http://schemas.microsoft.com/office/drawing/2014/main" id="{E58DCEE3-B8B3-4190-A036-1B9525283EF5}"/>
              </a:ext>
            </a:extLst>
          </p:cNvPr>
          <p:cNvGraphicFramePr>
            <a:graphicFrameLocks noGrp="1"/>
          </p:cNvGraphicFramePr>
          <p:nvPr>
            <p:extLst>
              <p:ext uri="{D42A27DB-BD31-4B8C-83A1-F6EECF244321}">
                <p14:modId xmlns:p14="http://schemas.microsoft.com/office/powerpoint/2010/main" val="4117646996"/>
              </p:ext>
            </p:extLst>
          </p:nvPr>
        </p:nvGraphicFramePr>
        <p:xfrm>
          <a:off x="516278" y="1618298"/>
          <a:ext cx="8506149" cy="3621403"/>
        </p:xfrm>
        <a:graphic>
          <a:graphicData uri="http://schemas.openxmlformats.org/drawingml/2006/table">
            <a:tbl>
              <a:tblPr firstRow="1" firstCol="1" bandRow="1">
                <a:tableStyleId>{5C22544A-7EE6-4342-B048-85BDC9FD1C3A}</a:tableStyleId>
              </a:tblPr>
              <a:tblGrid>
                <a:gridCol w="1658909">
                  <a:extLst>
                    <a:ext uri="{9D8B030D-6E8A-4147-A177-3AD203B41FA5}">
                      <a16:colId xmlns:a16="http://schemas.microsoft.com/office/drawing/2014/main" val="2713878594"/>
                    </a:ext>
                  </a:extLst>
                </a:gridCol>
                <a:gridCol w="1242685">
                  <a:extLst>
                    <a:ext uri="{9D8B030D-6E8A-4147-A177-3AD203B41FA5}">
                      <a16:colId xmlns:a16="http://schemas.microsoft.com/office/drawing/2014/main" val="1609062250"/>
                    </a:ext>
                  </a:extLst>
                </a:gridCol>
                <a:gridCol w="1018102">
                  <a:extLst>
                    <a:ext uri="{9D8B030D-6E8A-4147-A177-3AD203B41FA5}">
                      <a16:colId xmlns:a16="http://schemas.microsoft.com/office/drawing/2014/main" val="3696391028"/>
                    </a:ext>
                  </a:extLst>
                </a:gridCol>
                <a:gridCol w="1063019">
                  <a:extLst>
                    <a:ext uri="{9D8B030D-6E8A-4147-A177-3AD203B41FA5}">
                      <a16:colId xmlns:a16="http://schemas.microsoft.com/office/drawing/2014/main" val="3448698027"/>
                    </a:ext>
                  </a:extLst>
                </a:gridCol>
                <a:gridCol w="1197769">
                  <a:extLst>
                    <a:ext uri="{9D8B030D-6E8A-4147-A177-3AD203B41FA5}">
                      <a16:colId xmlns:a16="http://schemas.microsoft.com/office/drawing/2014/main" val="2217326877"/>
                    </a:ext>
                  </a:extLst>
                </a:gridCol>
                <a:gridCol w="1109930">
                  <a:extLst>
                    <a:ext uri="{9D8B030D-6E8A-4147-A177-3AD203B41FA5}">
                      <a16:colId xmlns:a16="http://schemas.microsoft.com/office/drawing/2014/main" val="226924379"/>
                    </a:ext>
                  </a:extLst>
                </a:gridCol>
                <a:gridCol w="1215735">
                  <a:extLst>
                    <a:ext uri="{9D8B030D-6E8A-4147-A177-3AD203B41FA5}">
                      <a16:colId xmlns:a16="http://schemas.microsoft.com/office/drawing/2014/main" val="3141124473"/>
                    </a:ext>
                  </a:extLst>
                </a:gridCol>
              </a:tblGrid>
              <a:tr h="741043">
                <a:tc>
                  <a:txBody>
                    <a:bodyPr/>
                    <a:lstStyle/>
                    <a:p>
                      <a:pPr indent="133350" algn="l">
                        <a:spcAft>
                          <a:spcPts val="0"/>
                        </a:spcAft>
                      </a:pPr>
                      <a:r>
                        <a:rPr lang="zh-CN" sz="2100" kern="100">
                          <a:effectLst/>
                        </a:rPr>
                        <a:t>活动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项目经理</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张旗</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400" kern="100">
                          <a:effectLst/>
                        </a:rPr>
                        <a:t>靳泽旭</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曾雨晴</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于欣汝</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教师</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119012908"/>
                  </a:ext>
                </a:extLst>
              </a:tr>
              <a:tr h="317590">
                <a:tc>
                  <a:txBody>
                    <a:bodyPr/>
                    <a:lstStyle/>
                    <a:p>
                      <a:pPr algn="just">
                        <a:spcAft>
                          <a:spcPts val="0"/>
                        </a:spcAft>
                      </a:pPr>
                      <a:r>
                        <a:rPr lang="zh-CN" sz="2100" kern="100">
                          <a:effectLst/>
                        </a:rPr>
                        <a:t>可行性分析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374834386"/>
                  </a:ext>
                </a:extLst>
              </a:tr>
              <a:tr h="635180">
                <a:tc>
                  <a:txBody>
                    <a:bodyPr/>
                    <a:lstStyle/>
                    <a:p>
                      <a:pPr algn="just">
                        <a:spcAft>
                          <a:spcPts val="0"/>
                        </a:spcAft>
                      </a:pPr>
                      <a:r>
                        <a:rPr lang="zh-CN" sz="2100" kern="100">
                          <a:effectLst/>
                        </a:rPr>
                        <a:t>项目开发计划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122381641"/>
                  </a:ext>
                </a:extLst>
              </a:tr>
              <a:tr h="317590">
                <a:tc>
                  <a:txBody>
                    <a:bodyPr/>
                    <a:lstStyle/>
                    <a:p>
                      <a:pPr algn="just">
                        <a:spcAft>
                          <a:spcPts val="0"/>
                        </a:spcAft>
                      </a:pPr>
                      <a:r>
                        <a:rPr lang="zh-CN" sz="2100" kern="100">
                          <a:effectLst/>
                        </a:rPr>
                        <a:t>需求工程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R</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3857767105"/>
                  </a:ext>
                </a:extLst>
              </a:tr>
              <a:tr h="317590">
                <a:tc>
                  <a:txBody>
                    <a:bodyPr/>
                    <a:lstStyle/>
                    <a:p>
                      <a:pPr algn="just">
                        <a:spcAft>
                          <a:spcPts val="0"/>
                        </a:spcAft>
                      </a:pPr>
                      <a:r>
                        <a:rPr lang="zh-CN" sz="2100" kern="100">
                          <a:effectLst/>
                        </a:rPr>
                        <a:t>总体设计</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3843028626"/>
                  </a:ext>
                </a:extLst>
              </a:tr>
              <a:tr h="317590">
                <a:tc>
                  <a:txBody>
                    <a:bodyPr/>
                    <a:lstStyle/>
                    <a:p>
                      <a:pPr algn="just">
                        <a:spcAft>
                          <a:spcPts val="0"/>
                        </a:spcAft>
                      </a:pPr>
                      <a:r>
                        <a:rPr lang="zh-CN" sz="2100" kern="100">
                          <a:effectLst/>
                        </a:rPr>
                        <a:t>编码调制</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366609232"/>
                  </a:ext>
                </a:extLst>
              </a:tr>
              <a:tr h="317590">
                <a:tc>
                  <a:txBody>
                    <a:bodyPr/>
                    <a:lstStyle/>
                    <a:p>
                      <a:pPr algn="just">
                        <a:spcAft>
                          <a:spcPts val="0"/>
                        </a:spcAft>
                      </a:pPr>
                      <a:r>
                        <a:rPr lang="zh-CN" sz="2100" kern="100">
                          <a:effectLst/>
                        </a:rPr>
                        <a:t>系统测试</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79568481"/>
                  </a:ext>
                </a:extLst>
              </a:tr>
              <a:tr h="317590">
                <a:tc>
                  <a:txBody>
                    <a:bodyPr/>
                    <a:lstStyle/>
                    <a:p>
                      <a:pPr algn="just">
                        <a:spcAft>
                          <a:spcPts val="0"/>
                        </a:spcAft>
                      </a:pPr>
                      <a:r>
                        <a:rPr lang="zh-CN" sz="2100" kern="100">
                          <a:effectLst/>
                        </a:rPr>
                        <a:t>系统维护</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400543118"/>
                  </a:ext>
                </a:extLst>
              </a:tr>
              <a:tr h="317590">
                <a:tc>
                  <a:txBody>
                    <a:bodyPr/>
                    <a:lstStyle/>
                    <a:p>
                      <a:pPr algn="just">
                        <a:spcAft>
                          <a:spcPts val="0"/>
                        </a:spcAft>
                      </a:pPr>
                      <a:r>
                        <a:rPr lang="zh-CN" sz="2100" kern="100">
                          <a:effectLst/>
                        </a:rPr>
                        <a:t>项目总结</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A</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163451658"/>
                  </a:ext>
                </a:extLst>
              </a:tr>
            </a:tbl>
          </a:graphicData>
        </a:graphic>
      </p:graphicFrame>
      <p:sp>
        <p:nvSpPr>
          <p:cNvPr id="33" name="矩形 32">
            <a:extLst>
              <a:ext uri="{FF2B5EF4-FFF2-40B4-BE49-F238E27FC236}">
                <a16:creationId xmlns:a16="http://schemas.microsoft.com/office/drawing/2014/main" id="{6C0C757E-B808-4773-9B62-64AD0A6F1551}"/>
              </a:ext>
            </a:extLst>
          </p:cNvPr>
          <p:cNvSpPr/>
          <p:nvPr/>
        </p:nvSpPr>
        <p:spPr>
          <a:xfrm>
            <a:off x="8313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P - </a:t>
            </a:r>
            <a:r>
              <a:rPr lang="zh-CN" altLang="zh-CN" sz="3200" b="1" kern="100" dirty="0">
                <a:solidFill>
                  <a:srgbClr val="E74E3E"/>
                </a:solidFill>
                <a:latin typeface="Calibri" panose="020F0502020204030204" pitchFamily="34" charset="0"/>
                <a:cs typeface="Times New Roman" panose="02020603050405020304" pitchFamily="18" charset="0"/>
              </a:rPr>
              <a:t>主要负责人</a:t>
            </a: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R - </a:t>
            </a:r>
            <a:r>
              <a:rPr lang="zh-CN" altLang="zh-CN" sz="3200" b="1" kern="100" dirty="0">
                <a:solidFill>
                  <a:srgbClr val="E74E3E"/>
                </a:solidFill>
                <a:latin typeface="Calibri" panose="020F0502020204030204" pitchFamily="34" charset="0"/>
                <a:cs typeface="Times New Roman" panose="02020603050405020304" pitchFamily="18" charset="0"/>
              </a:rPr>
              <a:t>复审</a:t>
            </a:r>
          </a:p>
        </p:txBody>
      </p:sp>
      <p:sp>
        <p:nvSpPr>
          <p:cNvPr id="34" name="矩形 33">
            <a:extLst>
              <a:ext uri="{FF2B5EF4-FFF2-40B4-BE49-F238E27FC236}">
                <a16:creationId xmlns:a16="http://schemas.microsoft.com/office/drawing/2014/main" id="{E1A21098-7CB3-4F2D-BCE0-33CD02DD40CE}"/>
              </a:ext>
            </a:extLst>
          </p:cNvPr>
          <p:cNvSpPr/>
          <p:nvPr/>
        </p:nvSpPr>
        <p:spPr>
          <a:xfrm>
            <a:off x="49415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N - </a:t>
            </a:r>
            <a:r>
              <a:rPr lang="zh-CN" altLang="zh-CN" sz="3200" b="1" kern="100" dirty="0">
                <a:solidFill>
                  <a:srgbClr val="E74E3E"/>
                </a:solidFill>
                <a:latin typeface="Calibri" panose="020F0502020204030204" pitchFamily="34" charset="0"/>
                <a:cs typeface="Times New Roman" panose="02020603050405020304" pitchFamily="18" charset="0"/>
              </a:rPr>
              <a:t>通知到位 </a:t>
            </a: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A - </a:t>
            </a:r>
            <a:r>
              <a:rPr lang="zh-CN" altLang="zh-CN" sz="3200" b="1" kern="100" dirty="0">
                <a:solidFill>
                  <a:srgbClr val="E74E3E"/>
                </a:solidFill>
                <a:latin typeface="Calibri" panose="020F0502020204030204" pitchFamily="34" charset="0"/>
                <a:cs typeface="Times New Roman" panose="02020603050405020304" pitchFamily="18" charset="0"/>
              </a:rPr>
              <a:t>审核</a:t>
            </a:r>
          </a:p>
        </p:txBody>
      </p:sp>
    </p:spTree>
    <p:extLst>
      <p:ext uri="{BB962C8B-B14F-4D97-AF65-F5344CB8AC3E}">
        <p14:creationId xmlns:p14="http://schemas.microsoft.com/office/powerpoint/2010/main" val="422581815"/>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黑体" panose="02010609060101010101" pitchFamily="49" charset="-122"/>
                <a:ea typeface="黑体" panose="02010609060101010101" pitchFamily="49" charset="-122"/>
              </a:rPr>
              <a:t>组织结构</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68" name="图片 67">
            <a:extLst>
              <a:ext uri="{FF2B5EF4-FFF2-40B4-BE49-F238E27FC236}">
                <a16:creationId xmlns:a16="http://schemas.microsoft.com/office/drawing/2014/main" id="{34A95B49-938F-494D-95ED-C70755CEBD5C}"/>
              </a:ext>
            </a:extLst>
          </p:cNvPr>
          <p:cNvPicPr>
            <a:picLocks noChangeAspect="1"/>
          </p:cNvPicPr>
          <p:nvPr/>
        </p:nvPicPr>
        <p:blipFill>
          <a:blip r:embed="rId2"/>
          <a:stretch>
            <a:fillRect/>
          </a:stretch>
        </p:blipFill>
        <p:spPr>
          <a:xfrm>
            <a:off x="84437" y="1906044"/>
            <a:ext cx="8975125" cy="3758179"/>
          </a:xfrm>
          <a:prstGeom prst="rect">
            <a:avLst/>
          </a:prstGeom>
        </p:spPr>
      </p:pic>
    </p:spTree>
    <p:extLst>
      <p:ext uri="{BB962C8B-B14F-4D97-AF65-F5344CB8AC3E}">
        <p14:creationId xmlns:p14="http://schemas.microsoft.com/office/powerpoint/2010/main" val="1674835641"/>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535648" y="3807595"/>
            <a:ext cx="6708888" cy="1908215"/>
          </a:xfrm>
          <a:prstGeom prst="rect">
            <a:avLst/>
          </a:prstGeom>
          <a:noFill/>
        </p:spPr>
        <p:txBody>
          <a:bodyPr wrap="none" rtlCol="0">
            <a:spAutoFit/>
          </a:bodyPr>
          <a:lstStyle/>
          <a:p>
            <a:pPr algn="ct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《软件工程导论（第六版）》——清华大学出版社</a:t>
            </a:r>
          </a:p>
          <a:p>
            <a:r>
              <a:rPr lang="zh-CN" altLang="zh-CN" sz="2000" b="1" spc="300" dirty="0">
                <a:solidFill>
                  <a:schemeClr val="bg1"/>
                </a:solidFill>
                <a:latin typeface="黑体" panose="02010609060101010101" pitchFamily="49" charset="-122"/>
                <a:ea typeface="黑体" panose="02010609060101010101" pitchFamily="49" charset="-122"/>
              </a:rPr>
              <a:t>《软件项目管理》——机械工业出版社</a:t>
            </a:r>
          </a:p>
          <a:p>
            <a:r>
              <a:rPr lang="zh-CN" altLang="zh-CN" sz="2000" b="1" spc="300" dirty="0">
                <a:solidFill>
                  <a:schemeClr val="bg1"/>
                </a:solidFill>
                <a:latin typeface="黑体" panose="02010609060101010101" pitchFamily="49" charset="-122"/>
                <a:ea typeface="黑体" panose="02010609060101010101" pitchFamily="49" charset="-122"/>
              </a:rPr>
              <a:t>《软件需求（第</a:t>
            </a:r>
            <a:r>
              <a:rPr lang="en-US" altLang="zh-CN" sz="2000" b="1" spc="300" dirty="0">
                <a:solidFill>
                  <a:schemeClr val="bg1"/>
                </a:solidFill>
                <a:latin typeface="黑体" panose="02010609060101010101" pitchFamily="49" charset="-122"/>
                <a:ea typeface="黑体" panose="02010609060101010101" pitchFamily="49" charset="-122"/>
              </a:rPr>
              <a:t>3</a:t>
            </a:r>
            <a:r>
              <a:rPr lang="zh-CN" altLang="zh-CN" sz="2000" b="1" spc="300" dirty="0">
                <a:solidFill>
                  <a:schemeClr val="bg1"/>
                </a:solidFill>
                <a:latin typeface="黑体" panose="02010609060101010101" pitchFamily="49" charset="-122"/>
                <a:ea typeface="黑体" panose="02010609060101010101" pitchFamily="49" charset="-122"/>
              </a:rPr>
              <a:t>部）》清华大学出版社</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介绍</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G9</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背景</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8568C50-53ED-45E8-A514-5EB076A7FF27}"/>
              </a:ext>
            </a:extLst>
          </p:cNvPr>
          <p:cNvSpPr txBox="1"/>
          <p:nvPr/>
        </p:nvSpPr>
        <p:spPr>
          <a:xfrm>
            <a:off x="1139869" y="2097499"/>
            <a:ext cx="7087078" cy="4093428"/>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	</a:t>
            </a:r>
            <a:r>
              <a:rPr lang="zh-CN" altLang="zh-CN" sz="2000" b="1" spc="300" dirty="0">
                <a:solidFill>
                  <a:schemeClr val="bg2">
                    <a:lumMod val="50000"/>
                  </a:schemeClr>
                </a:solidFill>
                <a:latin typeface="黑体" panose="02010609060101010101" pitchFamily="49" charset="-122"/>
                <a:ea typeface="黑体" panose="02010609060101010101" pitchFamily="49" charset="-122"/>
              </a:rPr>
              <a:t>为了使软件工程系列课程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为了促进我们更好地体验整个软件开发过程，意识到文档在软件开发过程中的重要性，从而更好地理解软件工程相关课程与知识，我们将会在侯宏仑老师和杨枨老师的指导下，完成一定的软件开发过程的真实模拟。</a:t>
            </a:r>
          </a:p>
        </p:txBody>
      </p:sp>
    </p:spTree>
    <p:extLst>
      <p:ext uri="{BB962C8B-B14F-4D97-AF65-F5344CB8AC3E}">
        <p14:creationId xmlns:p14="http://schemas.microsoft.com/office/powerpoint/2010/main" val="90372893"/>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责任</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5702CD-C6C1-4342-8343-B184302C94BB}"/>
              </a:ext>
            </a:extLst>
          </p:cNvPr>
          <p:cNvSpPr/>
          <p:nvPr/>
        </p:nvSpPr>
        <p:spPr>
          <a:xfrm>
            <a:off x="789140" y="274344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执行发起人</a:t>
            </a:r>
            <a:endParaRPr lang="zh-HK" altLang="en-US" sz="2000" b="1" spc="300" dirty="0">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B8E5C679-14E4-4012-AA4A-9A8F819BC419}"/>
              </a:ext>
            </a:extLst>
          </p:cNvPr>
          <p:cNvSpPr/>
          <p:nvPr/>
        </p:nvSpPr>
        <p:spPr>
          <a:xfrm>
            <a:off x="789140" y="326493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项目发起人</a:t>
            </a:r>
            <a:endParaRPr lang="zh-HK" altLang="en-US" sz="2000" b="1" spc="300" dirty="0">
              <a:latin typeface="黑体" panose="02010609060101010101" pitchFamily="49" charset="-122"/>
              <a:ea typeface="黑体" panose="02010609060101010101" pitchFamily="49" charset="-122"/>
            </a:endParaRPr>
          </a:p>
        </p:txBody>
      </p:sp>
      <p:sp>
        <p:nvSpPr>
          <p:cNvPr id="37" name="文本框 36">
            <a:extLst>
              <a:ext uri="{FF2B5EF4-FFF2-40B4-BE49-F238E27FC236}">
                <a16:creationId xmlns:a16="http://schemas.microsoft.com/office/drawing/2014/main" id="{5BC4F8F1-58A9-469F-B379-0B4F441EA9F9}"/>
              </a:ext>
            </a:extLst>
          </p:cNvPr>
          <p:cNvSpPr txBox="1"/>
          <p:nvPr/>
        </p:nvSpPr>
        <p:spPr>
          <a:xfrm>
            <a:off x="2620962" y="2758802"/>
            <a:ext cx="35668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候宏仑老师，杨枨老师</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8" name="文本框 37">
            <a:extLst>
              <a:ext uri="{FF2B5EF4-FFF2-40B4-BE49-F238E27FC236}">
                <a16:creationId xmlns:a16="http://schemas.microsoft.com/office/drawing/2014/main" id="{327DF47C-6D94-4BD9-BBD2-61F4AA096542}"/>
              </a:ext>
            </a:extLst>
          </p:cNvPr>
          <p:cNvSpPr txBox="1"/>
          <p:nvPr/>
        </p:nvSpPr>
        <p:spPr>
          <a:xfrm>
            <a:off x="2620962" y="3264935"/>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9" name="矩形 38">
            <a:extLst>
              <a:ext uri="{FF2B5EF4-FFF2-40B4-BE49-F238E27FC236}">
                <a16:creationId xmlns:a16="http://schemas.microsoft.com/office/drawing/2014/main" id="{A10EFD67-35E6-404C-BF94-7229A4D68F7B}"/>
              </a:ext>
            </a:extLst>
          </p:cNvPr>
          <p:cNvSpPr/>
          <p:nvPr/>
        </p:nvSpPr>
        <p:spPr>
          <a:xfrm>
            <a:off x="789140" y="3786428"/>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项目经理</a:t>
            </a:r>
            <a:endParaRPr lang="zh-HK" altLang="en-US" sz="2000" b="1" spc="3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5F237873-610F-4E2A-8FE5-1015C7034D05}"/>
              </a:ext>
            </a:extLst>
          </p:cNvPr>
          <p:cNvSpPr txBox="1"/>
          <p:nvPr/>
        </p:nvSpPr>
        <p:spPr>
          <a:xfrm>
            <a:off x="2620962" y="3786428"/>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1" name="矩形 40">
            <a:extLst>
              <a:ext uri="{FF2B5EF4-FFF2-40B4-BE49-F238E27FC236}">
                <a16:creationId xmlns:a16="http://schemas.microsoft.com/office/drawing/2014/main" id="{698851FF-FAB9-46B0-B6AF-9A4859765B16}"/>
              </a:ext>
            </a:extLst>
          </p:cNvPr>
          <p:cNvSpPr/>
          <p:nvPr/>
        </p:nvSpPr>
        <p:spPr>
          <a:xfrm>
            <a:off x="789140" y="427370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受主</a:t>
            </a:r>
            <a:endParaRPr lang="zh-HK" altLang="en-US" sz="2000" b="1" spc="300" dirty="0">
              <a:latin typeface="黑体" panose="02010609060101010101" pitchFamily="49" charset="-122"/>
              <a:ea typeface="黑体" panose="02010609060101010101" pitchFamily="49" charset="-122"/>
            </a:endParaRPr>
          </a:p>
        </p:txBody>
      </p:sp>
      <p:sp>
        <p:nvSpPr>
          <p:cNvPr id="42" name="矩形 41">
            <a:extLst>
              <a:ext uri="{FF2B5EF4-FFF2-40B4-BE49-F238E27FC236}">
                <a16:creationId xmlns:a16="http://schemas.microsoft.com/office/drawing/2014/main" id="{A5A983B2-11E2-411C-BD7B-5DD2FAA8D40C}"/>
              </a:ext>
            </a:extLst>
          </p:cNvPr>
          <p:cNvSpPr/>
          <p:nvPr/>
        </p:nvSpPr>
        <p:spPr>
          <a:xfrm>
            <a:off x="789140" y="479519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用户</a:t>
            </a:r>
            <a:endParaRPr lang="zh-HK" altLang="en-US" sz="2000" b="1" spc="300" dirty="0">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A360A50D-CF83-4EEE-9B60-3FA646CEA9D6}"/>
              </a:ext>
            </a:extLst>
          </p:cNvPr>
          <p:cNvSpPr txBox="1"/>
          <p:nvPr/>
        </p:nvSpPr>
        <p:spPr>
          <a:xfrm>
            <a:off x="2620962" y="4201380"/>
            <a:ext cx="5465932"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侯宏仑老师，杨枨老师，</a:t>
            </a:r>
            <a:r>
              <a:rPr lang="en-US" altLang="zh-CN" sz="1600" b="1" spc="300" dirty="0">
                <a:solidFill>
                  <a:schemeClr val="bg2">
                    <a:lumMod val="50000"/>
                  </a:schemeClr>
                </a:solidFill>
                <a:latin typeface="黑体" panose="02010609060101010101" pitchFamily="49" charset="-122"/>
                <a:ea typeface="黑体" panose="02010609060101010101" pitchFamily="49" charset="-122"/>
              </a:rPr>
              <a:t>PRD2017</a:t>
            </a:r>
            <a:r>
              <a:rPr lang="zh-CN" altLang="zh-CN" sz="1600" b="1" spc="300" dirty="0">
                <a:solidFill>
                  <a:schemeClr val="bg2">
                    <a:lumMod val="50000"/>
                  </a:schemeClr>
                </a:solidFill>
                <a:latin typeface="黑体" panose="02010609060101010101" pitchFamily="49" charset="-122"/>
                <a:ea typeface="黑体" panose="02010609060101010101" pitchFamily="49" charset="-122"/>
              </a:rPr>
              <a:t>其余各组组长</a:t>
            </a:r>
          </a:p>
          <a:p>
            <a:r>
              <a:rPr lang="zh-CN" altLang="zh-CN" sz="1600" b="1" spc="300" dirty="0">
                <a:solidFill>
                  <a:schemeClr val="bg2">
                    <a:lumMod val="50000"/>
                  </a:schemeClr>
                </a:solidFill>
                <a:latin typeface="黑体" panose="02010609060101010101" pitchFamily="49" charset="-122"/>
                <a:ea typeface="黑体" panose="02010609060101010101" pitchFamily="49" charset="-122"/>
              </a:rPr>
              <a:t>项目应满足两位老师的要求，得到其余组的认可</a:t>
            </a:r>
          </a:p>
        </p:txBody>
      </p:sp>
      <p:sp>
        <p:nvSpPr>
          <p:cNvPr id="44" name="文本框 43">
            <a:extLst>
              <a:ext uri="{FF2B5EF4-FFF2-40B4-BE49-F238E27FC236}">
                <a16:creationId xmlns:a16="http://schemas.microsoft.com/office/drawing/2014/main" id="{042D128C-F4F0-47DA-9B65-92B8B94016BD}"/>
              </a:ext>
            </a:extLst>
          </p:cNvPr>
          <p:cNvSpPr txBox="1"/>
          <p:nvPr/>
        </p:nvSpPr>
        <p:spPr>
          <a:xfrm>
            <a:off x="2620961" y="4795195"/>
            <a:ext cx="5437361"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软件工程教师，选了课程的学生，以及当前学期未选该课程，但对该课程有兴趣的学生。</a:t>
            </a:r>
          </a:p>
        </p:txBody>
      </p:sp>
      <p:sp>
        <p:nvSpPr>
          <p:cNvPr id="45" name="矩形 44">
            <a:extLst>
              <a:ext uri="{FF2B5EF4-FFF2-40B4-BE49-F238E27FC236}">
                <a16:creationId xmlns:a16="http://schemas.microsoft.com/office/drawing/2014/main" id="{AE9FCBA8-D0EA-41D5-87C2-83D585F8DA16}"/>
              </a:ext>
            </a:extLst>
          </p:cNvPr>
          <p:cNvSpPr/>
          <p:nvPr/>
        </p:nvSpPr>
        <p:spPr>
          <a:xfrm>
            <a:off x="789140" y="5391844"/>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审稿人</a:t>
            </a:r>
            <a:endParaRPr lang="zh-HK" altLang="en-US" sz="2000" b="1" spc="300" dirty="0">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58568C50-53ED-45E8-A514-5EB076A7FF27}"/>
              </a:ext>
            </a:extLst>
          </p:cNvPr>
          <p:cNvSpPr txBox="1"/>
          <p:nvPr/>
        </p:nvSpPr>
        <p:spPr>
          <a:xfrm>
            <a:off x="2620961" y="5391844"/>
            <a:ext cx="5195279"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张琪，于欣汝，曾雨晴，靳泽旭，奕吉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1959115"/>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里程碑</a:t>
            </a:r>
          </a:p>
        </p:txBody>
      </p:sp>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33E6D8C0-4AEE-40E5-BC59-D23797BA5B23}"/>
              </a:ext>
            </a:extLst>
          </p:cNvPr>
          <p:cNvGraphicFramePr>
            <a:graphicFrameLocks noGrp="1"/>
          </p:cNvGraphicFramePr>
          <p:nvPr>
            <p:extLst>
              <p:ext uri="{D42A27DB-BD31-4B8C-83A1-F6EECF244321}">
                <p14:modId xmlns:p14="http://schemas.microsoft.com/office/powerpoint/2010/main" val="1064330920"/>
              </p:ext>
            </p:extLst>
          </p:nvPr>
        </p:nvGraphicFramePr>
        <p:xfrm>
          <a:off x="1216162" y="2283465"/>
          <a:ext cx="7111092" cy="4572000"/>
        </p:xfrm>
        <a:graphic>
          <a:graphicData uri="http://schemas.openxmlformats.org/drawingml/2006/table">
            <a:tbl>
              <a:tblPr firstRow="1" firstCol="1" bandRow="1">
                <a:tableStyleId>{5C22544A-7EE6-4342-B048-85BDC9FD1C3A}</a:tableStyleId>
              </a:tblPr>
              <a:tblGrid>
                <a:gridCol w="2349781">
                  <a:extLst>
                    <a:ext uri="{9D8B030D-6E8A-4147-A177-3AD203B41FA5}">
                      <a16:colId xmlns:a16="http://schemas.microsoft.com/office/drawing/2014/main" val="3106771616"/>
                    </a:ext>
                  </a:extLst>
                </a:gridCol>
                <a:gridCol w="1204931">
                  <a:extLst>
                    <a:ext uri="{9D8B030D-6E8A-4147-A177-3AD203B41FA5}">
                      <a16:colId xmlns:a16="http://schemas.microsoft.com/office/drawing/2014/main" val="685344497"/>
                    </a:ext>
                  </a:extLst>
                </a:gridCol>
                <a:gridCol w="2099449">
                  <a:extLst>
                    <a:ext uri="{9D8B030D-6E8A-4147-A177-3AD203B41FA5}">
                      <a16:colId xmlns:a16="http://schemas.microsoft.com/office/drawing/2014/main" val="986925515"/>
                    </a:ext>
                  </a:extLst>
                </a:gridCol>
                <a:gridCol w="1456931">
                  <a:extLst>
                    <a:ext uri="{9D8B030D-6E8A-4147-A177-3AD203B41FA5}">
                      <a16:colId xmlns:a16="http://schemas.microsoft.com/office/drawing/2014/main" val="2777381704"/>
                    </a:ext>
                  </a:extLst>
                </a:gridCol>
              </a:tblGrid>
              <a:tr h="300469">
                <a:tc>
                  <a:txBody>
                    <a:bodyPr/>
                    <a:lstStyle/>
                    <a:p>
                      <a:pPr algn="just">
                        <a:spcAft>
                          <a:spcPts val="0"/>
                        </a:spcAft>
                      </a:pPr>
                      <a:r>
                        <a:rPr lang="zh-CN" sz="2000" kern="100">
                          <a:effectLst/>
                        </a:rPr>
                        <a:t>内容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时间</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内容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时间</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3316524258"/>
                  </a:ext>
                </a:extLst>
              </a:tr>
              <a:tr h="600937">
                <a:tc>
                  <a:txBody>
                    <a:bodyPr/>
                    <a:lstStyle/>
                    <a:p>
                      <a:pPr algn="just">
                        <a:spcAft>
                          <a:spcPts val="0"/>
                        </a:spcAft>
                      </a:pPr>
                      <a:r>
                        <a:rPr lang="zh-CN" sz="2000" kern="100">
                          <a:effectLst/>
                        </a:rPr>
                        <a:t>《项目可行性报告》</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3</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《软件概要设计说明》</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317605009"/>
                  </a:ext>
                </a:extLst>
              </a:tr>
              <a:tr h="300469">
                <a:tc>
                  <a:txBody>
                    <a:bodyPr/>
                    <a:lstStyle/>
                    <a:p>
                      <a:pPr algn="just">
                        <a:spcAft>
                          <a:spcPts val="0"/>
                        </a:spcAft>
                      </a:pPr>
                      <a:r>
                        <a:rPr lang="zh-CN" sz="2000" kern="100">
                          <a:effectLst/>
                        </a:rPr>
                        <a:t>《项目章程》</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4</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《测试计划》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617703034"/>
                  </a:ext>
                </a:extLst>
              </a:tr>
              <a:tr h="300469">
                <a:tc>
                  <a:txBody>
                    <a:bodyPr/>
                    <a:lstStyle/>
                    <a:p>
                      <a:pPr algn="just">
                        <a:spcAft>
                          <a:spcPts val="0"/>
                        </a:spcAft>
                      </a:pPr>
                      <a:r>
                        <a:rPr lang="zh-CN" sz="2000" kern="100">
                          <a:effectLst/>
                        </a:rPr>
                        <a:t>《项目总体计划》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4</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《安装部署计划》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4011091515"/>
                  </a:ext>
                </a:extLst>
              </a:tr>
              <a:tr h="600937">
                <a:tc>
                  <a:txBody>
                    <a:bodyPr/>
                    <a:lstStyle/>
                    <a:p>
                      <a:pPr algn="just">
                        <a:spcAft>
                          <a:spcPts val="0"/>
                        </a:spcAft>
                      </a:pPr>
                      <a:r>
                        <a:rPr lang="zh-CN" sz="2000" kern="100">
                          <a:effectLst/>
                        </a:rPr>
                        <a:t>《需求工程计划</a:t>
                      </a:r>
                      <a:r>
                        <a:rPr lang="en-US" sz="2000" kern="100">
                          <a:effectLst/>
                        </a:rPr>
                        <a:t>-</a:t>
                      </a:r>
                      <a:r>
                        <a:rPr lang="zh-CN" sz="2000" kern="100">
                          <a:effectLst/>
                        </a:rPr>
                        <a:t>初步》</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4</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《培训计划》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3941507869"/>
                  </a:ext>
                </a:extLst>
              </a:tr>
              <a:tr h="300469">
                <a:tc>
                  <a:txBody>
                    <a:bodyPr/>
                    <a:lstStyle/>
                    <a:p>
                      <a:pPr algn="just">
                        <a:spcAft>
                          <a:spcPts val="0"/>
                        </a:spcAft>
                      </a:pPr>
                      <a:r>
                        <a:rPr lang="zh-CN" sz="2000" kern="100">
                          <a:effectLst/>
                        </a:rPr>
                        <a:t>《</a:t>
                      </a:r>
                      <a:r>
                        <a:rPr lang="en-US" sz="2000" kern="100">
                          <a:effectLst/>
                        </a:rPr>
                        <a:t>QA</a:t>
                      </a:r>
                      <a:r>
                        <a:rPr lang="zh-CN" sz="2000" kern="100">
                          <a:effectLst/>
                        </a:rPr>
                        <a:t>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5</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《系统维护计划》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240719361"/>
                  </a:ext>
                </a:extLst>
              </a:tr>
              <a:tr h="300469">
                <a:tc>
                  <a:txBody>
                    <a:bodyPr/>
                    <a:lstStyle/>
                    <a:p>
                      <a:pPr algn="just">
                        <a:spcAft>
                          <a:spcPts val="0"/>
                        </a:spcAft>
                      </a:pPr>
                      <a:r>
                        <a:rPr lang="zh-CN" sz="2000" kern="100">
                          <a:effectLst/>
                        </a:rPr>
                        <a:t>《需求工程计划》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5-6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4129053802"/>
                  </a:ext>
                </a:extLst>
              </a:tr>
              <a:tr h="600937">
                <a:tc>
                  <a:txBody>
                    <a:bodyPr/>
                    <a:lstStyle/>
                    <a:p>
                      <a:pPr algn="just">
                        <a:spcAft>
                          <a:spcPts val="0"/>
                        </a:spcAft>
                      </a:pPr>
                      <a:r>
                        <a:rPr lang="zh-CN" sz="2000" kern="100">
                          <a:effectLst/>
                        </a:rPr>
                        <a:t>《软件需求规格说明书》</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10</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856817930"/>
                  </a:ext>
                </a:extLst>
              </a:tr>
              <a:tr h="600937">
                <a:tc>
                  <a:txBody>
                    <a:bodyPr/>
                    <a:lstStyle/>
                    <a:p>
                      <a:pPr algn="just">
                        <a:spcAft>
                          <a:spcPts val="0"/>
                        </a:spcAft>
                      </a:pPr>
                      <a:r>
                        <a:rPr lang="zh-CN" sz="2000" kern="100">
                          <a:effectLst/>
                        </a:rPr>
                        <a:t>《软件需求变更文档》</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12</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1715551155"/>
                  </a:ext>
                </a:extLst>
              </a:tr>
              <a:tr h="600937">
                <a:tc>
                  <a:txBody>
                    <a:bodyPr/>
                    <a:lstStyle/>
                    <a:p>
                      <a:pPr algn="just">
                        <a:spcAft>
                          <a:spcPts val="0"/>
                        </a:spcAft>
                      </a:pPr>
                      <a:r>
                        <a:rPr lang="zh-CN" sz="2000" kern="100">
                          <a:effectLst/>
                        </a:rPr>
                        <a:t>《系统设计与实现计划》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12</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dirty="0">
                          <a:effectLst/>
                        </a:rPr>
                        <a:t> </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130137670"/>
                  </a:ext>
                </a:extLst>
              </a:tr>
            </a:tbl>
          </a:graphicData>
        </a:graphic>
      </p:graphicFrame>
    </p:spTree>
    <p:extLst>
      <p:ext uri="{BB962C8B-B14F-4D97-AF65-F5344CB8AC3E}">
        <p14:creationId xmlns:p14="http://schemas.microsoft.com/office/powerpoint/2010/main" val="87102380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24692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60547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98105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303551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52165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信息发布</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77654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资料下载</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89898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404307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23486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交流互动</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B37BDA87-CAB3-4A32-A692-CDDC8DFE4037}"/>
              </a:ext>
            </a:extLst>
          </p:cNvPr>
          <p:cNvGraphicFramePr>
            <a:graphicFrameLocks noGrp="1"/>
          </p:cNvGraphicFramePr>
          <p:nvPr>
            <p:extLst>
              <p:ext uri="{D42A27DB-BD31-4B8C-83A1-F6EECF244321}">
                <p14:modId xmlns:p14="http://schemas.microsoft.com/office/powerpoint/2010/main" val="107704167"/>
              </p:ext>
            </p:extLst>
          </p:nvPr>
        </p:nvGraphicFramePr>
        <p:xfrm>
          <a:off x="2036805" y="830306"/>
          <a:ext cx="6604609" cy="5920835"/>
        </p:xfrm>
        <a:graphic>
          <a:graphicData uri="http://schemas.openxmlformats.org/drawingml/2006/table">
            <a:tbl>
              <a:tblPr firstRow="1" firstCol="1" bandRow="1">
                <a:tableStyleId>{5C22544A-7EE6-4342-B048-85BDC9FD1C3A}</a:tableStyleId>
              </a:tblPr>
              <a:tblGrid>
                <a:gridCol w="876607">
                  <a:extLst>
                    <a:ext uri="{9D8B030D-6E8A-4147-A177-3AD203B41FA5}">
                      <a16:colId xmlns:a16="http://schemas.microsoft.com/office/drawing/2014/main" val="762473889"/>
                    </a:ext>
                  </a:extLst>
                </a:gridCol>
                <a:gridCol w="3421466">
                  <a:extLst>
                    <a:ext uri="{9D8B030D-6E8A-4147-A177-3AD203B41FA5}">
                      <a16:colId xmlns:a16="http://schemas.microsoft.com/office/drawing/2014/main" val="527302889"/>
                    </a:ext>
                  </a:extLst>
                </a:gridCol>
                <a:gridCol w="838269">
                  <a:extLst>
                    <a:ext uri="{9D8B030D-6E8A-4147-A177-3AD203B41FA5}">
                      <a16:colId xmlns:a16="http://schemas.microsoft.com/office/drawing/2014/main" val="2127794007"/>
                    </a:ext>
                  </a:extLst>
                </a:gridCol>
                <a:gridCol w="1468267">
                  <a:extLst>
                    <a:ext uri="{9D8B030D-6E8A-4147-A177-3AD203B41FA5}">
                      <a16:colId xmlns:a16="http://schemas.microsoft.com/office/drawing/2014/main" val="2404838158"/>
                    </a:ext>
                  </a:extLst>
                </a:gridCol>
              </a:tblGrid>
              <a:tr h="326345">
                <a:tc>
                  <a:txBody>
                    <a:bodyPr/>
                    <a:lstStyle/>
                    <a:p>
                      <a:pPr algn="just">
                        <a:spcAft>
                          <a:spcPts val="0"/>
                        </a:spcAft>
                      </a:pPr>
                      <a:r>
                        <a:rPr lang="zh-CN" sz="2100" kern="100">
                          <a:effectLst/>
                        </a:rPr>
                        <a:t>编号</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名称</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形式</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介质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121264274"/>
                  </a:ext>
                </a:extLst>
              </a:tr>
              <a:tr h="372966">
                <a:tc>
                  <a:txBody>
                    <a:bodyPr/>
                    <a:lstStyle/>
                    <a:p>
                      <a:pPr algn="just">
                        <a:spcAft>
                          <a:spcPts val="0"/>
                        </a:spcAft>
                      </a:pPr>
                      <a:r>
                        <a:rPr lang="en-US" sz="2100" kern="100">
                          <a:effectLst/>
                        </a:rPr>
                        <a:t>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《项目章程》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8744591"/>
                  </a:ext>
                </a:extLst>
              </a:tr>
              <a:tr h="372966">
                <a:tc>
                  <a:txBody>
                    <a:bodyPr/>
                    <a:lstStyle/>
                    <a:p>
                      <a:pPr algn="just">
                        <a:spcAft>
                          <a:spcPts val="0"/>
                        </a:spcAft>
                      </a:pPr>
                      <a:r>
                        <a:rPr lang="en-US" sz="2100" kern="100">
                          <a:effectLst/>
                        </a:rPr>
                        <a:t>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《可行性分析报告》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367816821"/>
                  </a:ext>
                </a:extLst>
              </a:tr>
              <a:tr h="372966">
                <a:tc>
                  <a:txBody>
                    <a:bodyPr/>
                    <a:lstStyle/>
                    <a:p>
                      <a:pPr algn="just">
                        <a:spcAft>
                          <a:spcPts val="0"/>
                        </a:spcAft>
                      </a:pPr>
                      <a:r>
                        <a:rPr lang="en-US" sz="2100" kern="100">
                          <a:effectLst/>
                        </a:rPr>
                        <a:t>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《总体项目计划》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3379639974"/>
                  </a:ext>
                </a:extLst>
              </a:tr>
              <a:tr h="372966">
                <a:tc>
                  <a:txBody>
                    <a:bodyPr/>
                    <a:lstStyle/>
                    <a:p>
                      <a:pPr algn="just">
                        <a:spcAft>
                          <a:spcPts val="0"/>
                        </a:spcAft>
                      </a:pPr>
                      <a:r>
                        <a:rPr lang="en-US" sz="2100" kern="100">
                          <a:effectLst/>
                        </a:rPr>
                        <a:t>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4073506720"/>
                  </a:ext>
                </a:extLst>
              </a:tr>
              <a:tr h="372966">
                <a:tc>
                  <a:txBody>
                    <a:bodyPr/>
                    <a:lstStyle/>
                    <a:p>
                      <a:pPr algn="just">
                        <a:spcAft>
                          <a:spcPts val="0"/>
                        </a:spcAft>
                      </a:pPr>
                      <a:r>
                        <a:rPr lang="en-US" sz="2100" kern="100">
                          <a:effectLst/>
                        </a:rPr>
                        <a:t>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《需求变更控制文档》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942102742"/>
                  </a:ext>
                </a:extLst>
              </a:tr>
              <a:tr h="372966">
                <a:tc>
                  <a:txBody>
                    <a:bodyPr/>
                    <a:lstStyle/>
                    <a:p>
                      <a:pPr algn="just">
                        <a:spcAft>
                          <a:spcPts val="0"/>
                        </a:spcAft>
                      </a:pPr>
                      <a:r>
                        <a:rPr lang="en-US" sz="2100" kern="100">
                          <a:effectLst/>
                        </a:rPr>
                        <a:t>7</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《需求规格说明书》</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3030774103"/>
                  </a:ext>
                </a:extLst>
              </a:tr>
              <a:tr h="372966">
                <a:tc>
                  <a:txBody>
                    <a:bodyPr/>
                    <a:lstStyle/>
                    <a:p>
                      <a:pPr algn="just">
                        <a:spcAft>
                          <a:spcPts val="0"/>
                        </a:spcAft>
                      </a:pPr>
                      <a:r>
                        <a:rPr lang="en-US" sz="2100" kern="100">
                          <a:effectLst/>
                        </a:rPr>
                        <a:t>8</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《系统设计计划》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516741487"/>
                  </a:ext>
                </a:extLst>
              </a:tr>
              <a:tr h="372966">
                <a:tc>
                  <a:txBody>
                    <a:bodyPr/>
                    <a:lstStyle/>
                    <a:p>
                      <a:pPr algn="just">
                        <a:spcAft>
                          <a:spcPts val="0"/>
                        </a:spcAft>
                      </a:pPr>
                      <a:r>
                        <a:rPr lang="en-US" sz="2100" kern="100">
                          <a:effectLst/>
                        </a:rPr>
                        <a:t>9</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《概要设计说明》</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272941918"/>
                  </a:ext>
                </a:extLst>
              </a:tr>
              <a:tr h="372966">
                <a:tc>
                  <a:txBody>
                    <a:bodyPr/>
                    <a:lstStyle/>
                    <a:p>
                      <a:pPr algn="just">
                        <a:spcAft>
                          <a:spcPts val="0"/>
                        </a:spcAft>
                      </a:pPr>
                      <a:r>
                        <a:rPr lang="en-US" sz="2100" kern="100">
                          <a:effectLst/>
                        </a:rPr>
                        <a:t>10</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《质量保证计划》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3099935943"/>
                  </a:ext>
                </a:extLst>
              </a:tr>
              <a:tr h="372966">
                <a:tc>
                  <a:txBody>
                    <a:bodyPr/>
                    <a:lstStyle/>
                    <a:p>
                      <a:pPr algn="just">
                        <a:spcAft>
                          <a:spcPts val="0"/>
                        </a:spcAft>
                      </a:pPr>
                      <a:r>
                        <a:rPr lang="en-US" sz="2100" kern="100">
                          <a:effectLst/>
                        </a:rPr>
                        <a:t>11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《编码与系统实现计划》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404461953"/>
                  </a:ext>
                </a:extLst>
              </a:tr>
              <a:tr h="372966">
                <a:tc>
                  <a:txBody>
                    <a:bodyPr/>
                    <a:lstStyle/>
                    <a:p>
                      <a:pPr algn="just">
                        <a:spcAft>
                          <a:spcPts val="0"/>
                        </a:spcAft>
                      </a:pPr>
                      <a:r>
                        <a:rPr lang="en-US" sz="2100" kern="100">
                          <a:effectLst/>
                        </a:rPr>
                        <a:t>12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《测试计划》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331032064"/>
                  </a:ext>
                </a:extLst>
              </a:tr>
              <a:tr h="372966">
                <a:tc>
                  <a:txBody>
                    <a:bodyPr/>
                    <a:lstStyle/>
                    <a:p>
                      <a:pPr algn="just">
                        <a:spcAft>
                          <a:spcPts val="0"/>
                        </a:spcAft>
                      </a:pPr>
                      <a:r>
                        <a:rPr lang="en-US" sz="2100" kern="100">
                          <a:effectLst/>
                        </a:rPr>
                        <a:t>13</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《工程部署计划》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4261322244"/>
                  </a:ext>
                </a:extLst>
              </a:tr>
              <a:tr h="372966">
                <a:tc>
                  <a:txBody>
                    <a:bodyPr/>
                    <a:lstStyle/>
                    <a:p>
                      <a:pPr algn="just">
                        <a:spcAft>
                          <a:spcPts val="0"/>
                        </a:spcAft>
                      </a:pPr>
                      <a:r>
                        <a:rPr lang="en-US" sz="2100" kern="100">
                          <a:effectLst/>
                        </a:rPr>
                        <a:t>14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《培训计划》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855006745"/>
                  </a:ext>
                </a:extLst>
              </a:tr>
              <a:tr h="372966">
                <a:tc>
                  <a:txBody>
                    <a:bodyPr/>
                    <a:lstStyle/>
                    <a:p>
                      <a:pPr algn="just">
                        <a:spcAft>
                          <a:spcPts val="0"/>
                        </a:spcAft>
                      </a:pPr>
                      <a:r>
                        <a:rPr lang="en-US" sz="2100" kern="100">
                          <a:effectLst/>
                        </a:rPr>
                        <a:t>15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《系统维护计划》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871497901"/>
                  </a:ext>
                </a:extLst>
              </a:tr>
              <a:tr h="372966">
                <a:tc>
                  <a:txBody>
                    <a:bodyPr/>
                    <a:lstStyle/>
                    <a:p>
                      <a:pPr algn="just">
                        <a:spcAft>
                          <a:spcPts val="0"/>
                        </a:spcAft>
                      </a:pPr>
                      <a:r>
                        <a:rPr lang="en-US" sz="2100" kern="100">
                          <a:effectLst/>
                        </a:rPr>
                        <a:t>16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《项目总结报告》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dirty="0">
                          <a:effectLst/>
                        </a:rPr>
                        <a:t>电子</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3904359"/>
                  </a:ext>
                </a:extLst>
              </a:tr>
            </a:tbl>
          </a:graphicData>
        </a:graphic>
      </p:graphicFrame>
    </p:spTree>
    <p:extLst>
      <p:ext uri="{BB962C8B-B14F-4D97-AF65-F5344CB8AC3E}">
        <p14:creationId xmlns:p14="http://schemas.microsoft.com/office/powerpoint/2010/main" val="1099469814"/>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1846</TotalTime>
  <Words>1360</Words>
  <Application>Microsoft Office PowerPoint</Application>
  <PresentationFormat>全屏显示(4:3)</PresentationFormat>
  <Paragraphs>421</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30</vt:i4>
      </vt:variant>
    </vt:vector>
  </HeadingPairs>
  <TitlesOfParts>
    <vt:vector size="39" baseType="lpstr">
      <vt:lpstr>新細明體</vt:lpstr>
      <vt:lpstr>黑体</vt:lpstr>
      <vt:lpstr>宋体</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hp</cp:lastModifiedBy>
  <cp:revision>161</cp:revision>
  <dcterms:created xsi:type="dcterms:W3CDTF">2015-02-19T23:46:49Z</dcterms:created>
  <dcterms:modified xsi:type="dcterms:W3CDTF">2017-10-26T04:58:43Z</dcterms:modified>
</cp:coreProperties>
</file>