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58" r:id="rId5"/>
    <p:sldId id="332" r:id="rId6"/>
    <p:sldId id="333" r:id="rId7"/>
    <p:sldId id="447" r:id="rId8"/>
    <p:sldId id="473" r:id="rId9"/>
    <p:sldId id="539" r:id="rId10"/>
    <p:sldId id="474" r:id="rId11"/>
    <p:sldId id="475" r:id="rId12"/>
    <p:sldId id="478" r:id="rId13"/>
    <p:sldId id="479" r:id="rId14"/>
    <p:sldId id="540" r:id="rId15"/>
    <p:sldId id="480" r:id="rId16"/>
    <p:sldId id="541" r:id="rId17"/>
    <p:sldId id="487" r:id="rId18"/>
    <p:sldId id="488" r:id="rId19"/>
    <p:sldId id="489" r:id="rId20"/>
    <p:sldId id="542" r:id="rId21"/>
    <p:sldId id="490" r:id="rId22"/>
    <p:sldId id="491" r:id="rId23"/>
    <p:sldId id="492" r:id="rId24"/>
    <p:sldId id="493" r:id="rId25"/>
    <p:sldId id="495" r:id="rId26"/>
    <p:sldId id="407" r:id="rId27"/>
    <p:sldId id="496" r:id="rId28"/>
    <p:sldId id="497" r:id="rId29"/>
    <p:sldId id="498" r:id="rId30"/>
    <p:sldId id="499" r:id="rId31"/>
    <p:sldId id="500" r:id="rId32"/>
    <p:sldId id="501" r:id="rId33"/>
    <p:sldId id="502" r:id="rId34"/>
    <p:sldId id="538" r:id="rId35"/>
    <p:sldId id="533" r:id="rId36"/>
    <p:sldId id="534" r:id="rId37"/>
    <p:sldId id="535" r:id="rId38"/>
    <p:sldId id="536" r:id="rId39"/>
    <p:sldId id="537" r:id="rId40"/>
    <p:sldId id="522" r:id="rId41"/>
    <p:sldId id="523" r:id="rId42"/>
    <p:sldId id="524" r:id="rId43"/>
    <p:sldId id="525" r:id="rId44"/>
    <p:sldId id="526" r:id="rId45"/>
    <p:sldId id="527" r:id="rId46"/>
    <p:sldId id="528" r:id="rId47"/>
    <p:sldId id="340" r:id="rId48"/>
    <p:sldId id="339" r:id="rId49"/>
    <p:sldId id="345" r:id="rId50"/>
    <p:sldId id="348" r:id="rId51"/>
    <p:sldId id="351" r:id="rId52"/>
    <p:sldId id="352" r:id="rId53"/>
    <p:sldId id="355" r:id="rId54"/>
  </p:sldIdLst>
  <p:sldSz cx="9144000" cy="5143500" type="screen16x9"/>
  <p:notesSz cx="6858000" cy="9144000"/>
  <p:defaultTextStyle>
    <a:defPPr>
      <a:defRPr lang="zh-CN"/>
    </a:defPPr>
    <a:lvl1pPr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A7"/>
    <a:srgbClr val="56781E"/>
    <a:srgbClr val="EE7619"/>
    <a:srgbClr val="F32307"/>
    <a:srgbClr val="1C3313"/>
    <a:srgbClr val="2E2E2E"/>
    <a:srgbClr val="9D8670"/>
    <a:srgbClr val="BAC8D0"/>
    <a:srgbClr val="B3B7BA"/>
    <a:srgbClr val="D5D3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2" autoAdjust="0"/>
    <p:restoredTop sz="96181" autoAdjust="0"/>
  </p:normalViewPr>
  <p:slideViewPr>
    <p:cSldViewPr snapToGrid="0">
      <p:cViewPr varScale="1">
        <p:scale>
          <a:sx n="116" d="100"/>
          <a:sy n="116" d="100"/>
        </p:scale>
        <p:origin x="725" y="58"/>
      </p:cViewPr>
      <p:guideLst>
        <p:guide orient="horz" pos="1437"/>
        <p:guide pos="2880"/>
      </p:guideLst>
    </p:cSldViewPr>
  </p:slideViewPr>
  <p:outlineViewPr>
    <p:cViewPr>
      <p:scale>
        <a:sx n="33" d="100"/>
        <a:sy n="33" d="100"/>
      </p:scale>
      <p:origin x="0" y="0"/>
    </p:cViewPr>
  </p:outlineViewPr>
  <p:notesTextViewPr>
    <p:cViewPr>
      <p:scale>
        <a:sx n="125" d="100"/>
        <a:sy n="125" d="100"/>
      </p:scale>
      <p:origin x="0" y="0"/>
    </p:cViewPr>
  </p:notesTextViewPr>
  <p:sorterViewPr showFormatting="0">
    <p:cViewPr>
      <p:scale>
        <a:sx n="88" d="100"/>
        <a:sy n="88"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7F3EF5EF-C183-428B-80C9-8F2B957BC91E}" type="datetimeFigureOut">
              <a:rPr lang="zh-CN" altLang="en-US"/>
            </a:fld>
            <a:endParaRPr lang="zh-CN" altLang="en-US"/>
          </a:p>
        </p:txBody>
      </p:sp>
      <p:sp>
        <p:nvSpPr>
          <p:cNvPr id="10244"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0245"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noProof="1">
                <a:latin typeface="+mn-lt"/>
                <a:ea typeface="+mn-ea"/>
              </a:defRPr>
            </a:lvl1pPr>
          </a:lstStyle>
          <a:p>
            <a:pPr>
              <a:defRPr/>
            </a:pPr>
            <a:fld id="{9668CB19-E835-4018-A545-A952CEF593B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668CB19-E835-4018-A545-A952CEF593B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ChangeArrowheads="1" noTextEdit="1"/>
          </p:cNvSpPr>
          <p:nvPr>
            <p:ph type="sldImg" idx="4294967295"/>
          </p:nvPr>
        </p:nvSpPr>
        <p:spPr>
          <a:ln>
            <a:miter lim="800000"/>
          </a:ln>
        </p:spPr>
      </p:sp>
      <p:sp>
        <p:nvSpPr>
          <p:cNvPr id="12290" name="备注占位符 2"/>
          <p:cNvSpPr>
            <a:spLocks noGrp="1" noChangeArrowheads="1"/>
          </p:cNvSpPr>
          <p:nvPr>
            <p:ph type="body" idx="4294967295"/>
          </p:nvPr>
        </p:nvSpPr>
        <p:spPr/>
        <p:txBody>
          <a:bodyPr/>
          <a:lstStyle/>
          <a:p>
            <a:pPr eaLnBrk="1" hangingPunct="1"/>
            <a:r>
              <a:rPr lang="zh-CN" altLang="en-US" sz="1800">
                <a:latin typeface="微软雅黑" panose="020B0503020204020204" pitchFamily="34" charset="-122"/>
                <a:ea typeface="微软雅黑" panose="020B0503020204020204" pitchFamily="34" charset="-122"/>
              </a:rPr>
              <a:t>更多精彩作品请移步演界官方网站：</a:t>
            </a:r>
            <a:r>
              <a:rPr lang="en-US" altLang="zh-CN" sz="1800">
                <a:latin typeface="微软雅黑" panose="020B0503020204020204" pitchFamily="34" charset="-122"/>
                <a:ea typeface="微软雅黑" panose="020B0503020204020204" pitchFamily="34" charset="-122"/>
              </a:rPr>
              <a:t>sunny_heima.yanj.cn</a:t>
            </a:r>
            <a:endParaRPr lang="zh-CN" altLang="en-US" sz="1800">
              <a:latin typeface="微软雅黑" panose="020B0503020204020204" pitchFamily="34" charset="-122"/>
              <a:ea typeface="微软雅黑" panose="020B0503020204020204" pitchFamily="34" charset="-122"/>
            </a:endParaRPr>
          </a:p>
          <a:p>
            <a:pPr eaLnBrk="1" hangingPunct="1"/>
            <a:endParaRPr lang="zh-CN" altLang="en-US">
              <a:ea typeface="微软雅黑" panose="020B0503020204020204" pitchFamily="34" charset="-122"/>
            </a:endParaRPr>
          </a:p>
        </p:txBody>
      </p:sp>
      <p:sp>
        <p:nvSpPr>
          <p:cNvPr id="1229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p>
            <a:pPr fontAlgn="base">
              <a:spcBef>
                <a:spcPct val="0"/>
              </a:spcBef>
              <a:spcAft>
                <a:spcPct val="0"/>
              </a:spcAft>
            </a:pPr>
            <a:fld id="{AE6A7775-B622-4D98-A8C1-D93C1930A50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927100" y="1066800"/>
            <a:ext cx="3048000" cy="2882900"/>
          </a:xfrm>
          <a:prstGeom prst="rect">
            <a:avLst/>
          </a:prstGeom>
        </p:spPr>
        <p:txBody>
          <a:bodyPr/>
          <a:lstStyle/>
          <a:p>
            <a:pPr lvl="0"/>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348D7349-070A-4E19-80EA-7B230E0E17FB}"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49A8B5D8-7A02-4109-806C-055DEE1AE0D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369219"/>
            <a:ext cx="7886700" cy="3263504"/>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6F08C8AF-B2FD-4039-AB05-6C0BA0F4FD4E}"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C0FF39F8-6213-4695-B132-4B0EE6D4ADD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131A0EE4-B2B4-4030-A5A0-82DC478FBD58}" type="datetimeFigureOut">
              <a:rPr lang="zh-CN" altLang="en-US"/>
            </a:fld>
            <a:endParaRPr lang="zh-CN" altLang="en-US"/>
          </a:p>
        </p:txBody>
      </p:sp>
      <p:sp>
        <p:nvSpPr>
          <p:cNvPr id="5" name="页脚占位符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0606B29-6252-46E4-A461-695E367BB25D}"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p:cNvGrpSpPr/>
          <p:nvPr/>
        </p:nvGrpSpPr>
        <p:grpSpPr bwMode="auto">
          <a:xfrm>
            <a:off x="237920" y="196230"/>
            <a:ext cx="230076" cy="290200"/>
            <a:chOff x="4481513" y="4638676"/>
            <a:chExt cx="290512" cy="366711"/>
          </a:xfrm>
          <a:solidFill>
            <a:schemeClr val="bg1"/>
          </a:solidFill>
        </p:grpSpPr>
        <p:sp>
          <p:nvSpPr>
            <p:cNvPr id="3" name="Freeform 5"/>
            <p:cNvSpPr/>
            <p:nvPr/>
          </p:nvSpPr>
          <p:spPr bwMode="auto">
            <a:xfrm>
              <a:off x="4598988" y="4784725"/>
              <a:ext cx="46038" cy="23812"/>
            </a:xfrm>
            <a:custGeom>
              <a:avLst/>
              <a:gdLst>
                <a:gd name="T0" fmla="*/ 0 w 29"/>
                <a:gd name="T1" fmla="*/ 13 h 15"/>
                <a:gd name="T2" fmla="*/ 18 w 29"/>
                <a:gd name="T3" fmla="*/ 15 h 15"/>
                <a:gd name="T4" fmla="*/ 29 w 29"/>
                <a:gd name="T5" fmla="*/ 1 h 15"/>
                <a:gd name="T6" fmla="*/ 14 w 29"/>
                <a:gd name="T7" fmla="*/ 0 h 15"/>
                <a:gd name="T8" fmla="*/ 0 w 29"/>
                <a:gd name="T9" fmla="*/ 13 h 15"/>
              </a:gdLst>
              <a:ahLst/>
              <a:cxnLst>
                <a:cxn ang="0">
                  <a:pos x="T0" y="T1"/>
                </a:cxn>
                <a:cxn ang="0">
                  <a:pos x="T2" y="T3"/>
                </a:cxn>
                <a:cxn ang="0">
                  <a:pos x="T4" y="T5"/>
                </a:cxn>
                <a:cxn ang="0">
                  <a:pos x="T6" y="T7"/>
                </a:cxn>
                <a:cxn ang="0">
                  <a:pos x="T8" y="T9"/>
                </a:cxn>
              </a:cxnLst>
              <a:rect l="0" t="0" r="r" b="b"/>
              <a:pathLst>
                <a:path w="29" h="15">
                  <a:moveTo>
                    <a:pt x="0" y="13"/>
                  </a:moveTo>
                  <a:lnTo>
                    <a:pt x="18" y="15"/>
                  </a:lnTo>
                  <a:lnTo>
                    <a:pt x="29" y="1"/>
                  </a:lnTo>
                  <a:lnTo>
                    <a:pt x="14"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4" name="Freeform 6"/>
            <p:cNvSpPr/>
            <p:nvPr/>
          </p:nvSpPr>
          <p:spPr bwMode="auto">
            <a:xfrm>
              <a:off x="4562475" y="4962525"/>
              <a:ext cx="50800" cy="42862"/>
            </a:xfrm>
            <a:custGeom>
              <a:avLst/>
              <a:gdLst>
                <a:gd name="T0" fmla="*/ 6 w 32"/>
                <a:gd name="T1" fmla="*/ 0 h 27"/>
                <a:gd name="T2" fmla="*/ 0 w 32"/>
                <a:gd name="T3" fmla="*/ 27 h 27"/>
                <a:gd name="T4" fmla="*/ 32 w 32"/>
                <a:gd name="T5" fmla="*/ 0 h 27"/>
                <a:gd name="T6" fmla="*/ 6 w 32"/>
                <a:gd name="T7" fmla="*/ 0 h 27"/>
              </a:gdLst>
              <a:ahLst/>
              <a:cxnLst>
                <a:cxn ang="0">
                  <a:pos x="T0" y="T1"/>
                </a:cxn>
                <a:cxn ang="0">
                  <a:pos x="T2" y="T3"/>
                </a:cxn>
                <a:cxn ang="0">
                  <a:pos x="T4" y="T5"/>
                </a:cxn>
                <a:cxn ang="0">
                  <a:pos x="T6" y="T7"/>
                </a:cxn>
              </a:cxnLst>
              <a:rect l="0" t="0" r="r" b="b"/>
              <a:pathLst>
                <a:path w="32" h="27">
                  <a:moveTo>
                    <a:pt x="6" y="0"/>
                  </a:moveTo>
                  <a:lnTo>
                    <a:pt x="0" y="27"/>
                  </a:lnTo>
                  <a:lnTo>
                    <a:pt x="32" y="0"/>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5" name="Freeform 7"/>
            <p:cNvSpPr/>
            <p:nvPr/>
          </p:nvSpPr>
          <p:spPr bwMode="auto">
            <a:xfrm>
              <a:off x="4591050" y="4962525"/>
              <a:ext cx="107950" cy="38100"/>
            </a:xfrm>
            <a:custGeom>
              <a:avLst/>
              <a:gdLst>
                <a:gd name="T0" fmla="*/ 58 w 68"/>
                <a:gd name="T1" fmla="*/ 0 h 24"/>
                <a:gd name="T2" fmla="*/ 31 w 68"/>
                <a:gd name="T3" fmla="*/ 0 h 24"/>
                <a:gd name="T4" fmla="*/ 0 w 68"/>
                <a:gd name="T5" fmla="*/ 24 h 24"/>
                <a:gd name="T6" fmla="*/ 68 w 68"/>
                <a:gd name="T7" fmla="*/ 24 h 24"/>
                <a:gd name="T8" fmla="*/ 47 w 68"/>
                <a:gd name="T9" fmla="*/ 11 h 24"/>
                <a:gd name="T10" fmla="*/ 58 w 68"/>
                <a:gd name="T11" fmla="*/ 0 h 24"/>
              </a:gdLst>
              <a:ahLst/>
              <a:cxnLst>
                <a:cxn ang="0">
                  <a:pos x="T0" y="T1"/>
                </a:cxn>
                <a:cxn ang="0">
                  <a:pos x="T2" y="T3"/>
                </a:cxn>
                <a:cxn ang="0">
                  <a:pos x="T4" y="T5"/>
                </a:cxn>
                <a:cxn ang="0">
                  <a:pos x="T6" y="T7"/>
                </a:cxn>
                <a:cxn ang="0">
                  <a:pos x="T8" y="T9"/>
                </a:cxn>
                <a:cxn ang="0">
                  <a:pos x="T10" y="T11"/>
                </a:cxn>
              </a:cxnLst>
              <a:rect l="0" t="0" r="r" b="b"/>
              <a:pathLst>
                <a:path w="68" h="24">
                  <a:moveTo>
                    <a:pt x="58" y="0"/>
                  </a:moveTo>
                  <a:lnTo>
                    <a:pt x="31" y="0"/>
                  </a:lnTo>
                  <a:lnTo>
                    <a:pt x="0" y="24"/>
                  </a:lnTo>
                  <a:lnTo>
                    <a:pt x="68" y="24"/>
                  </a:lnTo>
                  <a:lnTo>
                    <a:pt x="47" y="11"/>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6" name="Freeform 8"/>
            <p:cNvSpPr/>
            <p:nvPr/>
          </p:nvSpPr>
          <p:spPr bwMode="auto">
            <a:xfrm>
              <a:off x="4491038" y="4638676"/>
              <a:ext cx="263525" cy="258762"/>
            </a:xfrm>
            <a:custGeom>
              <a:avLst/>
              <a:gdLst>
                <a:gd name="T0" fmla="*/ 123 w 166"/>
                <a:gd name="T1" fmla="*/ 77 h 163"/>
                <a:gd name="T2" fmla="*/ 123 w 166"/>
                <a:gd name="T3" fmla="*/ 57 h 163"/>
                <a:gd name="T4" fmla="*/ 117 w 166"/>
                <a:gd name="T5" fmla="*/ 64 h 163"/>
                <a:gd name="T6" fmla="*/ 117 w 166"/>
                <a:gd name="T7" fmla="*/ 43 h 163"/>
                <a:gd name="T8" fmla="*/ 109 w 166"/>
                <a:gd name="T9" fmla="*/ 53 h 163"/>
                <a:gd name="T10" fmla="*/ 109 w 166"/>
                <a:gd name="T11" fmla="*/ 30 h 163"/>
                <a:gd name="T12" fmla="*/ 101 w 166"/>
                <a:gd name="T13" fmla="*/ 44 h 163"/>
                <a:gd name="T14" fmla="*/ 77 w 166"/>
                <a:gd name="T15" fmla="*/ 10 h 163"/>
                <a:gd name="T16" fmla="*/ 76 w 166"/>
                <a:gd name="T17" fmla="*/ 62 h 163"/>
                <a:gd name="T18" fmla="*/ 75 w 166"/>
                <a:gd name="T19" fmla="*/ 62 h 163"/>
                <a:gd name="T20" fmla="*/ 6 w 166"/>
                <a:gd name="T21" fmla="*/ 0 h 163"/>
                <a:gd name="T22" fmla="*/ 59 w 166"/>
                <a:gd name="T23" fmla="*/ 76 h 163"/>
                <a:gd name="T24" fmla="*/ 0 w 166"/>
                <a:gd name="T25" fmla="*/ 125 h 163"/>
                <a:gd name="T26" fmla="*/ 37 w 166"/>
                <a:gd name="T27" fmla="*/ 163 h 163"/>
                <a:gd name="T28" fmla="*/ 65 w 166"/>
                <a:gd name="T29" fmla="*/ 144 h 163"/>
                <a:gd name="T30" fmla="*/ 62 w 166"/>
                <a:gd name="T31" fmla="*/ 153 h 163"/>
                <a:gd name="T32" fmla="*/ 72 w 166"/>
                <a:gd name="T33" fmla="*/ 153 h 163"/>
                <a:gd name="T34" fmla="*/ 75 w 166"/>
                <a:gd name="T35" fmla="*/ 143 h 163"/>
                <a:gd name="T36" fmla="*/ 109 w 166"/>
                <a:gd name="T37" fmla="*/ 126 h 163"/>
                <a:gd name="T38" fmla="*/ 102 w 166"/>
                <a:gd name="T39" fmla="*/ 116 h 163"/>
                <a:gd name="T40" fmla="*/ 80 w 166"/>
                <a:gd name="T41" fmla="*/ 131 h 163"/>
                <a:gd name="T42" fmla="*/ 61 w 166"/>
                <a:gd name="T43" fmla="*/ 129 h 163"/>
                <a:gd name="T44" fmla="*/ 35 w 166"/>
                <a:gd name="T45" fmla="*/ 148 h 163"/>
                <a:gd name="T46" fmla="*/ 17 w 166"/>
                <a:gd name="T47" fmla="*/ 126 h 163"/>
                <a:gd name="T48" fmla="*/ 89 w 166"/>
                <a:gd name="T49" fmla="*/ 72 h 163"/>
                <a:gd name="T50" fmla="*/ 89 w 166"/>
                <a:gd name="T51" fmla="*/ 46 h 163"/>
                <a:gd name="T52" fmla="*/ 147 w 166"/>
                <a:gd name="T53" fmla="*/ 133 h 163"/>
                <a:gd name="T54" fmla="*/ 116 w 166"/>
                <a:gd name="T55" fmla="*/ 156 h 163"/>
                <a:gd name="T56" fmla="*/ 136 w 166"/>
                <a:gd name="T57" fmla="*/ 156 h 163"/>
                <a:gd name="T58" fmla="*/ 166 w 166"/>
                <a:gd name="T59" fmla="*/ 132 h 163"/>
                <a:gd name="T60" fmla="*/ 123 w 166"/>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6" h="163">
                  <a:moveTo>
                    <a:pt x="123" y="77"/>
                  </a:moveTo>
                  <a:lnTo>
                    <a:pt x="123" y="57"/>
                  </a:lnTo>
                  <a:lnTo>
                    <a:pt x="117" y="64"/>
                  </a:lnTo>
                  <a:lnTo>
                    <a:pt x="117" y="43"/>
                  </a:lnTo>
                  <a:lnTo>
                    <a:pt x="109" y="53"/>
                  </a:lnTo>
                  <a:lnTo>
                    <a:pt x="109" y="30"/>
                  </a:lnTo>
                  <a:lnTo>
                    <a:pt x="101" y="44"/>
                  </a:lnTo>
                  <a:lnTo>
                    <a:pt x="77" y="10"/>
                  </a:lnTo>
                  <a:lnTo>
                    <a:pt x="76" y="62"/>
                  </a:lnTo>
                  <a:lnTo>
                    <a:pt x="75" y="62"/>
                  </a:lnTo>
                  <a:lnTo>
                    <a:pt x="6" y="0"/>
                  </a:lnTo>
                  <a:lnTo>
                    <a:pt x="59" y="76"/>
                  </a:lnTo>
                  <a:lnTo>
                    <a:pt x="0" y="125"/>
                  </a:lnTo>
                  <a:lnTo>
                    <a:pt x="37" y="163"/>
                  </a:lnTo>
                  <a:lnTo>
                    <a:pt x="65" y="144"/>
                  </a:lnTo>
                  <a:lnTo>
                    <a:pt x="62" y="153"/>
                  </a:lnTo>
                  <a:lnTo>
                    <a:pt x="72" y="153"/>
                  </a:lnTo>
                  <a:lnTo>
                    <a:pt x="75" y="143"/>
                  </a:lnTo>
                  <a:lnTo>
                    <a:pt x="109" y="126"/>
                  </a:lnTo>
                  <a:lnTo>
                    <a:pt x="102" y="116"/>
                  </a:lnTo>
                  <a:lnTo>
                    <a:pt x="80" y="131"/>
                  </a:lnTo>
                  <a:lnTo>
                    <a:pt x="61" y="129"/>
                  </a:lnTo>
                  <a:lnTo>
                    <a:pt x="35" y="148"/>
                  </a:lnTo>
                  <a:lnTo>
                    <a:pt x="17" y="126"/>
                  </a:lnTo>
                  <a:lnTo>
                    <a:pt x="89" y="72"/>
                  </a:lnTo>
                  <a:lnTo>
                    <a:pt x="89" y="46"/>
                  </a:lnTo>
                  <a:lnTo>
                    <a:pt x="147" y="133"/>
                  </a:lnTo>
                  <a:lnTo>
                    <a:pt x="116" y="156"/>
                  </a:lnTo>
                  <a:lnTo>
                    <a:pt x="136" y="156"/>
                  </a:lnTo>
                  <a:lnTo>
                    <a:pt x="166" y="132"/>
                  </a:lnTo>
                  <a:lnTo>
                    <a:pt x="123"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7" name="Freeform 9"/>
            <p:cNvSpPr/>
            <p:nvPr/>
          </p:nvSpPr>
          <p:spPr bwMode="auto">
            <a:xfrm>
              <a:off x="454977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8" name="Freeform 10"/>
            <p:cNvSpPr/>
            <p:nvPr/>
          </p:nvSpPr>
          <p:spPr bwMode="auto">
            <a:xfrm>
              <a:off x="4564063"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9" name="Freeform 11"/>
            <p:cNvSpPr/>
            <p:nvPr/>
          </p:nvSpPr>
          <p:spPr bwMode="auto">
            <a:xfrm>
              <a:off x="4578350" y="4932363"/>
              <a:ext cx="14288" cy="9525"/>
            </a:xfrm>
            <a:custGeom>
              <a:avLst/>
              <a:gdLst>
                <a:gd name="T0" fmla="*/ 2 w 9"/>
                <a:gd name="T1" fmla="*/ 0 h 6"/>
                <a:gd name="T2" fmla="*/ 0 w 9"/>
                <a:gd name="T3" fmla="*/ 6 h 6"/>
                <a:gd name="T4" fmla="*/ 7 w 9"/>
                <a:gd name="T5" fmla="*/ 6 h 6"/>
                <a:gd name="T6" fmla="*/ 9 w 9"/>
                <a:gd name="T7" fmla="*/ 0 h 6"/>
                <a:gd name="T8" fmla="*/ 2 w 9"/>
                <a:gd name="T9" fmla="*/ 0 h 6"/>
              </a:gdLst>
              <a:ahLst/>
              <a:cxnLst>
                <a:cxn ang="0">
                  <a:pos x="T0" y="T1"/>
                </a:cxn>
                <a:cxn ang="0">
                  <a:pos x="T2" y="T3"/>
                </a:cxn>
                <a:cxn ang="0">
                  <a:pos x="T4" y="T5"/>
                </a:cxn>
                <a:cxn ang="0">
                  <a:pos x="T6" y="T7"/>
                </a:cxn>
                <a:cxn ang="0">
                  <a:pos x="T8" y="T9"/>
                </a:cxn>
              </a:cxnLst>
              <a:rect l="0" t="0" r="r" b="b"/>
              <a:pathLst>
                <a:path w="9" h="6">
                  <a:moveTo>
                    <a:pt x="2" y="0"/>
                  </a:moveTo>
                  <a:lnTo>
                    <a:pt x="0" y="6"/>
                  </a:lnTo>
                  <a:lnTo>
                    <a:pt x="7" y="6"/>
                  </a:lnTo>
                  <a:lnTo>
                    <a:pt x="9"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0" name="Freeform 12"/>
            <p:cNvSpPr/>
            <p:nvPr/>
          </p:nvSpPr>
          <p:spPr bwMode="auto">
            <a:xfrm>
              <a:off x="4594225" y="4932363"/>
              <a:ext cx="12700" cy="9525"/>
            </a:xfrm>
            <a:custGeom>
              <a:avLst/>
              <a:gdLst>
                <a:gd name="T0" fmla="*/ 1 w 8"/>
                <a:gd name="T1" fmla="*/ 0 h 6"/>
                <a:gd name="T2" fmla="*/ 0 w 8"/>
                <a:gd name="T3" fmla="*/ 6 h 6"/>
                <a:gd name="T4" fmla="*/ 6 w 8"/>
                <a:gd name="T5" fmla="*/ 6 h 6"/>
                <a:gd name="T6" fmla="*/ 8 w 8"/>
                <a:gd name="T7" fmla="*/ 0 h 6"/>
                <a:gd name="T8" fmla="*/ 1 w 8"/>
                <a:gd name="T9" fmla="*/ 0 h 6"/>
              </a:gdLst>
              <a:ahLst/>
              <a:cxnLst>
                <a:cxn ang="0">
                  <a:pos x="T0" y="T1"/>
                </a:cxn>
                <a:cxn ang="0">
                  <a:pos x="T2" y="T3"/>
                </a:cxn>
                <a:cxn ang="0">
                  <a:pos x="T4" y="T5"/>
                </a:cxn>
                <a:cxn ang="0">
                  <a:pos x="T6" y="T7"/>
                </a:cxn>
                <a:cxn ang="0">
                  <a:pos x="T8" y="T9"/>
                </a:cxn>
              </a:cxnLst>
              <a:rect l="0" t="0" r="r" b="b"/>
              <a:pathLst>
                <a:path w="8" h="6">
                  <a:moveTo>
                    <a:pt x="1" y="0"/>
                  </a:moveTo>
                  <a:lnTo>
                    <a:pt x="0" y="6"/>
                  </a:lnTo>
                  <a:lnTo>
                    <a:pt x="6" y="6"/>
                  </a:lnTo>
                  <a:lnTo>
                    <a:pt x="8"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1" name="Freeform 13"/>
            <p:cNvSpPr>
              <a:spLocks noEditPoints="1"/>
            </p:cNvSpPr>
            <p:nvPr/>
          </p:nvSpPr>
          <p:spPr bwMode="auto">
            <a:xfrm>
              <a:off x="4484688" y="4903788"/>
              <a:ext cx="58738" cy="38100"/>
            </a:xfrm>
            <a:custGeom>
              <a:avLst/>
              <a:gdLst>
                <a:gd name="T0" fmla="*/ 60 w 60"/>
                <a:gd name="T1" fmla="*/ 34 h 39"/>
                <a:gd name="T2" fmla="*/ 36 w 60"/>
                <a:gd name="T3" fmla="*/ 34 h 39"/>
                <a:gd name="T4" fmla="*/ 36 w 60"/>
                <a:gd name="T5" fmla="*/ 29 h 39"/>
                <a:gd name="T6" fmla="*/ 60 w 60"/>
                <a:gd name="T7" fmla="*/ 29 h 39"/>
                <a:gd name="T8" fmla="*/ 60 w 60"/>
                <a:gd name="T9" fmla="*/ 23 h 39"/>
                <a:gd name="T10" fmla="*/ 36 w 60"/>
                <a:gd name="T11" fmla="*/ 23 h 39"/>
                <a:gd name="T12" fmla="*/ 36 w 60"/>
                <a:gd name="T13" fmla="*/ 21 h 39"/>
                <a:gd name="T14" fmla="*/ 55 w 60"/>
                <a:gd name="T15" fmla="*/ 21 h 39"/>
                <a:gd name="T16" fmla="*/ 60 w 60"/>
                <a:gd name="T17" fmla="*/ 16 h 39"/>
                <a:gd name="T18" fmla="*/ 60 w 60"/>
                <a:gd name="T19" fmla="*/ 0 h 39"/>
                <a:gd name="T20" fmla="*/ 0 w 60"/>
                <a:gd name="T21" fmla="*/ 0 h 39"/>
                <a:gd name="T22" fmla="*/ 0 w 60"/>
                <a:gd name="T23" fmla="*/ 21 h 39"/>
                <a:gd name="T24" fmla="*/ 24 w 60"/>
                <a:gd name="T25" fmla="*/ 21 h 39"/>
                <a:gd name="T26" fmla="*/ 24 w 60"/>
                <a:gd name="T27" fmla="*/ 23 h 39"/>
                <a:gd name="T28" fmla="*/ 0 w 60"/>
                <a:gd name="T29" fmla="*/ 23 h 39"/>
                <a:gd name="T30" fmla="*/ 0 w 60"/>
                <a:gd name="T31" fmla="*/ 29 h 39"/>
                <a:gd name="T32" fmla="*/ 24 w 60"/>
                <a:gd name="T33" fmla="*/ 29 h 39"/>
                <a:gd name="T34" fmla="*/ 24 w 60"/>
                <a:gd name="T35" fmla="*/ 34 h 39"/>
                <a:gd name="T36" fmla="*/ 0 w 60"/>
                <a:gd name="T37" fmla="*/ 34 h 39"/>
                <a:gd name="T38" fmla="*/ 0 w 60"/>
                <a:gd name="T39" fmla="*/ 39 h 39"/>
                <a:gd name="T40" fmla="*/ 60 w 60"/>
                <a:gd name="T41" fmla="*/ 39 h 39"/>
                <a:gd name="T42" fmla="*/ 60 w 60"/>
                <a:gd name="T43" fmla="*/ 34 h 39"/>
                <a:gd name="T44" fmla="*/ 36 w 60"/>
                <a:gd name="T45" fmla="*/ 5 h 39"/>
                <a:gd name="T46" fmla="*/ 49 w 60"/>
                <a:gd name="T47" fmla="*/ 5 h 39"/>
                <a:gd name="T48" fmla="*/ 49 w 60"/>
                <a:gd name="T49" fmla="*/ 14 h 39"/>
                <a:gd name="T50" fmla="*/ 46 w 60"/>
                <a:gd name="T51" fmla="*/ 16 h 39"/>
                <a:gd name="T52" fmla="*/ 46 w 60"/>
                <a:gd name="T53" fmla="*/ 16 h 39"/>
                <a:gd name="T54" fmla="*/ 47 w 60"/>
                <a:gd name="T55" fmla="*/ 6 h 39"/>
                <a:gd name="T56" fmla="*/ 40 w 60"/>
                <a:gd name="T57" fmla="*/ 6 h 39"/>
                <a:gd name="T58" fmla="*/ 38 w 60"/>
                <a:gd name="T59" fmla="*/ 16 h 39"/>
                <a:gd name="T60" fmla="*/ 36 w 60"/>
                <a:gd name="T61" fmla="*/ 16 h 39"/>
                <a:gd name="T62" fmla="*/ 36 w 60"/>
                <a:gd name="T63" fmla="*/ 5 h 39"/>
                <a:gd name="T64" fmla="*/ 24 w 60"/>
                <a:gd name="T65" fmla="*/ 16 h 39"/>
                <a:gd name="T66" fmla="*/ 22 w 60"/>
                <a:gd name="T67" fmla="*/ 16 h 39"/>
                <a:gd name="T68" fmla="*/ 20 w 60"/>
                <a:gd name="T69" fmla="*/ 6 h 39"/>
                <a:gd name="T70" fmla="*/ 12 w 60"/>
                <a:gd name="T71" fmla="*/ 6 h 39"/>
                <a:gd name="T72" fmla="*/ 14 w 60"/>
                <a:gd name="T73" fmla="*/ 16 h 39"/>
                <a:gd name="T74" fmla="*/ 11 w 60"/>
                <a:gd name="T75" fmla="*/ 16 h 39"/>
                <a:gd name="T76" fmla="*/ 11 w 60"/>
                <a:gd name="T77" fmla="*/ 5 h 39"/>
                <a:gd name="T78" fmla="*/ 24 w 60"/>
                <a:gd name="T79" fmla="*/ 5 h 39"/>
                <a:gd name="T80" fmla="*/ 24 w 60"/>
                <a:gd name="T81"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39">
                  <a:moveTo>
                    <a:pt x="60" y="34"/>
                  </a:moveTo>
                  <a:cubicBezTo>
                    <a:pt x="36" y="34"/>
                    <a:pt x="36" y="34"/>
                    <a:pt x="36" y="34"/>
                  </a:cubicBezTo>
                  <a:cubicBezTo>
                    <a:pt x="36" y="29"/>
                    <a:pt x="36" y="29"/>
                    <a:pt x="36" y="29"/>
                  </a:cubicBezTo>
                  <a:cubicBezTo>
                    <a:pt x="60" y="29"/>
                    <a:pt x="60" y="29"/>
                    <a:pt x="60" y="29"/>
                  </a:cubicBezTo>
                  <a:cubicBezTo>
                    <a:pt x="60" y="23"/>
                    <a:pt x="60" y="23"/>
                    <a:pt x="60" y="23"/>
                  </a:cubicBezTo>
                  <a:cubicBezTo>
                    <a:pt x="36" y="23"/>
                    <a:pt x="36" y="23"/>
                    <a:pt x="36" y="23"/>
                  </a:cubicBezTo>
                  <a:cubicBezTo>
                    <a:pt x="36" y="21"/>
                    <a:pt x="36" y="21"/>
                    <a:pt x="36" y="21"/>
                  </a:cubicBezTo>
                  <a:cubicBezTo>
                    <a:pt x="55" y="21"/>
                    <a:pt x="55" y="21"/>
                    <a:pt x="55" y="21"/>
                  </a:cubicBezTo>
                  <a:cubicBezTo>
                    <a:pt x="59" y="21"/>
                    <a:pt x="60" y="20"/>
                    <a:pt x="60" y="16"/>
                  </a:cubicBezTo>
                  <a:cubicBezTo>
                    <a:pt x="60" y="0"/>
                    <a:pt x="60" y="0"/>
                    <a:pt x="60" y="0"/>
                  </a:cubicBezTo>
                  <a:cubicBezTo>
                    <a:pt x="0" y="0"/>
                    <a:pt x="0" y="0"/>
                    <a:pt x="0" y="0"/>
                  </a:cubicBezTo>
                  <a:cubicBezTo>
                    <a:pt x="0" y="21"/>
                    <a:pt x="0" y="21"/>
                    <a:pt x="0" y="21"/>
                  </a:cubicBezTo>
                  <a:cubicBezTo>
                    <a:pt x="24" y="21"/>
                    <a:pt x="24" y="21"/>
                    <a:pt x="24" y="21"/>
                  </a:cubicBezTo>
                  <a:cubicBezTo>
                    <a:pt x="24" y="23"/>
                    <a:pt x="24" y="23"/>
                    <a:pt x="24" y="23"/>
                  </a:cubicBezTo>
                  <a:cubicBezTo>
                    <a:pt x="0" y="23"/>
                    <a:pt x="0" y="23"/>
                    <a:pt x="0" y="23"/>
                  </a:cubicBezTo>
                  <a:cubicBezTo>
                    <a:pt x="0" y="29"/>
                    <a:pt x="0" y="29"/>
                    <a:pt x="0" y="29"/>
                  </a:cubicBezTo>
                  <a:cubicBezTo>
                    <a:pt x="24" y="29"/>
                    <a:pt x="24" y="29"/>
                    <a:pt x="24" y="29"/>
                  </a:cubicBezTo>
                  <a:cubicBezTo>
                    <a:pt x="24" y="34"/>
                    <a:pt x="24" y="34"/>
                    <a:pt x="24" y="34"/>
                  </a:cubicBezTo>
                  <a:cubicBezTo>
                    <a:pt x="0" y="34"/>
                    <a:pt x="0" y="34"/>
                    <a:pt x="0" y="34"/>
                  </a:cubicBezTo>
                  <a:cubicBezTo>
                    <a:pt x="0" y="39"/>
                    <a:pt x="0" y="39"/>
                    <a:pt x="0" y="39"/>
                  </a:cubicBezTo>
                  <a:cubicBezTo>
                    <a:pt x="60" y="39"/>
                    <a:pt x="60" y="39"/>
                    <a:pt x="60" y="39"/>
                  </a:cubicBezTo>
                  <a:lnTo>
                    <a:pt x="60" y="34"/>
                  </a:lnTo>
                  <a:close/>
                  <a:moveTo>
                    <a:pt x="36" y="5"/>
                  </a:moveTo>
                  <a:cubicBezTo>
                    <a:pt x="49" y="5"/>
                    <a:pt x="49" y="5"/>
                    <a:pt x="49" y="5"/>
                  </a:cubicBezTo>
                  <a:cubicBezTo>
                    <a:pt x="49" y="14"/>
                    <a:pt x="49" y="14"/>
                    <a:pt x="49" y="14"/>
                  </a:cubicBezTo>
                  <a:cubicBezTo>
                    <a:pt x="49" y="16"/>
                    <a:pt x="48" y="16"/>
                    <a:pt x="46" y="16"/>
                  </a:cubicBezTo>
                  <a:cubicBezTo>
                    <a:pt x="46" y="16"/>
                    <a:pt x="46" y="16"/>
                    <a:pt x="46" y="16"/>
                  </a:cubicBezTo>
                  <a:cubicBezTo>
                    <a:pt x="47" y="6"/>
                    <a:pt x="47" y="6"/>
                    <a:pt x="47" y="6"/>
                  </a:cubicBezTo>
                  <a:cubicBezTo>
                    <a:pt x="40" y="6"/>
                    <a:pt x="40" y="6"/>
                    <a:pt x="40" y="6"/>
                  </a:cubicBezTo>
                  <a:cubicBezTo>
                    <a:pt x="38" y="16"/>
                    <a:pt x="38" y="16"/>
                    <a:pt x="38" y="16"/>
                  </a:cubicBezTo>
                  <a:cubicBezTo>
                    <a:pt x="36" y="16"/>
                    <a:pt x="36" y="16"/>
                    <a:pt x="36" y="16"/>
                  </a:cubicBezTo>
                  <a:lnTo>
                    <a:pt x="36" y="5"/>
                  </a:lnTo>
                  <a:close/>
                  <a:moveTo>
                    <a:pt x="24" y="16"/>
                  </a:moveTo>
                  <a:cubicBezTo>
                    <a:pt x="22" y="16"/>
                    <a:pt x="22" y="16"/>
                    <a:pt x="22" y="16"/>
                  </a:cubicBezTo>
                  <a:cubicBezTo>
                    <a:pt x="20" y="6"/>
                    <a:pt x="20" y="6"/>
                    <a:pt x="20" y="6"/>
                  </a:cubicBezTo>
                  <a:cubicBezTo>
                    <a:pt x="12" y="6"/>
                    <a:pt x="12" y="6"/>
                    <a:pt x="12" y="6"/>
                  </a:cubicBezTo>
                  <a:cubicBezTo>
                    <a:pt x="14" y="16"/>
                    <a:pt x="14" y="16"/>
                    <a:pt x="14" y="16"/>
                  </a:cubicBezTo>
                  <a:cubicBezTo>
                    <a:pt x="11" y="16"/>
                    <a:pt x="11" y="16"/>
                    <a:pt x="11" y="16"/>
                  </a:cubicBezTo>
                  <a:cubicBezTo>
                    <a:pt x="11" y="5"/>
                    <a:pt x="11" y="5"/>
                    <a:pt x="11" y="5"/>
                  </a:cubicBezTo>
                  <a:cubicBezTo>
                    <a:pt x="24" y="5"/>
                    <a:pt x="24" y="5"/>
                    <a:pt x="24" y="5"/>
                  </a:cubicBezTo>
                  <a:lnTo>
                    <a:pt x="24"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2" name="Freeform 14"/>
            <p:cNvSpPr/>
            <p:nvPr/>
          </p:nvSpPr>
          <p:spPr bwMode="auto">
            <a:xfrm>
              <a:off x="4546600" y="4903788"/>
              <a:ext cx="77788" cy="15875"/>
            </a:xfrm>
            <a:custGeom>
              <a:avLst/>
              <a:gdLst>
                <a:gd name="T0" fmla="*/ 0 w 49"/>
                <a:gd name="T1" fmla="*/ 3 h 10"/>
                <a:gd name="T2" fmla="*/ 40 w 49"/>
                <a:gd name="T3" fmla="*/ 3 h 10"/>
                <a:gd name="T4" fmla="*/ 40 w 49"/>
                <a:gd name="T5" fmla="*/ 10 h 10"/>
                <a:gd name="T6" fmla="*/ 48 w 49"/>
                <a:gd name="T7" fmla="*/ 10 h 10"/>
                <a:gd name="T8" fmla="*/ 49 w 49"/>
                <a:gd name="T9" fmla="*/ 0 h 10"/>
                <a:gd name="T10" fmla="*/ 0 w 49"/>
                <a:gd name="T11" fmla="*/ 0 h 10"/>
                <a:gd name="T12" fmla="*/ 0 w 49"/>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49" h="10">
                  <a:moveTo>
                    <a:pt x="0" y="3"/>
                  </a:moveTo>
                  <a:lnTo>
                    <a:pt x="40" y="3"/>
                  </a:lnTo>
                  <a:lnTo>
                    <a:pt x="40" y="10"/>
                  </a:lnTo>
                  <a:lnTo>
                    <a:pt x="48" y="10"/>
                  </a:lnTo>
                  <a:lnTo>
                    <a:pt x="49" y="0"/>
                  </a:lnTo>
                  <a:lnTo>
                    <a:pt x="0"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3" name="Freeform 15"/>
            <p:cNvSpPr/>
            <p:nvPr/>
          </p:nvSpPr>
          <p:spPr bwMode="auto">
            <a:xfrm>
              <a:off x="4562475" y="4910138"/>
              <a:ext cx="61913" cy="41275"/>
            </a:xfrm>
            <a:custGeom>
              <a:avLst/>
              <a:gdLst>
                <a:gd name="T0" fmla="*/ 16 w 62"/>
                <a:gd name="T1" fmla="*/ 0 h 43"/>
                <a:gd name="T2" fmla="*/ 2 w 62"/>
                <a:gd name="T3" fmla="*/ 0 h 43"/>
                <a:gd name="T4" fmla="*/ 0 w 62"/>
                <a:gd name="T5" fmla="*/ 17 h 43"/>
                <a:gd name="T6" fmla="*/ 47 w 62"/>
                <a:gd name="T7" fmla="*/ 17 h 43"/>
                <a:gd name="T8" fmla="*/ 47 w 62"/>
                <a:gd name="T9" fmla="*/ 34 h 43"/>
                <a:gd name="T10" fmla="*/ 61 w 62"/>
                <a:gd name="T11" fmla="*/ 42 h 43"/>
                <a:gd name="T12" fmla="*/ 62 w 62"/>
                <a:gd name="T13" fmla="*/ 41 h 43"/>
                <a:gd name="T14" fmla="*/ 62 w 62"/>
                <a:gd name="T15" fmla="*/ 12 h 43"/>
                <a:gd name="T16" fmla="*/ 14 w 62"/>
                <a:gd name="T17" fmla="*/ 12 h 43"/>
                <a:gd name="T18" fmla="*/ 16 w 62"/>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43">
                  <a:moveTo>
                    <a:pt x="16" y="0"/>
                  </a:moveTo>
                  <a:cubicBezTo>
                    <a:pt x="2" y="0"/>
                    <a:pt x="2" y="0"/>
                    <a:pt x="2" y="0"/>
                  </a:cubicBezTo>
                  <a:cubicBezTo>
                    <a:pt x="0" y="17"/>
                    <a:pt x="0" y="17"/>
                    <a:pt x="0" y="17"/>
                  </a:cubicBezTo>
                  <a:cubicBezTo>
                    <a:pt x="47" y="17"/>
                    <a:pt x="47" y="17"/>
                    <a:pt x="47" y="17"/>
                  </a:cubicBezTo>
                  <a:cubicBezTo>
                    <a:pt x="47" y="34"/>
                    <a:pt x="47" y="34"/>
                    <a:pt x="47" y="34"/>
                  </a:cubicBezTo>
                  <a:cubicBezTo>
                    <a:pt x="47" y="34"/>
                    <a:pt x="60" y="41"/>
                    <a:pt x="61" y="42"/>
                  </a:cubicBezTo>
                  <a:cubicBezTo>
                    <a:pt x="62" y="43"/>
                    <a:pt x="62" y="41"/>
                    <a:pt x="62" y="41"/>
                  </a:cubicBezTo>
                  <a:cubicBezTo>
                    <a:pt x="62" y="12"/>
                    <a:pt x="62" y="12"/>
                    <a:pt x="62" y="12"/>
                  </a:cubicBezTo>
                  <a:cubicBezTo>
                    <a:pt x="14" y="12"/>
                    <a:pt x="14" y="12"/>
                    <a:pt x="14" y="12"/>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4" name="Freeform 16"/>
            <p:cNvSpPr>
              <a:spLocks noEditPoints="1"/>
            </p:cNvSpPr>
            <p:nvPr/>
          </p:nvSpPr>
          <p:spPr bwMode="auto">
            <a:xfrm>
              <a:off x="4640263"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7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7" y="29"/>
                    <a:pt x="17" y="29"/>
                    <a:pt x="17" y="29"/>
                  </a:cubicBezTo>
                  <a:cubicBezTo>
                    <a:pt x="28" y="28"/>
                    <a:pt x="33" y="24"/>
                    <a:pt x="34" y="15"/>
                  </a:cubicBezTo>
                  <a:cubicBezTo>
                    <a:pt x="34" y="5"/>
                    <a:pt x="27"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5" name="Freeform 17"/>
            <p:cNvSpPr>
              <a:spLocks noEditPoints="1"/>
            </p:cNvSpPr>
            <p:nvPr/>
          </p:nvSpPr>
          <p:spPr bwMode="auto">
            <a:xfrm>
              <a:off x="4689475" y="4903788"/>
              <a:ext cx="33338" cy="46037"/>
            </a:xfrm>
            <a:custGeom>
              <a:avLst/>
              <a:gdLst>
                <a:gd name="T0" fmla="*/ 15 w 34"/>
                <a:gd name="T1" fmla="*/ 0 h 47"/>
                <a:gd name="T2" fmla="*/ 0 w 34"/>
                <a:gd name="T3" fmla="*/ 0 h 47"/>
                <a:gd name="T4" fmla="*/ 0 w 34"/>
                <a:gd name="T5" fmla="*/ 47 h 47"/>
                <a:gd name="T6" fmla="*/ 10 w 34"/>
                <a:gd name="T7" fmla="*/ 47 h 47"/>
                <a:gd name="T8" fmla="*/ 10 w 34"/>
                <a:gd name="T9" fmla="*/ 29 h 47"/>
                <a:gd name="T10" fmla="*/ 18 w 34"/>
                <a:gd name="T11" fmla="*/ 29 h 47"/>
                <a:gd name="T12" fmla="*/ 34 w 34"/>
                <a:gd name="T13" fmla="*/ 15 h 47"/>
                <a:gd name="T14" fmla="*/ 15 w 34"/>
                <a:gd name="T15" fmla="*/ 0 h 47"/>
                <a:gd name="T16" fmla="*/ 13 w 34"/>
                <a:gd name="T17" fmla="*/ 21 h 47"/>
                <a:gd name="T18" fmla="*/ 10 w 34"/>
                <a:gd name="T19" fmla="*/ 21 h 47"/>
                <a:gd name="T20" fmla="*/ 10 w 34"/>
                <a:gd name="T21" fmla="*/ 8 h 47"/>
                <a:gd name="T22" fmla="*/ 13 w 34"/>
                <a:gd name="T23" fmla="*/ 8 h 47"/>
                <a:gd name="T24" fmla="*/ 23 w 34"/>
                <a:gd name="T25" fmla="*/ 15 h 47"/>
                <a:gd name="T26" fmla="*/ 13 w 34"/>
                <a:gd name="T27" fmla="*/ 2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47">
                  <a:moveTo>
                    <a:pt x="15" y="0"/>
                  </a:moveTo>
                  <a:cubicBezTo>
                    <a:pt x="0" y="0"/>
                    <a:pt x="0" y="0"/>
                    <a:pt x="0" y="0"/>
                  </a:cubicBezTo>
                  <a:cubicBezTo>
                    <a:pt x="0" y="47"/>
                    <a:pt x="0" y="47"/>
                    <a:pt x="0" y="47"/>
                  </a:cubicBezTo>
                  <a:cubicBezTo>
                    <a:pt x="10" y="47"/>
                    <a:pt x="10" y="47"/>
                    <a:pt x="10" y="47"/>
                  </a:cubicBezTo>
                  <a:cubicBezTo>
                    <a:pt x="10" y="29"/>
                    <a:pt x="10" y="29"/>
                    <a:pt x="10" y="29"/>
                  </a:cubicBezTo>
                  <a:cubicBezTo>
                    <a:pt x="18" y="29"/>
                    <a:pt x="18" y="29"/>
                    <a:pt x="18" y="29"/>
                  </a:cubicBezTo>
                  <a:cubicBezTo>
                    <a:pt x="28" y="28"/>
                    <a:pt x="33" y="24"/>
                    <a:pt x="34" y="15"/>
                  </a:cubicBezTo>
                  <a:cubicBezTo>
                    <a:pt x="34" y="5"/>
                    <a:pt x="28" y="0"/>
                    <a:pt x="15" y="0"/>
                  </a:cubicBezTo>
                  <a:close/>
                  <a:moveTo>
                    <a:pt x="13" y="21"/>
                  </a:moveTo>
                  <a:cubicBezTo>
                    <a:pt x="12" y="21"/>
                    <a:pt x="11" y="21"/>
                    <a:pt x="10" y="21"/>
                  </a:cubicBezTo>
                  <a:cubicBezTo>
                    <a:pt x="10" y="8"/>
                    <a:pt x="10" y="8"/>
                    <a:pt x="10" y="8"/>
                  </a:cubicBezTo>
                  <a:cubicBezTo>
                    <a:pt x="11" y="8"/>
                    <a:pt x="12" y="8"/>
                    <a:pt x="13" y="8"/>
                  </a:cubicBezTo>
                  <a:cubicBezTo>
                    <a:pt x="20" y="7"/>
                    <a:pt x="23" y="10"/>
                    <a:pt x="23" y="15"/>
                  </a:cubicBezTo>
                  <a:cubicBezTo>
                    <a:pt x="23" y="20"/>
                    <a:pt x="20" y="22"/>
                    <a:pt x="13"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6" name="Freeform 18"/>
            <p:cNvSpPr/>
            <p:nvPr/>
          </p:nvSpPr>
          <p:spPr bwMode="auto">
            <a:xfrm>
              <a:off x="4733925" y="4903788"/>
              <a:ext cx="38100" cy="46037"/>
            </a:xfrm>
            <a:custGeom>
              <a:avLst/>
              <a:gdLst>
                <a:gd name="T0" fmla="*/ 0 w 24"/>
                <a:gd name="T1" fmla="*/ 0 h 29"/>
                <a:gd name="T2" fmla="*/ 0 w 24"/>
                <a:gd name="T3" fmla="*/ 5 h 29"/>
                <a:gd name="T4" fmla="*/ 9 w 24"/>
                <a:gd name="T5" fmla="*/ 5 h 29"/>
                <a:gd name="T6" fmla="*/ 9 w 24"/>
                <a:gd name="T7" fmla="*/ 29 h 29"/>
                <a:gd name="T8" fmla="*/ 15 w 24"/>
                <a:gd name="T9" fmla="*/ 29 h 29"/>
                <a:gd name="T10" fmla="*/ 15 w 24"/>
                <a:gd name="T11" fmla="*/ 5 h 29"/>
                <a:gd name="T12" fmla="*/ 24 w 24"/>
                <a:gd name="T13" fmla="*/ 5 h 29"/>
                <a:gd name="T14" fmla="*/ 24 w 24"/>
                <a:gd name="T15" fmla="*/ 0 h 29"/>
                <a:gd name="T16" fmla="*/ 0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0" y="0"/>
                  </a:moveTo>
                  <a:lnTo>
                    <a:pt x="0" y="5"/>
                  </a:lnTo>
                  <a:lnTo>
                    <a:pt x="9" y="5"/>
                  </a:lnTo>
                  <a:lnTo>
                    <a:pt x="9" y="29"/>
                  </a:lnTo>
                  <a:lnTo>
                    <a:pt x="15" y="29"/>
                  </a:lnTo>
                  <a:lnTo>
                    <a:pt x="15" y="5"/>
                  </a:lnTo>
                  <a:lnTo>
                    <a:pt x="24" y="5"/>
                  </a:lnTo>
                  <a:lnTo>
                    <a:pt x="24"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sp>
          <p:nvSpPr>
            <p:cNvPr id="17" name="Freeform 19"/>
            <p:cNvSpPr/>
            <p:nvPr/>
          </p:nvSpPr>
          <p:spPr bwMode="auto">
            <a:xfrm>
              <a:off x="4481513" y="4943475"/>
              <a:ext cx="138113" cy="14287"/>
            </a:xfrm>
            <a:custGeom>
              <a:avLst/>
              <a:gdLst>
                <a:gd name="T0" fmla="*/ 81 w 140"/>
                <a:gd name="T1" fmla="*/ 7 h 15"/>
                <a:gd name="T2" fmla="*/ 0 w 140"/>
                <a:gd name="T3" fmla="*/ 8 h 15"/>
                <a:gd name="T4" fmla="*/ 4 w 140"/>
                <a:gd name="T5" fmla="*/ 13 h 15"/>
                <a:gd name="T6" fmla="*/ 80 w 140"/>
                <a:gd name="T7" fmla="*/ 13 h 15"/>
                <a:gd name="T8" fmla="*/ 106 w 140"/>
                <a:gd name="T9" fmla="*/ 15 h 15"/>
                <a:gd name="T10" fmla="*/ 140 w 140"/>
                <a:gd name="T11" fmla="*/ 8 h 15"/>
                <a:gd name="T12" fmla="*/ 133 w 140"/>
                <a:gd name="T13" fmla="*/ 4 h 15"/>
                <a:gd name="T14" fmla="*/ 81 w 140"/>
                <a:gd name="T15" fmla="*/ 7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5">
                  <a:moveTo>
                    <a:pt x="81" y="7"/>
                  </a:moveTo>
                  <a:cubicBezTo>
                    <a:pt x="41" y="0"/>
                    <a:pt x="5" y="4"/>
                    <a:pt x="0" y="8"/>
                  </a:cubicBezTo>
                  <a:cubicBezTo>
                    <a:pt x="4" y="13"/>
                    <a:pt x="4" y="13"/>
                    <a:pt x="4" y="13"/>
                  </a:cubicBezTo>
                  <a:cubicBezTo>
                    <a:pt x="7" y="11"/>
                    <a:pt x="39" y="6"/>
                    <a:pt x="80" y="13"/>
                  </a:cubicBezTo>
                  <a:cubicBezTo>
                    <a:pt x="90" y="14"/>
                    <a:pt x="99" y="15"/>
                    <a:pt x="106" y="15"/>
                  </a:cubicBezTo>
                  <a:cubicBezTo>
                    <a:pt x="129" y="15"/>
                    <a:pt x="140" y="8"/>
                    <a:pt x="140" y="8"/>
                  </a:cubicBezTo>
                  <a:cubicBezTo>
                    <a:pt x="133" y="4"/>
                    <a:pt x="133" y="4"/>
                    <a:pt x="133" y="4"/>
                  </a:cubicBezTo>
                  <a:cubicBezTo>
                    <a:pt x="131" y="5"/>
                    <a:pt x="121" y="13"/>
                    <a:pt x="8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zh-CN" altLang="en-US" sz="1350" noProof="1">
                <a:latin typeface="+mn-lt"/>
                <a:ea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bwMode="auto">
      <p:bgPr>
        <a:solidFill>
          <a:srgbClr val="FCFBF9"/>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5E397A7A-90FB-4CD9-B124-B606C8E6E5BC}" type="datetimeFigureOut">
              <a:rPr lang="zh-CN" altLang="en-US"/>
            </a:fld>
            <a:endParaRPr lang="zh-CN" altLang="en-US"/>
          </a:p>
        </p:txBody>
      </p:sp>
      <p:sp>
        <p:nvSpPr>
          <p:cNvPr id="4" name="页脚占位符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045CE7D0-750B-4877-98FA-38AF588D6B2F}"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FC192957-9782-475C-8AA1-F6896D955EAA}" type="datetimeFigureOut">
              <a:rPr lang="zh-CN" altLang="en-US"/>
            </a:fld>
            <a:endParaRPr lang="zh-CN" altLang="en-US"/>
          </a:p>
        </p:txBody>
      </p:sp>
      <p:sp>
        <p:nvSpPr>
          <p:cNvPr id="3" name="页脚占位符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81FBAC16-9314-4665-AF29-BAEBD27FF64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EA295B52-CC3D-4B4D-BAD2-3F4D10ABE6FA}" type="datetimeFigureOut">
              <a:rPr lang="zh-CN" altLang="en-US"/>
            </a:fld>
            <a:endParaRPr lang="zh-CN" altLang="en-US"/>
          </a:p>
        </p:txBody>
      </p:sp>
      <p:sp>
        <p:nvSpPr>
          <p:cNvPr id="6" name="页脚占位符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57950" y="4767263"/>
            <a:ext cx="2057400" cy="274637"/>
          </a:xfrm>
          <a:prstGeom prst="rect">
            <a:avLst/>
          </a:prstGeom>
        </p:spPr>
        <p:txBody>
          <a:bodyPr/>
          <a:lstStyle>
            <a:lvl1pPr eaLnBrk="1" fontAlgn="auto" hangingPunct="1">
              <a:spcBef>
                <a:spcPts val="0"/>
              </a:spcBef>
              <a:spcAft>
                <a:spcPts val="0"/>
              </a:spcAft>
              <a:defRPr sz="1350" noProof="1">
                <a:latin typeface="+mn-lt"/>
                <a:ea typeface="+mn-ea"/>
              </a:defRPr>
            </a:lvl1pPr>
          </a:lstStyle>
          <a:p>
            <a:pPr>
              <a:defRPr/>
            </a:pPr>
            <a:fld id="{B4A4F5EF-FC4E-4A16-B1DD-9202C04081A2}"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200" advClick="0" advTm="2465">
        <p:dissolve/>
      </p:transition>
    </mc:Choice>
    <mc:Fallback>
      <p:transition spd="slow" advClick="0" advTm="2465">
        <p:dissolve/>
      </p:transition>
    </mc:Fallback>
  </mc:AlternateConten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3.png"/><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image" Target="../media/image4.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4.png"/><Relationship Id="rId2" Type="http://schemas.openxmlformats.org/officeDocument/2006/relationships/image" Target="../media/image5.jpeg"/><Relationship Id="rId1" Type="http://schemas.openxmlformats.org/officeDocument/2006/relationships/image" Target="../media/image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image" Target="../media/image5.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3565"/>
          </a:xfrm>
          <a:prstGeom prst="rect">
            <a:avLst/>
          </a:prstGeom>
          <a:noFill/>
          <a:ln>
            <a:noFill/>
          </a:ln>
        </p:spPr>
        <p:txBody>
          <a:bodyPr>
            <a:spAutoFit/>
          </a:bodyPr>
          <a:lstStyle/>
          <a:p>
            <a:pPr algn="ctr"/>
            <a:r>
              <a:rPr lang="en-US" altLang="zh-CN" sz="3200" b="1" noProof="1">
                <a:solidFill>
                  <a:srgbClr val="FBFBFB"/>
                </a:solidFill>
                <a:latin typeface="幼圆" panose="02010509060101010101" pitchFamily="49" charset="-122"/>
                <a:ea typeface="幼圆" panose="02010509060101010101" pitchFamily="49" charset="-122"/>
              </a:rPr>
              <a:t>UML</a:t>
            </a:r>
            <a:r>
              <a:rPr lang="zh-CN" altLang="en-US" sz="3200" b="1" noProof="1">
                <a:solidFill>
                  <a:srgbClr val="FBFBFB"/>
                </a:solidFill>
                <a:latin typeface="幼圆" panose="02010509060101010101" pitchFamily="49" charset="-122"/>
                <a:ea typeface="幼圆" panose="02010509060101010101" pitchFamily="49" charset="-122"/>
              </a:rPr>
              <a:t>基础Ⅰ</a:t>
            </a:r>
            <a:endParaRPr lang="zh-CN" altLang="en-US" sz="3200" b="1"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615482"/>
            <a:ext cx="3597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UML</a:t>
            </a:r>
            <a:r>
              <a:rPr lang="zh-CN" altLang="en-US" sz="1000" dirty="0">
                <a:solidFill>
                  <a:schemeClr val="bg1"/>
                </a:solidFill>
                <a:latin typeface="Arial" panose="020B0604020202020204" pitchFamily="34" charset="0"/>
              </a:rPr>
              <a:t>是一种对软件对软件密集型系统的制品进行可视化、详细、构造和文档化的图形语言</a:t>
            </a:r>
            <a:endParaRPr lang="zh-CN" altLang="en-US" sz="1000" dirty="0">
              <a:solidFill>
                <a:schemeClr val="bg1"/>
              </a:solidFill>
              <a:latin typeface="Arial" panose="020B0604020202020204" pitchFamily="34" charset="0"/>
            </a:endParaRPr>
          </a:p>
        </p:txBody>
      </p:sp>
      <p:sp>
        <p:nvSpPr>
          <p:cNvPr id="14" name="矩形 13"/>
          <p:cNvSpPr/>
          <p:nvPr/>
        </p:nvSpPr>
        <p:spPr>
          <a:xfrm>
            <a:off x="3799239" y="4160460"/>
            <a:ext cx="161607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文本框 12"/>
          <p:cNvSpPr txBox="1"/>
          <p:nvPr/>
        </p:nvSpPr>
        <p:spPr>
          <a:xfrm>
            <a:off x="3754789" y="4182367"/>
            <a:ext cx="1704975" cy="232410"/>
          </a:xfrm>
          <a:prstGeom prst="rect">
            <a:avLst/>
          </a:prstGeom>
          <a:noFill/>
          <a:ln>
            <a:noFill/>
          </a:ln>
        </p:spPr>
        <p:txBody>
          <a:bodyPr>
            <a:spAutoFit/>
          </a:bodyPr>
          <a:lstStyle/>
          <a:p>
            <a:pPr algn="ctr"/>
            <a:r>
              <a:rPr lang="zh-CN" altLang="en-US" sz="920" noProof="1">
                <a:solidFill>
                  <a:schemeClr val="tx1">
                    <a:lumMod val="85000"/>
                    <a:lumOff val="15000"/>
                  </a:schemeClr>
                </a:solidFill>
                <a:latin typeface="Arial" panose="020B0604020202020204" pitchFamily="34" charset="0"/>
              </a:rPr>
              <a:t>制作人</a:t>
            </a:r>
            <a:r>
              <a:rPr lang="zh-CN" altLang="en-US" sz="920" noProof="1" smtClean="0">
                <a:solidFill>
                  <a:schemeClr val="tx1">
                    <a:lumMod val="85000"/>
                    <a:lumOff val="15000"/>
                  </a:schemeClr>
                </a:solidFill>
                <a:latin typeface="Arial" panose="020B0604020202020204" pitchFamily="34" charset="0"/>
              </a:rPr>
              <a:t>：</a:t>
            </a:r>
            <a:r>
              <a:rPr lang="en-US" altLang="zh-CN" sz="920" noProof="1" smtClean="0">
                <a:solidFill>
                  <a:schemeClr val="tx1">
                    <a:lumMod val="85000"/>
                    <a:lumOff val="15000"/>
                  </a:schemeClr>
                </a:solidFill>
                <a:latin typeface="Arial" panose="020B0604020202020204" pitchFamily="34" charset="0"/>
              </a:rPr>
              <a:t>G09</a:t>
            </a:r>
            <a:endParaRPr lang="en-US" altLang="zh-CN" sz="920" noProof="1" smtClean="0">
              <a:solidFill>
                <a:schemeClr val="tx1">
                  <a:lumMod val="85000"/>
                  <a:lumOff val="15000"/>
                </a:schemeClr>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bldLst>
      <p:bldP spid="10" grpId="1"/>
      <p:bldP spid="10" grpId="2"/>
      <p:bldP spid="14" grpId="1" animBg="1"/>
      <p:bldP spid="14" grpId="2" animBg="1"/>
      <p:bldP spid="13" grpId="1"/>
      <p:bldP spid="13" grpId="2"/>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6" name="文本框 5"/>
          <p:cNvSpPr txBox="1"/>
          <p:nvPr/>
        </p:nvSpPr>
        <p:spPr>
          <a:xfrm>
            <a:off x="2472690" y="1582420"/>
            <a:ext cx="5706745" cy="1322070"/>
          </a:xfrm>
          <a:prstGeom prst="rect">
            <a:avLst/>
          </a:prstGeom>
          <a:noFill/>
        </p:spPr>
        <p:txBody>
          <a:bodyPr wrap="square" rtlCol="0">
            <a:spAutoFit/>
          </a:bodyPr>
          <a:p>
            <a:r>
              <a:rPr kumimoji="1" lang="en-US" altLang="zh-CN" sz="1400" b="1" dirty="0">
                <a:solidFill>
                  <a:schemeClr val="bg1"/>
                </a:solidFill>
                <a:latin typeface="楷体_GB2312" charset="-122"/>
                <a:ea typeface="楷体_GB2312" charset="-122"/>
                <a:sym typeface="+mn-ea"/>
              </a:rPr>
              <a:t>用例</a:t>
            </a:r>
            <a:r>
              <a:rPr kumimoji="1" lang="zh-CN" altLang="en-US" sz="1400" b="1" dirty="0">
                <a:solidFill>
                  <a:schemeClr val="bg1"/>
                </a:solidFill>
                <a:latin typeface="楷体_GB2312" charset="-122"/>
                <a:ea typeface="楷体_GB2312" charset="-122"/>
                <a:sym typeface="+mn-ea"/>
              </a:rPr>
              <a:t>图元素</a:t>
            </a:r>
            <a:r>
              <a:rPr kumimoji="1" lang="zh-CN" altLang="en-US" sz="2400" b="1" dirty="0">
                <a:solidFill>
                  <a:srgbClr val="FFC000"/>
                </a:solidFill>
                <a:latin typeface="楷体_GB2312" charset="-122"/>
                <a:ea typeface="楷体_GB2312" charset="-122"/>
                <a:sym typeface="+mn-ea"/>
              </a:rPr>
              <a:t>之</a:t>
            </a:r>
            <a:r>
              <a:rPr kumimoji="1" lang="zh-CN" altLang="en-US" sz="1400" b="1" i="1" u="sng" dirty="0">
                <a:solidFill>
                  <a:schemeClr val="bg1"/>
                </a:solidFill>
                <a:latin typeface="楷体_GB2312" charset="-122"/>
                <a:ea typeface="楷体_GB2312" charset="-122"/>
                <a:sym typeface="+mn-ea"/>
              </a:rPr>
              <a:t>系统边界</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指系统与系统之间的界限。把系统边界以外的同系统相关联的其他部分称为系统环境。</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在UML图中我们用一个矩形表示。</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6" name="文本框 5"/>
          <p:cNvSpPr txBox="1"/>
          <p:nvPr/>
        </p:nvSpPr>
        <p:spPr>
          <a:xfrm>
            <a:off x="2472690" y="1582420"/>
            <a:ext cx="5706745" cy="3476625"/>
          </a:xfrm>
          <a:prstGeom prst="rect">
            <a:avLst/>
          </a:prstGeom>
          <a:noFill/>
        </p:spPr>
        <p:txBody>
          <a:bodyPr wrap="square" rtlCol="0">
            <a:spAutoFit/>
          </a:bodyPr>
          <a:p>
            <a:r>
              <a:rPr kumimoji="1" lang="en-US" altLang="zh-CN" sz="1400" b="1" dirty="0">
                <a:solidFill>
                  <a:schemeClr val="bg1"/>
                </a:solidFill>
                <a:latin typeface="楷体_GB2312" charset="-122"/>
                <a:ea typeface="楷体_GB2312" charset="-122"/>
                <a:sym typeface="+mn-ea"/>
              </a:rPr>
              <a:t>用例</a:t>
            </a:r>
            <a:r>
              <a:rPr kumimoji="1" lang="zh-CN" altLang="en-US" sz="1400" b="1" dirty="0">
                <a:solidFill>
                  <a:schemeClr val="bg1"/>
                </a:solidFill>
                <a:latin typeface="楷体_GB2312" charset="-122"/>
                <a:ea typeface="楷体_GB2312" charset="-122"/>
                <a:sym typeface="+mn-ea"/>
              </a:rPr>
              <a:t>图元素</a:t>
            </a:r>
            <a:r>
              <a:rPr kumimoji="1" lang="zh-CN" altLang="en-US" sz="2400" b="1" dirty="0">
                <a:solidFill>
                  <a:srgbClr val="FFC000"/>
                </a:solidFill>
                <a:latin typeface="楷体_GB2312" charset="-122"/>
                <a:ea typeface="楷体_GB2312" charset="-122"/>
                <a:sym typeface="+mn-ea"/>
              </a:rPr>
              <a:t>之</a:t>
            </a:r>
            <a:r>
              <a:rPr kumimoji="1" lang="zh-CN" altLang="en-US" sz="1400" b="1" i="1" u="sng" dirty="0">
                <a:solidFill>
                  <a:schemeClr val="bg1"/>
                </a:solidFill>
                <a:latin typeface="楷体_GB2312" charset="-122"/>
                <a:ea typeface="楷体_GB2312" charset="-122"/>
                <a:sym typeface="+mn-ea"/>
              </a:rPr>
              <a:t>联系</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用例图中的关系有4种：关联，泛化，包含和扩展。</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关联：表示参与者和用例之间的交互。为通信途径，任何一方都可发送或可接收消息。箭头指向：指向消息接收方。在UML中用直线箭头表示</a:t>
            </a:r>
            <a:endParaRPr kumimoji="1" lang="zh-CN" altLang="en-US" sz="1400" b="1" dirty="0">
              <a:solidFill>
                <a:schemeClr val="bg1"/>
              </a:solidFill>
              <a:latin typeface="楷体_GB2312" charset="-122"/>
              <a:ea typeface="楷体_GB2312" charset="-122"/>
              <a:sym typeface="+mn-ea"/>
            </a:endParaRPr>
          </a:p>
          <a:p>
            <a:r>
              <a:rPr kumimoji="1" lang="en-US" altLang="zh-CN" sz="1400" b="1" dirty="0">
                <a:solidFill>
                  <a:schemeClr val="bg1"/>
                </a:solidFill>
                <a:latin typeface="楷体_GB2312" charset="-122"/>
                <a:ea typeface="楷体_GB2312" charset="-122"/>
                <a:sym typeface="+mn-ea"/>
              </a:rPr>
              <a:t>  </a:t>
            </a:r>
            <a:r>
              <a:rPr kumimoji="1" lang="zh-CN" altLang="en-US" sz="1400" b="1" dirty="0">
                <a:solidFill>
                  <a:schemeClr val="bg1"/>
                </a:solidFill>
                <a:latin typeface="楷体_GB2312" charset="-122"/>
                <a:ea typeface="楷体_GB2312" charset="-122"/>
                <a:sym typeface="+mn-ea"/>
              </a:rPr>
              <a:t>泛化：用例的泛化指的是一个父用例可以被特化形成多个子用例，在UML中，泛化关系用空心箭头表示，箭头指向的是父用例</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扩展：扩展关系是指用例功能的延伸，在特定条件下才发生扩展用例是可选的，如果缺少扩展用例，不会影响到基用例的完整性。在UML中，扩展关系用带箭头的虚线段加《extend》表示，要注意的是箭头指向基本用例。</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包含：一个基本用例的行为包含另一个用例的行为，基本用例会重用包含用例的步骤，基本用例依赖于包含用例的。在UML中，包含关系用带箭头的虚线段加《include》表示，箭头指向被包含的用例。</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2" name="文本框 1"/>
          <p:cNvSpPr txBox="1"/>
          <p:nvPr/>
        </p:nvSpPr>
        <p:spPr>
          <a:xfrm>
            <a:off x="2459990" y="158242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用例图创建步骤：</a:t>
            </a:r>
            <a:endParaRPr kumimoji="1" lang="en-US" altLang="zh-CN" sz="1800" b="1" dirty="0">
              <a:solidFill>
                <a:srgbClr val="FF0000"/>
              </a:solidFill>
              <a:latin typeface="楷体_GB2312" charset="-122"/>
              <a:ea typeface="楷体_GB2312" charset="-122"/>
              <a:sym typeface="+mn-ea"/>
            </a:endParaRPr>
          </a:p>
        </p:txBody>
      </p:sp>
      <p:sp>
        <p:nvSpPr>
          <p:cNvPr id="55" name="矩形 54"/>
          <p:cNvSpPr/>
          <p:nvPr/>
        </p:nvSpPr>
        <p:spPr>
          <a:xfrm>
            <a:off x="2872569" y="2126960"/>
            <a:ext cx="343217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sym typeface="+mn-ea"/>
              </a:rPr>
              <a:t> </a:t>
            </a:r>
            <a:r>
              <a:rPr lang="zh-CN" altLang="en-US">
                <a:solidFill>
                  <a:schemeClr val="bg1"/>
                </a:solidFill>
                <a:sym typeface="+mn-ea"/>
              </a:rPr>
              <a:t>确定业务参与者</a:t>
            </a:r>
            <a:endParaRPr lang="zh-CN" altLang="en-US" dirty="0"/>
          </a:p>
        </p:txBody>
      </p:sp>
      <p:sp>
        <p:nvSpPr>
          <p:cNvPr id="58" name="矩形 57"/>
          <p:cNvSpPr/>
          <p:nvPr/>
        </p:nvSpPr>
        <p:spPr>
          <a:xfrm>
            <a:off x="2693233" y="2796448"/>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bg1"/>
                </a:solidFill>
                <a:sym typeface="+mn-ea"/>
              </a:rPr>
              <a:t>确定业务需求用例</a:t>
            </a:r>
            <a:endParaRPr lang="zh-CN" altLang="en-US" dirty="0"/>
          </a:p>
        </p:txBody>
      </p:sp>
      <p:sp>
        <p:nvSpPr>
          <p:cNvPr id="68" name="虚尾箭头 8"/>
          <p:cNvSpPr/>
          <p:nvPr/>
        </p:nvSpPr>
        <p:spPr>
          <a:xfrm rot="5400000">
            <a:off x="4381121" y="2456328"/>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9" name="虚尾箭头 8"/>
          <p:cNvSpPr/>
          <p:nvPr/>
        </p:nvSpPr>
        <p:spPr>
          <a:xfrm rot="5400000">
            <a:off x="4391054" y="3153811"/>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4" name="矩形 63"/>
          <p:cNvSpPr/>
          <p:nvPr/>
        </p:nvSpPr>
        <p:spPr>
          <a:xfrm>
            <a:off x="2608262" y="3458305"/>
            <a:ext cx="4327525" cy="297180"/>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sym typeface="+mn-ea"/>
              </a:rPr>
              <a:t>创建用例图</a:t>
            </a:r>
            <a:endParaRPr lang="zh-CN" altLang="en-US" dirty="0"/>
          </a:p>
        </p:txBody>
      </p:sp>
      <p:pic>
        <p:nvPicPr>
          <p:cNvPr id="7" name="图片 6" descr="QQ截图20171105130217"/>
          <p:cNvPicPr>
            <a:picLocks noChangeAspect="1"/>
          </p:cNvPicPr>
          <p:nvPr/>
        </p:nvPicPr>
        <p:blipFill>
          <a:blip r:embed="rId4"/>
          <a:stretch>
            <a:fillRect/>
          </a:stretch>
        </p:blipFill>
        <p:spPr>
          <a:xfrm>
            <a:off x="2067244" y="1910107"/>
            <a:ext cx="6866255" cy="226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6" name="文本框 5"/>
          <p:cNvSpPr txBox="1"/>
          <p:nvPr/>
        </p:nvSpPr>
        <p:spPr>
          <a:xfrm>
            <a:off x="2472690" y="1582420"/>
            <a:ext cx="5706745" cy="2799715"/>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定义</a:t>
            </a:r>
            <a:r>
              <a:rPr kumimoji="1" lang="zh-CN" altLang="en-US" sz="1800" b="1" dirty="0">
                <a:solidFill>
                  <a:srgbClr val="FF0000"/>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顺序图是强调消息时间顺序的交互图，顺序图将交互关系表示为一个二维图。纵向是时间轴，时间沿竖线向下延伸。横向轴代表了在协作中各独立对象的类元角色。类元角色用生命线表示。当对象存在时，角色用一条虚线表示，当对象的过程处于激活状态时，生命线是一个双道线。</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消息用从一个对象的生命线到另一个对象生命线的箭头表示。箭头以时间顺序在图中从上到下排列。</a:t>
            </a:r>
            <a:endParaRPr kumimoji="1" lang="zh-CN" altLang="en-US" sz="1400" b="1" dirty="0">
              <a:solidFill>
                <a:schemeClr val="bg1"/>
              </a:solidFill>
              <a:latin typeface="楷体_GB2312" charset="-122"/>
              <a:ea typeface="楷体_GB2312" charset="-122"/>
              <a:sym typeface="+mn-ea"/>
            </a:endParaRPr>
          </a:p>
          <a:p>
            <a:r>
              <a:rPr kumimoji="1" lang="zh-CN" altLang="en-US" sz="1800" b="1" dirty="0">
                <a:solidFill>
                  <a:srgbClr val="FF0000"/>
                </a:solidFill>
                <a:latin typeface="楷体_GB2312" charset="-122"/>
                <a:ea typeface="楷体_GB2312" charset="-122"/>
                <a:sym typeface="+mn-ea"/>
              </a:rPr>
              <a:t>作用：</a:t>
            </a:r>
            <a:endParaRPr kumimoji="1" lang="zh-CN" altLang="en-US" sz="1800" b="1" dirty="0">
              <a:solidFill>
                <a:srgbClr val="FF0000"/>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顺序图可以帮助业务人员当做一个需求文件使用，为实现一个未来系统传递需求。帮助技术人员记录一个未来系统的的行为表现。帮助架构师和开发者挖掘出系统对象间的交互</a:t>
            </a:r>
            <a:r>
              <a:rPr kumimoji="1" lang="en-US" altLang="zh-CN" sz="1400" b="1" dirty="0">
                <a:solidFill>
                  <a:schemeClr val="bg1"/>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充实整个系统设计。</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2" name="文本框 1"/>
          <p:cNvSpPr txBox="1"/>
          <p:nvPr/>
        </p:nvSpPr>
        <p:spPr>
          <a:xfrm>
            <a:off x="2459990" y="15240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顺序图的示例</a:t>
            </a:r>
            <a:r>
              <a:rPr kumimoji="1" lang="zh-CN" altLang="en-US" sz="1400" b="1" dirty="0">
                <a:solidFill>
                  <a:srgbClr val="FF0000"/>
                </a:solidFill>
                <a:latin typeface="楷体_GB2312" charset="-122"/>
                <a:ea typeface="楷体_GB2312" charset="-122"/>
                <a:sym typeface="+mn-ea"/>
              </a:rPr>
              <a:t>：</a:t>
            </a:r>
            <a:endParaRPr kumimoji="1" lang="zh-CN" altLang="en-US" sz="1400" b="1" dirty="0">
              <a:solidFill>
                <a:srgbClr val="FF0000"/>
              </a:solidFill>
              <a:latin typeface="楷体_GB2312" charset="-122"/>
              <a:ea typeface="楷体_GB2312" charset="-122"/>
              <a:sym typeface="+mn-ea"/>
            </a:endParaRPr>
          </a:p>
        </p:txBody>
      </p:sp>
      <p:pic>
        <p:nvPicPr>
          <p:cNvPr id="3" name="图片 2" descr="QQ截图20171112185211"/>
          <p:cNvPicPr>
            <a:picLocks noChangeAspect="1"/>
          </p:cNvPicPr>
          <p:nvPr/>
        </p:nvPicPr>
        <p:blipFill>
          <a:blip r:embed="rId4"/>
          <a:stretch>
            <a:fillRect/>
          </a:stretch>
        </p:blipFill>
        <p:spPr>
          <a:xfrm>
            <a:off x="2620645" y="1939290"/>
            <a:ext cx="3814445" cy="3114675"/>
          </a:xfrm>
          <a:prstGeom prst="rect">
            <a:avLst/>
          </a:prstGeom>
        </p:spPr>
      </p:pic>
      <p:pic>
        <p:nvPicPr>
          <p:cNvPr id="5" name="图片 4" descr="QQ截图20171112185237"/>
          <p:cNvPicPr>
            <a:picLocks noChangeAspect="1"/>
          </p:cNvPicPr>
          <p:nvPr/>
        </p:nvPicPr>
        <p:blipFill>
          <a:blip r:embed="rId5"/>
          <a:stretch>
            <a:fillRect/>
          </a:stretch>
        </p:blipFill>
        <p:spPr>
          <a:xfrm>
            <a:off x="4030980" y="1393825"/>
            <a:ext cx="4087495" cy="3418205"/>
          </a:xfrm>
          <a:prstGeom prst="rect">
            <a:avLst/>
          </a:prstGeom>
        </p:spPr>
      </p:pic>
      <p:pic>
        <p:nvPicPr>
          <p:cNvPr id="7" name="图片 6" descr="QQ截图20171112185316"/>
          <p:cNvPicPr>
            <a:picLocks noChangeAspect="1"/>
          </p:cNvPicPr>
          <p:nvPr/>
        </p:nvPicPr>
        <p:blipFill>
          <a:blip r:embed="rId6"/>
          <a:stretch>
            <a:fillRect/>
          </a:stretch>
        </p:blipFill>
        <p:spPr>
          <a:xfrm>
            <a:off x="5001895" y="648970"/>
            <a:ext cx="3912870" cy="3284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38854"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70" name="椭圆 69"/>
          <p:cNvSpPr/>
          <p:nvPr/>
        </p:nvSpPr>
        <p:spPr>
          <a:xfrm>
            <a:off x="2238554" y="2976718"/>
            <a:ext cx="680119" cy="680119"/>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角色</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2" name="椭圆 71"/>
          <p:cNvSpPr/>
          <p:nvPr/>
        </p:nvSpPr>
        <p:spPr>
          <a:xfrm>
            <a:off x="3314996" y="2963383"/>
            <a:ext cx="680119" cy="680119"/>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对象</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4" name="椭圆 73"/>
          <p:cNvSpPr/>
          <p:nvPr/>
        </p:nvSpPr>
        <p:spPr>
          <a:xfrm>
            <a:off x="4608608" y="2963383"/>
            <a:ext cx="680119" cy="680119"/>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生命线</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80" name="组合 79"/>
          <p:cNvGrpSpPr/>
          <p:nvPr/>
        </p:nvGrpSpPr>
        <p:grpSpPr>
          <a:xfrm>
            <a:off x="2532380" y="2229485"/>
            <a:ext cx="1400810" cy="734060"/>
            <a:chOff x="1602873" y="1131590"/>
            <a:chExt cx="2175303" cy="1210948"/>
          </a:xfrm>
        </p:grpSpPr>
        <p:sp>
          <p:nvSpPr>
            <p:cNvPr id="81" name="椭圆 80"/>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82" name="直接连接符 81"/>
            <p:cNvCxnSpPr>
              <a:stCxn id="81"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文本框 3"/>
            <p:cNvSpPr txBox="1"/>
            <p:nvPr/>
          </p:nvSpPr>
          <p:spPr>
            <a:xfrm>
              <a:off x="1685896" y="1164530"/>
              <a:ext cx="2092280" cy="912401"/>
            </a:xfrm>
            <a:prstGeom prst="rect">
              <a:avLst/>
            </a:prstGeom>
            <a:noFill/>
          </p:spPr>
          <p:txBody>
            <a:bodyPr wrap="square" rtlCol="0">
              <a:spAutoFit/>
            </a:bodyPr>
            <a:lstStyle/>
            <a:p>
              <a:r>
                <a:rPr lang="zh-CN" altLang="en-US" sz="1000" dirty="0">
                  <a:solidFill>
                    <a:schemeClr val="bg1"/>
                  </a:solidFill>
                </a:rPr>
                <a:t>系统角色（</a:t>
              </a:r>
              <a:r>
                <a:rPr lang="en-US" altLang="zh-CN" sz="1000" dirty="0">
                  <a:solidFill>
                    <a:schemeClr val="bg1"/>
                  </a:solidFill>
                </a:rPr>
                <a:t>Actor</a:t>
              </a:r>
              <a:r>
                <a:rPr lang="zh-CN" altLang="en-US" sz="1000" dirty="0">
                  <a:solidFill>
                    <a:schemeClr val="bg1"/>
                  </a:solidFill>
                </a:rPr>
                <a:t>）可以是人或其他的系统或者其子系统</a:t>
              </a:r>
              <a:endParaRPr lang="en-US" altLang="zh-CN" sz="1000" dirty="0">
                <a:solidFill>
                  <a:schemeClr val="bg1"/>
                </a:solidFill>
              </a:endParaRPr>
            </a:p>
          </p:txBody>
        </p:sp>
      </p:grpSp>
      <p:grpSp>
        <p:nvGrpSpPr>
          <p:cNvPr id="88" name="组合 87"/>
          <p:cNvGrpSpPr/>
          <p:nvPr/>
        </p:nvGrpSpPr>
        <p:grpSpPr>
          <a:xfrm>
            <a:off x="6162675" y="3640455"/>
            <a:ext cx="1610360" cy="1222255"/>
            <a:chOff x="2572146" y="3406852"/>
            <a:chExt cx="2266554" cy="1753550"/>
          </a:xfrm>
        </p:grpSpPr>
        <p:grpSp>
          <p:nvGrpSpPr>
            <p:cNvPr id="89" name="组合 88"/>
            <p:cNvGrpSpPr/>
            <p:nvPr/>
          </p:nvGrpSpPr>
          <p:grpSpPr>
            <a:xfrm>
              <a:off x="2572146" y="3406852"/>
              <a:ext cx="91908" cy="1253130"/>
              <a:chOff x="5796760" y="3373688"/>
              <a:chExt cx="83023" cy="1131985"/>
            </a:xfrm>
          </p:grpSpPr>
          <p:sp>
            <p:nvSpPr>
              <p:cNvPr id="90" name="椭圆 89"/>
              <p:cNvSpPr/>
              <p:nvPr/>
            </p:nvSpPr>
            <p:spPr>
              <a:xfrm>
                <a:off x="5796760" y="3373688"/>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91" name="直接连接符 90"/>
              <p:cNvCxnSpPr>
                <a:stCxn id="90" idx="4"/>
              </p:cNvCxnSpPr>
              <p:nvPr/>
            </p:nvCxnSpPr>
            <p:spPr>
              <a:xfrm>
                <a:off x="5838271" y="3456711"/>
                <a:ext cx="0" cy="1048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2" name="文本框 3"/>
            <p:cNvSpPr txBox="1"/>
            <p:nvPr/>
          </p:nvSpPr>
          <p:spPr>
            <a:xfrm>
              <a:off x="2665996" y="3704585"/>
              <a:ext cx="2172704" cy="1455817"/>
            </a:xfrm>
            <a:prstGeom prst="rect">
              <a:avLst/>
            </a:prstGeom>
            <a:noFill/>
          </p:spPr>
          <p:txBody>
            <a:bodyPr wrap="square" rtlCol="0">
              <a:spAutoFit/>
            </a:bodyPr>
            <a:lstStyle/>
            <a:p>
              <a:r>
                <a:rPr lang="zh-CN" altLang="en-US" sz="1000" dirty="0" err="1">
                  <a:solidFill>
                    <a:schemeClr val="bg1"/>
                  </a:solidFill>
                  <a:latin typeface="Arial" panose="020B0604020202020204" pitchFamily="34" charset="0"/>
                  <a:sym typeface="宋体" panose="02010600030101010101" pitchFamily="2" charset="-122"/>
                </a:rPr>
                <a:t>激活期（</a:t>
              </a:r>
              <a:r>
                <a:rPr lang="en-US" altLang="zh-CN" sz="1000" dirty="0" err="1">
                  <a:solidFill>
                    <a:schemeClr val="bg1"/>
                  </a:solidFill>
                  <a:latin typeface="Arial" panose="020B0604020202020204" pitchFamily="34" charset="0"/>
                  <a:sym typeface="宋体" panose="02010600030101010101" pitchFamily="2" charset="-122"/>
                </a:rPr>
                <a:t>Activation</a:t>
              </a:r>
              <a:r>
                <a:rPr lang="zh-CN" altLang="en-US" sz="1000" dirty="0" err="1">
                  <a:solidFill>
                    <a:schemeClr val="bg1"/>
                  </a:solidFill>
                  <a:latin typeface="Arial" panose="020B0604020202020204" pitchFamily="34" charset="0"/>
                  <a:sym typeface="宋体" panose="02010600030101010101" pitchFamily="2" charset="-122"/>
                </a:rPr>
                <a:t>）也称为控制焦点，代表对象执行一项操作的时期，顺序图中表示时间段的符号，对象将执行的响应操作。</a:t>
              </a:r>
              <a:endParaRPr lang="en-US" sz="1000" kern="0" dirty="0" err="1">
                <a:solidFill>
                  <a:schemeClr val="bg1"/>
                </a:solidFill>
                <a:latin typeface="Arial" panose="020B0604020202020204" pitchFamily="34" charset="0"/>
                <a:ea typeface="微软雅黑" panose="020B0503020204020204" pitchFamily="34" charset="-122"/>
                <a:sym typeface="宋体" panose="02010600030101010101" pitchFamily="2" charset="-122"/>
              </a:endParaRPr>
            </a:p>
          </p:txBody>
        </p:sp>
      </p:grpSp>
      <p:sp>
        <p:nvSpPr>
          <p:cNvPr id="93" name="椭圆 92"/>
          <p:cNvSpPr/>
          <p:nvPr/>
        </p:nvSpPr>
        <p:spPr>
          <a:xfrm>
            <a:off x="5889403" y="2963383"/>
            <a:ext cx="680119" cy="680119"/>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激活期</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4" name="椭圆 93"/>
          <p:cNvSpPr/>
          <p:nvPr/>
        </p:nvSpPr>
        <p:spPr>
          <a:xfrm>
            <a:off x="7311168" y="2963383"/>
            <a:ext cx="680119" cy="680119"/>
          </a:xfrm>
          <a:prstGeom prst="ellipse">
            <a:avLst/>
          </a:prstGeom>
          <a:solidFill>
            <a:srgbClr val="BA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dirty="0">
                <a:solidFill>
                  <a:schemeClr val="bg1"/>
                </a:solidFill>
                <a:latin typeface="微软雅黑" panose="020B0503020204020204" pitchFamily="34" charset="-122"/>
                <a:ea typeface="微软雅黑" panose="020B0503020204020204" pitchFamily="34" charset="-122"/>
              </a:rPr>
              <a:t>消息</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99" name="组合 98"/>
          <p:cNvGrpSpPr/>
          <p:nvPr/>
        </p:nvGrpSpPr>
        <p:grpSpPr>
          <a:xfrm>
            <a:off x="4772025" y="2229485"/>
            <a:ext cx="1400810" cy="734060"/>
            <a:chOff x="1602873" y="1131590"/>
            <a:chExt cx="2175303" cy="1210948"/>
          </a:xfrm>
        </p:grpSpPr>
        <p:sp>
          <p:nvSpPr>
            <p:cNvPr id="100" name="椭圆 99"/>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01" name="直接连接符 100"/>
            <p:cNvCxnSpPr>
              <a:stCxn id="100"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文本框 3"/>
            <p:cNvSpPr txBox="1"/>
            <p:nvPr/>
          </p:nvSpPr>
          <p:spPr>
            <a:xfrm>
              <a:off x="1685896" y="1164530"/>
              <a:ext cx="2092280" cy="912401"/>
            </a:xfrm>
            <a:prstGeom prst="rect">
              <a:avLst/>
            </a:prstGeom>
            <a:noFill/>
          </p:spPr>
          <p:txBody>
            <a:bodyPr wrap="square" rtlCol="0">
              <a:spAutoFit/>
            </a:bodyPr>
            <a:p>
              <a:r>
                <a:rPr lang="zh-CN" altLang="en-US" sz="1000" dirty="0">
                  <a:solidFill>
                    <a:schemeClr val="bg1"/>
                  </a:solidFill>
                </a:rPr>
                <a:t>生命线（</a:t>
              </a:r>
              <a:r>
                <a:rPr lang="en-US" altLang="zh-CN" sz="1000" dirty="0">
                  <a:solidFill>
                    <a:schemeClr val="bg1"/>
                  </a:solidFill>
                </a:rPr>
                <a:t>LifeLine</a:t>
              </a:r>
              <a:r>
                <a:rPr lang="zh-CN" altLang="en-US" sz="1000" dirty="0">
                  <a:solidFill>
                    <a:schemeClr val="bg1"/>
                  </a:solidFill>
                </a:rPr>
                <a:t>）代表顺序图中对象在一段时间内的存在</a:t>
              </a:r>
              <a:endParaRPr lang="en-US" altLang="zh-CN" sz="1000" dirty="0">
                <a:solidFill>
                  <a:schemeClr val="bg1"/>
                </a:solidFill>
              </a:endParaRPr>
            </a:p>
          </p:txBody>
        </p:sp>
      </p:grpSp>
      <p:sp>
        <p:nvSpPr>
          <p:cNvPr id="103" name="文本框 102"/>
          <p:cNvSpPr txBox="1"/>
          <p:nvPr/>
        </p:nvSpPr>
        <p:spPr>
          <a:xfrm>
            <a:off x="2472690" y="1582420"/>
            <a:ext cx="5706745" cy="306705"/>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顺序图建模元素的基本组成：</a:t>
            </a:r>
            <a:endParaRPr kumimoji="1" lang="zh-CN" altLang="en-US" sz="1400" b="1" dirty="0">
              <a:solidFill>
                <a:schemeClr val="bg1"/>
              </a:solidFill>
              <a:latin typeface="楷体_GB2312" charset="-122"/>
              <a:ea typeface="楷体_GB2312" charset="-122"/>
              <a:sym typeface="+mn-ea"/>
            </a:endParaRPr>
          </a:p>
        </p:txBody>
      </p:sp>
      <p:grpSp>
        <p:nvGrpSpPr>
          <p:cNvPr id="105" name="组合 104"/>
          <p:cNvGrpSpPr/>
          <p:nvPr/>
        </p:nvGrpSpPr>
        <p:grpSpPr>
          <a:xfrm>
            <a:off x="3605530" y="3656965"/>
            <a:ext cx="1610360" cy="1067950"/>
            <a:chOff x="2572146" y="3406852"/>
            <a:chExt cx="2266554" cy="1532171"/>
          </a:xfrm>
        </p:grpSpPr>
        <p:grpSp>
          <p:nvGrpSpPr>
            <p:cNvPr id="106" name="组合 105"/>
            <p:cNvGrpSpPr/>
            <p:nvPr/>
          </p:nvGrpSpPr>
          <p:grpSpPr>
            <a:xfrm>
              <a:off x="2572146" y="3406852"/>
              <a:ext cx="91908" cy="1253130"/>
              <a:chOff x="5796760" y="3373688"/>
              <a:chExt cx="83023" cy="1131985"/>
            </a:xfrm>
          </p:grpSpPr>
          <p:sp>
            <p:nvSpPr>
              <p:cNvPr id="107" name="椭圆 106"/>
              <p:cNvSpPr/>
              <p:nvPr/>
            </p:nvSpPr>
            <p:spPr>
              <a:xfrm>
                <a:off x="5796760" y="3373688"/>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08" name="直接连接符 107"/>
              <p:cNvCxnSpPr>
                <a:stCxn id="107" idx="4"/>
              </p:cNvCxnSpPr>
              <p:nvPr/>
            </p:nvCxnSpPr>
            <p:spPr>
              <a:xfrm>
                <a:off x="5838271" y="3456711"/>
                <a:ext cx="0" cy="1048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9" name="文本框 3"/>
            <p:cNvSpPr txBox="1"/>
            <p:nvPr/>
          </p:nvSpPr>
          <p:spPr>
            <a:xfrm>
              <a:off x="2665996" y="3704585"/>
              <a:ext cx="2172704" cy="1234438"/>
            </a:xfrm>
            <a:prstGeom prst="rect">
              <a:avLst/>
            </a:prstGeom>
            <a:noFill/>
          </p:spPr>
          <p:txBody>
            <a:bodyPr wrap="square" rtlCol="0">
              <a:spAutoFit/>
            </a:bodyPr>
            <a:p>
              <a:r>
                <a:rPr lang="zh-CN" altLang="en-US" sz="1000" dirty="0" err="1">
                  <a:solidFill>
                    <a:schemeClr val="bg1"/>
                  </a:solidFill>
                  <a:latin typeface="Arial" panose="020B0604020202020204" pitchFamily="34" charset="0"/>
                  <a:sym typeface="宋体" panose="02010600030101010101" pitchFamily="2" charset="-122"/>
                </a:rPr>
                <a:t>顺序图中的对象（</a:t>
              </a:r>
              <a:r>
                <a:rPr lang="en-US" altLang="zh-CN" sz="1000" dirty="0" err="1">
                  <a:solidFill>
                    <a:schemeClr val="bg1"/>
                  </a:solidFill>
                  <a:latin typeface="Arial" panose="020B0604020202020204" pitchFamily="34" charset="0"/>
                  <a:sym typeface="宋体" panose="02010600030101010101" pitchFamily="2" charset="-122"/>
                </a:rPr>
                <a:t>Object</a:t>
              </a:r>
              <a:r>
                <a:rPr lang="zh-CN" altLang="en-US" sz="1000" dirty="0" err="1">
                  <a:solidFill>
                    <a:schemeClr val="bg1"/>
                  </a:solidFill>
                  <a:latin typeface="Arial" panose="020B0604020202020204" pitchFamily="34" charset="0"/>
                  <a:sym typeface="宋体" panose="02010600030101010101" pitchFamily="2" charset="-122"/>
                </a:rPr>
                <a:t>）是一个单独的、可确认的物体、单元或实体，用矩形框表示，对象名带有下划线</a:t>
              </a:r>
              <a:endParaRPr lang="en-US" altLang="zh-CN" sz="1000" kern="0" dirty="0" err="1">
                <a:solidFill>
                  <a:schemeClr val="bg1"/>
                </a:solidFill>
                <a:latin typeface="Arial" panose="020B0604020202020204" pitchFamily="34" charset="0"/>
                <a:ea typeface="微软雅黑" panose="020B0503020204020204" pitchFamily="34" charset="-122"/>
                <a:sym typeface="宋体" panose="02010600030101010101" pitchFamily="2" charset="-122"/>
              </a:endParaRPr>
            </a:p>
          </p:txBody>
        </p:sp>
      </p:grpSp>
      <p:grpSp>
        <p:nvGrpSpPr>
          <p:cNvPr id="110" name="组合 109"/>
          <p:cNvGrpSpPr/>
          <p:nvPr/>
        </p:nvGrpSpPr>
        <p:grpSpPr>
          <a:xfrm>
            <a:off x="7633970" y="2123440"/>
            <a:ext cx="1470660" cy="882650"/>
            <a:chOff x="1602873" y="1131590"/>
            <a:chExt cx="2283772" cy="1302072"/>
          </a:xfrm>
        </p:grpSpPr>
        <p:sp>
          <p:nvSpPr>
            <p:cNvPr id="111" name="椭圆 110"/>
            <p:cNvSpPr/>
            <p:nvPr/>
          </p:nvSpPr>
          <p:spPr>
            <a:xfrm>
              <a:off x="1602873" y="2259515"/>
              <a:ext cx="83023" cy="83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112" name="直接连接符 111"/>
            <p:cNvCxnSpPr>
              <a:stCxn id="111" idx="0"/>
            </p:cNvCxnSpPr>
            <p:nvPr/>
          </p:nvCxnSpPr>
          <p:spPr>
            <a:xfrm flipV="1">
              <a:off x="1644384" y="1131590"/>
              <a:ext cx="0" cy="1127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1685704" y="1164376"/>
              <a:ext cx="2200941" cy="1269286"/>
            </a:xfrm>
            <a:prstGeom prst="rect">
              <a:avLst/>
            </a:prstGeom>
            <a:noFill/>
          </p:spPr>
          <p:txBody>
            <a:bodyPr wrap="square" rtlCol="0">
              <a:spAutoFit/>
            </a:bodyPr>
            <a:p>
              <a:r>
                <a:rPr lang="zh-CN" altLang="en-US" sz="1000" dirty="0">
                  <a:solidFill>
                    <a:schemeClr val="bg1"/>
                  </a:solidFill>
                </a:rPr>
                <a:t>消息</a:t>
              </a:r>
              <a:r>
                <a:rPr lang="en-US" altLang="zh-CN" sz="1000" dirty="0">
                  <a:solidFill>
                    <a:schemeClr val="bg1"/>
                  </a:solidFill>
                </a:rPr>
                <a:t>(Message)</a:t>
              </a:r>
              <a:r>
                <a:rPr lang="zh-CN" altLang="en-US" sz="1000" dirty="0">
                  <a:solidFill>
                    <a:schemeClr val="bg1"/>
                  </a:solidFill>
                </a:rPr>
                <a:t>是对象之间的某种形式的通信，可以激发某个操作、唤起信号导致目标对象的创建或撤销</a:t>
              </a:r>
              <a:endParaRPr lang="zh-CN" altLang="en-US" sz="1000"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500"/>
                                        <p:tgtEl>
                                          <p:spTgt spid="74"/>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1000"/>
                                        <p:tgtEl>
                                          <p:spTgt spid="80"/>
                                        </p:tgtEl>
                                      </p:cBhvr>
                                    </p:animEffect>
                                    <p:anim calcmode="lin" valueType="num">
                                      <p:cBhvr>
                                        <p:cTn id="20" dur="1000" fill="hold"/>
                                        <p:tgtEl>
                                          <p:spTgt spid="80"/>
                                        </p:tgtEl>
                                        <p:attrNameLst>
                                          <p:attrName>ppt_x</p:attrName>
                                        </p:attrNameLst>
                                      </p:cBhvr>
                                      <p:tavLst>
                                        <p:tav tm="0">
                                          <p:val>
                                            <p:strVal val="#ppt_x"/>
                                          </p:val>
                                        </p:tav>
                                        <p:tav tm="100000">
                                          <p:val>
                                            <p:strVal val="#ppt_x"/>
                                          </p:val>
                                        </p:tav>
                                      </p:tavLst>
                                    </p:anim>
                                    <p:anim calcmode="lin" valueType="num">
                                      <p:cBhvr>
                                        <p:cTn id="21" dur="1000" fill="hold"/>
                                        <p:tgtEl>
                                          <p:spTgt spid="80"/>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7" presetClass="entr" presetSubtype="0" fill="hold" nodeType="after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1000"/>
                                        <p:tgtEl>
                                          <p:spTgt spid="88"/>
                                        </p:tgtEl>
                                      </p:cBhvr>
                                    </p:animEffect>
                                    <p:anim calcmode="lin" valueType="num">
                                      <p:cBhvr>
                                        <p:cTn id="26" dur="1000" fill="hold"/>
                                        <p:tgtEl>
                                          <p:spTgt spid="88"/>
                                        </p:tgtEl>
                                        <p:attrNameLst>
                                          <p:attrName>ppt_x</p:attrName>
                                        </p:attrNameLst>
                                      </p:cBhvr>
                                      <p:tavLst>
                                        <p:tav tm="0">
                                          <p:val>
                                            <p:strVal val="#ppt_x"/>
                                          </p:val>
                                        </p:tav>
                                        <p:tav tm="100000">
                                          <p:val>
                                            <p:strVal val="#ppt_x"/>
                                          </p:val>
                                        </p:tav>
                                      </p:tavLst>
                                    </p:anim>
                                    <p:anim calcmode="lin" valueType="num">
                                      <p:cBhvr>
                                        <p:cTn id="27" dur="1000" fill="hold"/>
                                        <p:tgtEl>
                                          <p:spTgt spid="88"/>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7" presetClass="entr" presetSubtype="0" fill="hold" nodeType="afterEffect">
                                  <p:stCondLst>
                                    <p:cond delay="0"/>
                                  </p:stCondLst>
                                  <p:childTnLst>
                                    <p:set>
                                      <p:cBhvr>
                                        <p:cTn id="44" dur="1" fill="hold">
                                          <p:stCondLst>
                                            <p:cond delay="0"/>
                                          </p:stCondLst>
                                        </p:cTn>
                                        <p:tgtEl>
                                          <p:spTgt spid="105"/>
                                        </p:tgtEl>
                                        <p:attrNameLst>
                                          <p:attrName>style.visibility</p:attrName>
                                        </p:attrNameLst>
                                      </p:cBhvr>
                                      <p:to>
                                        <p:strVal val="visible"/>
                                      </p:to>
                                    </p:set>
                                    <p:animEffect transition="in" filter="fade">
                                      <p:cBhvr>
                                        <p:cTn id="45" dur="1000"/>
                                        <p:tgtEl>
                                          <p:spTgt spid="105"/>
                                        </p:tgtEl>
                                      </p:cBhvr>
                                    </p:animEffect>
                                    <p:anim calcmode="lin" valueType="num">
                                      <p:cBhvr>
                                        <p:cTn id="46" dur="1000" fill="hold"/>
                                        <p:tgtEl>
                                          <p:spTgt spid="105"/>
                                        </p:tgtEl>
                                        <p:attrNameLst>
                                          <p:attrName>ppt_x</p:attrName>
                                        </p:attrNameLst>
                                      </p:cBhvr>
                                      <p:tavLst>
                                        <p:tav tm="0">
                                          <p:val>
                                            <p:strVal val="#ppt_x"/>
                                          </p:val>
                                        </p:tav>
                                        <p:tav tm="100000">
                                          <p:val>
                                            <p:strVal val="#ppt_x"/>
                                          </p:val>
                                        </p:tav>
                                      </p:tavLst>
                                    </p:anim>
                                    <p:anim calcmode="lin" valueType="num">
                                      <p:cBhvr>
                                        <p:cTn id="47" dur="1000" fill="hold"/>
                                        <p:tgtEl>
                                          <p:spTgt spid="105"/>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42" presetClass="entr" presetSubtype="0" fill="hold" nodeType="after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1000"/>
                                        <p:tgtEl>
                                          <p:spTgt spid="110"/>
                                        </p:tgtEl>
                                      </p:cBhvr>
                                    </p:animEffect>
                                    <p:anim calcmode="lin" valueType="num">
                                      <p:cBhvr>
                                        <p:cTn id="52" dur="1000" fill="hold"/>
                                        <p:tgtEl>
                                          <p:spTgt spid="110"/>
                                        </p:tgtEl>
                                        <p:attrNameLst>
                                          <p:attrName>ppt_x</p:attrName>
                                        </p:attrNameLst>
                                      </p:cBhvr>
                                      <p:tavLst>
                                        <p:tav tm="0">
                                          <p:val>
                                            <p:strVal val="#ppt_x"/>
                                          </p:val>
                                        </p:tav>
                                        <p:tav tm="100000">
                                          <p:val>
                                            <p:strVal val="#ppt_x"/>
                                          </p:val>
                                        </p:tav>
                                      </p:tavLst>
                                    </p:anim>
                                    <p:anim calcmode="lin" valueType="num">
                                      <p:cBhvr>
                                        <p:cTn id="53"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bldLvl="0" animBg="1"/>
      <p:bldP spid="72" grpId="0" bldLvl="0" animBg="1"/>
      <p:bldP spid="74" grpId="0" bldLvl="0" animBg="1"/>
      <p:bldP spid="93" grpId="0" bldLvl="0" animBg="1"/>
      <p:bldP spid="9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875665"/>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2" name="文本框 1"/>
          <p:cNvSpPr txBox="1"/>
          <p:nvPr/>
        </p:nvSpPr>
        <p:spPr>
          <a:xfrm>
            <a:off x="2386330" y="1296670"/>
            <a:ext cx="5422265" cy="4032885"/>
          </a:xfrm>
          <a:prstGeom prst="rect">
            <a:avLst/>
          </a:prstGeom>
          <a:noFill/>
        </p:spPr>
        <p:txBody>
          <a:bodyPr wrap="square" rtlCol="0">
            <a:spAutoFit/>
          </a:bodyPr>
          <a:p>
            <a:pPr marL="0" indent="0" algn="ctr">
              <a:lnSpc>
                <a:spcPct val="115000"/>
              </a:lnSpc>
              <a:buFont typeface="Wingdings" panose="05000000000000000000" pitchFamily="2" charset="2"/>
              <a:buNone/>
            </a:pPr>
            <a:endParaRPr kumimoji="1" lang="zh-CN" altLang="en-US" sz="16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400" b="1" dirty="0">
                <a:solidFill>
                  <a:schemeClr val="bg1"/>
                </a:solidFill>
                <a:latin typeface="楷体_GB2312" charset="-122"/>
                <a:ea typeface="楷体_GB2312" charset="-122"/>
                <a:sym typeface="+mn-ea"/>
              </a:rPr>
              <a:t>参与者</a:t>
            </a:r>
            <a:endParaRPr kumimoji="1" lang="zh-CN" altLang="en-US" sz="2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400" b="1" dirty="0">
                <a:solidFill>
                  <a:schemeClr val="bg1"/>
                </a:solidFill>
                <a:latin typeface="楷体_GB2312" charset="-122"/>
                <a:ea typeface="楷体_GB2312" charset="-122"/>
                <a:sym typeface="+mn-ea"/>
              </a:rPr>
              <a:t>与系统、子系统或类发生交互的外部用户</a:t>
            </a:r>
            <a:endParaRPr kumimoji="1" lang="zh-CN" altLang="en-US" sz="2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400" b="1" dirty="0">
                <a:solidFill>
                  <a:schemeClr val="bg1"/>
                </a:solidFill>
                <a:latin typeface="楷体_GB2312" charset="-122"/>
                <a:ea typeface="楷体_GB2312" charset="-122"/>
                <a:sym typeface="+mn-ea"/>
              </a:rPr>
              <a:t>对象</a:t>
            </a:r>
            <a:endParaRPr kumimoji="1" lang="zh-CN" altLang="en-US" sz="2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b="1" dirty="0">
                <a:solidFill>
                  <a:schemeClr val="bg1"/>
                </a:solidFill>
                <a:latin typeface="楷体_GB2312" charset="-122"/>
                <a:ea typeface="楷体_GB2312" charset="-122"/>
                <a:sym typeface="+mn-ea"/>
              </a:rPr>
              <a:t>顺序图中的对象和类图中的定义是一致的。对象有三种命名的方式，第一种方式包括对象名和它所属的类名，中间用冒号隔开。第二种只显示对象名不显示类名。第三种方式只显示类名不显示对象名</a:t>
            </a:r>
            <a:endParaRPr lang="zh-CN" altLang="en-US">
              <a:solidFill>
                <a:schemeClr val="bg1"/>
              </a:solidFill>
            </a:endParaRPr>
          </a:p>
          <a:p>
            <a:pPr marL="342900" indent="-342900" algn="l">
              <a:lnSpc>
                <a:spcPct val="115000"/>
              </a:lnSpc>
              <a:buFont typeface="Wingdings" panose="05000000000000000000" pitchFamily="2" charset="2"/>
              <a:buChar char="n"/>
            </a:pPr>
            <a:r>
              <a:rPr kumimoji="1" lang="zh-CN" altLang="en-US" sz="2400" b="1" dirty="0">
                <a:solidFill>
                  <a:schemeClr val="bg1"/>
                </a:solidFill>
                <a:latin typeface="楷体_GB2312" charset="-122"/>
                <a:ea typeface="楷体_GB2312" charset="-122"/>
                <a:sym typeface="+mn-ea"/>
              </a:rPr>
              <a:t>生命线</a:t>
            </a:r>
            <a:endParaRPr kumimoji="1" lang="zh-CN" altLang="en-US" sz="24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400" b="1" dirty="0">
                <a:solidFill>
                  <a:schemeClr val="bg1"/>
                </a:solidFill>
                <a:latin typeface="楷体_GB2312" charset="-122"/>
                <a:ea typeface="楷体_GB2312" charset="-122"/>
                <a:sym typeface="+mn-ea"/>
              </a:rPr>
              <a:t>生命线是一个时间线，其所有的时间取决于交互持续的时间，每个对象的底部都带有生命线，对象与生命线结合在一起被称为对象的生命线。生命线在顺序图中表示为从对象图标底部中心位置向下延伸的一条虚线（</a:t>
            </a:r>
            <a:r>
              <a:rPr kumimoji="1" lang="en-US" altLang="zh-CN" sz="1400" b="1" dirty="0">
                <a:solidFill>
                  <a:schemeClr val="bg1"/>
                </a:solidFill>
                <a:latin typeface="楷体_GB2312" charset="-122"/>
                <a:ea typeface="楷体_GB2312" charset="-122"/>
                <a:sym typeface="+mn-ea"/>
              </a:rPr>
              <a:t>UML2</a:t>
            </a:r>
            <a:r>
              <a:rPr kumimoji="1" lang="zh-CN" altLang="en-US" sz="1400" b="1" dirty="0">
                <a:solidFill>
                  <a:schemeClr val="bg1"/>
                </a:solidFill>
                <a:latin typeface="楷体_GB2312" charset="-122"/>
                <a:ea typeface="楷体_GB2312" charset="-122"/>
                <a:sym typeface="+mn-ea"/>
              </a:rPr>
              <a:t>中定义的生命线可以用实线表示）</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lang="zh-CN" altLang="en-US">
              <a:solidFill>
                <a:schemeClr val="bg1"/>
              </a:solidFill>
            </a:endParaRPr>
          </a:p>
          <a:p>
            <a:pPr marL="0" indent="0">
              <a:lnSpc>
                <a:spcPct val="115000"/>
              </a:lnSpc>
              <a:buFont typeface="Wingdings" panose="05000000000000000000" pitchFamily="2" charset="2"/>
              <a:buNone/>
            </a:pP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3" name="文本框 2"/>
          <p:cNvSpPr txBox="1"/>
          <p:nvPr/>
        </p:nvSpPr>
        <p:spPr>
          <a:xfrm>
            <a:off x="2386330" y="1296670"/>
            <a:ext cx="5422265" cy="3113405"/>
          </a:xfrm>
          <a:prstGeom prst="rect">
            <a:avLst/>
          </a:prstGeom>
          <a:noFill/>
        </p:spPr>
        <p:txBody>
          <a:bodyPr wrap="square" rtlCol="0">
            <a:spAutoFit/>
          </a:bodyPr>
          <a:p>
            <a:pPr marL="0" indent="0" algn="ctr">
              <a:lnSpc>
                <a:spcPct val="115000"/>
              </a:lnSpc>
              <a:buFont typeface="Wingdings" panose="05000000000000000000" pitchFamily="2" charset="2"/>
              <a:buNone/>
            </a:pPr>
            <a:endParaRPr kumimoji="1" lang="zh-CN" altLang="en-US" sz="16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400" b="1" dirty="0">
                <a:solidFill>
                  <a:schemeClr val="bg1"/>
                </a:solidFill>
                <a:latin typeface="楷体_GB2312" charset="-122"/>
                <a:ea typeface="楷体_GB2312" charset="-122"/>
                <a:sym typeface="+mn-ea"/>
              </a:rPr>
              <a:t>激活期</a:t>
            </a:r>
            <a:endParaRPr kumimoji="1" lang="zh-CN" altLang="en-US" sz="2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lang="zh-CN" altLang="en-US" sz="1400" dirty="0" err="1">
                <a:solidFill>
                  <a:schemeClr val="bg1"/>
                </a:solidFill>
                <a:latin typeface="Arial" panose="020B0604020202020204" pitchFamily="34" charset="0"/>
                <a:sym typeface="宋体" panose="02010600030101010101" pitchFamily="2" charset="-122"/>
              </a:rPr>
              <a:t>代表对象执行一项操作的时期，顺序图中表示时间段的符号，对象将执行的响应操作。在</a:t>
            </a:r>
            <a:r>
              <a:rPr lang="en-US" altLang="zh-CN" sz="1400" dirty="0" err="1">
                <a:solidFill>
                  <a:schemeClr val="bg1"/>
                </a:solidFill>
                <a:latin typeface="Arial" panose="020B0604020202020204" pitchFamily="34" charset="0"/>
                <a:sym typeface="宋体" panose="02010600030101010101" pitchFamily="2" charset="-122"/>
              </a:rPr>
              <a:t>UML</a:t>
            </a:r>
            <a:r>
              <a:rPr lang="zh-CN" altLang="en-US" sz="1400" dirty="0" err="1">
                <a:solidFill>
                  <a:schemeClr val="bg1"/>
                </a:solidFill>
                <a:latin typeface="Arial" panose="020B0604020202020204" pitchFamily="34" charset="0"/>
                <a:sym typeface="宋体" panose="02010600030101010101" pitchFamily="2" charset="-122"/>
              </a:rPr>
              <a:t>中，用小矩形表示，激活矩形的长度表示出激活的持续时间。</a:t>
            </a:r>
            <a:endParaRPr kumimoji="1" lang="zh-CN" altLang="en-US" sz="2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400" b="1" dirty="0">
                <a:solidFill>
                  <a:schemeClr val="bg1"/>
                </a:solidFill>
                <a:latin typeface="楷体_GB2312" charset="-122"/>
                <a:ea typeface="楷体_GB2312" charset="-122"/>
                <a:sym typeface="+mn-ea"/>
              </a:rPr>
              <a:t>消息</a:t>
            </a:r>
            <a:endParaRPr kumimoji="1" lang="zh-CN" altLang="en-US" sz="2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lang="zh-CN" altLang="en-US" dirty="0">
                <a:solidFill>
                  <a:schemeClr val="bg1"/>
                </a:solidFill>
                <a:sym typeface="+mn-ea"/>
              </a:rPr>
              <a:t>是对象之间的某种形式的通信，可以激发某个操作、唤起信号导致目标对象的创建或撤销，对象还可以发送消息给自己。消息类型分为同步消息（接收双方都准备好，</a:t>
            </a:r>
            <a:r>
              <a:rPr lang="en-US" altLang="zh-CN" dirty="0">
                <a:solidFill>
                  <a:schemeClr val="bg1"/>
                </a:solidFill>
                <a:sym typeface="+mn-ea"/>
              </a:rPr>
              <a:t>UML</a:t>
            </a:r>
            <a:r>
              <a:rPr lang="zh-CN" altLang="en-US" dirty="0">
                <a:solidFill>
                  <a:schemeClr val="bg1"/>
                </a:solidFill>
                <a:sym typeface="+mn-ea"/>
              </a:rPr>
              <a:t>中带有实心的箭头），异步消息（发送者不管接收着状态，</a:t>
            </a:r>
            <a:r>
              <a:rPr lang="en-US" altLang="zh-CN" dirty="0">
                <a:solidFill>
                  <a:schemeClr val="bg1"/>
                </a:solidFill>
                <a:sym typeface="+mn-ea"/>
              </a:rPr>
              <a:t>UML</a:t>
            </a:r>
            <a:r>
              <a:rPr lang="zh-CN" altLang="en-US" dirty="0">
                <a:solidFill>
                  <a:schemeClr val="bg1"/>
                </a:solidFill>
                <a:sym typeface="+mn-ea"/>
              </a:rPr>
              <a:t>中用一个两条线箭头的实现表示），返回消息（从过程调用返回，</a:t>
            </a:r>
            <a:r>
              <a:rPr lang="en-US" altLang="zh-CN" dirty="0">
                <a:solidFill>
                  <a:schemeClr val="bg1"/>
                </a:solidFill>
                <a:sym typeface="+mn-ea"/>
              </a:rPr>
              <a:t>UML</a:t>
            </a:r>
            <a:r>
              <a:rPr lang="zh-CN" altLang="en-US" dirty="0">
                <a:solidFill>
                  <a:schemeClr val="bg1"/>
                </a:solidFill>
                <a:sym typeface="+mn-ea"/>
              </a:rPr>
              <a:t>中用开放箭头的虚线表示）</a:t>
            </a:r>
            <a:endParaRPr lang="en-US" altLang="zh-CN" dirty="0">
              <a:solidFill>
                <a:schemeClr val="bg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07434" y="430728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1.2</a:t>
            </a:r>
            <a:r>
              <a:rPr lang="zh-CN" altLang="en-US" sz="2400" b="1">
                <a:solidFill>
                  <a:schemeClr val="bg1"/>
                </a:solidFill>
              </a:rPr>
              <a:t>顺序图</a:t>
            </a:r>
            <a:endParaRPr lang="zh-CN" altLang="en-US" sz="2400" b="1">
              <a:solidFill>
                <a:schemeClr val="bg1"/>
              </a:solidFill>
            </a:endParaRPr>
          </a:p>
        </p:txBody>
      </p:sp>
      <p:sp>
        <p:nvSpPr>
          <p:cNvPr id="2" name="文本框 1"/>
          <p:cNvSpPr txBox="1"/>
          <p:nvPr/>
        </p:nvSpPr>
        <p:spPr>
          <a:xfrm>
            <a:off x="2459990" y="15240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顺序图的创建步骤：</a:t>
            </a:r>
            <a:endParaRPr kumimoji="1" lang="zh-CN" altLang="en-US" sz="1400" b="1" dirty="0">
              <a:solidFill>
                <a:srgbClr val="FF0000"/>
              </a:solidFill>
              <a:latin typeface="楷体_GB2312" charset="-122"/>
              <a:ea typeface="楷体_GB2312" charset="-122"/>
              <a:sym typeface="+mn-ea"/>
            </a:endParaRPr>
          </a:p>
        </p:txBody>
      </p:sp>
      <p:sp>
        <p:nvSpPr>
          <p:cNvPr id="7" name="矩形 6"/>
          <p:cNvSpPr/>
          <p:nvPr/>
        </p:nvSpPr>
        <p:spPr>
          <a:xfrm>
            <a:off x="2872569" y="2126960"/>
            <a:ext cx="343217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确定需要建模的工作流</a:t>
            </a:r>
            <a:endParaRPr lang="zh-CN" altLang="en-US" dirty="0"/>
          </a:p>
        </p:txBody>
      </p:sp>
      <p:sp>
        <p:nvSpPr>
          <p:cNvPr id="8" name="矩形 7"/>
          <p:cNvSpPr/>
          <p:nvPr/>
        </p:nvSpPr>
        <p:spPr>
          <a:xfrm>
            <a:off x="2693233" y="2796448"/>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从左到右布置对象</a:t>
            </a:r>
            <a:endParaRPr lang="zh-CN" altLang="en-US" dirty="0"/>
          </a:p>
        </p:txBody>
      </p:sp>
      <p:sp>
        <p:nvSpPr>
          <p:cNvPr id="29" name="文本框 71"/>
          <p:cNvSpPr txBox="1">
            <a:spLocks noChangeArrowheads="1"/>
          </p:cNvSpPr>
          <p:nvPr/>
        </p:nvSpPr>
        <p:spPr bwMode="auto">
          <a:xfrm>
            <a:off x="3441374" y="4120162"/>
            <a:ext cx="2261012" cy="291465"/>
          </a:xfrm>
          <a:prstGeom prst="rect">
            <a:avLst/>
          </a:prstGeom>
          <a:solidFill>
            <a:schemeClr val="accent1">
              <a:lumMod val="75000"/>
            </a:schemeClr>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lt1"/>
                </a:solidFill>
                <a:latin typeface="+mn-lt"/>
                <a:ea typeface="+mn-ea"/>
              </a:rPr>
              <a:t>绘制总图以便连接各个分图</a:t>
            </a:r>
            <a:endParaRPr lang="zh-CN" altLang="en-US" dirty="0">
              <a:solidFill>
                <a:schemeClr val="lt1"/>
              </a:solidFill>
              <a:latin typeface="+mn-lt"/>
              <a:ea typeface="+mn-ea"/>
            </a:endParaRPr>
          </a:p>
        </p:txBody>
      </p:sp>
      <p:sp>
        <p:nvSpPr>
          <p:cNvPr id="31" name="矩形 30"/>
          <p:cNvSpPr/>
          <p:nvPr/>
        </p:nvSpPr>
        <p:spPr>
          <a:xfrm>
            <a:off x="2608262" y="3458305"/>
            <a:ext cx="4327525" cy="297180"/>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添加消息和条件以便创建每一个工作流</a:t>
            </a:r>
            <a:endParaRPr lang="zh-CN" altLang="en-US" dirty="0"/>
          </a:p>
        </p:txBody>
      </p:sp>
      <p:sp>
        <p:nvSpPr>
          <p:cNvPr id="32" name="虚尾箭头 8"/>
          <p:cNvSpPr/>
          <p:nvPr/>
        </p:nvSpPr>
        <p:spPr>
          <a:xfrm rot="5400000">
            <a:off x="4381121" y="2456328"/>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33" name="虚尾箭头 8"/>
          <p:cNvSpPr/>
          <p:nvPr/>
        </p:nvSpPr>
        <p:spPr>
          <a:xfrm rot="5400000">
            <a:off x="4391054" y="3153811"/>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35" name="虚尾箭头 8"/>
          <p:cNvSpPr/>
          <p:nvPr/>
        </p:nvSpPr>
        <p:spPr>
          <a:xfrm rot="5400000">
            <a:off x="4391054" y="383737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1.3</a:t>
            </a:r>
            <a:r>
              <a:rPr lang="zh-CN" altLang="en-US" sz="2400" b="1">
                <a:solidFill>
                  <a:schemeClr val="bg1"/>
                </a:solidFill>
              </a:rPr>
              <a:t>协作图</a:t>
            </a:r>
            <a:endParaRPr lang="zh-CN" altLang="en-US" sz="2400" b="1">
              <a:solidFill>
                <a:schemeClr val="bg1"/>
              </a:solidFill>
            </a:endParaRPr>
          </a:p>
        </p:txBody>
      </p:sp>
      <p:sp>
        <p:nvSpPr>
          <p:cNvPr id="6" name="文本框 5"/>
          <p:cNvSpPr txBox="1"/>
          <p:nvPr/>
        </p:nvSpPr>
        <p:spPr>
          <a:xfrm>
            <a:off x="2472690" y="1582420"/>
            <a:ext cx="5706745" cy="2153285"/>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定义</a:t>
            </a:r>
            <a:r>
              <a:rPr kumimoji="1" lang="zh-CN" altLang="en-US" sz="1400" b="1" dirty="0">
                <a:solidFill>
                  <a:srgbClr val="FF0000"/>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协作图是一种交互图，强调的是发送和接收消息的对象之间的组织结构，它显示了某组对象如何为了由一个用例描述的一个系统事件而与另一组对象进行协作的交互图</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800" b="1" dirty="0">
                <a:solidFill>
                  <a:srgbClr val="FF0000"/>
                </a:solidFill>
                <a:latin typeface="楷体_GB2312" charset="-122"/>
                <a:ea typeface="楷体_GB2312" charset="-122"/>
                <a:sym typeface="+mn-ea"/>
              </a:rPr>
              <a:t>作用</a:t>
            </a:r>
            <a:r>
              <a:rPr kumimoji="1" lang="zh-CN" altLang="en-US" sz="1400" b="1" dirty="0">
                <a:solidFill>
                  <a:srgbClr val="FF0000"/>
                </a:solidFill>
                <a:latin typeface="楷体_GB2312" charset="-122"/>
                <a:ea typeface="楷体_GB2312" charset="-122"/>
                <a:sym typeface="+mn-ea"/>
              </a:rPr>
              <a:t>：</a:t>
            </a:r>
            <a:endParaRPr kumimoji="1" lang="zh-CN" altLang="en-US" sz="1400" b="1" dirty="0">
              <a:solidFill>
                <a:srgbClr val="FF0000"/>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1</a:t>
            </a:r>
            <a:r>
              <a:rPr kumimoji="1" lang="zh-CN" altLang="en-US" sz="1400" b="1" dirty="0">
                <a:solidFill>
                  <a:schemeClr val="bg1"/>
                </a:solidFill>
                <a:latin typeface="楷体_GB2312" charset="-122"/>
                <a:ea typeface="楷体_GB2312" charset="-122"/>
                <a:sym typeface="+mn-ea"/>
              </a:rPr>
              <a:t>）通过描绘对象之间消息的传递情况来反映具体的使用语境的逻辑表达。</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2</a:t>
            </a:r>
            <a:r>
              <a:rPr kumimoji="1" lang="zh-CN" altLang="en-US" sz="1400" b="1" dirty="0">
                <a:solidFill>
                  <a:schemeClr val="bg1"/>
                </a:solidFill>
                <a:latin typeface="楷体_GB2312" charset="-122"/>
                <a:ea typeface="楷体_GB2312" charset="-122"/>
                <a:sym typeface="+mn-ea"/>
              </a:rPr>
              <a:t>）显示对象及其交互关系的空间组织结构。</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3</a:t>
            </a:r>
            <a:r>
              <a:rPr kumimoji="1" lang="zh-CN" altLang="en-US" sz="1400" b="1" dirty="0">
                <a:solidFill>
                  <a:schemeClr val="bg1"/>
                </a:solidFill>
                <a:latin typeface="楷体_GB2312" charset="-122"/>
                <a:ea typeface="楷体_GB2312" charset="-122"/>
                <a:sym typeface="+mn-ea"/>
              </a:rPr>
              <a:t>）通信图的另外一个作用是表现一个类操作的实现。</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11494"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583530" y="24130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小组介绍</a:t>
            </a:r>
            <a:endParaRPr lang="zh-CN" altLang="en-US" sz="4400" dirty="0">
              <a:solidFill>
                <a:schemeClr val="bg1"/>
              </a:solidFill>
              <a:latin typeface="幼圆" panose="02010509060101010101" pitchFamily="49" charset="-122"/>
              <a:ea typeface="幼圆" panose="02010509060101010101" pitchFamily="49" charset="-122"/>
            </a:endParaRPr>
          </a:p>
        </p:txBody>
      </p:sp>
      <p:grpSp>
        <p:nvGrpSpPr>
          <p:cNvPr id="24" name="组合 23"/>
          <p:cNvGrpSpPr/>
          <p:nvPr/>
        </p:nvGrpSpPr>
        <p:grpSpPr>
          <a:xfrm rot="5400000">
            <a:off x="556259" y="3107799"/>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椭圆 57"/>
          <p:cNvSpPr/>
          <p:nvPr/>
        </p:nvSpPr>
        <p:spPr>
          <a:xfrm>
            <a:off x="2773859" y="2132803"/>
            <a:ext cx="680119" cy="680119"/>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0" name="椭圆 59"/>
          <p:cNvSpPr/>
          <p:nvPr/>
        </p:nvSpPr>
        <p:spPr>
          <a:xfrm>
            <a:off x="2773976" y="3599653"/>
            <a:ext cx="680119" cy="680119"/>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2" name="椭圆 61"/>
          <p:cNvSpPr/>
          <p:nvPr/>
        </p:nvSpPr>
        <p:spPr>
          <a:xfrm>
            <a:off x="2773458" y="2859243"/>
            <a:ext cx="680119" cy="680119"/>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4" name="椭圆 63"/>
          <p:cNvSpPr/>
          <p:nvPr/>
        </p:nvSpPr>
        <p:spPr>
          <a:xfrm>
            <a:off x="2662555" y="1162685"/>
            <a:ext cx="902970" cy="921385"/>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组长</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7" name="椭圆 66"/>
          <p:cNvSpPr/>
          <p:nvPr/>
        </p:nvSpPr>
        <p:spPr>
          <a:xfrm>
            <a:off x="2774611" y="4340063"/>
            <a:ext cx="680119" cy="680119"/>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组员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875405" y="1454785"/>
            <a:ext cx="1393190" cy="337185"/>
          </a:xfrm>
          <a:prstGeom prst="rect">
            <a:avLst/>
          </a:prstGeom>
          <a:noFill/>
        </p:spPr>
        <p:txBody>
          <a:bodyPr wrap="square" rtlCol="0">
            <a:spAutoFit/>
          </a:bodyPr>
          <a:lstStyle/>
          <a:p>
            <a:r>
              <a:rPr lang="zh-CN" altLang="en-US" sz="1600">
                <a:solidFill>
                  <a:schemeClr val="bg1"/>
                </a:solidFill>
              </a:rPr>
              <a:t>奕吉</a:t>
            </a:r>
            <a:endParaRPr lang="zh-CN" altLang="en-US" sz="1600">
              <a:solidFill>
                <a:schemeClr val="bg1"/>
              </a:solidFill>
            </a:endParaRPr>
          </a:p>
        </p:txBody>
      </p:sp>
      <p:sp>
        <p:nvSpPr>
          <p:cNvPr id="69" name="文本框 68"/>
          <p:cNvSpPr txBox="1"/>
          <p:nvPr/>
        </p:nvSpPr>
        <p:spPr>
          <a:xfrm>
            <a:off x="3875405" y="2251710"/>
            <a:ext cx="1393190" cy="337185"/>
          </a:xfrm>
          <a:prstGeom prst="rect">
            <a:avLst/>
          </a:prstGeom>
          <a:noFill/>
        </p:spPr>
        <p:txBody>
          <a:bodyPr wrap="square" rtlCol="0">
            <a:spAutoFit/>
          </a:bodyPr>
          <a:lstStyle/>
          <a:p>
            <a:r>
              <a:rPr lang="zh-CN" altLang="en-US" sz="1600">
                <a:solidFill>
                  <a:schemeClr val="bg1"/>
                </a:solidFill>
              </a:rPr>
              <a:t>于欣汝</a:t>
            </a:r>
            <a:endParaRPr lang="zh-CN" altLang="en-US" sz="1600">
              <a:solidFill>
                <a:schemeClr val="bg1"/>
              </a:solidFill>
            </a:endParaRPr>
          </a:p>
        </p:txBody>
      </p:sp>
      <p:sp>
        <p:nvSpPr>
          <p:cNvPr id="70" name="文本框 69"/>
          <p:cNvSpPr txBox="1"/>
          <p:nvPr/>
        </p:nvSpPr>
        <p:spPr>
          <a:xfrm>
            <a:off x="3875405" y="3030855"/>
            <a:ext cx="1393190" cy="337185"/>
          </a:xfrm>
          <a:prstGeom prst="rect">
            <a:avLst/>
          </a:prstGeom>
          <a:noFill/>
        </p:spPr>
        <p:txBody>
          <a:bodyPr wrap="square" rtlCol="0">
            <a:spAutoFit/>
          </a:bodyPr>
          <a:lstStyle/>
          <a:p>
            <a:r>
              <a:rPr lang="zh-CN" altLang="en-US" sz="1600">
                <a:solidFill>
                  <a:schemeClr val="bg1"/>
                </a:solidFill>
              </a:rPr>
              <a:t>张旗</a:t>
            </a:r>
            <a:endParaRPr lang="zh-CN" altLang="en-US" sz="1600">
              <a:solidFill>
                <a:schemeClr val="bg1"/>
              </a:solidFill>
            </a:endParaRPr>
          </a:p>
        </p:txBody>
      </p:sp>
      <p:sp>
        <p:nvSpPr>
          <p:cNvPr id="71" name="文本框 70"/>
          <p:cNvSpPr txBox="1"/>
          <p:nvPr/>
        </p:nvSpPr>
        <p:spPr>
          <a:xfrm>
            <a:off x="3874928" y="3744277"/>
            <a:ext cx="1393190" cy="337185"/>
          </a:xfrm>
          <a:prstGeom prst="rect">
            <a:avLst/>
          </a:prstGeom>
          <a:noFill/>
        </p:spPr>
        <p:txBody>
          <a:bodyPr wrap="square" rtlCol="0">
            <a:spAutoFit/>
          </a:bodyPr>
          <a:lstStyle/>
          <a:p>
            <a:r>
              <a:rPr lang="zh-CN" altLang="en-US" sz="1600" dirty="0">
                <a:solidFill>
                  <a:schemeClr val="bg1"/>
                </a:solidFill>
              </a:rPr>
              <a:t>靳泽旭</a:t>
            </a:r>
            <a:endParaRPr lang="zh-CN" altLang="en-US" sz="1600" dirty="0">
              <a:solidFill>
                <a:schemeClr val="bg1"/>
              </a:solidFill>
            </a:endParaRPr>
          </a:p>
        </p:txBody>
      </p:sp>
      <p:sp>
        <p:nvSpPr>
          <p:cNvPr id="72" name="文本框 71"/>
          <p:cNvSpPr txBox="1"/>
          <p:nvPr/>
        </p:nvSpPr>
        <p:spPr>
          <a:xfrm>
            <a:off x="3875405" y="4457700"/>
            <a:ext cx="1393190" cy="337185"/>
          </a:xfrm>
          <a:prstGeom prst="rect">
            <a:avLst/>
          </a:prstGeom>
          <a:noFill/>
        </p:spPr>
        <p:txBody>
          <a:bodyPr wrap="square" rtlCol="0">
            <a:spAutoFit/>
          </a:bodyPr>
          <a:lstStyle/>
          <a:p>
            <a:r>
              <a:rPr lang="zh-CN" altLang="en-US" sz="1600">
                <a:solidFill>
                  <a:schemeClr val="bg1"/>
                </a:solidFill>
              </a:rPr>
              <a:t>曾雨晴</a:t>
            </a:r>
            <a:endParaRPr lang="zh-CN" altLang="en-US" sz="1600">
              <a:solidFill>
                <a:schemeClr val="bg1"/>
              </a:solidFill>
            </a:endParaRPr>
          </a:p>
        </p:txBody>
      </p:sp>
      <p:pic>
        <p:nvPicPr>
          <p:cNvPr id="73" name="图片 72" descr="logo1"/>
          <p:cNvPicPr>
            <a:picLocks noChangeAspect="1"/>
          </p:cNvPicPr>
          <p:nvPr/>
        </p:nvPicPr>
        <p:blipFill>
          <a:blip r:embed="rId2"/>
          <a:stretch>
            <a:fillRect/>
          </a:stretch>
        </p:blipFill>
        <p:spPr>
          <a:xfrm>
            <a:off x="4284345" y="241300"/>
            <a:ext cx="2641600" cy="14865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childTnLst>
                          </p:cTn>
                        </p:par>
                        <p:par>
                          <p:cTn id="25" fill="hold">
                            <p:stCondLst>
                              <p:cond delay="3000"/>
                            </p:stCondLst>
                            <p:childTnLst>
                              <p:par>
                                <p:cTn id="26" presetID="10" presetClass="entr" presetSubtype="0"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7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8" grpId="0" bldLvl="0" animBg="1"/>
      <p:bldP spid="60" grpId="0" bldLvl="0" animBg="1"/>
      <p:bldP spid="62" grpId="0" bldLvl="0" animBg="1"/>
      <p:bldP spid="64" grpId="0" bldLvl="0" animBg="1"/>
      <p:bldP spid="6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1.3</a:t>
            </a:r>
            <a:r>
              <a:rPr lang="zh-CN" altLang="en-US" sz="2400" b="1">
                <a:solidFill>
                  <a:schemeClr val="bg1"/>
                </a:solidFill>
              </a:rPr>
              <a:t>协作图</a:t>
            </a:r>
            <a:endParaRPr lang="zh-CN" altLang="en-US" sz="2400" b="1">
              <a:solidFill>
                <a:schemeClr val="bg1"/>
              </a:solidFill>
            </a:endParaRPr>
          </a:p>
        </p:txBody>
      </p:sp>
      <p:sp>
        <p:nvSpPr>
          <p:cNvPr id="6" name="文本框 5"/>
          <p:cNvSpPr txBox="1"/>
          <p:nvPr/>
        </p:nvSpPr>
        <p:spPr>
          <a:xfrm>
            <a:off x="2459990" y="158242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协作图的示例</a:t>
            </a:r>
            <a:r>
              <a:rPr kumimoji="1" lang="zh-CN" altLang="en-US" sz="1400" b="1" dirty="0">
                <a:solidFill>
                  <a:srgbClr val="FF0000"/>
                </a:solidFill>
                <a:latin typeface="楷体_GB2312" charset="-122"/>
                <a:ea typeface="楷体_GB2312" charset="-122"/>
                <a:sym typeface="+mn-ea"/>
              </a:rPr>
              <a:t>：</a:t>
            </a:r>
            <a:endParaRPr kumimoji="1" lang="zh-CN" altLang="en-US" sz="1400" b="1" dirty="0">
              <a:solidFill>
                <a:srgbClr val="FF0000"/>
              </a:solidFill>
              <a:latin typeface="楷体_GB2312" charset="-122"/>
              <a:ea typeface="楷体_GB2312" charset="-122"/>
              <a:sym typeface="+mn-ea"/>
            </a:endParaRPr>
          </a:p>
        </p:txBody>
      </p:sp>
      <p:pic>
        <p:nvPicPr>
          <p:cNvPr id="2" name="图片 1" descr="QQ截图20171112190048"/>
          <p:cNvPicPr>
            <a:picLocks noChangeAspect="1"/>
          </p:cNvPicPr>
          <p:nvPr/>
        </p:nvPicPr>
        <p:blipFill>
          <a:blip r:embed="rId4"/>
          <a:stretch>
            <a:fillRect/>
          </a:stretch>
        </p:blipFill>
        <p:spPr>
          <a:xfrm>
            <a:off x="2433955" y="2080260"/>
            <a:ext cx="3795395" cy="2651760"/>
          </a:xfrm>
          <a:prstGeom prst="rect">
            <a:avLst/>
          </a:prstGeom>
        </p:spPr>
      </p:pic>
      <p:pic>
        <p:nvPicPr>
          <p:cNvPr id="3" name="图片 2" descr="QQ截图20171112190109"/>
          <p:cNvPicPr>
            <a:picLocks noChangeAspect="1"/>
          </p:cNvPicPr>
          <p:nvPr/>
        </p:nvPicPr>
        <p:blipFill>
          <a:blip r:embed="rId5"/>
          <a:stretch>
            <a:fillRect/>
          </a:stretch>
        </p:blipFill>
        <p:spPr>
          <a:xfrm>
            <a:off x="4188460" y="1661795"/>
            <a:ext cx="3398520" cy="2438400"/>
          </a:xfrm>
          <a:prstGeom prst="rect">
            <a:avLst/>
          </a:prstGeom>
        </p:spPr>
      </p:pic>
      <p:pic>
        <p:nvPicPr>
          <p:cNvPr id="5" name="图片 4" descr="QQ截图20171112190142"/>
          <p:cNvPicPr>
            <a:picLocks noChangeAspect="1"/>
          </p:cNvPicPr>
          <p:nvPr/>
        </p:nvPicPr>
        <p:blipFill>
          <a:blip r:embed="rId6"/>
          <a:stretch>
            <a:fillRect/>
          </a:stretch>
        </p:blipFill>
        <p:spPr>
          <a:xfrm>
            <a:off x="5810885" y="872490"/>
            <a:ext cx="2575560" cy="2491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1.3</a:t>
            </a:r>
            <a:r>
              <a:rPr lang="zh-CN" altLang="en-US" sz="2400" b="1">
                <a:solidFill>
                  <a:schemeClr val="bg1"/>
                </a:solidFill>
              </a:rPr>
              <a:t>协作图</a:t>
            </a:r>
            <a:endParaRPr lang="zh-CN" altLang="en-US" sz="2400" b="1">
              <a:solidFill>
                <a:schemeClr val="bg1"/>
              </a:solidFill>
            </a:endParaRPr>
          </a:p>
        </p:txBody>
      </p:sp>
      <p:sp>
        <p:nvSpPr>
          <p:cNvPr id="6" name="文本框 5"/>
          <p:cNvSpPr txBox="1"/>
          <p:nvPr/>
        </p:nvSpPr>
        <p:spPr>
          <a:xfrm>
            <a:off x="2472690" y="1582420"/>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基本元素组成：</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graphicFrame>
        <p:nvGraphicFramePr>
          <p:cNvPr id="162" name="表格 161"/>
          <p:cNvGraphicFramePr/>
          <p:nvPr/>
        </p:nvGraphicFramePr>
        <p:xfrm>
          <a:off x="2386330" y="2092960"/>
          <a:ext cx="6399530" cy="1897380"/>
        </p:xfrm>
        <a:graphic>
          <a:graphicData uri="http://schemas.openxmlformats.org/drawingml/2006/table">
            <a:tbl>
              <a:tblPr firstRow="1" bandRow="1">
                <a:effectLst/>
                <a:tableStyleId>{5C22544A-7EE6-4342-B048-85BDC9FD1C3A}</a:tableStyleId>
              </a:tblPr>
              <a:tblGrid>
                <a:gridCol w="3199765"/>
                <a:gridCol w="3199765"/>
              </a:tblGrid>
              <a:tr h="37338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381000">
                <a:tc>
                  <a:txBody>
                    <a:bodyPr/>
                    <a:p>
                      <a:pPr algn="ctr">
                        <a:buNone/>
                      </a:pPr>
                      <a:r>
                        <a:rPr lang="zh-CN" altLang="en-US" sz="1400">
                          <a:solidFill>
                            <a:schemeClr val="bg1"/>
                          </a:solidFill>
                        </a:rPr>
                        <a:t>活动者</a:t>
                      </a:r>
                      <a:endParaRPr lang="zh-CN" altLang="en-US" sz="1400">
                        <a:solidFill>
                          <a:schemeClr val="bg1"/>
                        </a:solidFill>
                      </a:endParaRPr>
                    </a:p>
                  </a:txBody>
                  <a:tcPr>
                    <a:noFill/>
                  </a:tcPr>
                </a:tc>
                <a:tc>
                  <a:txBody>
                    <a:bodyPr/>
                    <a:p>
                      <a:pPr>
                        <a:buNone/>
                      </a:pPr>
                      <a:r>
                        <a:rPr lang="zh-CN" altLang="en-US">
                          <a:solidFill>
                            <a:schemeClr val="bg1"/>
                          </a:solidFill>
                        </a:rPr>
                        <a:t>活动者（</a:t>
                      </a:r>
                      <a:r>
                        <a:rPr lang="en-US" altLang="zh-CN">
                          <a:solidFill>
                            <a:schemeClr val="bg1"/>
                          </a:solidFill>
                        </a:rPr>
                        <a:t>Actor</a:t>
                      </a:r>
                      <a:r>
                        <a:rPr lang="zh-CN" altLang="en-US">
                          <a:solidFill>
                            <a:schemeClr val="bg1"/>
                          </a:solidFill>
                        </a:rPr>
                        <a:t>）发出主动操作的对象，负责发送初始消息，启动一个操作</a:t>
                      </a:r>
                      <a:endParaRPr lang="en-US" altLang="zh-CN">
                        <a:solidFill>
                          <a:schemeClr val="bg1"/>
                        </a:solidFill>
                      </a:endParaRPr>
                    </a:p>
                  </a:txBody>
                  <a:tcPr>
                    <a:noFill/>
                  </a:tcPr>
                </a:tc>
              </a:tr>
              <a:tr h="381000">
                <a:tc>
                  <a:txBody>
                    <a:bodyPr/>
                    <a:p>
                      <a:pPr algn="ctr">
                        <a:buNone/>
                      </a:pPr>
                      <a:r>
                        <a:rPr lang="zh-CN" altLang="en-US" sz="1400">
                          <a:solidFill>
                            <a:schemeClr val="bg1"/>
                          </a:solidFill>
                        </a:rPr>
                        <a:t>对象</a:t>
                      </a:r>
                      <a:endParaRPr lang="zh-CN" altLang="en-US" sz="1400">
                        <a:solidFill>
                          <a:schemeClr val="bg1"/>
                        </a:solidFill>
                      </a:endParaRPr>
                    </a:p>
                  </a:txBody>
                  <a:tcPr>
                    <a:noFill/>
                  </a:tcPr>
                </a:tc>
                <a:tc>
                  <a:txBody>
                    <a:bodyPr/>
                    <a:p>
                      <a:pPr>
                        <a:buNone/>
                      </a:pPr>
                      <a:r>
                        <a:rPr lang="zh-CN" altLang="en-US" sz="1400">
                          <a:solidFill>
                            <a:schemeClr val="bg1"/>
                          </a:solidFill>
                        </a:rPr>
                        <a:t>对象（</a:t>
                      </a:r>
                      <a:r>
                        <a:rPr lang="en-US" altLang="zh-CN" sz="1400">
                          <a:solidFill>
                            <a:schemeClr val="bg1"/>
                          </a:solidFill>
                        </a:rPr>
                        <a:t>Object</a:t>
                      </a:r>
                      <a:r>
                        <a:rPr lang="zh-CN" altLang="en-US" sz="1400">
                          <a:solidFill>
                            <a:schemeClr val="bg1"/>
                          </a:solidFill>
                        </a:rPr>
                        <a:t>）是类的实例，负责发送和接受初始消息，与顺序图中的对象元素概念基本相同</a:t>
                      </a:r>
                      <a:endParaRPr lang="en-US" altLang="zh-CN" sz="1400">
                        <a:solidFill>
                          <a:schemeClr val="bg1"/>
                        </a:solidFill>
                      </a:endParaRPr>
                    </a:p>
                  </a:txBody>
                  <a:tcPr>
                    <a:noFill/>
                  </a:tcPr>
                </a:tc>
              </a:tr>
              <a:tr h="381000">
                <a:tc>
                  <a:txBody>
                    <a:bodyPr/>
                    <a:p>
                      <a:pPr algn="ctr">
                        <a:buNone/>
                      </a:pPr>
                      <a:r>
                        <a:rPr lang="zh-CN" altLang="en-US" sz="1400">
                          <a:solidFill>
                            <a:schemeClr val="bg1"/>
                          </a:solidFill>
                        </a:rPr>
                        <a:t>链接</a:t>
                      </a:r>
                      <a:endParaRPr lang="zh-CN" altLang="en-US" sz="1400">
                        <a:solidFill>
                          <a:schemeClr val="bg1"/>
                        </a:solidFill>
                      </a:endParaRPr>
                    </a:p>
                  </a:txBody>
                  <a:tcPr>
                    <a:noFill/>
                  </a:tcPr>
                </a:tc>
                <a:tc>
                  <a:txBody>
                    <a:bodyPr/>
                    <a:p>
                      <a:pPr>
                        <a:buNone/>
                      </a:pPr>
                      <a:r>
                        <a:rPr lang="zh-CN" altLang="en-US" sz="1400">
                          <a:solidFill>
                            <a:schemeClr val="bg1"/>
                          </a:solidFill>
                        </a:rPr>
                        <a:t>链接（</a:t>
                      </a:r>
                      <a:r>
                        <a:rPr lang="en-US" altLang="zh-CN" sz="1400">
                          <a:solidFill>
                            <a:schemeClr val="bg1"/>
                          </a:solidFill>
                        </a:rPr>
                        <a:t>Link</a:t>
                      </a:r>
                      <a:r>
                        <a:rPr lang="zh-CN" altLang="en-US" sz="1400">
                          <a:solidFill>
                            <a:schemeClr val="bg1"/>
                          </a:solidFill>
                        </a:rPr>
                        <a:t>）表示两个对象共享一个消息，位于对象之间或参与者与对象之间，是关联的实例</a:t>
                      </a:r>
                      <a:endParaRPr lang="en-US" altLang="zh-CN" sz="1400">
                        <a:solidFill>
                          <a:schemeClr val="bg1"/>
                        </a:solidFill>
                      </a:endParaRPr>
                    </a:p>
                  </a:txBody>
                  <a:tcPr>
                    <a:noFill/>
                  </a:tcPr>
                </a:tc>
              </a:tr>
              <a:tr h="381000">
                <a:tc>
                  <a:txBody>
                    <a:bodyPr/>
                    <a:p>
                      <a:pPr algn="ctr">
                        <a:buNone/>
                      </a:pPr>
                      <a:r>
                        <a:rPr lang="zh-CN" altLang="en-US" sz="1400">
                          <a:solidFill>
                            <a:schemeClr val="bg1"/>
                          </a:solidFill>
                        </a:rPr>
                        <a:t>消息</a:t>
                      </a:r>
                      <a:endParaRPr lang="zh-CN" altLang="en-US" sz="1400">
                        <a:solidFill>
                          <a:schemeClr val="bg1"/>
                        </a:solidFill>
                      </a:endParaRPr>
                    </a:p>
                  </a:txBody>
                  <a:tcPr>
                    <a:noFill/>
                  </a:tcPr>
                </a:tc>
                <a:tc>
                  <a:txBody>
                    <a:bodyPr/>
                    <a:p>
                      <a:pPr>
                        <a:buNone/>
                      </a:pPr>
                      <a:r>
                        <a:rPr lang="zh-CN" altLang="en-US" sz="1400">
                          <a:solidFill>
                            <a:schemeClr val="bg1"/>
                          </a:solidFill>
                        </a:rPr>
                        <a:t>定义和顺序图中基本类似，在协作图中消息用来描述系统动态行为</a:t>
                      </a:r>
                      <a:endParaRPr lang="zh-CN" altLang="en-US"/>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49829"/>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1.3</a:t>
            </a:r>
            <a:r>
              <a:rPr lang="zh-CN" altLang="en-US" sz="2400" b="1">
                <a:solidFill>
                  <a:schemeClr val="bg1"/>
                </a:solidFill>
              </a:rPr>
              <a:t>协作图</a:t>
            </a:r>
            <a:endParaRPr lang="zh-CN" altLang="en-US" sz="2400" b="1">
              <a:solidFill>
                <a:schemeClr val="bg1"/>
              </a:solidFill>
            </a:endParaRPr>
          </a:p>
        </p:txBody>
      </p:sp>
      <p:sp>
        <p:nvSpPr>
          <p:cNvPr id="6" name="文本框 5"/>
          <p:cNvSpPr txBox="1"/>
          <p:nvPr/>
        </p:nvSpPr>
        <p:spPr>
          <a:xfrm>
            <a:off x="2472690" y="1582420"/>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协作图创建步骤：</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sp>
        <p:nvSpPr>
          <p:cNvPr id="55" name="矩形 54"/>
          <p:cNvSpPr/>
          <p:nvPr/>
        </p:nvSpPr>
        <p:spPr>
          <a:xfrm>
            <a:off x="2872740" y="2301875"/>
            <a:ext cx="343217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71"/>
          <p:cNvSpPr txBox="1">
            <a:spLocks noChangeArrowheads="1"/>
          </p:cNvSpPr>
          <p:nvPr/>
        </p:nvSpPr>
        <p:spPr bwMode="auto">
          <a:xfrm>
            <a:off x="2948940" y="2286000"/>
            <a:ext cx="3175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rPr>
              <a:t>根据用例和场景，确定协作图中的包含元素</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2681605" y="3185795"/>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71"/>
          <p:cNvSpPr txBox="1">
            <a:spLocks noChangeArrowheads="1"/>
          </p:cNvSpPr>
          <p:nvPr/>
        </p:nvSpPr>
        <p:spPr bwMode="auto">
          <a:xfrm>
            <a:off x="2580640" y="3185795"/>
            <a:ext cx="39116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rPr>
              <a:t>确定元素之间的包含关系，元素之间添加链接和关联角色等</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3" name="文本框 71"/>
          <p:cNvSpPr txBox="1">
            <a:spLocks noChangeArrowheads="1"/>
          </p:cNvSpPr>
          <p:nvPr/>
        </p:nvSpPr>
        <p:spPr bwMode="auto">
          <a:xfrm>
            <a:off x="3775549" y="4088184"/>
            <a:ext cx="16262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rPr>
              <a:t>单击输入标题文字</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4" name="矩形 63"/>
          <p:cNvSpPr/>
          <p:nvPr/>
        </p:nvSpPr>
        <p:spPr>
          <a:xfrm>
            <a:off x="2527300" y="4070350"/>
            <a:ext cx="4327525" cy="297180"/>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71"/>
          <p:cNvSpPr txBox="1">
            <a:spLocks noChangeArrowheads="1"/>
          </p:cNvSpPr>
          <p:nvPr/>
        </p:nvSpPr>
        <p:spPr bwMode="auto">
          <a:xfrm>
            <a:off x="2616200" y="4088130"/>
            <a:ext cx="431673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rPr>
              <a:t>把类角色修改为对象实例，并在链上添加消息，指定消息的序列</a:t>
            </a:r>
            <a:endParaRPr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68" name="虚尾箭头 8"/>
          <p:cNvSpPr/>
          <p:nvPr/>
        </p:nvSpPr>
        <p:spPr>
          <a:xfrm rot="5400000">
            <a:off x="4391060" y="2785516"/>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9" name="虚尾箭头 8"/>
          <p:cNvSpPr/>
          <p:nvPr/>
        </p:nvSpPr>
        <p:spPr>
          <a:xfrm rot="5400000">
            <a:off x="4445670" y="364784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490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1.4</a:t>
            </a:r>
            <a:r>
              <a:rPr lang="zh-CN" altLang="en-US" sz="2400" b="1">
                <a:solidFill>
                  <a:schemeClr val="bg1"/>
                </a:solidFill>
              </a:rPr>
              <a:t>协作图与顺序图</a:t>
            </a:r>
            <a:endParaRPr lang="zh-CN" altLang="en-US" sz="2400" b="1">
              <a:solidFill>
                <a:schemeClr val="bg1"/>
              </a:solidFill>
            </a:endParaRPr>
          </a:p>
        </p:txBody>
      </p:sp>
      <p:sp>
        <p:nvSpPr>
          <p:cNvPr id="6" name="文本框 5"/>
          <p:cNvSpPr txBox="1"/>
          <p:nvPr/>
        </p:nvSpPr>
        <p:spPr>
          <a:xfrm>
            <a:off x="2459990" y="1582420"/>
            <a:ext cx="5706745" cy="953135"/>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两者表示的消息是一样的，只是强调的重点不同。协作图表达的是在实现某个用例期间，对象之间的合作关系，而顺序图表达的是对象之间产生合作发生消息的时间顺序。两者可以相互转化。（rational rose 快捷键F5。）</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2225" y="1685925"/>
            <a:ext cx="65601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800" b="1" dirty="0">
                <a:solidFill>
                  <a:schemeClr val="bg1"/>
                </a:solidFill>
                <a:latin typeface="幼圆" panose="02010509060101010101" pitchFamily="49" charset="-122"/>
                <a:ea typeface="幼圆" panose="02010509060101010101" pitchFamily="49" charset="-122"/>
                <a:sym typeface="+mn-ea"/>
              </a:rPr>
              <a:t>UML</a:t>
            </a:r>
            <a:r>
              <a:rPr lang="zh-CN" altLang="en-US" sz="2800" b="1" dirty="0">
                <a:solidFill>
                  <a:schemeClr val="bg1"/>
                </a:solidFill>
                <a:latin typeface="幼圆" panose="02010509060101010101" pitchFamily="49" charset="-122"/>
                <a:ea typeface="幼圆" panose="02010509060101010101" pitchFamily="49" charset="-122"/>
                <a:sym typeface="+mn-ea"/>
              </a:rPr>
              <a:t>基础Ⅰ：类图</a:t>
            </a:r>
            <a:r>
              <a:rPr lang="en-US" altLang="zh-CN" sz="2800" b="1" dirty="0">
                <a:solidFill>
                  <a:schemeClr val="bg1"/>
                </a:solidFill>
                <a:latin typeface="幼圆" panose="02010509060101010101" pitchFamily="49" charset="-122"/>
                <a:ea typeface="幼圆" panose="02010509060101010101" pitchFamily="49" charset="-122"/>
                <a:sym typeface="+mn-ea"/>
              </a:rPr>
              <a:t>+</a:t>
            </a:r>
            <a:r>
              <a:rPr lang="zh-CN" altLang="en-US" sz="2800" b="1" dirty="0">
                <a:solidFill>
                  <a:schemeClr val="bg1"/>
                </a:solidFill>
                <a:latin typeface="幼圆" panose="02010509060101010101" pitchFamily="49" charset="-122"/>
                <a:ea typeface="幼圆" panose="02010509060101010101" pitchFamily="49" charset="-122"/>
                <a:sym typeface="+mn-ea"/>
              </a:rPr>
              <a:t>状态图</a:t>
            </a:r>
            <a:endParaRPr lang="zh-CN" altLang="en-US" sz="2800" b="1" dirty="0">
              <a:solidFill>
                <a:schemeClr val="bg1"/>
              </a:solidFill>
              <a:latin typeface="幼圆" panose="02010509060101010101" pitchFamily="49" charset="-122"/>
              <a:ea typeface="幼圆" panose="02010509060101010101" pitchFamily="49" charset="-122"/>
              <a:sym typeface="+mn-ea"/>
            </a:endParaRPr>
          </a:p>
          <a:p>
            <a:pPr eaLnBrk="0" hangingPunct="0"/>
            <a:endParaRPr lang="en-US" altLang="zh-CN"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Two</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20" noProof="1">
                <a:solidFill>
                  <a:schemeClr val="bg1"/>
                </a:solidFill>
                <a:latin typeface="Arial" panose="020B0604020202020204" pitchFamily="34" charset="0"/>
              </a:rPr>
              <a:t>介绍类图和状态图</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21" name="文本框 20"/>
          <p:cNvSpPr txBox="1"/>
          <p:nvPr/>
        </p:nvSpPr>
        <p:spPr>
          <a:xfrm>
            <a:off x="2472690" y="1582420"/>
            <a:ext cx="5706745" cy="172212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定义：</a:t>
            </a:r>
            <a:r>
              <a:rPr kumimoji="1" lang="zh-CN" altLang="en-US" sz="1400" b="1" dirty="0">
                <a:solidFill>
                  <a:schemeClr val="bg1"/>
                </a:solidFill>
                <a:latin typeface="楷体_GB2312" charset="-122"/>
                <a:ea typeface="楷体_GB2312" charset="-122"/>
                <a:sym typeface="+mn-ea"/>
              </a:rPr>
              <a:t>类是对一组具有相同属性、操作、关系和语义的对象的抽象。类图是若干类关联在一起，反映系统或者子系统组成结构的静态图</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800" b="1" dirty="0">
                <a:solidFill>
                  <a:srgbClr val="FF0000"/>
                </a:solidFill>
                <a:latin typeface="楷体_GB2312" charset="-122"/>
                <a:ea typeface="楷体_GB2312" charset="-122"/>
                <a:sym typeface="+mn-ea"/>
              </a:rPr>
              <a:t>作用：</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类图是设计人员关心的核心，更是实现人员关注的重点，建模工具也主要根据类图来产生代码，类图的建模贯穿系统的分析和设计阶段的始终。</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21" name="文本框 20"/>
          <p:cNvSpPr txBox="1"/>
          <p:nvPr/>
        </p:nvSpPr>
        <p:spPr>
          <a:xfrm>
            <a:off x="245173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类图创建示例</a:t>
            </a:r>
            <a:r>
              <a:rPr kumimoji="1" lang="zh-CN" altLang="en-US" sz="1400" b="1" dirty="0">
                <a:solidFill>
                  <a:schemeClr val="bg1"/>
                </a:solidFill>
                <a:latin typeface="楷体_GB2312" charset="-122"/>
                <a:ea typeface="楷体_GB2312" charset="-122"/>
                <a:sym typeface="+mn-ea"/>
              </a:rPr>
              <a:t>：</a:t>
            </a:r>
            <a:endParaRPr kumimoji="1" lang="en-US" altLang="zh-CN" sz="1400" b="1" dirty="0">
              <a:solidFill>
                <a:schemeClr val="bg1"/>
              </a:solidFill>
              <a:latin typeface="楷体_GB2312" charset="-122"/>
              <a:ea typeface="楷体_GB2312" charset="-122"/>
              <a:sym typeface="+mn-ea"/>
            </a:endParaRPr>
          </a:p>
        </p:txBody>
      </p:sp>
      <p:pic>
        <p:nvPicPr>
          <p:cNvPr id="17" name="图片 16" descr="QQ截图20171112175849"/>
          <p:cNvPicPr>
            <a:picLocks noChangeAspect="1"/>
          </p:cNvPicPr>
          <p:nvPr/>
        </p:nvPicPr>
        <p:blipFill>
          <a:blip r:embed="rId4"/>
          <a:stretch>
            <a:fillRect/>
          </a:stretch>
        </p:blipFill>
        <p:spPr>
          <a:xfrm>
            <a:off x="4116705" y="1448435"/>
            <a:ext cx="4850130" cy="2867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21" name="文本框 20"/>
          <p:cNvSpPr txBox="1"/>
          <p:nvPr/>
        </p:nvSpPr>
        <p:spPr>
          <a:xfrm>
            <a:off x="245173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类图基本元素</a:t>
            </a:r>
            <a:r>
              <a:rPr kumimoji="1" lang="en-US" altLang="zh-CN" sz="1800" b="1" dirty="0">
                <a:solidFill>
                  <a:srgbClr val="FF0000"/>
                </a:solidFill>
                <a:latin typeface="楷体_GB2312" charset="-122"/>
                <a:ea typeface="楷体_GB2312" charset="-122"/>
                <a:sym typeface="+mn-ea"/>
              </a:rPr>
              <a:t>:</a:t>
            </a:r>
            <a:endParaRPr kumimoji="1" lang="en-US" altLang="zh-CN" sz="1800" b="1" dirty="0">
              <a:solidFill>
                <a:srgbClr val="FF0000"/>
              </a:solidFill>
              <a:latin typeface="楷体_GB2312" charset="-122"/>
              <a:ea typeface="楷体_GB2312" charset="-122"/>
              <a:sym typeface="+mn-ea"/>
            </a:endParaRPr>
          </a:p>
        </p:txBody>
      </p:sp>
      <p:graphicFrame>
        <p:nvGraphicFramePr>
          <p:cNvPr id="162" name="表格 161"/>
          <p:cNvGraphicFramePr/>
          <p:nvPr/>
        </p:nvGraphicFramePr>
        <p:xfrm>
          <a:off x="2386330" y="2050415"/>
          <a:ext cx="6399530" cy="1897380"/>
        </p:xfrm>
        <a:graphic>
          <a:graphicData uri="http://schemas.openxmlformats.org/drawingml/2006/table">
            <a:tbl>
              <a:tblPr firstRow="1" bandRow="1">
                <a:effectLst/>
                <a:tableStyleId>{5C22544A-7EE6-4342-B048-85BDC9FD1C3A}</a:tableStyleId>
              </a:tblPr>
              <a:tblGrid>
                <a:gridCol w="3199765"/>
                <a:gridCol w="3199765"/>
              </a:tblGrid>
              <a:tr h="37338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381000">
                <a:tc>
                  <a:txBody>
                    <a:bodyPr/>
                    <a:p>
                      <a:pPr algn="ctr">
                        <a:buNone/>
                      </a:pPr>
                      <a:r>
                        <a:rPr lang="zh-CN" altLang="en-US" sz="1400">
                          <a:solidFill>
                            <a:schemeClr val="bg1"/>
                          </a:solidFill>
                        </a:rPr>
                        <a:t>类</a:t>
                      </a:r>
                      <a:endParaRPr lang="zh-CN" altLang="en-US" sz="1400">
                        <a:solidFill>
                          <a:schemeClr val="bg1"/>
                        </a:solidFill>
                      </a:endParaRPr>
                    </a:p>
                  </a:txBody>
                  <a:tcPr>
                    <a:noFill/>
                  </a:tcPr>
                </a:tc>
                <a:tc>
                  <a:txBody>
                    <a:bodyPr/>
                    <a:p>
                      <a:pPr>
                        <a:buNone/>
                      </a:pPr>
                      <a:r>
                        <a:rPr lang="zh-CN" altLang="en-US">
                          <a:solidFill>
                            <a:schemeClr val="bg1"/>
                          </a:solidFill>
                        </a:rPr>
                        <a:t>是具有共同结构特征、行为特征、联系和语义对象集合的抽象集合</a:t>
                      </a:r>
                      <a:endParaRPr lang="en-US" altLang="zh-CN">
                        <a:solidFill>
                          <a:schemeClr val="bg1"/>
                        </a:solidFill>
                      </a:endParaRPr>
                    </a:p>
                  </a:txBody>
                  <a:tcPr>
                    <a:noFill/>
                  </a:tcPr>
                </a:tc>
              </a:tr>
              <a:tr h="381000">
                <a:tc>
                  <a:txBody>
                    <a:bodyPr/>
                    <a:p>
                      <a:pPr algn="ctr">
                        <a:buNone/>
                      </a:pPr>
                      <a:r>
                        <a:rPr lang="zh-CN" altLang="en-US" sz="1400">
                          <a:solidFill>
                            <a:schemeClr val="bg1"/>
                          </a:solidFill>
                        </a:rPr>
                        <a:t>关联</a:t>
                      </a:r>
                      <a:endParaRPr lang="zh-CN" altLang="en-US" sz="1400">
                        <a:solidFill>
                          <a:schemeClr val="bg1"/>
                        </a:solidFill>
                      </a:endParaRPr>
                    </a:p>
                  </a:txBody>
                  <a:tcPr>
                    <a:noFill/>
                  </a:tcPr>
                </a:tc>
                <a:tc>
                  <a:txBody>
                    <a:bodyPr/>
                    <a:p>
                      <a:pPr>
                        <a:buNone/>
                      </a:pPr>
                      <a:r>
                        <a:rPr lang="zh-CN" altLang="en-US" sz="1400">
                          <a:solidFill>
                            <a:schemeClr val="bg1"/>
                          </a:solidFill>
                        </a:rPr>
                        <a:t>它表示类与类之间的关系</a:t>
                      </a:r>
                      <a:endParaRPr lang="zh-CN" altLang="en-US" sz="1400">
                        <a:solidFill>
                          <a:schemeClr val="bg1"/>
                        </a:solidFill>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17" name="文本框 16"/>
          <p:cNvSpPr txBox="1"/>
          <p:nvPr/>
        </p:nvSpPr>
        <p:spPr>
          <a:xfrm>
            <a:off x="2366010" y="1450975"/>
            <a:ext cx="6525260" cy="891540"/>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类图元素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类</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类（</a:t>
            </a:r>
            <a:r>
              <a:rPr kumimoji="1" lang="en-US" altLang="zh-CN" sz="1400" b="1" dirty="0">
                <a:solidFill>
                  <a:schemeClr val="bg1"/>
                </a:solidFill>
                <a:latin typeface="楷体_GB2312" charset="-122"/>
                <a:ea typeface="楷体_GB2312" charset="-122"/>
                <a:sym typeface="+mn-ea"/>
              </a:rPr>
              <a:t>Class</a:t>
            </a:r>
            <a:r>
              <a:rPr kumimoji="1" lang="zh-CN" altLang="en-US" sz="1400" b="1" dirty="0">
                <a:solidFill>
                  <a:schemeClr val="bg1"/>
                </a:solidFill>
                <a:latin typeface="楷体_GB2312" charset="-122"/>
                <a:ea typeface="楷体_GB2312" charset="-122"/>
                <a:sym typeface="+mn-ea"/>
              </a:rPr>
              <a:t>）在</a:t>
            </a:r>
            <a:r>
              <a:rPr kumimoji="1" lang="en-US" altLang="zh-CN" sz="1400" b="1" dirty="0">
                <a:solidFill>
                  <a:schemeClr val="bg1"/>
                </a:solidFill>
                <a:latin typeface="楷体_GB2312" charset="-122"/>
                <a:ea typeface="楷体_GB2312" charset="-122"/>
                <a:sym typeface="+mn-ea"/>
              </a:rPr>
              <a:t>UML</a:t>
            </a:r>
            <a:r>
              <a:rPr kumimoji="1" lang="zh-CN" altLang="en-US" sz="1400" b="1" dirty="0">
                <a:solidFill>
                  <a:schemeClr val="bg1"/>
                </a:solidFill>
                <a:latin typeface="楷体_GB2312" charset="-122"/>
                <a:ea typeface="楷体_GB2312" charset="-122"/>
                <a:sym typeface="+mn-ea"/>
              </a:rPr>
              <a:t>中通常以实线矩形框表示矩形框中含有若干的分隔框，包含类的名字、属性、操作、约束以及其他的部分</a:t>
            </a:r>
            <a:endParaRPr kumimoji="1" lang="zh-CN" altLang="en-US" sz="1400" b="1" dirty="0">
              <a:solidFill>
                <a:schemeClr val="bg1"/>
              </a:solidFill>
              <a:latin typeface="楷体_GB2312" charset="-122"/>
              <a:ea typeface="楷体_GB2312" charset="-122"/>
              <a:sym typeface="+mn-ea"/>
            </a:endParaRPr>
          </a:p>
        </p:txBody>
      </p:sp>
      <p:pic>
        <p:nvPicPr>
          <p:cNvPr id="21" name="图片 20" descr="QQ截图20171112180148"/>
          <p:cNvPicPr>
            <a:picLocks noChangeAspect="1"/>
          </p:cNvPicPr>
          <p:nvPr/>
        </p:nvPicPr>
        <p:blipFill>
          <a:blip r:embed="rId4"/>
          <a:stretch>
            <a:fillRect/>
          </a:stretch>
        </p:blipFill>
        <p:spPr>
          <a:xfrm>
            <a:off x="1962150" y="2446020"/>
            <a:ext cx="2354580" cy="2499360"/>
          </a:xfrm>
          <a:prstGeom prst="rect">
            <a:avLst/>
          </a:prstGeom>
        </p:spPr>
      </p:pic>
      <p:pic>
        <p:nvPicPr>
          <p:cNvPr id="22" name="图片 21" descr="QQ截图20171112180214"/>
          <p:cNvPicPr>
            <a:picLocks noChangeAspect="1"/>
          </p:cNvPicPr>
          <p:nvPr/>
        </p:nvPicPr>
        <p:blipFill>
          <a:blip r:embed="rId5"/>
          <a:stretch>
            <a:fillRect/>
          </a:stretch>
        </p:blipFill>
        <p:spPr>
          <a:xfrm>
            <a:off x="4316730" y="3057525"/>
            <a:ext cx="2415540" cy="1615440"/>
          </a:xfrm>
          <a:prstGeom prst="rect">
            <a:avLst/>
          </a:prstGeom>
        </p:spPr>
      </p:pic>
      <p:pic>
        <p:nvPicPr>
          <p:cNvPr id="24" name="图片 23" descr="QQ截图20171112180246"/>
          <p:cNvPicPr>
            <a:picLocks noChangeAspect="1"/>
          </p:cNvPicPr>
          <p:nvPr/>
        </p:nvPicPr>
        <p:blipFill>
          <a:blip r:embed="rId6"/>
          <a:stretch>
            <a:fillRect/>
          </a:stretch>
        </p:blipFill>
        <p:spPr>
          <a:xfrm>
            <a:off x="6732270" y="2653665"/>
            <a:ext cx="2362200" cy="2225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1821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17" name="文本框 16"/>
          <p:cNvSpPr txBox="1"/>
          <p:nvPr/>
        </p:nvSpPr>
        <p:spPr>
          <a:xfrm>
            <a:off x="2386330" y="1431925"/>
            <a:ext cx="6525260" cy="675640"/>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类图元素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关联</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类之间可以建立四种关系：关联、依赖和泛化</a:t>
            </a:r>
            <a:endParaRPr kumimoji="1" lang="zh-CN" altLang="en-US" sz="1400" b="1" dirty="0">
              <a:solidFill>
                <a:schemeClr val="bg1"/>
              </a:solidFill>
              <a:latin typeface="楷体_GB2312" charset="-122"/>
              <a:ea typeface="楷体_GB2312" charset="-122"/>
              <a:sym typeface="+mn-ea"/>
            </a:endParaRPr>
          </a:p>
        </p:txBody>
      </p:sp>
      <p:sp>
        <p:nvSpPr>
          <p:cNvPr id="21" name="文本框 20"/>
          <p:cNvSpPr txBox="1"/>
          <p:nvPr/>
        </p:nvSpPr>
        <p:spPr>
          <a:xfrm>
            <a:off x="2386330" y="1998980"/>
            <a:ext cx="5422265" cy="3308350"/>
          </a:xfrm>
          <a:prstGeom prst="rect">
            <a:avLst/>
          </a:prstGeom>
          <a:noFill/>
        </p:spPr>
        <p:txBody>
          <a:bodyPr wrap="square" rtlCol="0">
            <a:spAutoFit/>
          </a:bodyPr>
          <a:p>
            <a:pPr marL="0" indent="0" algn="ctr">
              <a:lnSpc>
                <a:spcPct val="115000"/>
              </a:lnSpc>
              <a:buFont typeface="Wingdings" panose="05000000000000000000" pitchFamily="2" charset="2"/>
              <a:buNone/>
            </a:pPr>
            <a:endParaRPr kumimoji="1" lang="zh-CN" altLang="en-US" sz="16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关联</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400" b="1" dirty="0">
                <a:solidFill>
                  <a:schemeClr val="bg1"/>
                </a:solidFill>
                <a:latin typeface="楷体_GB2312" charset="-122"/>
                <a:ea typeface="楷体_GB2312" charset="-122"/>
                <a:sym typeface="+mn-ea"/>
              </a:rPr>
              <a:t>  关联是一种结构关系，它指明一个事物的对象与另一个事物的对象间的联系有关联名称，角色名称，导航性和多重性。</a:t>
            </a:r>
            <a:endParaRPr kumimoji="1" lang="zh-CN" altLang="en-US" sz="1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依赖</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zh-CN" altLang="en-US" sz="1400" b="1" dirty="0">
                <a:solidFill>
                  <a:schemeClr val="bg1"/>
                </a:solidFill>
                <a:latin typeface="楷体_GB2312" charset="-122"/>
                <a:ea typeface="楷体_GB2312" charset="-122"/>
                <a:sym typeface="+mn-ea"/>
              </a:rPr>
              <a:t> 一个事物使用另一个事物的信息和服务，在</a:t>
            </a:r>
            <a:r>
              <a:rPr kumimoji="1" lang="en-US" altLang="zh-CN" sz="1400" b="1" dirty="0">
                <a:solidFill>
                  <a:schemeClr val="bg1"/>
                </a:solidFill>
                <a:latin typeface="楷体_GB2312" charset="-122"/>
                <a:ea typeface="楷体_GB2312" charset="-122"/>
                <a:sym typeface="+mn-ea"/>
              </a:rPr>
              <a:t>UML</a:t>
            </a:r>
            <a:r>
              <a:rPr kumimoji="1" lang="zh-CN" altLang="en-US" sz="1400" b="1" dirty="0">
                <a:solidFill>
                  <a:schemeClr val="bg1"/>
                </a:solidFill>
                <a:latin typeface="楷体_GB2312" charset="-122"/>
                <a:ea typeface="楷体_GB2312" charset="-122"/>
                <a:sym typeface="+mn-ea"/>
              </a:rPr>
              <a:t>图中把依赖画成一条有向的虚线，指向被依赖的事物。</a:t>
            </a:r>
            <a:endParaRPr kumimoji="1" lang="en-US" altLang="zh-CN" sz="1400" b="1" dirty="0">
              <a:solidFill>
                <a:schemeClr val="bg1"/>
              </a:solidFill>
              <a:latin typeface="楷体_GB2312" charset="-122"/>
              <a:ea typeface="楷体_GB2312" charset="-122"/>
              <a:sym typeface="+mn-ea"/>
            </a:endParaRPr>
          </a:p>
          <a:p>
            <a:pPr marL="342900" indent="-342900" algn="l">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泛化</a:t>
            </a:r>
            <a:endParaRPr kumimoji="1" lang="zh-CN" altLang="en-US" sz="1400" b="1" dirty="0">
              <a:solidFill>
                <a:schemeClr val="bg1"/>
              </a:solidFill>
              <a:latin typeface="楷体_GB2312" charset="-122"/>
              <a:ea typeface="楷体_GB2312" charset="-122"/>
              <a:sym typeface="+mn-ea"/>
            </a:endParaRPr>
          </a:p>
          <a:p>
            <a:pPr marL="0" indent="0" algn="l">
              <a:lnSpc>
                <a:spcPct val="115000"/>
              </a:lnSpc>
              <a:buFont typeface="Wingdings" panose="05000000000000000000" pitchFamily="2" charset="2"/>
              <a:buNone/>
            </a:pPr>
            <a:r>
              <a:rPr kumimoji="1" lang="zh-CN" altLang="en-US" sz="1400" b="1" dirty="0">
                <a:solidFill>
                  <a:schemeClr val="bg1"/>
                </a:solidFill>
                <a:latin typeface="楷体_GB2312" charset="-122"/>
                <a:ea typeface="楷体_GB2312" charset="-122"/>
                <a:sym typeface="+mn-ea"/>
              </a:rPr>
              <a:t> 是一般事物（父类）和该事物的较为特殊的种类（子类）之间的关系，在</a:t>
            </a:r>
            <a:r>
              <a:rPr kumimoji="1" lang="en-US" altLang="zh-CN" sz="1400" b="1" dirty="0">
                <a:solidFill>
                  <a:schemeClr val="bg1"/>
                </a:solidFill>
                <a:latin typeface="楷体_GB2312" charset="-122"/>
                <a:ea typeface="楷体_GB2312" charset="-122"/>
                <a:sym typeface="+mn-ea"/>
              </a:rPr>
              <a:t>UML</a:t>
            </a:r>
            <a:r>
              <a:rPr kumimoji="1" lang="zh-CN" altLang="en-US" sz="1400" b="1" dirty="0">
                <a:solidFill>
                  <a:schemeClr val="bg1"/>
                </a:solidFill>
                <a:latin typeface="楷体_GB2312" charset="-122"/>
                <a:ea typeface="楷体_GB2312" charset="-122"/>
                <a:sym typeface="+mn-ea"/>
              </a:rPr>
              <a:t>中画一条带有空心三角形大箭头的邮箱实线，指向父类</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lang="zh-CN" altLang="en-US">
              <a:solidFill>
                <a:schemeClr val="bg1"/>
              </a:solidFill>
            </a:endParaRPr>
          </a:p>
          <a:p>
            <a:pPr marL="0" indent="0">
              <a:lnSpc>
                <a:spcPct val="115000"/>
              </a:lnSpc>
              <a:buFont typeface="Wingdings" panose="05000000000000000000" pitchFamily="2" charset="2"/>
              <a:buNone/>
            </a:pP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grpSp>
        <p:nvGrpSpPr>
          <p:cNvPr id="9" name="组合 8"/>
          <p:cNvGrpSpPr/>
          <p:nvPr/>
        </p:nvGrpSpPr>
        <p:grpSpPr>
          <a:xfrm>
            <a:off x="-6350" y="0"/>
            <a:ext cx="9144000" cy="1232326"/>
            <a:chOff x="0" y="0"/>
            <a:chExt cx="9144000" cy="1232326"/>
          </a:xfrm>
        </p:grpSpPr>
        <p:pic>
          <p:nvPicPr>
            <p:cNvPr id="62" name="图片 6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3" name="任意多边形: 形状 42"/>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51" name="文本框 50"/>
            <p:cNvSpPr txBox="1">
              <a:spLocks noChangeArrowheads="1"/>
            </p:cNvSpPr>
            <p:nvPr/>
          </p:nvSpPr>
          <p:spPr bwMode="auto">
            <a:xfrm>
              <a:off x="687358" y="391500"/>
              <a:ext cx="678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dirty="0">
                  <a:latin typeface="幼圆" panose="02010509060101010101" pitchFamily="49" charset="-122"/>
                  <a:ea typeface="幼圆" panose="02010509060101010101" pitchFamily="49" charset="-122"/>
                </a:rPr>
                <a:t>目  录</a:t>
              </a:r>
              <a:endParaRPr lang="en-US" altLang="zh-CN" dirty="0">
                <a:latin typeface="幼圆" panose="02010509060101010101" pitchFamily="49" charset="-122"/>
                <a:ea typeface="幼圆" panose="02010509060101010101" pitchFamily="49" charset="-122"/>
              </a:endParaRPr>
            </a:p>
          </p:txBody>
        </p:sp>
        <p:grpSp>
          <p:nvGrpSpPr>
            <p:cNvPr id="52" name="组合 51"/>
            <p:cNvGrpSpPr/>
            <p:nvPr/>
          </p:nvGrpSpPr>
          <p:grpSpPr>
            <a:xfrm flipV="1">
              <a:off x="3314700" y="539600"/>
              <a:ext cx="5829300" cy="45719"/>
              <a:chOff x="1949423" y="3788624"/>
              <a:chExt cx="3535680" cy="56088"/>
            </a:xfrm>
          </p:grpSpPr>
          <p:sp>
            <p:nvSpPr>
              <p:cNvPr id="53" name="矩形 5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p:cNvGrpSpPr/>
            <p:nvPr/>
          </p:nvGrpSpPr>
          <p:grpSpPr>
            <a:xfrm flipV="1">
              <a:off x="0" y="539600"/>
              <a:ext cx="532448" cy="45719"/>
              <a:chOff x="1949423" y="3788624"/>
              <a:chExt cx="3535680" cy="56088"/>
            </a:xfrm>
          </p:grpSpPr>
          <p:sp>
            <p:nvSpPr>
              <p:cNvPr id="58" name="矩形 57"/>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1005" t="63147" r="34107"/>
          <a:stretch>
            <a:fillRect/>
          </a:stretch>
        </p:blipFill>
        <p:spPr>
          <a:xfrm rot="10800000">
            <a:off x="0" y="3224912"/>
            <a:ext cx="9144000" cy="1918587"/>
          </a:xfrm>
          <a:prstGeom prst="rect">
            <a:avLst/>
          </a:prstGeom>
        </p:spPr>
      </p:pic>
      <p:grpSp>
        <p:nvGrpSpPr>
          <p:cNvPr id="63" name="组合 62"/>
          <p:cNvGrpSpPr/>
          <p:nvPr/>
        </p:nvGrpSpPr>
        <p:grpSpPr bwMode="auto">
          <a:xfrm>
            <a:off x="2187734" y="1048728"/>
            <a:ext cx="4803775" cy="521735"/>
            <a:chOff x="1641" y="2433"/>
            <a:chExt cx="7565" cy="821"/>
          </a:xfrm>
        </p:grpSpPr>
        <p:sp>
          <p:nvSpPr>
            <p:cNvPr id="64" name="文本框 20"/>
            <p:cNvSpPr txBox="1">
              <a:spLocks noChangeArrowheads="1"/>
            </p:cNvSpPr>
            <p:nvPr/>
          </p:nvSpPr>
          <p:spPr bwMode="auto">
            <a:xfrm>
              <a:off x="1641" y="2433"/>
              <a:ext cx="1584"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latin typeface="幼圆" panose="02010509060101010101" pitchFamily="49" charset="-122"/>
                  <a:ea typeface="幼圆" panose="02010509060101010101" pitchFamily="49" charset="-122"/>
                </a:rPr>
                <a:t>Rose </a:t>
              </a:r>
              <a:r>
                <a:rPr lang="zh-CN" altLang="en-US" sz="1400" b="1" dirty="0">
                  <a:solidFill>
                    <a:schemeClr val="bg1"/>
                  </a:solidFill>
                  <a:latin typeface="幼圆" panose="02010509060101010101" pitchFamily="49" charset="-122"/>
                  <a:ea typeface="幼圆" panose="02010509060101010101" pitchFamily="49" charset="-122"/>
                </a:rPr>
                <a:t>用例视图</a:t>
              </a:r>
              <a:endParaRPr lang="zh-CN" altLang="en-US" sz="1400" b="1" dirty="0">
                <a:solidFill>
                  <a:schemeClr val="bg1"/>
                </a:solidFill>
                <a:latin typeface="幼圆" panose="02010509060101010101" pitchFamily="49" charset="-122"/>
                <a:ea typeface="幼圆" panose="02010509060101010101" pitchFamily="49" charset="-122"/>
              </a:endParaRPr>
            </a:p>
          </p:txBody>
        </p:sp>
        <p:sp>
          <p:nvSpPr>
            <p:cNvPr id="65" name="文本框 64"/>
            <p:cNvSpPr txBox="1"/>
            <p:nvPr/>
          </p:nvSpPr>
          <p:spPr>
            <a:xfrm>
              <a:off x="4001" y="2546"/>
              <a:ext cx="5205"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介绍用例图、顺序图、协作图并结合自己项目</a:t>
              </a:r>
              <a:endParaRPr lang="zh-CN" altLang="en-US" sz="1200" b="1" noProof="1">
                <a:solidFill>
                  <a:schemeClr val="bg1"/>
                </a:solidFill>
                <a:latin typeface="Arial" panose="020B0604020202020204" pitchFamily="34" charset="0"/>
              </a:endParaRPr>
            </a:p>
          </p:txBody>
        </p:sp>
        <p:sp>
          <p:nvSpPr>
            <p:cNvPr id="66" name="椭圆 65"/>
            <p:cNvSpPr/>
            <p:nvPr/>
          </p:nvSpPr>
          <p:spPr>
            <a:xfrm>
              <a:off x="3345" y="2495"/>
              <a:ext cx="485" cy="48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67" name="文本框 23"/>
            <p:cNvSpPr txBox="1">
              <a:spLocks noChangeArrowheads="1"/>
            </p:cNvSpPr>
            <p:nvPr/>
          </p:nvSpPr>
          <p:spPr bwMode="auto">
            <a:xfrm>
              <a:off x="3343" y="2447"/>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dirty="0">
                  <a:solidFill>
                    <a:schemeClr val="bg1"/>
                  </a:solidFill>
                </a:rPr>
                <a:t>1</a:t>
              </a:r>
              <a:endParaRPr lang="en-US" altLang="zh-CN" sz="1800" dirty="0">
                <a:solidFill>
                  <a:schemeClr val="bg1"/>
                </a:solidFill>
              </a:endParaRPr>
            </a:p>
          </p:txBody>
        </p:sp>
      </p:grpSp>
      <p:grpSp>
        <p:nvGrpSpPr>
          <p:cNvPr id="68" name="组合 67"/>
          <p:cNvGrpSpPr/>
          <p:nvPr/>
        </p:nvGrpSpPr>
        <p:grpSpPr bwMode="auto">
          <a:xfrm>
            <a:off x="2150302" y="2478064"/>
            <a:ext cx="4835810" cy="522255"/>
            <a:chOff x="1592" y="2447"/>
            <a:chExt cx="7614" cy="825"/>
          </a:xfrm>
        </p:grpSpPr>
        <p:sp>
          <p:nvSpPr>
            <p:cNvPr id="69" name="文本框 26"/>
            <p:cNvSpPr txBox="1">
              <a:spLocks noChangeArrowheads="1"/>
            </p:cNvSpPr>
            <p:nvPr/>
          </p:nvSpPr>
          <p:spPr bwMode="auto">
            <a:xfrm>
              <a:off x="1592" y="2447"/>
              <a:ext cx="16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latin typeface="幼圆" panose="02010509060101010101" pitchFamily="49" charset="-122"/>
                  <a:ea typeface="幼圆" panose="02010509060101010101" pitchFamily="49" charset="-122"/>
                </a:rPr>
                <a:t>Rose </a:t>
              </a:r>
              <a:r>
                <a:rPr lang="zh-CN" altLang="en-US" sz="1400" b="1" dirty="0">
                  <a:solidFill>
                    <a:schemeClr val="bg1"/>
                  </a:solidFill>
                  <a:latin typeface="幼圆" panose="02010509060101010101" pitchFamily="49" charset="-122"/>
                  <a:ea typeface="幼圆" panose="02010509060101010101" pitchFamily="49" charset="-122"/>
                </a:rPr>
                <a:t>部署视图</a:t>
              </a:r>
              <a:endParaRPr lang="zh-CN" altLang="en-US" sz="1400" b="1" dirty="0">
                <a:solidFill>
                  <a:schemeClr val="bg1"/>
                </a:solidFill>
                <a:latin typeface="幼圆" panose="02010509060101010101" pitchFamily="49" charset="-122"/>
                <a:ea typeface="幼圆" panose="02010509060101010101" pitchFamily="49" charset="-122"/>
              </a:endParaRPr>
            </a:p>
          </p:txBody>
        </p:sp>
        <p:sp>
          <p:nvSpPr>
            <p:cNvPr id="70" name="文本框 69"/>
            <p:cNvSpPr txBox="1"/>
            <p:nvPr/>
          </p:nvSpPr>
          <p:spPr>
            <a:xfrm>
              <a:off x="4002" y="2496"/>
              <a:ext cx="5204" cy="435"/>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介绍部署图并结合自己的项目</a:t>
              </a:r>
              <a:endParaRPr lang="zh-CN" altLang="en-US" sz="1200" b="1" noProof="1">
                <a:solidFill>
                  <a:schemeClr val="bg1"/>
                </a:solidFill>
                <a:latin typeface="Arial" panose="020B0604020202020204" pitchFamily="34" charset="0"/>
              </a:endParaRPr>
            </a:p>
          </p:txBody>
        </p:sp>
        <p:sp>
          <p:nvSpPr>
            <p:cNvPr id="71" name="椭圆 70"/>
            <p:cNvSpPr/>
            <p:nvPr/>
          </p:nvSpPr>
          <p:spPr>
            <a:xfrm>
              <a:off x="3345" y="2496"/>
              <a:ext cx="485" cy="484"/>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72" name="文本框 29"/>
            <p:cNvSpPr txBox="1">
              <a:spLocks noChangeArrowheads="1"/>
            </p:cNvSpPr>
            <p:nvPr/>
          </p:nvSpPr>
          <p:spPr bwMode="auto">
            <a:xfrm>
              <a:off x="3348" y="2447"/>
              <a:ext cx="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3</a:t>
              </a:r>
              <a:endParaRPr lang="en-US" altLang="zh-CN" sz="1800">
                <a:solidFill>
                  <a:schemeClr val="bg1"/>
                </a:solidFill>
              </a:endParaRPr>
            </a:p>
          </p:txBody>
        </p:sp>
      </p:grpSp>
      <p:grpSp>
        <p:nvGrpSpPr>
          <p:cNvPr id="73" name="组合 72"/>
          <p:cNvGrpSpPr/>
          <p:nvPr/>
        </p:nvGrpSpPr>
        <p:grpSpPr bwMode="auto">
          <a:xfrm>
            <a:off x="2158563" y="3117219"/>
            <a:ext cx="4804689" cy="374303"/>
            <a:chOff x="1641" y="2424"/>
            <a:chExt cx="7565" cy="589"/>
          </a:xfrm>
        </p:grpSpPr>
        <p:sp>
          <p:nvSpPr>
            <p:cNvPr id="74" name="文本框 31"/>
            <p:cNvSpPr txBox="1">
              <a:spLocks noChangeArrowheads="1"/>
            </p:cNvSpPr>
            <p:nvPr/>
          </p:nvSpPr>
          <p:spPr bwMode="auto">
            <a:xfrm>
              <a:off x="1641" y="2424"/>
              <a:ext cx="178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600" b="1" dirty="0">
                  <a:solidFill>
                    <a:schemeClr val="bg1"/>
                  </a:solidFill>
                  <a:latin typeface="幼圆" panose="02010509060101010101" pitchFamily="49" charset="-122"/>
                  <a:ea typeface="幼圆" panose="02010509060101010101" pitchFamily="49" charset="-122"/>
                </a:rPr>
                <a:t>参考资料</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75" name="文本框 74"/>
            <p:cNvSpPr txBox="1"/>
            <p:nvPr/>
          </p:nvSpPr>
          <p:spPr>
            <a:xfrm>
              <a:off x="4002" y="2495"/>
              <a:ext cx="5204"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参考文献</a:t>
              </a:r>
              <a:endParaRPr lang="zh-CN" altLang="en-US" sz="1200" b="1" noProof="1">
                <a:solidFill>
                  <a:schemeClr val="bg1"/>
                </a:solidFill>
                <a:latin typeface="Arial" panose="020B0604020202020204" pitchFamily="34" charset="0"/>
              </a:endParaRPr>
            </a:p>
          </p:txBody>
        </p:sp>
        <p:sp>
          <p:nvSpPr>
            <p:cNvPr id="76" name="椭圆 75"/>
            <p:cNvSpPr/>
            <p:nvPr/>
          </p:nvSpPr>
          <p:spPr>
            <a:xfrm>
              <a:off x="3345" y="2495"/>
              <a:ext cx="485" cy="485"/>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77"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4</a:t>
              </a:r>
              <a:endParaRPr lang="en-US" altLang="zh-CN" sz="1800">
                <a:solidFill>
                  <a:schemeClr val="bg1"/>
                </a:solidFill>
              </a:endParaRPr>
            </a:p>
          </p:txBody>
        </p:sp>
      </p:grpSp>
      <p:grpSp>
        <p:nvGrpSpPr>
          <p:cNvPr id="78" name="组合 77"/>
          <p:cNvGrpSpPr/>
          <p:nvPr/>
        </p:nvGrpSpPr>
        <p:grpSpPr bwMode="auto">
          <a:xfrm>
            <a:off x="2180449" y="3675408"/>
            <a:ext cx="4782485" cy="373669"/>
            <a:chOff x="1674" y="2425"/>
            <a:chExt cx="7532" cy="588"/>
          </a:xfrm>
        </p:grpSpPr>
        <p:sp>
          <p:nvSpPr>
            <p:cNvPr id="79" name="文本框 36"/>
            <p:cNvSpPr txBox="1">
              <a:spLocks noChangeArrowheads="1"/>
            </p:cNvSpPr>
            <p:nvPr/>
          </p:nvSpPr>
          <p:spPr bwMode="auto">
            <a:xfrm>
              <a:off x="1674" y="2425"/>
              <a:ext cx="215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600" b="1" dirty="0">
                  <a:solidFill>
                    <a:schemeClr val="bg1"/>
                  </a:solidFill>
                  <a:latin typeface="幼圆" panose="02010509060101010101" pitchFamily="49" charset="-122"/>
                  <a:ea typeface="幼圆" panose="02010509060101010101" pitchFamily="49" charset="-122"/>
                </a:rPr>
                <a:t>组员分工</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80" name="文本框 79"/>
            <p:cNvSpPr txBox="1"/>
            <p:nvPr/>
          </p:nvSpPr>
          <p:spPr>
            <a:xfrm>
              <a:off x="4001" y="2495"/>
              <a:ext cx="5205"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介绍组员分工情况</a:t>
              </a:r>
              <a:endParaRPr lang="zh-CN" altLang="en-US" sz="1200" b="1" noProof="1">
                <a:solidFill>
                  <a:schemeClr val="bg1"/>
                </a:solidFill>
                <a:latin typeface="Arial" panose="020B0604020202020204" pitchFamily="34" charset="0"/>
              </a:endParaRPr>
            </a:p>
          </p:txBody>
        </p:sp>
        <p:sp>
          <p:nvSpPr>
            <p:cNvPr id="81" name="椭圆 80"/>
            <p:cNvSpPr/>
            <p:nvPr/>
          </p:nvSpPr>
          <p:spPr>
            <a:xfrm>
              <a:off x="3343" y="2495"/>
              <a:ext cx="485" cy="485"/>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82" name="文本框 3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5</a:t>
              </a:r>
              <a:endParaRPr lang="en-US" altLang="zh-CN" sz="1800">
                <a:solidFill>
                  <a:schemeClr val="bg1"/>
                </a:solidFill>
              </a:endParaRPr>
            </a:p>
          </p:txBody>
        </p:sp>
      </p:grpSp>
      <p:grpSp>
        <p:nvGrpSpPr>
          <p:cNvPr id="2" name="组合 1"/>
          <p:cNvGrpSpPr/>
          <p:nvPr/>
        </p:nvGrpSpPr>
        <p:grpSpPr bwMode="auto">
          <a:xfrm>
            <a:off x="2154112" y="1775803"/>
            <a:ext cx="4840891" cy="538081"/>
            <a:chOff x="1592" y="2422"/>
            <a:chExt cx="7622" cy="850"/>
          </a:xfrm>
        </p:grpSpPr>
        <p:sp>
          <p:nvSpPr>
            <p:cNvPr id="3" name="文本框 26"/>
            <p:cNvSpPr txBox="1">
              <a:spLocks noChangeArrowheads="1"/>
            </p:cNvSpPr>
            <p:nvPr/>
          </p:nvSpPr>
          <p:spPr bwMode="auto">
            <a:xfrm>
              <a:off x="1592" y="2447"/>
              <a:ext cx="16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b="1" dirty="0">
                  <a:solidFill>
                    <a:schemeClr val="bg1"/>
                  </a:solidFill>
                  <a:latin typeface="幼圆" panose="02010509060101010101" pitchFamily="49" charset="-122"/>
                  <a:ea typeface="幼圆" panose="02010509060101010101" pitchFamily="49" charset="-122"/>
                </a:rPr>
                <a:t>Rose </a:t>
              </a:r>
              <a:r>
                <a:rPr lang="zh-CN" altLang="en-US" sz="1400" b="1" dirty="0">
                  <a:solidFill>
                    <a:schemeClr val="bg1"/>
                  </a:solidFill>
                  <a:latin typeface="幼圆" panose="02010509060101010101" pitchFamily="49" charset="-122"/>
                  <a:ea typeface="幼圆" panose="02010509060101010101" pitchFamily="49" charset="-122"/>
                </a:rPr>
                <a:t>逻辑视图</a:t>
              </a:r>
              <a:endParaRPr lang="zh-CN" altLang="en-US" sz="1400" b="1" dirty="0">
                <a:solidFill>
                  <a:schemeClr val="bg1"/>
                </a:solidFill>
                <a:latin typeface="幼圆" panose="02010509060101010101" pitchFamily="49" charset="-122"/>
                <a:ea typeface="幼圆" panose="02010509060101010101" pitchFamily="49" charset="-122"/>
              </a:endParaRPr>
            </a:p>
          </p:txBody>
        </p:sp>
        <p:sp>
          <p:nvSpPr>
            <p:cNvPr id="4" name="文本框 3"/>
            <p:cNvSpPr txBox="1"/>
            <p:nvPr/>
          </p:nvSpPr>
          <p:spPr>
            <a:xfrm>
              <a:off x="4010" y="2496"/>
              <a:ext cx="5204" cy="435"/>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介绍类图、状态图并结合自己项目</a:t>
              </a:r>
              <a:endParaRPr lang="zh-CN" altLang="en-US" sz="1200" b="1" noProof="1">
                <a:solidFill>
                  <a:schemeClr val="bg1"/>
                </a:solidFill>
                <a:latin typeface="Arial" panose="020B0604020202020204" pitchFamily="34" charset="0"/>
              </a:endParaRPr>
            </a:p>
          </p:txBody>
        </p:sp>
        <p:sp>
          <p:nvSpPr>
            <p:cNvPr id="5" name="椭圆 4"/>
            <p:cNvSpPr/>
            <p:nvPr/>
          </p:nvSpPr>
          <p:spPr>
            <a:xfrm>
              <a:off x="3345" y="2496"/>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7" name="文本框 29"/>
            <p:cNvSpPr txBox="1">
              <a:spLocks noChangeArrowheads="1"/>
            </p:cNvSpPr>
            <p:nvPr/>
          </p:nvSpPr>
          <p:spPr bwMode="auto">
            <a:xfrm flipH="1">
              <a:off x="3359" y="2422"/>
              <a:ext cx="2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a:solidFill>
                    <a:schemeClr val="bg1"/>
                  </a:solidFill>
                </a:rPr>
                <a:t>2</a:t>
              </a:r>
              <a:endParaRPr lang="en-US" altLang="zh-CN" sz="1800">
                <a:solidFill>
                  <a:schemeClr val="bg1"/>
                </a:solidFill>
              </a:endParaRPr>
            </a:p>
          </p:txBody>
        </p:sp>
      </p:grpSp>
      <p:grpSp>
        <p:nvGrpSpPr>
          <p:cNvPr id="8" name="组合 7"/>
          <p:cNvGrpSpPr/>
          <p:nvPr/>
        </p:nvGrpSpPr>
        <p:grpSpPr bwMode="auto">
          <a:xfrm>
            <a:off x="2180449" y="4193567"/>
            <a:ext cx="4782485" cy="368585"/>
            <a:chOff x="1674" y="2422"/>
            <a:chExt cx="7532" cy="580"/>
          </a:xfrm>
        </p:grpSpPr>
        <p:sp>
          <p:nvSpPr>
            <p:cNvPr id="10" name="文本框 36"/>
            <p:cNvSpPr txBox="1">
              <a:spLocks noChangeArrowheads="1"/>
            </p:cNvSpPr>
            <p:nvPr/>
          </p:nvSpPr>
          <p:spPr bwMode="auto">
            <a:xfrm>
              <a:off x="1674" y="2425"/>
              <a:ext cx="2154"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1600" b="1" dirty="0">
                  <a:solidFill>
                    <a:schemeClr val="bg1"/>
                  </a:solidFill>
                  <a:latin typeface="幼圆" panose="02010509060101010101" pitchFamily="49" charset="-122"/>
                  <a:ea typeface="幼圆" panose="02010509060101010101" pitchFamily="49" charset="-122"/>
                </a:rPr>
                <a:t>课堂疑问</a:t>
              </a:r>
              <a:endParaRPr lang="zh-CN" altLang="en-US" sz="1600" b="1" dirty="0">
                <a:solidFill>
                  <a:schemeClr val="bg1"/>
                </a:solidFill>
                <a:latin typeface="幼圆" panose="02010509060101010101" pitchFamily="49" charset="-122"/>
                <a:ea typeface="幼圆" panose="02010509060101010101" pitchFamily="49" charset="-122"/>
              </a:endParaRPr>
            </a:p>
          </p:txBody>
        </p:sp>
        <p:sp>
          <p:nvSpPr>
            <p:cNvPr id="11" name="文本框 10"/>
            <p:cNvSpPr txBox="1"/>
            <p:nvPr/>
          </p:nvSpPr>
          <p:spPr>
            <a:xfrm>
              <a:off x="4001" y="2495"/>
              <a:ext cx="5205" cy="434"/>
            </a:xfrm>
            <a:prstGeom prst="rect">
              <a:avLst/>
            </a:prstGeom>
            <a:noFill/>
            <a:ln>
              <a:noFill/>
            </a:ln>
          </p:spPr>
          <p:txBody>
            <a:bodyPr>
              <a:spAutoFit/>
            </a:bodyPr>
            <a:lstStyle/>
            <a:p>
              <a:r>
                <a:rPr lang="zh-CN" altLang="en-US" sz="1200" b="1" noProof="1">
                  <a:solidFill>
                    <a:schemeClr val="bg1"/>
                  </a:solidFill>
                  <a:latin typeface="Arial" panose="020B0604020202020204" pitchFamily="34" charset="0"/>
                </a:rPr>
                <a:t>针对</a:t>
              </a:r>
              <a:r>
                <a:rPr lang="en-US" altLang="zh-CN" sz="1200" b="1" noProof="1">
                  <a:solidFill>
                    <a:schemeClr val="bg1"/>
                  </a:solidFill>
                  <a:latin typeface="Arial" panose="020B0604020202020204" pitchFamily="34" charset="0"/>
                </a:rPr>
                <a:t>PPT</a:t>
              </a:r>
              <a:r>
                <a:rPr lang="zh-CN" altLang="en-US" sz="1200" b="1" noProof="1">
                  <a:solidFill>
                    <a:schemeClr val="bg1"/>
                  </a:solidFill>
                  <a:latin typeface="Arial" panose="020B0604020202020204" pitchFamily="34" charset="0"/>
                </a:rPr>
                <a:t>讲的内容提出问题</a:t>
              </a:r>
              <a:endParaRPr lang="zh-CN" altLang="en-US" sz="1200" b="1" noProof="1">
                <a:solidFill>
                  <a:schemeClr val="bg1"/>
                </a:solidFill>
                <a:latin typeface="Arial" panose="020B0604020202020204" pitchFamily="34" charset="0"/>
              </a:endParaRPr>
            </a:p>
          </p:txBody>
        </p:sp>
        <p:sp>
          <p:nvSpPr>
            <p:cNvPr id="12" name="椭圆 11"/>
            <p:cNvSpPr/>
            <p:nvPr/>
          </p:nvSpPr>
          <p:spPr>
            <a:xfrm>
              <a:off x="3343" y="2495"/>
              <a:ext cx="485" cy="485"/>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13" name="文本框 39"/>
            <p:cNvSpPr txBox="1">
              <a:spLocks noChangeArrowheads="1"/>
            </p:cNvSpPr>
            <p:nvPr/>
          </p:nvSpPr>
          <p:spPr bwMode="auto">
            <a:xfrm>
              <a:off x="3349" y="2422"/>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800">
                  <a:solidFill>
                    <a:schemeClr val="bg1"/>
                  </a:solidFill>
                </a:rPr>
                <a:t>6</a:t>
              </a:r>
              <a:endParaRPr lang="en-US" altLang="zh-CN" sz="18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ppt_x</p:attrName>
                                        </p:attrNameLst>
                                      </p:cBhvr>
                                      <p:tavLst>
                                        <p:tav tm="0">
                                          <p:val>
                                            <p:strVal val="0-#ppt_w/2"/>
                                          </p:val>
                                        </p:tav>
                                        <p:tav tm="100000">
                                          <p:val>
                                            <p:strVal val="#ppt_x"/>
                                          </p:val>
                                        </p:tav>
                                      </p:tavLst>
                                    </p:anim>
                                    <p:anim calcmode="lin" valueType="num">
                                      <p:cBhvr>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p:cTn id="11" dur="500" fill="hold"/>
                                        <p:tgtEl>
                                          <p:spTgt spid="68"/>
                                        </p:tgtEl>
                                        <p:attrNameLst>
                                          <p:attrName>ppt_x</p:attrName>
                                        </p:attrNameLst>
                                      </p:cBhvr>
                                      <p:tavLst>
                                        <p:tav tm="0">
                                          <p:val>
                                            <p:strVal val="1+#ppt_w/2"/>
                                          </p:val>
                                        </p:tav>
                                        <p:tav tm="100000">
                                          <p:val>
                                            <p:strVal val="#ppt_x"/>
                                          </p:val>
                                        </p:tav>
                                      </p:tavLst>
                                    </p:anim>
                                    <p:anim calcmode="lin" valueType="num">
                                      <p:cBhvr>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p:cTn id="15" dur="500" fill="hold"/>
                                        <p:tgtEl>
                                          <p:spTgt spid="73"/>
                                        </p:tgtEl>
                                        <p:attrNameLst>
                                          <p:attrName>ppt_x</p:attrName>
                                        </p:attrNameLst>
                                      </p:cBhvr>
                                      <p:tavLst>
                                        <p:tav tm="0">
                                          <p:val>
                                            <p:strVal val="0-#ppt_w/2"/>
                                          </p:val>
                                        </p:tav>
                                        <p:tav tm="100000">
                                          <p:val>
                                            <p:strVal val="#ppt_x"/>
                                          </p:val>
                                        </p:tav>
                                      </p:tavLst>
                                    </p:anim>
                                    <p:anim calcmode="lin" valueType="num">
                                      <p:cBhvr>
                                        <p:cTn id="16" dur="500" fill="hold"/>
                                        <p:tgtEl>
                                          <p:spTgt spid="7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 calcmode="lin" valueType="num">
                                      <p:cBhvr>
                                        <p:cTn id="19" dur="500" fill="hold"/>
                                        <p:tgtEl>
                                          <p:spTgt spid="78"/>
                                        </p:tgtEl>
                                        <p:attrNameLst>
                                          <p:attrName>ppt_x</p:attrName>
                                        </p:attrNameLst>
                                      </p:cBhvr>
                                      <p:tavLst>
                                        <p:tav tm="0">
                                          <p:val>
                                            <p:strVal val="1+#ppt_w/2"/>
                                          </p:val>
                                        </p:tav>
                                        <p:tav tm="100000">
                                          <p:val>
                                            <p:strVal val="#ppt_x"/>
                                          </p:val>
                                        </p:tav>
                                      </p:tavLst>
                                    </p:anim>
                                    <p:anim calcmode="lin" valueType="num">
                                      <p:cBhvr>
                                        <p:cTn id="20" dur="500" fill="hold"/>
                                        <p:tgtEl>
                                          <p:spTgt spid="78"/>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1+#ppt_w/2"/>
                                          </p:val>
                                        </p:tav>
                                        <p:tav tm="100000">
                                          <p:val>
                                            <p:strVal val="#ppt_x"/>
                                          </p:val>
                                        </p:tav>
                                      </p:tavLst>
                                    </p:anim>
                                    <p:anim calcmode="lin" valueType="num">
                                      <p:cBhvr>
                                        <p:cTn id="24" dur="5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1+#ppt_w/2"/>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2.1</a:t>
            </a:r>
            <a:r>
              <a:rPr lang="zh-CN" altLang="en-US" sz="2400" b="1">
                <a:solidFill>
                  <a:schemeClr val="bg1"/>
                </a:solidFill>
              </a:rPr>
              <a:t>类图</a:t>
            </a:r>
            <a:endParaRPr lang="zh-CN" altLang="en-US" sz="2400" b="1">
              <a:solidFill>
                <a:schemeClr val="bg1"/>
              </a:solidFill>
            </a:endParaRPr>
          </a:p>
        </p:txBody>
      </p:sp>
      <p:sp>
        <p:nvSpPr>
          <p:cNvPr id="21" name="文本框 20"/>
          <p:cNvSpPr txBox="1"/>
          <p:nvPr/>
        </p:nvSpPr>
        <p:spPr>
          <a:xfrm>
            <a:off x="245173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类图创建步骤</a:t>
            </a:r>
            <a:r>
              <a:rPr kumimoji="1" lang="en-US" altLang="zh-CN" sz="1800" b="1" dirty="0">
                <a:solidFill>
                  <a:srgbClr val="FF0000"/>
                </a:solidFill>
                <a:latin typeface="楷体_GB2312" charset="-122"/>
                <a:ea typeface="楷体_GB2312" charset="-122"/>
                <a:sym typeface="+mn-ea"/>
              </a:rPr>
              <a:t>:</a:t>
            </a:r>
            <a:endParaRPr kumimoji="1" lang="en-US" altLang="zh-CN" sz="1800" b="1" dirty="0">
              <a:solidFill>
                <a:srgbClr val="FF0000"/>
              </a:solidFill>
              <a:latin typeface="楷体_GB2312" charset="-122"/>
              <a:ea typeface="楷体_GB2312" charset="-122"/>
              <a:sym typeface="+mn-ea"/>
            </a:endParaRPr>
          </a:p>
        </p:txBody>
      </p:sp>
      <p:sp>
        <p:nvSpPr>
          <p:cNvPr id="55" name="矩形 54"/>
          <p:cNvSpPr/>
          <p:nvPr/>
        </p:nvSpPr>
        <p:spPr>
          <a:xfrm>
            <a:off x="2872569" y="2126960"/>
            <a:ext cx="343217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研究分析问题领域确定系统需求</a:t>
            </a:r>
            <a:endParaRPr lang="zh-CN" altLang="en-US" dirty="0"/>
          </a:p>
        </p:txBody>
      </p:sp>
      <p:sp>
        <p:nvSpPr>
          <p:cNvPr id="58" name="矩形 57"/>
          <p:cNvSpPr/>
          <p:nvPr/>
        </p:nvSpPr>
        <p:spPr>
          <a:xfrm>
            <a:off x="2693233" y="2796448"/>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确定类，明确类的含义和职责、确定属性和操作</a:t>
            </a:r>
            <a:endParaRPr lang="zh-CN" altLang="en-US" dirty="0"/>
          </a:p>
        </p:txBody>
      </p:sp>
      <p:sp>
        <p:nvSpPr>
          <p:cNvPr id="64" name="矩形 63"/>
          <p:cNvSpPr/>
          <p:nvPr/>
        </p:nvSpPr>
        <p:spPr>
          <a:xfrm>
            <a:off x="2608262" y="3458305"/>
            <a:ext cx="4327525" cy="297180"/>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确定类之间的关系</a:t>
            </a:r>
            <a:endParaRPr lang="zh-CN" altLang="en-US" dirty="0"/>
          </a:p>
        </p:txBody>
      </p:sp>
      <p:sp>
        <p:nvSpPr>
          <p:cNvPr id="68" name="虚尾箭头 8"/>
          <p:cNvSpPr/>
          <p:nvPr/>
        </p:nvSpPr>
        <p:spPr>
          <a:xfrm rot="5400000">
            <a:off x="4381121" y="2456328"/>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9" name="虚尾箭头 8"/>
          <p:cNvSpPr/>
          <p:nvPr/>
        </p:nvSpPr>
        <p:spPr>
          <a:xfrm rot="5400000">
            <a:off x="4391054" y="3153811"/>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21" name="文本框 20"/>
          <p:cNvSpPr txBox="1"/>
          <p:nvPr/>
        </p:nvSpPr>
        <p:spPr>
          <a:xfrm>
            <a:off x="2472690" y="1582420"/>
            <a:ext cx="5706745" cy="2799715"/>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定义：</a:t>
            </a:r>
            <a:r>
              <a:rPr kumimoji="1" lang="zh-CN" altLang="en-US" sz="1400" b="1" dirty="0">
                <a:solidFill>
                  <a:schemeClr val="bg1"/>
                </a:solidFill>
                <a:latin typeface="楷体_GB2312" charset="-122"/>
                <a:ea typeface="楷体_GB2312" charset="-122"/>
                <a:sym typeface="+mn-ea"/>
              </a:rPr>
              <a:t>状态图机图是系统分析的常用工具之一，它通过建立类对象的生存周期模型来描述对象随时间变化的动态行为。所有对象都有状态。状态是对象执行了一系列活动的结果，当某个事件发生后，对象的状态将发生变化。</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800" b="1" dirty="0">
                <a:solidFill>
                  <a:srgbClr val="FF0000"/>
                </a:solidFill>
                <a:latin typeface="楷体_GB2312" charset="-122"/>
                <a:ea typeface="楷体_GB2312" charset="-122"/>
                <a:sym typeface="+mn-ea"/>
              </a:rPr>
              <a:t>作用：</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可以捕获对象、子系统和系统的生命周期。它们可以告知一个对象可以拥有的状态，并且事件(如消息的接收，时间的流逝、错误、条件为真等)会怎样随着时间的推移来影响这些状态。一个状态图应该连接到所有具有清晰的可标志状态和复杂行为的类；该图可以确定类的行为以及该行为如何根据当前的状态而变化，也可以展示哪些事件将会改变类的对象的状态。</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17" name="文本框 16"/>
          <p:cNvSpPr txBox="1"/>
          <p:nvPr/>
        </p:nvSpPr>
        <p:spPr>
          <a:xfrm>
            <a:off x="245173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状态图创建示例</a:t>
            </a:r>
            <a:r>
              <a:rPr kumimoji="1" lang="en-US" altLang="zh-CN" sz="1800" b="1" dirty="0">
                <a:solidFill>
                  <a:srgbClr val="FF0000"/>
                </a:solidFill>
                <a:latin typeface="楷体_GB2312" charset="-122"/>
                <a:ea typeface="楷体_GB2312" charset="-122"/>
                <a:sym typeface="+mn-ea"/>
              </a:rPr>
              <a:t>:</a:t>
            </a:r>
            <a:endParaRPr kumimoji="1" lang="en-US" altLang="zh-CN" sz="1800" b="1" dirty="0">
              <a:solidFill>
                <a:srgbClr val="FF0000"/>
              </a:solidFill>
              <a:latin typeface="楷体_GB2312" charset="-122"/>
              <a:ea typeface="楷体_GB2312" charset="-122"/>
              <a:sym typeface="+mn-ea"/>
            </a:endParaRPr>
          </a:p>
        </p:txBody>
      </p:sp>
      <p:pic>
        <p:nvPicPr>
          <p:cNvPr id="22" name="图片 21" descr="QQ截图20171112182231"/>
          <p:cNvPicPr>
            <a:picLocks noChangeAspect="1"/>
          </p:cNvPicPr>
          <p:nvPr/>
        </p:nvPicPr>
        <p:blipFill>
          <a:blip r:embed="rId4"/>
          <a:stretch>
            <a:fillRect/>
          </a:stretch>
        </p:blipFill>
        <p:spPr>
          <a:xfrm>
            <a:off x="2457450" y="2040890"/>
            <a:ext cx="6086475" cy="30010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17" name="文本框 16"/>
          <p:cNvSpPr txBox="1"/>
          <p:nvPr/>
        </p:nvSpPr>
        <p:spPr>
          <a:xfrm>
            <a:off x="244411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状态图的元素组成</a:t>
            </a:r>
            <a:r>
              <a:rPr kumimoji="1" lang="en-US" altLang="zh-CN" sz="1800" b="1" dirty="0">
                <a:solidFill>
                  <a:srgbClr val="FF0000"/>
                </a:solidFill>
                <a:latin typeface="楷体_GB2312" charset="-122"/>
                <a:ea typeface="楷体_GB2312" charset="-122"/>
                <a:sym typeface="+mn-ea"/>
              </a:rPr>
              <a:t>:</a:t>
            </a:r>
            <a:endParaRPr kumimoji="1" lang="en-US" altLang="zh-CN" sz="1800" b="1" dirty="0">
              <a:solidFill>
                <a:srgbClr val="FF0000"/>
              </a:solidFill>
              <a:latin typeface="楷体_GB2312" charset="-122"/>
              <a:ea typeface="楷体_GB2312" charset="-122"/>
              <a:sym typeface="+mn-ea"/>
            </a:endParaRPr>
          </a:p>
        </p:txBody>
      </p:sp>
      <p:graphicFrame>
        <p:nvGraphicFramePr>
          <p:cNvPr id="162" name="表格 161"/>
          <p:cNvGraphicFramePr/>
          <p:nvPr/>
        </p:nvGraphicFramePr>
        <p:xfrm>
          <a:off x="2386330" y="2050415"/>
          <a:ext cx="6399530" cy="1897380"/>
        </p:xfrm>
        <a:graphic>
          <a:graphicData uri="http://schemas.openxmlformats.org/drawingml/2006/table">
            <a:tbl>
              <a:tblPr firstRow="1" bandRow="1">
                <a:effectLst/>
                <a:tableStyleId>{5C22544A-7EE6-4342-B048-85BDC9FD1C3A}</a:tableStyleId>
              </a:tblPr>
              <a:tblGrid>
                <a:gridCol w="3199765"/>
                <a:gridCol w="3199765"/>
              </a:tblGrid>
              <a:tr h="37338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381000">
                <a:tc>
                  <a:txBody>
                    <a:bodyPr/>
                    <a:p>
                      <a:pPr algn="ctr">
                        <a:buNone/>
                      </a:pPr>
                      <a:r>
                        <a:rPr lang="zh-CN" altLang="en-US" sz="1400">
                          <a:solidFill>
                            <a:schemeClr val="bg1"/>
                          </a:solidFill>
                        </a:rPr>
                        <a:t>状态</a:t>
                      </a:r>
                      <a:endParaRPr lang="zh-CN" altLang="en-US" sz="1400">
                        <a:solidFill>
                          <a:schemeClr val="bg1"/>
                        </a:solidFill>
                      </a:endParaRPr>
                    </a:p>
                  </a:txBody>
                  <a:tcPr>
                    <a:noFill/>
                  </a:tcPr>
                </a:tc>
                <a:tc>
                  <a:txBody>
                    <a:bodyPr/>
                    <a:p>
                      <a:pPr>
                        <a:buNone/>
                      </a:pPr>
                      <a:r>
                        <a:rPr lang="zh-CN" altLang="en-US">
                          <a:solidFill>
                            <a:schemeClr val="bg1"/>
                          </a:solidFill>
                        </a:rPr>
                        <a:t>状态定义对象在其生命周期中的条件或状况</a:t>
                      </a:r>
                      <a:endParaRPr lang="zh-CN" altLang="en-US">
                        <a:solidFill>
                          <a:schemeClr val="bg1"/>
                        </a:solidFill>
                      </a:endParaRPr>
                    </a:p>
                  </a:txBody>
                  <a:tcPr>
                    <a:noFill/>
                  </a:tcPr>
                </a:tc>
              </a:tr>
              <a:tr h="381000">
                <a:tc>
                  <a:txBody>
                    <a:bodyPr/>
                    <a:p>
                      <a:pPr algn="ctr">
                        <a:buNone/>
                      </a:pPr>
                      <a:r>
                        <a:rPr lang="zh-CN" altLang="en-US" sz="1400">
                          <a:solidFill>
                            <a:schemeClr val="bg1"/>
                          </a:solidFill>
                        </a:rPr>
                        <a:t>转换</a:t>
                      </a:r>
                      <a:endParaRPr lang="zh-CN" altLang="en-US" sz="1400">
                        <a:solidFill>
                          <a:schemeClr val="bg1"/>
                        </a:solidFill>
                      </a:endParaRPr>
                    </a:p>
                  </a:txBody>
                  <a:tcPr>
                    <a:noFill/>
                  </a:tcPr>
                </a:tc>
                <a:tc>
                  <a:txBody>
                    <a:bodyPr/>
                    <a:p>
                      <a:pPr>
                        <a:buNone/>
                      </a:pPr>
                      <a:r>
                        <a:rPr lang="zh-CN" altLang="en-US" sz="1400">
                          <a:solidFill>
                            <a:schemeClr val="bg1"/>
                          </a:solidFill>
                        </a:rPr>
                        <a:t>对象的状态这之间的转移叫转换，它包括事件和动作</a:t>
                      </a:r>
                      <a:endParaRPr lang="zh-CN" altLang="en-US" sz="1400">
                        <a:solidFill>
                          <a:schemeClr val="bg1"/>
                        </a:solidFill>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17" name="文本框 16"/>
          <p:cNvSpPr txBox="1"/>
          <p:nvPr/>
        </p:nvSpPr>
        <p:spPr>
          <a:xfrm>
            <a:off x="2386330" y="1431925"/>
            <a:ext cx="6525260" cy="891540"/>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状态图元素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状态</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一个状态通常包括名称、进入/退出活动、内部转换、子状态和延迟事件 等五个部分组成</a:t>
            </a:r>
            <a:endParaRPr kumimoji="1" lang="zh-CN" altLang="en-US" sz="1400" b="1" dirty="0">
              <a:solidFill>
                <a:schemeClr val="bg1"/>
              </a:solidFill>
              <a:latin typeface="楷体_GB2312" charset="-122"/>
              <a:ea typeface="楷体_GB2312" charset="-122"/>
              <a:sym typeface="+mn-ea"/>
            </a:endParaRPr>
          </a:p>
        </p:txBody>
      </p:sp>
      <p:pic>
        <p:nvPicPr>
          <p:cNvPr id="22" name="图片 21"/>
          <p:cNvPicPr>
            <a:picLocks noChangeAspect="1"/>
          </p:cNvPicPr>
          <p:nvPr/>
        </p:nvPicPr>
        <p:blipFill>
          <a:blip r:embed="rId4"/>
          <a:stretch>
            <a:fillRect/>
          </a:stretch>
        </p:blipFill>
        <p:spPr>
          <a:xfrm>
            <a:off x="2386330" y="2950845"/>
            <a:ext cx="3810635" cy="815340"/>
          </a:xfrm>
          <a:prstGeom prst="rect">
            <a:avLst/>
          </a:prstGeom>
        </p:spPr>
      </p:pic>
      <p:pic>
        <p:nvPicPr>
          <p:cNvPr id="24" name="图片 23" descr="QQ截图20171112181814"/>
          <p:cNvPicPr>
            <a:picLocks noChangeAspect="1"/>
          </p:cNvPicPr>
          <p:nvPr/>
        </p:nvPicPr>
        <p:blipFill>
          <a:blip r:embed="rId5"/>
          <a:stretch>
            <a:fillRect/>
          </a:stretch>
        </p:blipFill>
        <p:spPr>
          <a:xfrm>
            <a:off x="2309495" y="4113530"/>
            <a:ext cx="2514600" cy="76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17" name="文本框 16"/>
          <p:cNvSpPr txBox="1"/>
          <p:nvPr/>
        </p:nvSpPr>
        <p:spPr>
          <a:xfrm>
            <a:off x="2386330" y="1431925"/>
            <a:ext cx="6525260" cy="3476625"/>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状态图元素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转换</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一个状态通常包括名称、进入/退出活动、内部转换、子状态和延迟事件 等五个部分组成</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转换的五要素：</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源状态：即受转换影响的状态</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•目标状态：当转换完成后对象的状态</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•触发事件：用来为转换定义一个事件，包括调用、改变、信号、时间四类事件</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•监护条件：布尔表达式，决定是否激活转换、</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•动作：转换激活时的操作</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17" name="文本框 16"/>
          <p:cNvSpPr txBox="1"/>
          <p:nvPr/>
        </p:nvSpPr>
        <p:spPr>
          <a:xfrm>
            <a:off x="2386330" y="1431925"/>
            <a:ext cx="6525260" cy="460375"/>
          </a:xfrm>
          <a:prstGeom prst="rect">
            <a:avLst/>
          </a:prstGeom>
          <a:noFill/>
        </p:spPr>
        <p:txBody>
          <a:bodyPr wrap="square" rtlCol="0">
            <a:spAutoFit/>
          </a:bodyPr>
          <a:p>
            <a:r>
              <a:rPr kumimoji="1" lang="zh-CN" altLang="en-US" sz="1400" b="1" dirty="0">
                <a:solidFill>
                  <a:schemeClr val="bg1"/>
                </a:solidFill>
                <a:latin typeface="楷体_GB2312" charset="-122"/>
                <a:ea typeface="楷体_GB2312" charset="-122"/>
                <a:sym typeface="+mn-ea"/>
              </a:rPr>
              <a:t>状态图元素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转换</a:t>
            </a:r>
            <a:r>
              <a:rPr kumimoji="1" lang="zh-CN" altLang="en-US" sz="1600" b="1" dirty="0">
                <a:solidFill>
                  <a:schemeClr val="bg1"/>
                </a:solidFill>
                <a:latin typeface="楷体_GB2312" charset="-122"/>
                <a:ea typeface="楷体_GB2312" charset="-122"/>
                <a:sym typeface="+mn-ea"/>
              </a:rPr>
              <a:t>：</a:t>
            </a:r>
            <a:endParaRPr kumimoji="1" lang="zh-CN" altLang="en-US" sz="1400" b="1" dirty="0">
              <a:solidFill>
                <a:schemeClr val="bg1"/>
              </a:solidFill>
              <a:latin typeface="楷体_GB2312" charset="-122"/>
              <a:ea typeface="楷体_GB2312" charset="-122"/>
              <a:sym typeface="+mn-ea"/>
            </a:endParaRPr>
          </a:p>
        </p:txBody>
      </p:sp>
      <p:pic>
        <p:nvPicPr>
          <p:cNvPr id="22" name="图片 21" descr="QQ截图20171112182100"/>
          <p:cNvPicPr>
            <a:picLocks noChangeAspect="1"/>
          </p:cNvPicPr>
          <p:nvPr/>
        </p:nvPicPr>
        <p:blipFill>
          <a:blip r:embed="rId4"/>
          <a:stretch>
            <a:fillRect/>
          </a:stretch>
        </p:blipFill>
        <p:spPr>
          <a:xfrm>
            <a:off x="2203450" y="2234565"/>
            <a:ext cx="6595110" cy="823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19" name="矩形 5"/>
          <p:cNvSpPr>
            <a:spLocks noChangeArrowheads="1"/>
          </p:cNvSpPr>
          <p:nvPr/>
        </p:nvSpPr>
        <p:spPr bwMode="auto">
          <a:xfrm>
            <a:off x="398658" y="1232225"/>
            <a:ext cx="1237323" cy="1483857"/>
          </a:xfrm>
          <a:prstGeom prst="rect">
            <a:avLst/>
          </a:prstGeom>
          <a:solidFill>
            <a:srgbClr val="F32307"/>
          </a:solidFill>
          <a:ln>
            <a:noFill/>
          </a:ln>
        </p:spPr>
        <p:txBody>
          <a:bodyPr anchor="ctr"/>
          <a:lstStyle/>
          <a:p>
            <a:pPr algn="ctr" eaLnBrk="1" hangingPunct="1"/>
            <a:endParaRPr lang="zh-CN" altLang="en-US" sz="800">
              <a:solidFill>
                <a:srgbClr val="FFFFFF"/>
              </a:solidFill>
            </a:endParaRPr>
          </a:p>
        </p:txBody>
      </p:sp>
      <p:sp>
        <p:nvSpPr>
          <p:cNvPr id="23" name="矩形 9"/>
          <p:cNvSpPr>
            <a:spLocks noChangeArrowheads="1"/>
          </p:cNvSpPr>
          <p:nvPr/>
        </p:nvSpPr>
        <p:spPr bwMode="auto">
          <a:xfrm>
            <a:off x="398658" y="2716082"/>
            <a:ext cx="1237323"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27" name="图片 13"/>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6120" y="1317117"/>
            <a:ext cx="790770" cy="79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椭圆 16"/>
          <p:cNvSpPr>
            <a:spLocks noChangeArrowheads="1"/>
          </p:cNvSpPr>
          <p:nvPr/>
        </p:nvSpPr>
        <p:spPr bwMode="auto">
          <a:xfrm>
            <a:off x="931265"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37" name="矩形 1"/>
          <p:cNvSpPr>
            <a:spLocks noChangeArrowheads="1"/>
          </p:cNvSpPr>
          <p:nvPr/>
        </p:nvSpPr>
        <p:spPr bwMode="auto">
          <a:xfrm>
            <a:off x="377726" y="2800974"/>
            <a:ext cx="1280351"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逻辑视图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6" name="椭圆 5"/>
          <p:cNvSpPr/>
          <p:nvPr/>
        </p:nvSpPr>
        <p:spPr>
          <a:xfrm>
            <a:off x="797329" y="393898"/>
            <a:ext cx="308034" cy="30639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18" name="文本框 29"/>
          <p:cNvSpPr txBox="1">
            <a:spLocks noChangeArrowheads="1"/>
          </p:cNvSpPr>
          <p:nvPr/>
        </p:nvSpPr>
        <p:spPr bwMode="auto">
          <a:xfrm flipH="1">
            <a:off x="797331" y="362293"/>
            <a:ext cx="180374" cy="36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2</a:t>
            </a:r>
            <a:endParaRPr lang="en-US" altLang="zh-CN" sz="1800">
              <a:solidFill>
                <a:schemeClr val="bg1"/>
              </a:solidFill>
            </a:endParaRPr>
          </a:p>
        </p:txBody>
      </p:sp>
      <p:sp>
        <p:nvSpPr>
          <p:cNvPr id="20" name="文本框 1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2.2</a:t>
            </a:r>
            <a:r>
              <a:rPr lang="zh-CN" altLang="en-US" sz="2400" b="1">
                <a:solidFill>
                  <a:schemeClr val="bg1"/>
                </a:solidFill>
              </a:rPr>
              <a:t>状态图</a:t>
            </a:r>
            <a:endParaRPr lang="zh-CN" altLang="en-US" sz="2400" b="1">
              <a:solidFill>
                <a:schemeClr val="bg1"/>
              </a:solidFill>
            </a:endParaRPr>
          </a:p>
        </p:txBody>
      </p:sp>
      <p:sp>
        <p:nvSpPr>
          <p:cNvPr id="21" name="文本框 20"/>
          <p:cNvSpPr txBox="1"/>
          <p:nvPr/>
        </p:nvSpPr>
        <p:spPr>
          <a:xfrm>
            <a:off x="2444115" y="15748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状态图的创建步骤</a:t>
            </a:r>
            <a:r>
              <a:rPr kumimoji="1" lang="en-US" altLang="zh-CN" sz="1800" b="1" dirty="0">
                <a:solidFill>
                  <a:srgbClr val="FF0000"/>
                </a:solidFill>
                <a:latin typeface="楷体_GB2312" charset="-122"/>
                <a:ea typeface="楷体_GB2312" charset="-122"/>
                <a:sym typeface="+mn-ea"/>
              </a:rPr>
              <a:t>:</a:t>
            </a:r>
            <a:endParaRPr kumimoji="1" lang="en-US" altLang="zh-CN" sz="1800" b="1" dirty="0">
              <a:solidFill>
                <a:srgbClr val="FF0000"/>
              </a:solidFill>
              <a:latin typeface="楷体_GB2312" charset="-122"/>
              <a:ea typeface="楷体_GB2312" charset="-122"/>
              <a:sym typeface="+mn-ea"/>
            </a:endParaRPr>
          </a:p>
        </p:txBody>
      </p:sp>
      <p:sp>
        <p:nvSpPr>
          <p:cNvPr id="55" name="矩形 54"/>
          <p:cNvSpPr/>
          <p:nvPr/>
        </p:nvSpPr>
        <p:spPr>
          <a:xfrm>
            <a:off x="2444115" y="2107565"/>
            <a:ext cx="439356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识别一个要对其生命周期进行描述的参与行为的类</a:t>
            </a:r>
            <a:endParaRPr lang="zh-CN" altLang="en-US" dirty="0"/>
          </a:p>
        </p:txBody>
      </p:sp>
      <p:sp>
        <p:nvSpPr>
          <p:cNvPr id="58" name="矩形 57"/>
          <p:cNvSpPr/>
          <p:nvPr/>
        </p:nvSpPr>
        <p:spPr>
          <a:xfrm>
            <a:off x="2693233" y="2796448"/>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对状态建模，确定对象可能存在的状态</a:t>
            </a:r>
            <a:endParaRPr lang="zh-CN" altLang="en-US" dirty="0"/>
          </a:p>
        </p:txBody>
      </p:sp>
      <p:sp>
        <p:nvSpPr>
          <p:cNvPr id="63" name="文本框 71"/>
          <p:cNvSpPr txBox="1">
            <a:spLocks noChangeArrowheads="1"/>
          </p:cNvSpPr>
          <p:nvPr/>
        </p:nvSpPr>
        <p:spPr bwMode="auto">
          <a:xfrm>
            <a:off x="3441374" y="4120162"/>
            <a:ext cx="2261012" cy="291465"/>
          </a:xfrm>
          <a:prstGeom prst="rect">
            <a:avLst/>
          </a:prstGeom>
          <a:solidFill>
            <a:schemeClr val="accent1">
              <a:lumMod val="75000"/>
            </a:schemeClr>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lt1"/>
                </a:solidFill>
                <a:latin typeface="+mn-lt"/>
                <a:ea typeface="+mn-ea"/>
              </a:rPr>
              <a:t>对建模结果进行精化和细化</a:t>
            </a:r>
            <a:endParaRPr lang="zh-CN" altLang="en-US" dirty="0">
              <a:solidFill>
                <a:schemeClr val="lt1"/>
              </a:solidFill>
              <a:latin typeface="+mn-lt"/>
              <a:ea typeface="+mn-ea"/>
            </a:endParaRPr>
          </a:p>
        </p:txBody>
      </p:sp>
      <p:sp>
        <p:nvSpPr>
          <p:cNvPr id="64" name="矩形 63"/>
          <p:cNvSpPr/>
          <p:nvPr/>
        </p:nvSpPr>
        <p:spPr>
          <a:xfrm>
            <a:off x="2386965" y="3458210"/>
            <a:ext cx="4662805" cy="297180"/>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对事件建模，确定对象可能存在的事件和相应被执行的动作</a:t>
            </a:r>
            <a:endParaRPr lang="zh-CN" altLang="en-US" dirty="0"/>
          </a:p>
        </p:txBody>
      </p:sp>
      <p:sp>
        <p:nvSpPr>
          <p:cNvPr id="68" name="虚尾箭头 8"/>
          <p:cNvSpPr/>
          <p:nvPr/>
        </p:nvSpPr>
        <p:spPr>
          <a:xfrm rot="5400000">
            <a:off x="4381121" y="2456328"/>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9" name="虚尾箭头 8"/>
          <p:cNvSpPr/>
          <p:nvPr/>
        </p:nvSpPr>
        <p:spPr>
          <a:xfrm rot="5400000">
            <a:off x="4391054" y="3153811"/>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25" name="虚尾箭头 8"/>
          <p:cNvSpPr/>
          <p:nvPr/>
        </p:nvSpPr>
        <p:spPr>
          <a:xfrm rot="5400000">
            <a:off x="4391054" y="383737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2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2225" y="1750695"/>
            <a:ext cx="65601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800" b="1" dirty="0">
                <a:solidFill>
                  <a:schemeClr val="bg1"/>
                </a:solidFill>
                <a:latin typeface="幼圆" panose="02010509060101010101" pitchFamily="49" charset="-122"/>
                <a:ea typeface="幼圆" panose="02010509060101010101" pitchFamily="49" charset="-122"/>
              </a:rPr>
              <a:t>UML</a:t>
            </a:r>
            <a:r>
              <a:rPr lang="zh-CN" altLang="en-US" sz="2800" b="1" dirty="0">
                <a:solidFill>
                  <a:schemeClr val="bg1"/>
                </a:solidFill>
                <a:latin typeface="幼圆" panose="02010509060101010101" pitchFamily="49" charset="-122"/>
                <a:ea typeface="幼圆" panose="02010509060101010101" pitchFamily="49" charset="-122"/>
              </a:rPr>
              <a:t>基础Ⅰ：部署图</a:t>
            </a:r>
            <a:endParaRPr lang="zh-CN" altLang="en-US" sz="2800" b="1" dirty="0">
              <a:solidFill>
                <a:schemeClr val="bg1"/>
              </a:solidFill>
              <a:latin typeface="Arial" panose="020B0604020202020204" pitchFamily="34" charset="0"/>
              <a:ea typeface="幼圆" panose="02010509060101010101" pitchFamily="49" charset="-122"/>
              <a:sym typeface="+mn-ea"/>
            </a:endParaRPr>
          </a:p>
          <a:p>
            <a:pPr eaLnBrk="0" hangingPunct="0"/>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Three </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15" b="1">
                <a:solidFill>
                  <a:schemeClr val="bg1"/>
                </a:solidFill>
                <a:latin typeface="Arial" panose="020B0604020202020204" pitchFamily="34" charset="0"/>
                <a:sym typeface="+mn-ea"/>
              </a:rPr>
              <a:t>介绍部署图并结合自己的项目</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22" name="文本框 21"/>
          <p:cNvSpPr txBox="1"/>
          <p:nvPr/>
        </p:nvSpPr>
        <p:spPr>
          <a:xfrm>
            <a:off x="2472690" y="1628140"/>
            <a:ext cx="5706745" cy="1077218"/>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定义</a:t>
            </a:r>
            <a:r>
              <a:rPr kumimoji="1" lang="zh-CN" altLang="en-US" sz="1400" b="1" dirty="0">
                <a:solidFill>
                  <a:schemeClr val="bg1"/>
                </a:solidFill>
                <a:latin typeface="楷体_GB2312" charset="-122"/>
                <a:ea typeface="楷体_GB2312" charset="-122"/>
                <a:sym typeface="+mn-ea"/>
              </a:rPr>
              <a:t>：部署图也称配置图，描述系统中硬件和软甲的物理配置情况和系统体系结构</a:t>
            </a:r>
            <a:endParaRPr kumimoji="1" lang="zh-CN" altLang="en-US" sz="1400" b="1" dirty="0">
              <a:solidFill>
                <a:schemeClr val="bg1"/>
              </a:solidFill>
              <a:latin typeface="楷体_GB2312" charset="-122"/>
              <a:ea typeface="楷体_GB2312" charset="-122"/>
              <a:sym typeface="+mn-ea"/>
            </a:endParaRPr>
          </a:p>
          <a:p>
            <a:r>
              <a:rPr kumimoji="1" lang="zh-CN" altLang="en-US" sz="1800" b="1" dirty="0">
                <a:solidFill>
                  <a:srgbClr val="FF0000"/>
                </a:solidFill>
                <a:latin typeface="楷体_GB2312" charset="-122"/>
                <a:ea typeface="楷体_GB2312" charset="-122"/>
                <a:sym typeface="+mn-ea"/>
              </a:rPr>
              <a:t>作用</a:t>
            </a:r>
            <a:r>
              <a:rPr kumimoji="1" lang="zh-CN" altLang="en-US" sz="1400" b="1" dirty="0">
                <a:solidFill>
                  <a:schemeClr val="bg1"/>
                </a:solidFill>
                <a:latin typeface="楷体_GB2312" charset="-122"/>
                <a:ea typeface="楷体_GB2312" charset="-122"/>
                <a:sym typeface="+mn-ea"/>
              </a:rPr>
              <a:t>：用于静态建模，是表示运行时过程结点结构、组件实例及其对象结构的图</a:t>
            </a:r>
            <a:endParaRPr kumimoji="1" lang="zh-CN" altLang="en-US" sz="1400" b="1" dirty="0">
              <a:solidFill>
                <a:schemeClr val="bg1"/>
              </a:solidFill>
              <a:latin typeface="楷体_GB2312" charset="-122"/>
              <a:ea typeface="楷体_GB2312" charset="-122"/>
              <a:sym typeface="+mn-ea"/>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1292225" y="1750695"/>
            <a:ext cx="656018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altLang="zh-CN" sz="2800" b="1" dirty="0">
                <a:solidFill>
                  <a:schemeClr val="bg1"/>
                </a:solidFill>
                <a:latin typeface="幼圆" panose="02010509060101010101" pitchFamily="49" charset="-122"/>
                <a:ea typeface="幼圆" panose="02010509060101010101" pitchFamily="49" charset="-122"/>
              </a:rPr>
              <a:t>UML</a:t>
            </a:r>
            <a:r>
              <a:rPr lang="zh-CN" altLang="en-US" sz="2800" b="1" dirty="0">
                <a:solidFill>
                  <a:schemeClr val="bg1"/>
                </a:solidFill>
                <a:latin typeface="幼圆" panose="02010509060101010101" pitchFamily="49" charset="-122"/>
                <a:ea typeface="幼圆" panose="02010509060101010101" pitchFamily="49" charset="-122"/>
              </a:rPr>
              <a:t>基础Ⅰ：</a:t>
            </a:r>
            <a:r>
              <a:rPr lang="zh-CN" altLang="en-US" sz="2800" b="1">
                <a:solidFill>
                  <a:schemeClr val="bg1"/>
                </a:solidFill>
                <a:latin typeface="Arial" panose="020B0604020202020204" pitchFamily="34" charset="0"/>
                <a:sym typeface="+mn-ea"/>
              </a:rPr>
              <a:t>用例图</a:t>
            </a:r>
            <a:r>
              <a:rPr lang="en-US" altLang="zh-CN" sz="2800" b="1">
                <a:solidFill>
                  <a:schemeClr val="bg1"/>
                </a:solidFill>
                <a:latin typeface="Arial" panose="020B0604020202020204" pitchFamily="34" charset="0"/>
                <a:sym typeface="+mn-ea"/>
              </a:rPr>
              <a:t>+</a:t>
            </a:r>
            <a:r>
              <a:rPr lang="zh-CN" altLang="en-US" sz="2800" b="1">
                <a:solidFill>
                  <a:schemeClr val="bg1"/>
                </a:solidFill>
                <a:latin typeface="Arial" panose="020B0604020202020204" pitchFamily="34" charset="0"/>
                <a:sym typeface="+mn-ea"/>
              </a:rPr>
              <a:t>顺序图</a:t>
            </a:r>
            <a:r>
              <a:rPr lang="en-US" altLang="zh-CN" sz="2800" b="1">
                <a:solidFill>
                  <a:schemeClr val="bg1"/>
                </a:solidFill>
                <a:latin typeface="Arial" panose="020B0604020202020204" pitchFamily="34" charset="0"/>
                <a:sym typeface="+mn-ea"/>
              </a:rPr>
              <a:t>+</a:t>
            </a:r>
            <a:r>
              <a:rPr lang="zh-CN" altLang="en-US" sz="2800" b="1">
                <a:solidFill>
                  <a:schemeClr val="bg1"/>
                </a:solidFill>
                <a:latin typeface="Arial" panose="020B0604020202020204" pitchFamily="34" charset="0"/>
                <a:sym typeface="+mn-ea"/>
              </a:rPr>
              <a:t>协作图</a:t>
            </a:r>
            <a:endParaRPr lang="zh-CN" altLang="en-US" sz="2800" b="1" dirty="0">
              <a:solidFill>
                <a:schemeClr val="bg1"/>
              </a:solidFill>
              <a:latin typeface="Arial" panose="020B0604020202020204" pitchFamily="34" charset="0"/>
              <a:ea typeface="幼圆" panose="02010509060101010101" pitchFamily="49" charset="-122"/>
              <a:sym typeface="+mn-ea"/>
            </a:endParaRPr>
          </a:p>
          <a:p>
            <a:pPr eaLnBrk="0" hangingPunct="0"/>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Section One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20" noProof="1">
                <a:solidFill>
                  <a:schemeClr val="bg1"/>
                </a:solidFill>
                <a:latin typeface="Arial" panose="020B0604020202020204" pitchFamily="34" charset="0"/>
              </a:rPr>
              <a:t>介绍用例图、顺序图和协作图</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
        <p:nvSpPr>
          <p:cNvPr id="6" name="文本框 5"/>
          <p:cNvSpPr txBox="1"/>
          <p:nvPr/>
        </p:nvSpPr>
        <p:spPr>
          <a:xfrm>
            <a:off x="2459990" y="158242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部署图的示例</a:t>
            </a:r>
            <a:r>
              <a:rPr kumimoji="1" lang="zh-CN" altLang="en-US" sz="1400" b="1" dirty="0">
                <a:solidFill>
                  <a:schemeClr val="bg1"/>
                </a:solidFill>
                <a:latin typeface="楷体_GB2312" charset="-122"/>
                <a:ea typeface="楷体_GB2312" charset="-122"/>
                <a:sym typeface="+mn-ea"/>
              </a:rPr>
              <a:t>：</a:t>
            </a:r>
            <a:endParaRPr kumimoji="1" lang="en-US" altLang="zh-CN" sz="1400" b="1" dirty="0">
              <a:solidFill>
                <a:schemeClr val="bg1"/>
              </a:solidFill>
              <a:latin typeface="楷体_GB2312" charset="-122"/>
              <a:ea typeface="楷体_GB2312" charset="-122"/>
              <a:sym typeface="+mn-ea"/>
            </a:endParaRPr>
          </a:p>
        </p:txBody>
      </p:sp>
      <p:pic>
        <p:nvPicPr>
          <p:cNvPr id="18" name="图片 17" descr="QQ截图20171112175112"/>
          <p:cNvPicPr>
            <a:picLocks noChangeAspect="1"/>
          </p:cNvPicPr>
          <p:nvPr/>
        </p:nvPicPr>
        <p:blipFill>
          <a:blip r:embed="rId4"/>
          <a:stretch>
            <a:fillRect/>
          </a:stretch>
        </p:blipFill>
        <p:spPr>
          <a:xfrm>
            <a:off x="3442970" y="2151380"/>
            <a:ext cx="5340985" cy="2402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
        <p:nvSpPr>
          <p:cNvPr id="6" name="文本框 5"/>
          <p:cNvSpPr txBox="1"/>
          <p:nvPr/>
        </p:nvSpPr>
        <p:spPr>
          <a:xfrm>
            <a:off x="2472690" y="1582420"/>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基本元素组成：</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graphicFrame>
        <p:nvGraphicFramePr>
          <p:cNvPr id="162" name="表格 161"/>
          <p:cNvGraphicFramePr/>
          <p:nvPr/>
        </p:nvGraphicFramePr>
        <p:xfrm>
          <a:off x="2386330" y="2050415"/>
          <a:ext cx="6399530" cy="1844040"/>
        </p:xfrm>
        <a:graphic>
          <a:graphicData uri="http://schemas.openxmlformats.org/drawingml/2006/table">
            <a:tbl>
              <a:tblPr firstRow="1" bandRow="1">
                <a:effectLst/>
                <a:tableStyleId>{5C22544A-7EE6-4342-B048-85BDC9FD1C3A}</a:tableStyleId>
              </a:tblPr>
              <a:tblGrid>
                <a:gridCol w="3199765"/>
                <a:gridCol w="3199765"/>
              </a:tblGrid>
              <a:tr h="373380">
                <a:tc>
                  <a:txBody>
                    <a:bodyPr/>
                    <a:p>
                      <a:pPr algn="ctr">
                        <a:buNone/>
                      </a:pPr>
                      <a:r>
                        <a:rPr lang="zh-CN" altLang="en-US" sz="1800"/>
                        <a:t>元素</a:t>
                      </a:r>
                      <a:endParaRPr lang="zh-CN" altLang="en-US" sz="1800"/>
                    </a:p>
                  </a:txBody>
                  <a:tcPr>
                    <a:noFill/>
                  </a:tcPr>
                </a:tc>
                <a:tc>
                  <a:txBody>
                    <a:bodyPr/>
                    <a:p>
                      <a:pPr algn="ctr">
                        <a:buNone/>
                      </a:pPr>
                      <a:r>
                        <a:rPr lang="zh-CN" altLang="en-US" sz="1800"/>
                        <a:t>说明</a:t>
                      </a:r>
                      <a:endParaRPr lang="zh-CN" altLang="en-US" sz="1800"/>
                    </a:p>
                  </a:txBody>
                  <a:tcPr>
                    <a:noFill/>
                  </a:tcPr>
                </a:tc>
              </a:tr>
              <a:tr h="381000">
                <a:tc>
                  <a:txBody>
                    <a:bodyPr/>
                    <a:p>
                      <a:pPr algn="ctr"/>
                      <a:r>
                        <a:rPr lang="zh-CN" altLang="en-US" sz="1400" dirty="0">
                          <a:solidFill>
                            <a:schemeClr val="bg1"/>
                          </a:solidFill>
                          <a:sym typeface="+mn-ea"/>
                        </a:rPr>
                        <a:t>结点</a:t>
                      </a:r>
                      <a:endParaRPr lang="zh-CN" altLang="en-US" sz="1400" dirty="0">
                        <a:solidFill>
                          <a:schemeClr val="bg1"/>
                        </a:solidFill>
                        <a:sym typeface="+mn-ea"/>
                      </a:endParaRPr>
                    </a:p>
                  </a:txBody>
                  <a:tcPr>
                    <a:noFill/>
                  </a:tcPr>
                </a:tc>
                <a:tc>
                  <a:txBody>
                    <a:bodyPr/>
                    <a:p>
                      <a:pPr>
                        <a:buNone/>
                      </a:pPr>
                      <a:r>
                        <a:rPr lang="zh-CN" altLang="en-US" sz="1350" dirty="0">
                          <a:solidFill>
                            <a:schemeClr val="bg1"/>
                          </a:solidFill>
                          <a:sym typeface="+mn-ea"/>
                        </a:rPr>
                        <a:t>结点一般用于执行处理或计算的资源建模，它被划分为两种类型：处理器和设备</a:t>
                      </a:r>
                      <a:endParaRPr lang="zh-CN" altLang="en-US" sz="1350" dirty="0">
                        <a:solidFill>
                          <a:schemeClr val="bg1"/>
                        </a:solidFill>
                        <a:sym typeface="+mn-ea"/>
                      </a:endParaRPr>
                    </a:p>
                  </a:txBody>
                  <a:tcPr>
                    <a:noFill/>
                  </a:tcPr>
                </a:tc>
              </a:tr>
              <a:tr h="381000">
                <a:tc>
                  <a:txBody>
                    <a:bodyPr/>
                    <a:p>
                      <a:pPr algn="ctr"/>
                      <a:r>
                        <a:rPr lang="zh-CN" altLang="en-US" sz="1400" dirty="0">
                          <a:solidFill>
                            <a:schemeClr val="bg1"/>
                          </a:solidFill>
                          <a:sym typeface="+mn-ea"/>
                        </a:rPr>
                        <a:t>组件</a:t>
                      </a:r>
                      <a:endParaRPr lang="zh-CN" altLang="en-US" sz="1400" dirty="0">
                        <a:solidFill>
                          <a:schemeClr val="bg1"/>
                        </a:solidFill>
                        <a:sym typeface="+mn-ea"/>
                      </a:endParaRPr>
                    </a:p>
                  </a:txBody>
                  <a:tcPr>
                    <a:noFill/>
                  </a:tcPr>
                </a:tc>
                <a:tc>
                  <a:txBody>
                    <a:bodyPr/>
                    <a:p>
                      <a:pPr>
                        <a:buNone/>
                      </a:pPr>
                      <a:r>
                        <a:rPr lang="zh-CN" altLang="en-US" sz="1400" dirty="0">
                          <a:solidFill>
                            <a:schemeClr val="bg1"/>
                          </a:solidFill>
                          <a:sym typeface="+mn-ea"/>
                        </a:rPr>
                        <a:t>组件是系统可以替换的物理部件，组件是参与系统执行的事物，组件表示逻辑元素的物理模块</a:t>
                      </a:r>
                      <a:endParaRPr lang="zh-CN" altLang="en-US" sz="1400" dirty="0">
                        <a:solidFill>
                          <a:schemeClr val="bg1"/>
                        </a:solidFill>
                        <a:sym typeface="+mn-ea"/>
                      </a:endParaRPr>
                    </a:p>
                  </a:txBody>
                  <a:tcPr>
                    <a:noFill/>
                  </a:tcPr>
                </a:tc>
              </a:tr>
              <a:tr h="381000">
                <a:tc>
                  <a:txBody>
                    <a:bodyPr/>
                    <a:p>
                      <a:pPr algn="ctr"/>
                      <a:r>
                        <a:rPr lang="zh-CN" altLang="en-US" sz="1400" dirty="0">
                          <a:solidFill>
                            <a:schemeClr val="bg1"/>
                          </a:solidFill>
                          <a:sym typeface="+mn-ea"/>
                        </a:rPr>
                        <a:t>关系</a:t>
                      </a:r>
                      <a:endParaRPr lang="zh-CN" altLang="en-US" sz="1400" dirty="0">
                        <a:solidFill>
                          <a:schemeClr val="bg1"/>
                        </a:solidFill>
                        <a:sym typeface="+mn-ea"/>
                      </a:endParaRPr>
                    </a:p>
                  </a:txBody>
                  <a:tcPr>
                    <a:noFill/>
                  </a:tcPr>
                </a:tc>
                <a:tc>
                  <a:txBody>
                    <a:bodyPr/>
                    <a:p>
                      <a:pPr>
                        <a:buNone/>
                      </a:pPr>
                      <a:r>
                        <a:rPr lang="zh-CN" altLang="en-US" sz="1400" dirty="0">
                          <a:solidFill>
                            <a:schemeClr val="bg1"/>
                          </a:solidFill>
                          <a:sym typeface="+mn-ea"/>
                        </a:rPr>
                        <a:t>包括依赖、泛化、关联及实现关系</a:t>
                      </a:r>
                      <a:endParaRPr lang="zh-CN" altLang="en-US" sz="1400" dirty="0">
                        <a:solidFill>
                          <a:schemeClr val="bg1"/>
                        </a:solidFill>
                        <a:sym typeface="+mn-ea"/>
                      </a:endParaRPr>
                    </a:p>
                    <a:p>
                      <a:pPr>
                        <a:buNone/>
                      </a:pPr>
                      <a:endParaRPr lang="zh-CN" altLang="en-US" sz="1400" dirty="0">
                        <a:solidFill>
                          <a:schemeClr val="bg1"/>
                        </a:solidFill>
                        <a:sym typeface="+mn-ea"/>
                      </a:endParaRPr>
                    </a:p>
                  </a:txBody>
                  <a:tcP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
        <p:nvSpPr>
          <p:cNvPr id="6" name="文本框 5"/>
          <p:cNvSpPr txBox="1"/>
          <p:nvPr/>
        </p:nvSpPr>
        <p:spPr>
          <a:xfrm>
            <a:off x="2472690" y="1582420"/>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部署图创建步骤：</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sp>
        <p:nvSpPr>
          <p:cNvPr id="55" name="矩形 54"/>
          <p:cNvSpPr/>
          <p:nvPr/>
        </p:nvSpPr>
        <p:spPr>
          <a:xfrm>
            <a:off x="2872569" y="2126960"/>
            <a:ext cx="3432175" cy="297180"/>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对系统中的结点建模</a:t>
            </a:r>
            <a:endParaRPr lang="zh-CN" altLang="en-US" dirty="0"/>
          </a:p>
        </p:txBody>
      </p:sp>
      <p:sp>
        <p:nvSpPr>
          <p:cNvPr id="58" name="矩形 57"/>
          <p:cNvSpPr/>
          <p:nvPr/>
        </p:nvSpPr>
        <p:spPr>
          <a:xfrm>
            <a:off x="2693233" y="2796448"/>
            <a:ext cx="3757295" cy="297180"/>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对结点间的关系建模</a:t>
            </a:r>
            <a:endParaRPr lang="zh-CN" altLang="en-US" dirty="0"/>
          </a:p>
        </p:txBody>
      </p:sp>
      <p:sp>
        <p:nvSpPr>
          <p:cNvPr id="63" name="文本框 71"/>
          <p:cNvSpPr txBox="1">
            <a:spLocks noChangeArrowheads="1"/>
          </p:cNvSpPr>
          <p:nvPr/>
        </p:nvSpPr>
        <p:spPr bwMode="auto">
          <a:xfrm>
            <a:off x="3441374" y="4120162"/>
            <a:ext cx="2261012" cy="292388"/>
          </a:xfrm>
          <a:prstGeom prst="rect">
            <a:avLst/>
          </a:prstGeom>
          <a:solidFill>
            <a:schemeClr val="accent1">
              <a:lumMod val="75000"/>
            </a:schemeClr>
          </a:solid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chemeClr val="lt1"/>
                </a:solidFill>
                <a:latin typeface="+mn-lt"/>
                <a:ea typeface="+mn-ea"/>
              </a:rPr>
              <a:t>对组件间的关系建模</a:t>
            </a:r>
            <a:endParaRPr lang="zh-CN" altLang="en-US" dirty="0">
              <a:solidFill>
                <a:schemeClr val="lt1"/>
              </a:solidFill>
              <a:latin typeface="+mn-lt"/>
              <a:ea typeface="+mn-ea"/>
            </a:endParaRPr>
          </a:p>
        </p:txBody>
      </p:sp>
      <p:sp>
        <p:nvSpPr>
          <p:cNvPr id="64" name="矩形 63"/>
          <p:cNvSpPr/>
          <p:nvPr/>
        </p:nvSpPr>
        <p:spPr>
          <a:xfrm>
            <a:off x="2608262" y="3458305"/>
            <a:ext cx="4327525" cy="297180"/>
          </a:xfrm>
          <a:prstGeom prst="rect">
            <a:avLst/>
          </a:prstGeom>
          <a:solidFill>
            <a:srgbClr val="56781E"/>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对结点中的组件建模，这些组件来自构建图</a:t>
            </a:r>
            <a:endParaRPr lang="zh-CN" altLang="en-US" dirty="0"/>
          </a:p>
        </p:txBody>
      </p:sp>
      <p:sp>
        <p:nvSpPr>
          <p:cNvPr id="68" name="虚尾箭头 8"/>
          <p:cNvSpPr/>
          <p:nvPr/>
        </p:nvSpPr>
        <p:spPr>
          <a:xfrm rot="5400000">
            <a:off x="4381121" y="2456328"/>
            <a:ext cx="395204" cy="257342"/>
          </a:xfrm>
          <a:prstGeom prst="stripedRightArrow">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69" name="虚尾箭头 8"/>
          <p:cNvSpPr/>
          <p:nvPr/>
        </p:nvSpPr>
        <p:spPr>
          <a:xfrm rot="5400000">
            <a:off x="4391054" y="3153811"/>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113992" y="4758656"/>
            <a:ext cx="2850777" cy="292388"/>
          </a:xfrm>
          <a:prstGeom prst="rect">
            <a:avLst/>
          </a:prstGeom>
          <a:solidFill>
            <a:srgbClr val="7030A0"/>
          </a:solidFill>
        </p:spPr>
        <p:txBody>
          <a:bodyPr wrap="square" rtlCol="0">
            <a:spAutoFit/>
          </a:bodyPr>
          <a:lstStyle/>
          <a:p>
            <a:pPr algn="ctr"/>
            <a:r>
              <a:rPr lang="zh-CN" altLang="en-US" dirty="0">
                <a:solidFill>
                  <a:schemeClr val="bg1"/>
                </a:solidFill>
              </a:rPr>
              <a:t>对建模的结果进行精化和细化</a:t>
            </a:r>
            <a:endParaRPr lang="zh-CN" altLang="en-US" dirty="0">
              <a:solidFill>
                <a:schemeClr val="bg1"/>
              </a:solidFill>
            </a:endParaRPr>
          </a:p>
        </p:txBody>
      </p:sp>
      <p:sp>
        <p:nvSpPr>
          <p:cNvPr id="19" name="虚尾箭头 8"/>
          <p:cNvSpPr/>
          <p:nvPr/>
        </p:nvSpPr>
        <p:spPr>
          <a:xfrm rot="5400000">
            <a:off x="4391054" y="3837376"/>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37" name="虚尾箭头 8"/>
          <p:cNvSpPr/>
          <p:nvPr/>
        </p:nvSpPr>
        <p:spPr>
          <a:xfrm rot="5400000">
            <a:off x="4374278" y="4494240"/>
            <a:ext cx="395204" cy="257342"/>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19" grpId="0" bldLvl="0" animBg="1"/>
      <p:bldP spid="3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
        <p:nvSpPr>
          <p:cNvPr id="6" name="文本框 5"/>
          <p:cNvSpPr txBox="1"/>
          <p:nvPr/>
        </p:nvSpPr>
        <p:spPr>
          <a:xfrm>
            <a:off x="2472690" y="1582420"/>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部署图创建示例：</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pic>
        <p:nvPicPr>
          <p:cNvPr id="20" name="图片 19" descr="QQ截图20171112175257"/>
          <p:cNvPicPr>
            <a:picLocks noChangeAspect="1"/>
          </p:cNvPicPr>
          <p:nvPr/>
        </p:nvPicPr>
        <p:blipFill>
          <a:blip r:embed="rId4"/>
          <a:stretch>
            <a:fillRect/>
          </a:stretch>
        </p:blipFill>
        <p:spPr>
          <a:xfrm>
            <a:off x="5611495" y="2345055"/>
            <a:ext cx="1950720" cy="1539240"/>
          </a:xfrm>
          <a:prstGeom prst="rect">
            <a:avLst/>
          </a:prstGeom>
        </p:spPr>
      </p:pic>
      <p:pic>
        <p:nvPicPr>
          <p:cNvPr id="22" name="图片 21" descr="QQ截图20171112175245"/>
          <p:cNvPicPr>
            <a:picLocks noChangeAspect="1"/>
          </p:cNvPicPr>
          <p:nvPr/>
        </p:nvPicPr>
        <p:blipFill>
          <a:blip r:embed="rId5"/>
          <a:stretch>
            <a:fillRect/>
          </a:stretch>
        </p:blipFill>
        <p:spPr>
          <a:xfrm>
            <a:off x="2646680" y="2409825"/>
            <a:ext cx="1752600" cy="1409700"/>
          </a:xfrm>
          <a:prstGeom prst="rect">
            <a:avLst/>
          </a:prstGeom>
        </p:spPr>
      </p:pic>
      <p:sp>
        <p:nvSpPr>
          <p:cNvPr id="23" name="文本框 22"/>
          <p:cNvSpPr txBox="1"/>
          <p:nvPr/>
        </p:nvSpPr>
        <p:spPr>
          <a:xfrm>
            <a:off x="2954655" y="2053590"/>
            <a:ext cx="1516380" cy="291465"/>
          </a:xfrm>
          <a:prstGeom prst="rect">
            <a:avLst/>
          </a:prstGeom>
          <a:noFill/>
        </p:spPr>
        <p:txBody>
          <a:bodyPr wrap="square" rtlCol="0">
            <a:spAutoFit/>
          </a:bodyPr>
          <a:p>
            <a:r>
              <a:rPr lang="en-US" altLang="zh-CN">
                <a:solidFill>
                  <a:schemeClr val="bg1"/>
                </a:solidFill>
              </a:rPr>
              <a:t>Device</a:t>
            </a:r>
            <a:endParaRPr lang="en-US" altLang="zh-CN">
              <a:solidFill>
                <a:schemeClr val="bg1"/>
              </a:solidFill>
            </a:endParaRPr>
          </a:p>
        </p:txBody>
      </p:sp>
      <p:sp>
        <p:nvSpPr>
          <p:cNvPr id="25" name="文本框 24"/>
          <p:cNvSpPr txBox="1"/>
          <p:nvPr/>
        </p:nvSpPr>
        <p:spPr>
          <a:xfrm>
            <a:off x="5949315" y="2004060"/>
            <a:ext cx="1087755" cy="291465"/>
          </a:xfrm>
          <a:prstGeom prst="rect">
            <a:avLst/>
          </a:prstGeom>
          <a:noFill/>
        </p:spPr>
        <p:txBody>
          <a:bodyPr wrap="square" rtlCol="0">
            <a:spAutoFit/>
          </a:bodyPr>
          <a:p>
            <a:r>
              <a:rPr lang="en-US" altLang="zh-CN">
                <a:solidFill>
                  <a:schemeClr val="bg1"/>
                </a:solidFill>
              </a:rPr>
              <a:t>Process</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119" y="4316174"/>
            <a:ext cx="9144000" cy="834946"/>
          </a:xfrm>
          <a:prstGeom prst="rect">
            <a:avLst/>
          </a:prstGeom>
        </p:spPr>
      </p:pic>
      <p:sp>
        <p:nvSpPr>
          <p:cNvPr id="35" name="矩形 7"/>
          <p:cNvSpPr>
            <a:spLocks noChangeArrowheads="1"/>
          </p:cNvSpPr>
          <p:nvPr/>
        </p:nvSpPr>
        <p:spPr bwMode="auto">
          <a:xfrm>
            <a:off x="507524" y="1829861"/>
            <a:ext cx="1236161" cy="1483857"/>
          </a:xfrm>
          <a:prstGeom prst="rect">
            <a:avLst/>
          </a:prstGeom>
          <a:solidFill>
            <a:srgbClr val="EE7619"/>
          </a:solidFill>
          <a:ln>
            <a:noFill/>
          </a:ln>
        </p:spPr>
        <p:txBody>
          <a:bodyPr anchor="ctr"/>
          <a:p>
            <a:pPr algn="ctr" eaLnBrk="1" hangingPunct="1"/>
            <a:endParaRPr lang="zh-CN" altLang="en-US" sz="800">
              <a:solidFill>
                <a:srgbClr val="FFFFFF"/>
              </a:solidFill>
            </a:endParaRPr>
          </a:p>
        </p:txBody>
      </p:sp>
      <p:sp>
        <p:nvSpPr>
          <p:cNvPr id="36" name="矩形 11"/>
          <p:cNvSpPr>
            <a:spLocks noChangeArrowheads="1"/>
          </p:cNvSpPr>
          <p:nvPr/>
        </p:nvSpPr>
        <p:spPr bwMode="auto">
          <a:xfrm>
            <a:off x="507524" y="3313718"/>
            <a:ext cx="1236161" cy="1050097"/>
          </a:xfrm>
          <a:prstGeom prst="rect">
            <a:avLst/>
          </a:prstGeom>
          <a:solidFill>
            <a:schemeClr val="bg1">
              <a:alpha val="10000"/>
            </a:schemeClr>
          </a:solidFill>
          <a:ln w="12700">
            <a:noFill/>
            <a:miter lim="800000"/>
          </a:ln>
        </p:spPr>
        <p:txBody>
          <a:bodyPr anchor="ctr"/>
          <a:p>
            <a:pPr algn="ctr" eaLnBrk="1" hangingPunct="1"/>
            <a:endParaRPr lang="zh-CN" altLang="en-US" sz="800">
              <a:solidFill>
                <a:srgbClr val="FFFFFF"/>
              </a:solidFill>
            </a:endParaRPr>
          </a:p>
        </p:txBody>
      </p:sp>
      <p:sp>
        <p:nvSpPr>
          <p:cNvPr id="17" name="椭圆 18"/>
          <p:cNvSpPr>
            <a:spLocks noChangeArrowheads="1"/>
          </p:cNvSpPr>
          <p:nvPr/>
        </p:nvSpPr>
        <p:spPr bwMode="auto">
          <a:xfrm>
            <a:off x="1035479" y="289740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p>
            <a:pPr algn="ctr" eaLnBrk="1" hangingPunct="1"/>
            <a:endParaRPr lang="zh-CN" altLang="en-US" sz="800">
              <a:solidFill>
                <a:srgbClr val="FFFFFF"/>
              </a:solidFill>
            </a:endParaRPr>
          </a:p>
        </p:txBody>
      </p:sp>
      <p:sp>
        <p:nvSpPr>
          <p:cNvPr id="38" name="矩形 1"/>
          <p:cNvSpPr>
            <a:spLocks noChangeArrowheads="1"/>
          </p:cNvSpPr>
          <p:nvPr/>
        </p:nvSpPr>
        <p:spPr bwMode="auto">
          <a:xfrm>
            <a:off x="485429" y="3432449"/>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部署视图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pic>
        <p:nvPicPr>
          <p:cNvPr id="39" name="图片 26"/>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73942" y="2002322"/>
            <a:ext cx="796585" cy="79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20"/>
          <p:cNvSpPr txBox="1"/>
          <p:nvPr/>
        </p:nvSpPr>
        <p:spPr>
          <a:xfrm>
            <a:off x="2386330" y="901700"/>
            <a:ext cx="4048760" cy="460375"/>
          </a:xfrm>
          <a:prstGeom prst="rect">
            <a:avLst/>
          </a:prstGeom>
          <a:noFill/>
        </p:spPr>
        <p:txBody>
          <a:bodyPr wrap="square" rtlCol="0">
            <a:spAutoFit/>
          </a:bodyPr>
          <a:p>
            <a:r>
              <a:rPr lang="en-US" altLang="zh-CN" sz="2400" b="1" dirty="0">
                <a:solidFill>
                  <a:schemeClr val="bg1"/>
                </a:solidFill>
              </a:rPr>
              <a:t>3.1</a:t>
            </a:r>
            <a:r>
              <a:rPr lang="zh-CN" altLang="en-US" sz="2400" b="1" dirty="0">
                <a:solidFill>
                  <a:schemeClr val="bg1"/>
                </a:solidFill>
              </a:rPr>
              <a:t>部署图</a:t>
            </a:r>
            <a:endParaRPr lang="zh-CN" altLang="en-US" sz="2400" b="1" dirty="0">
              <a:solidFill>
                <a:schemeClr val="bg1"/>
              </a:solidFill>
            </a:endParaRPr>
          </a:p>
        </p:txBody>
      </p:sp>
      <p:sp>
        <p:nvSpPr>
          <p:cNvPr id="71" name="椭圆 70"/>
          <p:cNvSpPr/>
          <p:nvPr/>
        </p:nvSpPr>
        <p:spPr>
          <a:xfrm>
            <a:off x="773834" y="393898"/>
            <a:ext cx="308034" cy="306390"/>
          </a:xfrm>
          <a:prstGeom prst="ellipse">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noProof="1">
              <a:solidFill>
                <a:schemeClr val="bg1"/>
              </a:solidFill>
            </a:endParaRPr>
          </a:p>
        </p:txBody>
      </p:sp>
      <p:sp>
        <p:nvSpPr>
          <p:cNvPr id="24" name="文本框 29"/>
          <p:cNvSpPr txBox="1">
            <a:spLocks noChangeArrowheads="1"/>
          </p:cNvSpPr>
          <p:nvPr/>
        </p:nvSpPr>
        <p:spPr bwMode="auto">
          <a:xfrm flipH="1">
            <a:off x="797331" y="362293"/>
            <a:ext cx="18037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0" hangingPunct="0"/>
            <a:r>
              <a:rPr lang="en-US" altLang="zh-CN" sz="1800">
                <a:solidFill>
                  <a:schemeClr val="bg1"/>
                </a:solidFill>
              </a:rPr>
              <a:t>3</a:t>
            </a:r>
            <a:endParaRPr lang="en-US" altLang="zh-CN" sz="1800">
              <a:solidFill>
                <a:schemeClr val="bg1"/>
              </a:solidFill>
            </a:endParaRPr>
          </a:p>
        </p:txBody>
      </p:sp>
      <p:sp>
        <p:nvSpPr>
          <p:cNvPr id="6" name="文本框 5"/>
          <p:cNvSpPr txBox="1"/>
          <p:nvPr/>
        </p:nvSpPr>
        <p:spPr>
          <a:xfrm>
            <a:off x="2386330" y="1574165"/>
            <a:ext cx="5706745" cy="64516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部署图创建示例：</a:t>
            </a:r>
            <a:endParaRPr kumimoji="1" lang="zh-CN" altLang="en-US" sz="1800" b="1" dirty="0">
              <a:solidFill>
                <a:srgbClr val="FF0000"/>
              </a:solidFill>
              <a:latin typeface="楷体_GB2312" charset="-122"/>
              <a:ea typeface="楷体_GB2312" charset="-122"/>
              <a:sym typeface="+mn-ea"/>
            </a:endParaRPr>
          </a:p>
          <a:p>
            <a:endParaRPr kumimoji="1" lang="zh-CN" altLang="en-US" sz="1800" b="1" dirty="0">
              <a:solidFill>
                <a:schemeClr val="bg1"/>
              </a:solidFill>
              <a:latin typeface="楷体_GB2312" charset="-122"/>
              <a:ea typeface="楷体_GB2312" charset="-122"/>
              <a:sym typeface="+mn-ea"/>
            </a:endParaRPr>
          </a:p>
        </p:txBody>
      </p:sp>
      <p:pic>
        <p:nvPicPr>
          <p:cNvPr id="18" name="图片 17" descr="QQ截图20171112175507"/>
          <p:cNvPicPr>
            <a:picLocks noChangeAspect="1"/>
          </p:cNvPicPr>
          <p:nvPr/>
        </p:nvPicPr>
        <p:blipFill>
          <a:blip r:embed="rId4"/>
          <a:stretch>
            <a:fillRect/>
          </a:stretch>
        </p:blipFill>
        <p:spPr>
          <a:xfrm>
            <a:off x="2265680" y="2611120"/>
            <a:ext cx="2774950" cy="1704975"/>
          </a:xfrm>
          <a:prstGeom prst="rect">
            <a:avLst/>
          </a:prstGeom>
        </p:spPr>
      </p:pic>
      <p:pic>
        <p:nvPicPr>
          <p:cNvPr id="19" name="图片 18" descr="QQ截图20171112175518"/>
          <p:cNvPicPr>
            <a:picLocks noChangeAspect="1"/>
          </p:cNvPicPr>
          <p:nvPr/>
        </p:nvPicPr>
        <p:blipFill>
          <a:blip r:embed="rId5"/>
          <a:stretch>
            <a:fillRect/>
          </a:stretch>
        </p:blipFill>
        <p:spPr>
          <a:xfrm>
            <a:off x="5393055" y="2798445"/>
            <a:ext cx="3750945" cy="1268095"/>
          </a:xfrm>
          <a:prstGeom prst="rect">
            <a:avLst/>
          </a:prstGeom>
        </p:spPr>
      </p:pic>
      <p:sp>
        <p:nvSpPr>
          <p:cNvPr id="26" name="文本框 25"/>
          <p:cNvSpPr txBox="1"/>
          <p:nvPr/>
        </p:nvSpPr>
        <p:spPr>
          <a:xfrm>
            <a:off x="2672080" y="2073275"/>
            <a:ext cx="3763010" cy="291465"/>
          </a:xfrm>
          <a:prstGeom prst="rect">
            <a:avLst/>
          </a:prstGeom>
          <a:noFill/>
        </p:spPr>
        <p:txBody>
          <a:bodyPr wrap="square" rtlCol="0">
            <a:spAutoFit/>
          </a:bodyPr>
          <a:p>
            <a:r>
              <a:rPr lang="zh-CN" altLang="en-US">
                <a:solidFill>
                  <a:schemeClr val="bg1"/>
                </a:solidFill>
              </a:rPr>
              <a:t>节点之间通过</a:t>
            </a:r>
            <a:r>
              <a:rPr lang="en-US" altLang="zh-CN">
                <a:solidFill>
                  <a:schemeClr val="bg1"/>
                </a:solidFill>
              </a:rPr>
              <a:t>HTTP</a:t>
            </a:r>
            <a:r>
              <a:rPr lang="zh-CN" altLang="en-US">
                <a:solidFill>
                  <a:schemeClr val="bg1"/>
                </a:solidFill>
              </a:rPr>
              <a:t>协议，还有</a:t>
            </a:r>
            <a:r>
              <a:rPr lang="en-US" altLang="zh-CN">
                <a:solidFill>
                  <a:schemeClr val="bg1"/>
                </a:solidFill>
              </a:rPr>
              <a:t>JDBC</a:t>
            </a:r>
            <a:r>
              <a:rPr lang="zh-CN" altLang="en-US">
                <a:solidFill>
                  <a:schemeClr val="bg1"/>
                </a:solidFill>
              </a:rPr>
              <a:t>等相关联</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参考资料</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sym typeface="+mn-ea"/>
              </a:rPr>
              <a:t>Section Four</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20" noProof="1">
                <a:solidFill>
                  <a:schemeClr val="bg1"/>
                </a:solidFill>
                <a:latin typeface="Arial" panose="020B0604020202020204" pitchFamily="34" charset="0"/>
              </a:rPr>
              <a:t>参考文献</a:t>
            </a:r>
            <a:endParaRPr lang="zh-CN" altLang="en-US"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8" name="图片 77"/>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p:cNvSpPr txBox="1"/>
          <p:nvPr/>
        </p:nvSpPr>
        <p:spPr>
          <a:xfrm>
            <a:off x="1047750" y="1035685"/>
            <a:ext cx="6471285" cy="3276600"/>
          </a:xfrm>
          <a:prstGeom prst="rect">
            <a:avLst/>
          </a:prstGeom>
          <a:noFill/>
        </p:spPr>
        <p:txBody>
          <a:bodyPr wrap="square" rtlCol="0">
            <a:spAutoFit/>
          </a:bodyPr>
          <a:lstStyle/>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百度百科、维基百科</a:t>
            </a:r>
            <a:endParaRPr kumimoji="1" lang="zh-CN" altLang="en-US" sz="20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a:t>
            </a:r>
            <a:r>
              <a:rPr kumimoji="1" lang="en-US" altLang="zh-CN" sz="2000" b="1" dirty="0">
                <a:solidFill>
                  <a:schemeClr val="bg1"/>
                </a:solidFill>
                <a:latin typeface="楷体_GB2312" charset="-122"/>
                <a:ea typeface="楷体_GB2312" charset="-122"/>
                <a:sym typeface="+mn-ea"/>
              </a:rPr>
              <a:t>UML</a:t>
            </a:r>
            <a:r>
              <a:rPr kumimoji="1" lang="zh-CN" altLang="en-US" sz="2000" b="1" dirty="0">
                <a:solidFill>
                  <a:schemeClr val="bg1"/>
                </a:solidFill>
                <a:latin typeface="楷体_GB2312" charset="-122"/>
                <a:ea typeface="楷体_GB2312" charset="-122"/>
                <a:sym typeface="+mn-ea"/>
              </a:rPr>
              <a:t>用户指南（第二版</a:t>
            </a:r>
            <a:r>
              <a:rPr kumimoji="1" lang="en-US" altLang="zh-CN" sz="2000" b="1" dirty="0">
                <a:solidFill>
                  <a:schemeClr val="bg1"/>
                </a:solidFill>
                <a:latin typeface="楷体_GB2312" charset="-122"/>
                <a:ea typeface="楷体_GB2312" charset="-122"/>
                <a:sym typeface="+mn-ea"/>
              </a:rPr>
              <a:t>-</a:t>
            </a:r>
            <a:r>
              <a:rPr kumimoji="1" lang="zh-CN" altLang="en-US" sz="2000" b="1" dirty="0">
                <a:solidFill>
                  <a:schemeClr val="bg1"/>
                </a:solidFill>
                <a:latin typeface="楷体_GB2312" charset="-122"/>
                <a:ea typeface="楷体_GB2312" charset="-122"/>
                <a:sym typeface="+mn-ea"/>
              </a:rPr>
              <a:t>修订版）》</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a:t>
            </a:r>
            <a:r>
              <a:rPr kumimoji="1" lang="en-US" altLang="zh-CN" sz="2000" b="1" dirty="0">
                <a:solidFill>
                  <a:schemeClr val="bg1"/>
                </a:solidFill>
                <a:latin typeface="楷体_GB2312" charset="-122"/>
                <a:ea typeface="楷体_GB2312" charset="-122"/>
                <a:sym typeface="+mn-ea"/>
              </a:rPr>
              <a:t>UML2</a:t>
            </a:r>
            <a:r>
              <a:rPr kumimoji="1" lang="zh-CN" altLang="en-US" sz="2000" b="1" dirty="0">
                <a:solidFill>
                  <a:schemeClr val="bg1"/>
                </a:solidFill>
                <a:latin typeface="楷体_GB2312" charset="-122"/>
                <a:ea typeface="楷体_GB2312" charset="-122"/>
                <a:sym typeface="+mn-ea"/>
              </a:rPr>
              <a:t>基础、建模与设计教程》</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2000" b="1" dirty="0">
                <a:solidFill>
                  <a:schemeClr val="bg1"/>
                </a:solidFill>
                <a:latin typeface="楷体_GB2312" charset="-122"/>
                <a:ea typeface="楷体_GB2312" charset="-122"/>
                <a:sym typeface="+mn-ea"/>
              </a:rPr>
              <a:t>《软件需求（第</a:t>
            </a:r>
            <a:r>
              <a:rPr kumimoji="1" lang="en-US" altLang="zh-CN" sz="2000" b="1" dirty="0">
                <a:solidFill>
                  <a:schemeClr val="bg1"/>
                </a:solidFill>
                <a:latin typeface="楷体_GB2312" charset="-122"/>
                <a:ea typeface="楷体_GB2312" charset="-122"/>
                <a:sym typeface="+mn-ea"/>
              </a:rPr>
              <a:t>3</a:t>
            </a:r>
            <a:r>
              <a:rPr kumimoji="1" lang="zh-CN" altLang="en-US" sz="2000" b="1" dirty="0">
                <a:solidFill>
                  <a:schemeClr val="bg1"/>
                </a:solidFill>
                <a:latin typeface="楷体_GB2312" charset="-122"/>
                <a:ea typeface="楷体_GB2312" charset="-122"/>
                <a:sym typeface="+mn-ea"/>
              </a:rPr>
              <a:t>版）》</a:t>
            </a: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endParaRPr kumimoji="1" lang="zh-CN" altLang="en-US" sz="20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en-US" altLang="zh-CN" sz="2000" b="1" dirty="0">
                <a:solidFill>
                  <a:schemeClr val="bg1"/>
                </a:solidFill>
                <a:latin typeface="楷体_GB2312" charset="-122"/>
                <a:ea typeface="楷体_GB2312" charset="-122"/>
                <a:sym typeface="+mn-ea"/>
              </a:rPr>
              <a:t>CSDN</a:t>
            </a:r>
            <a:r>
              <a:rPr kumimoji="1" lang="zh-CN" altLang="en-US" sz="2000" b="1" dirty="0">
                <a:solidFill>
                  <a:schemeClr val="bg1"/>
                </a:solidFill>
                <a:latin typeface="楷体_GB2312" charset="-122"/>
                <a:ea typeface="楷体_GB2312" charset="-122"/>
                <a:sym typeface="+mn-ea"/>
              </a:rPr>
              <a:t>网站</a:t>
            </a:r>
            <a:endParaRPr kumimoji="1" lang="zh-CN" altLang="en-US" sz="2000" b="1" dirty="0">
              <a:solidFill>
                <a:schemeClr val="bg1"/>
              </a:solidFill>
              <a:latin typeface="楷体_GB2312" charset="-122"/>
              <a:ea typeface="楷体_GB2312" charset="-122"/>
              <a:sym typeface="+mn-ea"/>
            </a:endParaRPr>
          </a:p>
        </p:txBody>
      </p:sp>
      <p:sp>
        <p:nvSpPr>
          <p:cNvPr id="20" name="椭圆 19"/>
          <p:cNvSpPr/>
          <p:nvPr/>
        </p:nvSpPr>
        <p:spPr>
          <a:xfrm>
            <a:off x="839874" y="396279"/>
            <a:ext cx="308034" cy="308212"/>
          </a:xfrm>
          <a:prstGeom prst="ellipse">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noProof="1">
                <a:solidFill>
                  <a:schemeClr val="bg1"/>
                </a:solidFill>
              </a:rPr>
              <a:t>4</a:t>
            </a:r>
            <a:endParaRPr lang="en-US" altLang="zh-CN" sz="1800" noProof="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组员分工</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rPr>
              <a:t>S</a:t>
            </a:r>
            <a:r>
              <a:rPr lang="en-US" altLang="zh-CN" sz="1000" dirty="0">
                <a:solidFill>
                  <a:schemeClr val="bg1"/>
                </a:solidFill>
                <a:latin typeface="Arial" panose="020B0604020202020204" pitchFamily="34" charset="0"/>
                <a:sym typeface="+mn-ea"/>
              </a:rPr>
              <a:t>ection Five</a:t>
            </a:r>
            <a:endParaRPr lang="en-US" altLang="zh-CN" sz="1000" dirty="0">
              <a:solidFill>
                <a:schemeClr val="bg1"/>
              </a:solidFill>
              <a:latin typeface="Arial" panose="020B0604020202020204" pitchFamily="34" charset="0"/>
            </a:endParaRPr>
          </a:p>
        </p:txBody>
      </p:sp>
      <p:sp>
        <p:nvSpPr>
          <p:cNvPr id="23" name="文本框 22"/>
          <p:cNvSpPr txBox="1"/>
          <p:nvPr/>
        </p:nvSpPr>
        <p:spPr>
          <a:xfrm>
            <a:off x="2296318" y="3013075"/>
            <a:ext cx="4437063" cy="232410"/>
          </a:xfrm>
          <a:prstGeom prst="rect">
            <a:avLst/>
          </a:prstGeom>
          <a:noFill/>
          <a:ln>
            <a:noFill/>
          </a:ln>
        </p:spPr>
        <p:txBody>
          <a:bodyPr>
            <a:spAutoFit/>
          </a:bodyPr>
          <a:lstStyle/>
          <a:p>
            <a:pPr algn="ctr"/>
            <a:r>
              <a:rPr lang="zh-CN" altLang="en-US" sz="915" b="1">
                <a:solidFill>
                  <a:schemeClr val="bg1"/>
                </a:solidFill>
                <a:latin typeface="Arial" panose="020B0604020202020204" pitchFamily="34" charset="0"/>
                <a:sym typeface="+mn-ea"/>
              </a:rPr>
              <a:t>介绍组员分工情况</a:t>
            </a:r>
            <a:endParaRPr lang="en-US" altLang="zh-CN" sz="920" noProof="1">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六边形 21"/>
          <p:cNvSpPr/>
          <p:nvPr/>
        </p:nvSpPr>
        <p:spPr>
          <a:xfrm rot="16200000">
            <a:off x="4291467" y="2947631"/>
            <a:ext cx="1139102" cy="1012535"/>
          </a:xfrm>
          <a:prstGeom prst="hexag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20" name="六边形 19"/>
          <p:cNvSpPr/>
          <p:nvPr/>
        </p:nvSpPr>
        <p:spPr>
          <a:xfrm rot="16200000">
            <a:off x="3339602" y="2947575"/>
            <a:ext cx="1139102" cy="1012535"/>
          </a:xfrm>
          <a:prstGeom prst="hexagon">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dirty="0"/>
          </a:p>
        </p:txBody>
      </p:sp>
      <p:pic>
        <p:nvPicPr>
          <p:cNvPr id="65" name="图片 64"/>
          <p:cNvPicPr>
            <a:picLocks noChangeAspect="1"/>
          </p:cNvPicPr>
          <p:nvPr/>
        </p:nvPicPr>
        <p:blipFill rotWithShape="1">
          <a:blip r:embed="rId1">
            <a:extLst>
              <a:ext uri="{28A0092B-C50C-407E-A947-70E740481C1C}">
                <a14:useLocalDpi xmlns:a14="http://schemas.microsoft.com/office/drawing/2010/main" val="0"/>
              </a:ext>
            </a:extLst>
          </a:blip>
          <a:srcRect l="11005" t="83962" r="34107"/>
          <a:stretch>
            <a:fillRect/>
          </a:stretch>
        </p:blipFill>
        <p:spPr>
          <a:xfrm rot="10800000">
            <a:off x="-119" y="4308554"/>
            <a:ext cx="9144000" cy="834946"/>
          </a:xfrm>
          <a:prstGeom prst="rect">
            <a:avLst/>
          </a:prstGeom>
        </p:spPr>
      </p:pic>
      <p:grpSp>
        <p:nvGrpSpPr>
          <p:cNvPr id="2" name="组合 1"/>
          <p:cNvGrpSpPr/>
          <p:nvPr/>
        </p:nvGrpSpPr>
        <p:grpSpPr>
          <a:xfrm>
            <a:off x="0" y="0"/>
            <a:ext cx="9144000" cy="1232326"/>
            <a:chOff x="0" y="0"/>
            <a:chExt cx="9144000" cy="1232326"/>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4" name="任意多边形: 形状 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7" name="组合 6"/>
            <p:cNvGrpSpPr/>
            <p:nvPr/>
          </p:nvGrpSpPr>
          <p:grpSpPr>
            <a:xfrm flipV="1">
              <a:off x="3314700" y="539600"/>
              <a:ext cx="5829300" cy="45719"/>
              <a:chOff x="1949423" y="3788624"/>
              <a:chExt cx="3535680" cy="56088"/>
            </a:xfrm>
          </p:grpSpPr>
          <p:sp>
            <p:nvSpPr>
              <p:cNvPr id="13" name="矩形 1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0" y="539600"/>
              <a:ext cx="532448" cy="45719"/>
              <a:chOff x="1949423" y="3788624"/>
              <a:chExt cx="3535680" cy="56088"/>
            </a:xfrm>
          </p:grpSpPr>
          <p:sp>
            <p:nvSpPr>
              <p:cNvPr id="9" name="矩形 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六边形 33"/>
          <p:cNvSpPr/>
          <p:nvPr/>
        </p:nvSpPr>
        <p:spPr>
          <a:xfrm rot="16200000">
            <a:off x="3340237" y="1219105"/>
            <a:ext cx="1139102" cy="1012535"/>
          </a:xfrm>
          <a:prstGeom prst="hexagon">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dirty="0"/>
          </a:p>
        </p:txBody>
      </p:sp>
      <p:sp>
        <p:nvSpPr>
          <p:cNvPr id="36" name="六边形 35"/>
          <p:cNvSpPr/>
          <p:nvPr/>
        </p:nvSpPr>
        <p:spPr>
          <a:xfrm rot="16200000">
            <a:off x="4352930" y="1232785"/>
            <a:ext cx="1139102" cy="1012535"/>
          </a:xfrm>
          <a:prstGeom prst="hexagon">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38" name="六边形 37"/>
          <p:cNvSpPr/>
          <p:nvPr/>
        </p:nvSpPr>
        <p:spPr>
          <a:xfrm rot="16200000">
            <a:off x="3848237" y="2065616"/>
            <a:ext cx="1139102" cy="1012535"/>
          </a:xfrm>
          <a:prstGeom prst="hexagon">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p>
        </p:txBody>
      </p:sp>
      <p:sp>
        <p:nvSpPr>
          <p:cNvPr id="56" name="矩形 16"/>
          <p:cNvSpPr>
            <a:spLocks noChangeArrowheads="1"/>
          </p:cNvSpPr>
          <p:nvPr/>
        </p:nvSpPr>
        <p:spPr bwMode="auto">
          <a:xfrm>
            <a:off x="215900" y="1355090"/>
            <a:ext cx="2060575"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靳泽旭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8.9</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sym typeface="+mn-ea"/>
            </a:endParaRPr>
          </a:p>
          <a:p>
            <a:pPr algn="l" fontAlgn="auto">
              <a:spcBef>
                <a:spcPts val="0"/>
              </a:spcBef>
              <a:spcAft>
                <a:spcPts val="0"/>
              </a:spcAft>
              <a:defRPr/>
            </a:pPr>
            <a:r>
              <a:rPr lang="zh-CN" altLang="en-US" sz="1000" dirty="0">
                <a:solidFill>
                  <a:schemeClr val="bg1"/>
                </a:solidFill>
              </a:rPr>
              <a:t>画类图和</a:t>
            </a:r>
            <a:r>
              <a:rPr lang="en-US" altLang="zh-CN" sz="1000" dirty="0">
                <a:solidFill>
                  <a:schemeClr val="bg1"/>
                </a:solidFill>
              </a:rPr>
              <a:t>PPT</a:t>
            </a:r>
            <a:r>
              <a:rPr lang="zh-CN" altLang="en-US" sz="1000" dirty="0">
                <a:solidFill>
                  <a:schemeClr val="bg1"/>
                </a:solidFill>
              </a:rPr>
              <a:t>部分制作</a:t>
            </a:r>
            <a:endParaRPr lang="zh-CN" altLang="en-US" sz="1000" dirty="0">
              <a:solidFill>
                <a:schemeClr val="bg1"/>
              </a:solidFill>
            </a:endParaRPr>
          </a:p>
          <a:p>
            <a:pPr algn="l" eaLnBrk="1" fontAlgn="auto"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62"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30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16"/>
          <p:cNvSpPr>
            <a:spLocks noChangeArrowheads="1"/>
          </p:cNvSpPr>
          <p:nvPr/>
        </p:nvSpPr>
        <p:spPr bwMode="auto">
          <a:xfrm>
            <a:off x="320040" y="3125470"/>
            <a:ext cx="199961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fontAlgn="auto">
              <a:spcBef>
                <a:spcPts val="0"/>
              </a:spcBef>
              <a:spcAft>
                <a:spcPts val="0"/>
              </a:spcAft>
              <a:defRPr/>
            </a:pPr>
            <a:r>
              <a:rPr lang="zh-CN" altLang="en-US" sz="1400" b="1" dirty="0">
                <a:solidFill>
                  <a:schemeClr val="bg1"/>
                </a:solidFill>
                <a:latin typeface="+mn-ea"/>
                <a:ea typeface="+mn-ea"/>
              </a:rPr>
              <a:t>曾雨晴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9.2</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sym typeface="+mn-ea"/>
            </a:endParaRPr>
          </a:p>
          <a:p>
            <a:pPr algn="l" fontAlgn="auto">
              <a:spcBef>
                <a:spcPts val="0"/>
              </a:spcBef>
              <a:spcAft>
                <a:spcPts val="0"/>
              </a:spcAft>
              <a:defRPr/>
            </a:pPr>
            <a:r>
              <a:rPr lang="zh-CN" altLang="en-US" sz="1000" dirty="0">
                <a:solidFill>
                  <a:schemeClr val="bg1"/>
                </a:solidFill>
                <a:latin typeface="微软雅黑" panose="020B0503020204020204" pitchFamily="34" charset="-122"/>
                <a:ea typeface="微软雅黑" panose="020B0503020204020204" pitchFamily="34" charset="-122"/>
              </a:rPr>
              <a:t>画部分用例图、顺序图和协作图，修改甘特图和</a:t>
            </a:r>
            <a:r>
              <a:rPr lang="en-US" altLang="zh-CN" sz="1000" dirty="0">
                <a:solidFill>
                  <a:schemeClr val="bg1"/>
                </a:solidFill>
                <a:latin typeface="微软雅黑" panose="020B0503020204020204" pitchFamily="34" charset="-122"/>
                <a:ea typeface="微软雅黑" panose="020B0503020204020204" pitchFamily="34" charset="-122"/>
              </a:rPr>
              <a:t>WBS</a:t>
            </a:r>
            <a:r>
              <a:rPr lang="zh-CN" altLang="en-US" sz="1000" dirty="0">
                <a:solidFill>
                  <a:schemeClr val="bg1"/>
                </a:solidFill>
                <a:latin typeface="微软雅黑" panose="020B0503020204020204" pitchFamily="34" charset="-122"/>
                <a:ea typeface="微软雅黑" panose="020B0503020204020204" pitchFamily="34" charset="-122"/>
              </a:rPr>
              <a:t>表和</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的审核</a:t>
            </a:r>
            <a:endParaRPr lang="zh-CN" altLang="en-US" sz="1000" dirty="0">
              <a:solidFill>
                <a:schemeClr val="bg1"/>
              </a:solidFill>
              <a:latin typeface="微软雅黑" panose="020B0503020204020204" pitchFamily="34" charset="-122"/>
              <a:ea typeface="微软雅黑" panose="020B0503020204020204" pitchFamily="34" charset="-122"/>
            </a:endParaRPr>
          </a:p>
          <a:p>
            <a:pPr algn="l" eaLnBrk="1" fontAlgn="auto"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sp>
        <p:nvSpPr>
          <p:cNvPr id="64" name="矩形 16"/>
          <p:cNvSpPr>
            <a:spLocks noChangeArrowheads="1"/>
          </p:cNvSpPr>
          <p:nvPr/>
        </p:nvSpPr>
        <p:spPr bwMode="auto">
          <a:xfrm>
            <a:off x="6574405" y="1232309"/>
            <a:ext cx="2320394" cy="61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张旗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9.0</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endParaRPr>
          </a:p>
          <a:p>
            <a:pPr fontAlgn="auto">
              <a:spcBef>
                <a:spcPts val="0"/>
              </a:spcBef>
              <a:spcAft>
                <a:spcPts val="0"/>
              </a:spcAft>
              <a:defRPr/>
            </a:pPr>
            <a:r>
              <a:rPr lang="zh-CN" altLang="en-US" sz="1000" dirty="0">
                <a:solidFill>
                  <a:schemeClr val="bg1"/>
                </a:solidFill>
                <a:latin typeface="微软雅黑" panose="020B0503020204020204" pitchFamily="34" charset="-122"/>
                <a:ea typeface="微软雅黑" panose="020B0503020204020204" pitchFamily="34" charset="-122"/>
              </a:rPr>
              <a:t>画用例图和</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部分制作，修改</a:t>
            </a:r>
            <a:r>
              <a:rPr lang="en-US" altLang="zh-CN" sz="1000" dirty="0">
                <a:solidFill>
                  <a:schemeClr val="bg1"/>
                </a:solidFill>
                <a:latin typeface="微软雅黑" panose="020B0503020204020204" pitchFamily="34" charset="-122"/>
                <a:ea typeface="微软雅黑" panose="020B0503020204020204" pitchFamily="34" charset="-122"/>
              </a:rPr>
              <a:t>QA</a:t>
            </a:r>
            <a:r>
              <a:rPr lang="zh-CN" altLang="en-US" sz="1000" dirty="0">
                <a:solidFill>
                  <a:schemeClr val="bg1"/>
                </a:solidFill>
                <a:latin typeface="微软雅黑" panose="020B0503020204020204" pitchFamily="34" charset="-122"/>
                <a:ea typeface="微软雅黑" panose="020B0503020204020204" pitchFamily="34" charset="-122"/>
              </a:rPr>
              <a:t>计划</a:t>
            </a:r>
            <a:endParaRPr lang="zh-CN" altLang="en-US" sz="1000" dirty="0">
              <a:solidFill>
                <a:schemeClr val="bg1"/>
              </a:solidFill>
              <a:latin typeface="微软雅黑" panose="020B0503020204020204" pitchFamily="34" charset="-122"/>
              <a:ea typeface="微软雅黑" panose="020B0503020204020204" pitchFamily="34" charset="-122"/>
            </a:endParaRPr>
          </a:p>
        </p:txBody>
      </p:sp>
      <p:pic>
        <p:nvPicPr>
          <p:cNvPr id="17"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145" y="178920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0510" y="2711223"/>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14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descr="999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4605" y="926238"/>
            <a:ext cx="1597907" cy="159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5" name="直接连接符 104"/>
          <p:cNvCxnSpPr/>
          <p:nvPr/>
        </p:nvCxnSpPr>
        <p:spPr>
          <a:xfrm>
            <a:off x="2320290" y="171704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541010" y="161353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矩形 16"/>
          <p:cNvSpPr>
            <a:spLocks noChangeArrowheads="1"/>
          </p:cNvSpPr>
          <p:nvPr/>
        </p:nvSpPr>
        <p:spPr bwMode="auto">
          <a:xfrm>
            <a:off x="6004175" y="2308634"/>
            <a:ext cx="232039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奕吉  评分（</a:t>
            </a:r>
            <a:r>
              <a:rPr lang="en-US" altLang="zh-CN" sz="1400" b="1" dirty="0">
                <a:solidFill>
                  <a:schemeClr val="bg1"/>
                </a:solidFill>
                <a:latin typeface="+mn-ea"/>
                <a:ea typeface="+mn-ea"/>
              </a:rPr>
              <a:t>8.5</a:t>
            </a:r>
            <a:r>
              <a:rPr lang="zh-CN" altLang="en-US" sz="1400" b="1" dirty="0">
                <a:solidFill>
                  <a:schemeClr val="bg1"/>
                </a:solidFill>
                <a:latin typeface="+mn-ea"/>
                <a:ea typeface="+mn-ea"/>
              </a:rPr>
              <a:t>分）</a:t>
            </a:r>
            <a:endParaRPr lang="zh-CN" altLang="en-US" sz="1400" b="1" dirty="0">
              <a:solidFill>
                <a:schemeClr val="bg1"/>
              </a:solidFill>
              <a:latin typeface="+mn-ea"/>
              <a:ea typeface="+mn-ea"/>
            </a:endParaRPr>
          </a:p>
          <a:p>
            <a:pPr eaLnBrk="1" hangingPunct="1"/>
            <a:r>
              <a:rPr lang="zh-CN" altLang="en-US" sz="1000" dirty="0">
                <a:solidFill>
                  <a:schemeClr val="bg1"/>
                </a:solidFill>
                <a:latin typeface="微软雅黑" panose="020B0503020204020204" pitchFamily="34" charset="-122"/>
                <a:ea typeface="微软雅黑" panose="020B0503020204020204" pitchFamily="34" charset="-122"/>
              </a:rPr>
              <a:t>画状态转换图、部署图和</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部分制作</a:t>
            </a:r>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924425" y="26117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276475" y="3506470"/>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矩形 16"/>
          <p:cNvSpPr>
            <a:spLocks noChangeArrowheads="1"/>
          </p:cNvSpPr>
          <p:nvPr/>
        </p:nvSpPr>
        <p:spPr bwMode="auto">
          <a:xfrm>
            <a:off x="6528685" y="3223034"/>
            <a:ext cx="232039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auto">
              <a:spcBef>
                <a:spcPts val="0"/>
              </a:spcBef>
              <a:spcAft>
                <a:spcPts val="0"/>
              </a:spcAft>
              <a:defRPr/>
            </a:pPr>
            <a:r>
              <a:rPr lang="zh-CN" altLang="en-US" sz="1400" b="1" dirty="0">
                <a:solidFill>
                  <a:schemeClr val="bg1"/>
                </a:solidFill>
                <a:latin typeface="+mn-ea"/>
                <a:ea typeface="+mn-ea"/>
              </a:rPr>
              <a:t>于欣汝      </a:t>
            </a:r>
            <a:r>
              <a:rPr lang="zh-CN" altLang="en-US" sz="1400" b="1" dirty="0">
                <a:solidFill>
                  <a:schemeClr val="bg1"/>
                </a:solidFill>
                <a:latin typeface="+mn-ea"/>
                <a:ea typeface="+mn-ea"/>
                <a:sym typeface="+mn-ea"/>
              </a:rPr>
              <a:t>评分（</a:t>
            </a:r>
            <a:r>
              <a:rPr lang="en-US" altLang="zh-CN" sz="1400" b="1" dirty="0">
                <a:solidFill>
                  <a:schemeClr val="bg1"/>
                </a:solidFill>
                <a:latin typeface="+mn-ea"/>
                <a:ea typeface="+mn-ea"/>
                <a:sym typeface="+mn-ea"/>
              </a:rPr>
              <a:t>9.4</a:t>
            </a:r>
            <a:r>
              <a:rPr lang="zh-CN" altLang="en-US" sz="1400" b="1" dirty="0">
                <a:solidFill>
                  <a:schemeClr val="bg1"/>
                </a:solidFill>
                <a:latin typeface="+mn-ea"/>
                <a:ea typeface="+mn-ea"/>
                <a:sym typeface="+mn-ea"/>
              </a:rPr>
              <a:t>分）</a:t>
            </a:r>
            <a:endParaRPr lang="zh-CN" altLang="en-US" sz="1400" b="1" dirty="0">
              <a:solidFill>
                <a:schemeClr val="bg1"/>
              </a:solidFill>
              <a:latin typeface="+mn-ea"/>
              <a:ea typeface="+mn-ea"/>
            </a:endParaRPr>
          </a:p>
          <a:p>
            <a:pPr fontAlgn="auto">
              <a:spcBef>
                <a:spcPts val="0"/>
              </a:spcBef>
              <a:spcAft>
                <a:spcPts val="0"/>
              </a:spcAft>
              <a:defRPr/>
            </a:pPr>
            <a:r>
              <a:rPr lang="zh-CN" altLang="en-US" sz="1000" dirty="0">
                <a:solidFill>
                  <a:schemeClr val="bg1"/>
                </a:solidFill>
                <a:latin typeface="微软雅黑" panose="020B0503020204020204" pitchFamily="34" charset="-122"/>
                <a:ea typeface="微软雅黑" panose="020B0503020204020204" pitchFamily="34" charset="-122"/>
              </a:rPr>
              <a:t>画顺序图和协作图，制作界面原型和修改文档和</a:t>
            </a:r>
            <a:r>
              <a:rPr lang="en-US" altLang="zh-CN" sz="1000" dirty="0">
                <a:solidFill>
                  <a:schemeClr val="bg1"/>
                </a:solidFill>
                <a:latin typeface="微软雅黑" panose="020B0503020204020204" pitchFamily="34" charset="-122"/>
                <a:ea typeface="微软雅黑" panose="020B0503020204020204" pitchFamily="34" charset="-122"/>
              </a:rPr>
              <a:t>PPT</a:t>
            </a:r>
            <a:r>
              <a:rPr lang="zh-CN" altLang="en-US" sz="1000" dirty="0">
                <a:solidFill>
                  <a:schemeClr val="bg1"/>
                </a:solidFill>
                <a:latin typeface="微软雅黑" panose="020B0503020204020204" pitchFamily="34" charset="-122"/>
                <a:ea typeface="微软雅黑" panose="020B0503020204020204" pitchFamily="34" charset="-122"/>
              </a:rPr>
              <a:t>的审核。</a:t>
            </a:r>
            <a:endParaRPr lang="zh-CN" altLang="en-US" sz="1000" dirty="0">
              <a:solidFill>
                <a:schemeClr val="bg1"/>
              </a:solidFill>
              <a:latin typeface="微软雅黑" panose="020B0503020204020204" pitchFamily="34" charset="-122"/>
              <a:ea typeface="微软雅黑" panose="020B0503020204020204" pitchFamily="34" charset="-122"/>
            </a:endParaRPr>
          </a:p>
          <a:p>
            <a:pPr eaLnBrk="1" hangingPunct="1"/>
            <a:endParaRPr lang="zh-CN" altLang="en-US" sz="1000" dirty="0">
              <a:solidFill>
                <a:schemeClr val="bg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5367655" y="3449955"/>
            <a:ext cx="1079500" cy="76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835445" y="392492"/>
            <a:ext cx="307953" cy="308213"/>
          </a:xfrm>
          <a:prstGeom prst="ellipse">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noProof="1">
                <a:solidFill>
                  <a:schemeClr val="bg1"/>
                </a:solidFill>
              </a:rPr>
              <a:t>5</a:t>
            </a:r>
            <a:endParaRPr lang="en-US" altLang="zh-CN" sz="1800" noProof="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5400000">
            <a:off x="5657849" y="1657350"/>
            <a:ext cx="5143502" cy="1828800"/>
          </a:xfrm>
          <a:prstGeom prst="rect">
            <a:avLst/>
          </a:prstGeom>
        </p:spPr>
      </p:pic>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1657351" y="1657350"/>
            <a:ext cx="5143502" cy="1828800"/>
          </a:xfrm>
          <a:prstGeom prst="rect">
            <a:avLst/>
          </a:prstGeom>
        </p:spPr>
      </p:pic>
      <p:sp>
        <p:nvSpPr>
          <p:cNvPr id="20" name="文本框 19"/>
          <p:cNvSpPr txBox="1">
            <a:spLocks noChangeAspect="1" noChangeArrowheads="1"/>
          </p:cNvSpPr>
          <p:nvPr/>
        </p:nvSpPr>
        <p:spPr bwMode="auto">
          <a:xfrm>
            <a:off x="2672555" y="1678940"/>
            <a:ext cx="36845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zh-CN" altLang="en-US" sz="4400" dirty="0">
                <a:solidFill>
                  <a:schemeClr val="bg1"/>
                </a:solidFill>
                <a:latin typeface="幼圆" panose="02010509060101010101" pitchFamily="49" charset="-122"/>
                <a:ea typeface="幼圆" panose="02010509060101010101" pitchFamily="49" charset="-122"/>
              </a:rPr>
              <a:t>课堂提问</a:t>
            </a:r>
            <a:endParaRPr lang="zh-CN" altLang="en-US" sz="4400" dirty="0">
              <a:solidFill>
                <a:schemeClr val="bg1"/>
              </a:solidFill>
              <a:latin typeface="幼圆" panose="02010509060101010101" pitchFamily="49" charset="-122"/>
              <a:ea typeface="幼圆" panose="02010509060101010101" pitchFamily="49" charset="-122"/>
            </a:endParaRPr>
          </a:p>
        </p:txBody>
      </p:sp>
      <p:sp>
        <p:nvSpPr>
          <p:cNvPr id="21" name="文本框 20"/>
          <p:cNvSpPr txBox="1">
            <a:spLocks noChangeArrowheads="1"/>
          </p:cNvSpPr>
          <p:nvPr/>
        </p:nvSpPr>
        <p:spPr bwMode="auto">
          <a:xfrm>
            <a:off x="3132930" y="2512695"/>
            <a:ext cx="2763838"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000" dirty="0">
                <a:solidFill>
                  <a:schemeClr val="bg1"/>
                </a:solidFill>
                <a:latin typeface="Arial" panose="020B0604020202020204" pitchFamily="34" charset="0"/>
                <a:sym typeface="+mn-ea"/>
              </a:rPr>
              <a:t>Section Six</a:t>
            </a:r>
            <a:endParaRPr lang="en-US" altLang="zh-CN" sz="1000" dirty="0">
              <a:solidFill>
                <a:schemeClr val="bg1"/>
              </a:solidFill>
              <a:latin typeface="Arial" panose="020B0604020202020204" pitchFamily="34" charset="0"/>
            </a:endParaRPr>
          </a:p>
        </p:txBody>
      </p:sp>
      <p:grpSp>
        <p:nvGrpSpPr>
          <p:cNvPr id="24" name="组合 23"/>
          <p:cNvGrpSpPr/>
          <p:nvPr/>
        </p:nvGrpSpPr>
        <p:grpSpPr>
          <a:xfrm>
            <a:off x="2747009" y="2829034"/>
            <a:ext cx="3535680" cy="56088"/>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2296318" y="3013075"/>
            <a:ext cx="4437063" cy="231140"/>
          </a:xfrm>
          <a:prstGeom prst="rect">
            <a:avLst/>
          </a:prstGeom>
          <a:noFill/>
          <a:ln>
            <a:noFill/>
          </a:ln>
        </p:spPr>
        <p:txBody>
          <a:bodyPr>
            <a:spAutoFit/>
          </a:bodyPr>
          <a:lstStyle/>
          <a:p>
            <a:pPr algn="ctr"/>
            <a:r>
              <a:rPr lang="zh-CN" altLang="en-US" sz="910" b="1">
                <a:solidFill>
                  <a:schemeClr val="bg1"/>
                </a:solidFill>
                <a:latin typeface="Arial" panose="020B0604020202020204" pitchFamily="34" charset="0"/>
                <a:sym typeface="+mn-ea"/>
              </a:rPr>
              <a:t>针对</a:t>
            </a:r>
            <a:r>
              <a:rPr lang="en-US" altLang="zh-CN" sz="910" b="1">
                <a:solidFill>
                  <a:schemeClr val="bg1"/>
                </a:solidFill>
                <a:latin typeface="Arial" panose="020B0604020202020204" pitchFamily="34" charset="0"/>
                <a:sym typeface="+mn-ea"/>
              </a:rPr>
              <a:t>PPT</a:t>
            </a:r>
            <a:r>
              <a:rPr lang="zh-CN" altLang="en-US" sz="910" b="1">
                <a:solidFill>
                  <a:schemeClr val="bg1"/>
                </a:solidFill>
                <a:latin typeface="Arial" panose="020B0604020202020204" pitchFamily="34" charset="0"/>
                <a:sym typeface="+mn-ea"/>
              </a:rPr>
              <a:t>讲的内容提出问题</a:t>
            </a:r>
            <a:endParaRPr lang="en-US" altLang="zh-CN" sz="920" noProof="1">
              <a:solidFill>
                <a:schemeClr val="bg1"/>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ppt_x</p:attrName>
                                        </p:attrNameLst>
                                      </p:cBhvr>
                                      <p:tavLst>
                                        <p:tav tm="0">
                                          <p:val>
                                            <p:strVal val="#ppt_x"/>
                                          </p:val>
                                        </p:tav>
                                        <p:tav tm="100000">
                                          <p:val>
                                            <p:strVal val="#ppt_x"/>
                                          </p:val>
                                        </p:tav>
                                      </p:tavLst>
                                    </p:anim>
                                    <p:anim calcmode="lin" valueType="num">
                                      <p:cBhvr>
                                        <p:cTn id="8" dur="10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1" grpId="1"/>
      <p:bldP spid="21" grpId="2"/>
      <p:bldP spid="23" grpId="0"/>
      <p:bldP spid="23" grpId="1"/>
      <p:bldP spid="23" grpId="2"/>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31" name="文本框 30"/>
          <p:cNvSpPr txBox="1"/>
          <p:nvPr/>
        </p:nvSpPr>
        <p:spPr>
          <a:xfrm>
            <a:off x="2386330" y="1629410"/>
            <a:ext cx="5422265" cy="4568190"/>
          </a:xfrm>
          <a:prstGeom prst="rect">
            <a:avLst/>
          </a:prstGeom>
          <a:noFill/>
        </p:spPr>
        <p:txBody>
          <a:bodyPr wrap="square" rtlCol="0">
            <a:spAutoFit/>
          </a:bodyPr>
          <a:p>
            <a:pPr marL="0" indent="0" algn="ctr">
              <a:lnSpc>
                <a:spcPct val="115000"/>
              </a:lnSpc>
              <a:buFont typeface="Wingdings" panose="05000000000000000000" pitchFamily="2" charset="2"/>
              <a:buNone/>
            </a:pPr>
            <a:r>
              <a:rPr lang="zh-CN" altLang="en-US" sz="1800" b="1">
                <a:solidFill>
                  <a:schemeClr val="bg1"/>
                </a:solidFill>
              </a:rPr>
              <a:t>什么是用例？</a:t>
            </a:r>
            <a:endParaRPr lang="zh-CN" altLang="en-US" sz="1800" b="1">
              <a:solidFill>
                <a:schemeClr val="bg1"/>
              </a:solidFill>
            </a:endParaRPr>
          </a:p>
          <a:p>
            <a:pPr marL="0" indent="0">
              <a:lnSpc>
                <a:spcPct val="115000"/>
              </a:lnSpc>
              <a:buFont typeface="Wingdings" panose="05000000000000000000" pitchFamily="2" charset="2"/>
              <a:buNone/>
            </a:pPr>
            <a:r>
              <a:rPr lang="zh-CN" altLang="en-US" sz="1400" b="1">
                <a:solidFill>
                  <a:schemeClr val="bg1"/>
                </a:solidFill>
                <a:sym typeface="+mn-ea"/>
              </a:rPr>
              <a:t>   </a:t>
            </a:r>
            <a:r>
              <a:rPr lang="zh-CN" altLang="en-US" sz="1800" b="1">
                <a:solidFill>
                  <a:srgbClr val="0099A7"/>
                </a:solidFill>
                <a:sym typeface="+mn-ea"/>
              </a:rPr>
              <a:t> </a:t>
            </a:r>
            <a:r>
              <a:rPr kumimoji="1" lang="zh-CN" altLang="en-US" sz="1800" b="1" dirty="0">
                <a:solidFill>
                  <a:srgbClr val="FF0000"/>
                </a:solidFill>
                <a:latin typeface="楷体_GB2312" charset="-122"/>
                <a:ea typeface="楷体_GB2312" charset="-122"/>
                <a:sym typeface="+mn-ea"/>
              </a:rPr>
              <a:t>定义：</a:t>
            </a:r>
            <a:r>
              <a:rPr lang="zh-CN" altLang="en-US" sz="1400" b="1">
                <a:solidFill>
                  <a:schemeClr val="bg1"/>
                </a:solidFill>
                <a:sym typeface="+mn-ea"/>
              </a:rPr>
              <a:t>用例主要描述系统应该具备什么样的功能，创建用例模型是通过开发者与客户或者最终的使用者共同协商完成的，他们要反复讨论需求的规格说明，明确系统的基本功能。</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en-US" altLang="zh-CN" sz="1400" b="1" dirty="0">
                <a:solidFill>
                  <a:schemeClr val="bg1"/>
                </a:solidFill>
                <a:latin typeface="楷体_GB2312" charset="-122"/>
                <a:ea typeface="楷体_GB2312" charset="-122"/>
                <a:sym typeface="+mn-ea"/>
              </a:rPr>
              <a:t>  用例</a:t>
            </a:r>
            <a:r>
              <a:rPr kumimoji="1" lang="zh-CN" altLang="en-US" sz="1400" b="1" dirty="0">
                <a:solidFill>
                  <a:schemeClr val="bg1"/>
                </a:solidFill>
                <a:latin typeface="楷体_GB2312" charset="-122"/>
                <a:ea typeface="楷体_GB2312" charset="-122"/>
                <a:sym typeface="+mn-ea"/>
              </a:rPr>
              <a:t>图元素组成：</a:t>
            </a:r>
            <a:endParaRPr kumimoji="1" lang="zh-CN" altLang="en-US" sz="1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用例（</a:t>
            </a:r>
            <a:r>
              <a:rPr kumimoji="1" lang="en-US" altLang="zh-CN" sz="1400" b="1" dirty="0">
                <a:solidFill>
                  <a:schemeClr val="bg1"/>
                </a:solidFill>
                <a:latin typeface="楷体_GB2312" charset="-122"/>
                <a:ea typeface="楷体_GB2312" charset="-122"/>
                <a:sym typeface="+mn-ea"/>
              </a:rPr>
              <a:t>Use Case</a:t>
            </a:r>
            <a:r>
              <a:rPr kumimoji="1" lang="zh-CN" altLang="en-US" sz="1400" b="1" dirty="0">
                <a:solidFill>
                  <a:schemeClr val="bg1"/>
                </a:solidFill>
                <a:latin typeface="楷体_GB2312" charset="-122"/>
                <a:ea typeface="楷体_GB2312" charset="-122"/>
                <a:sym typeface="+mn-ea"/>
              </a:rPr>
              <a:t>）：它代表系统提供的服务（椭圆表示）</a:t>
            </a:r>
            <a:endParaRPr kumimoji="1" lang="zh-CN" altLang="en-US" sz="1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参与者（</a:t>
            </a:r>
            <a:r>
              <a:rPr kumimoji="1" lang="en-US" altLang="zh-CN" sz="1400" b="1" dirty="0">
                <a:solidFill>
                  <a:schemeClr val="bg1"/>
                </a:solidFill>
                <a:latin typeface="楷体_GB2312" charset="-122"/>
                <a:ea typeface="楷体_GB2312" charset="-122"/>
                <a:sym typeface="+mn-ea"/>
              </a:rPr>
              <a:t>Actor</a:t>
            </a:r>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也成为角色，它代表系统用户（小人表示）</a:t>
            </a:r>
            <a:endParaRPr kumimoji="1" lang="zh-CN" altLang="en-US" sz="1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系统边界（</a:t>
            </a:r>
            <a:r>
              <a:rPr kumimoji="1" lang="en-US" altLang="zh-CN" sz="1400" b="1" dirty="0">
                <a:solidFill>
                  <a:schemeClr val="bg1"/>
                </a:solidFill>
                <a:latin typeface="楷体_GB2312" charset="-122"/>
                <a:ea typeface="楷体_GB2312" charset="-122"/>
                <a:sym typeface="+mn-ea"/>
              </a:rPr>
              <a:t>System Scope</a:t>
            </a:r>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它确定系统的服务范围（矩形框表示）</a:t>
            </a:r>
            <a:endParaRPr kumimoji="1" lang="zh-CN" altLang="en-US" sz="14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sz="1400" b="1" dirty="0">
                <a:solidFill>
                  <a:schemeClr val="bg1"/>
                </a:solidFill>
                <a:latin typeface="楷体_GB2312" charset="-122"/>
                <a:ea typeface="楷体_GB2312" charset="-122"/>
                <a:sym typeface="+mn-ea"/>
              </a:rPr>
              <a:t>联系（</a:t>
            </a:r>
            <a:r>
              <a:rPr kumimoji="1" lang="en-US" altLang="zh-CN" sz="1400" b="1" dirty="0">
                <a:solidFill>
                  <a:schemeClr val="bg1"/>
                </a:solidFill>
                <a:latin typeface="楷体_GB2312" charset="-122"/>
                <a:ea typeface="楷体_GB2312" charset="-122"/>
                <a:sym typeface="+mn-ea"/>
              </a:rPr>
              <a:t>Association</a:t>
            </a:r>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a:t>
            </a:r>
            <a:r>
              <a:rPr kumimoji="1" lang="zh-CN" altLang="en-US" sz="1400" b="1" dirty="0">
                <a:solidFill>
                  <a:schemeClr val="bg1"/>
                </a:solidFill>
                <a:latin typeface="楷体_GB2312" charset="-122"/>
                <a:ea typeface="楷体_GB2312" charset="-122"/>
                <a:sym typeface="+mn-ea"/>
              </a:rPr>
              <a:t>它表示参与者与用例间的关系（箭头表示）</a:t>
            </a: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sz="1400"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en-US" altLang="zh-CN" b="1" dirty="0">
                <a:solidFill>
                  <a:schemeClr val="bg1"/>
                </a:solidFill>
                <a:latin typeface="楷体_GB2312" charset="-122"/>
                <a:ea typeface="楷体_GB2312" charset="-122"/>
                <a:sym typeface="+mn-ea"/>
              </a:rPr>
              <a:t>	</a:t>
            </a:r>
            <a:endParaRPr kumimoji="1" lang="en-US" altLang="zh-CN"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2" name="组合 11"/>
          <p:cNvGrpSpPr/>
          <p:nvPr/>
        </p:nvGrpSpPr>
        <p:grpSpPr>
          <a:xfrm>
            <a:off x="0" y="0"/>
            <a:ext cx="9144000" cy="1232326"/>
            <a:chOff x="0" y="0"/>
            <a:chExt cx="9144000" cy="1232326"/>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4" name="任意多边形: 形状 13"/>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grpSp>
          <p:nvGrpSpPr>
            <p:cNvPr id="17" name="组合 16"/>
            <p:cNvGrpSpPr/>
            <p:nvPr/>
          </p:nvGrpSpPr>
          <p:grpSpPr>
            <a:xfrm flipV="1">
              <a:off x="3314700" y="539600"/>
              <a:ext cx="5829300" cy="45719"/>
              <a:chOff x="1949423" y="3788624"/>
              <a:chExt cx="3535680" cy="56088"/>
            </a:xfrm>
          </p:grpSpPr>
          <p:sp>
            <p:nvSpPr>
              <p:cNvPr id="33" name="矩形 32"/>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flipV="1">
              <a:off x="0" y="539600"/>
              <a:ext cx="532448" cy="45719"/>
              <a:chOff x="1949423" y="3788624"/>
              <a:chExt cx="3535680" cy="56088"/>
            </a:xfrm>
          </p:grpSpPr>
          <p:sp>
            <p:nvSpPr>
              <p:cNvPr id="29" name="矩形 28"/>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2" name="图片 61"/>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0" y="4316174"/>
            <a:ext cx="9144000" cy="834946"/>
          </a:xfrm>
          <a:prstGeom prst="rect">
            <a:avLst/>
          </a:prstGeom>
        </p:spPr>
      </p:pic>
      <p:sp>
        <p:nvSpPr>
          <p:cNvPr id="2" name="椭圆 1"/>
          <p:cNvSpPr/>
          <p:nvPr/>
        </p:nvSpPr>
        <p:spPr>
          <a:xfrm>
            <a:off x="797345" y="400112"/>
            <a:ext cx="307953" cy="3082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800" noProof="1">
                <a:solidFill>
                  <a:schemeClr val="bg1"/>
                </a:solidFill>
              </a:rPr>
              <a:t>6</a:t>
            </a:r>
            <a:endParaRPr lang="en-US" altLang="zh-CN" sz="1800" noProof="1">
              <a:solidFill>
                <a:schemeClr val="bg1"/>
              </a:solidFill>
            </a:endParaRPr>
          </a:p>
        </p:txBody>
      </p:sp>
      <p:sp>
        <p:nvSpPr>
          <p:cNvPr id="3" name="文本框 2"/>
          <p:cNvSpPr txBox="1"/>
          <p:nvPr/>
        </p:nvSpPr>
        <p:spPr>
          <a:xfrm>
            <a:off x="1202690" y="1020445"/>
            <a:ext cx="7152005" cy="368300"/>
          </a:xfrm>
          <a:prstGeom prst="rect">
            <a:avLst/>
          </a:prstGeom>
          <a:noFill/>
        </p:spPr>
        <p:txBody>
          <a:bodyPr wrap="square" rtlCol="0">
            <a:spAutoFit/>
          </a:bodyPr>
          <a:lstStyle/>
          <a:p>
            <a:r>
              <a:rPr lang="en-US" altLang="zh-CN" sz="1800">
                <a:solidFill>
                  <a:schemeClr val="bg1"/>
                </a:solidFill>
              </a:rPr>
              <a:t>Q1: </a:t>
            </a:r>
            <a:r>
              <a:rPr lang="en-US" altLang="zh-CN" sz="1400">
                <a:solidFill>
                  <a:schemeClr val="bg1"/>
                </a:solidFill>
              </a:rPr>
              <a:t>UML</a:t>
            </a:r>
            <a:r>
              <a:rPr lang="zh-CN" altLang="en-US" sz="1400">
                <a:solidFill>
                  <a:schemeClr val="bg1"/>
                </a:solidFill>
              </a:rPr>
              <a:t>状态图中一个状态图只能有一个初始状态，可以拥有一个或者多个终止状态？</a:t>
            </a:r>
            <a:endParaRPr lang="zh-CN" altLang="en-US" sz="1400">
              <a:solidFill>
                <a:schemeClr val="bg1"/>
              </a:solidFill>
            </a:endParaRPr>
          </a:p>
        </p:txBody>
      </p:sp>
      <p:sp>
        <p:nvSpPr>
          <p:cNvPr id="4" name="文本框 3"/>
          <p:cNvSpPr txBox="1"/>
          <p:nvPr/>
        </p:nvSpPr>
        <p:spPr>
          <a:xfrm>
            <a:off x="1279525" y="1458769"/>
            <a:ext cx="5621020" cy="306705"/>
          </a:xfrm>
          <a:prstGeom prst="rect">
            <a:avLst/>
          </a:prstGeom>
          <a:noFill/>
        </p:spPr>
        <p:txBody>
          <a:bodyPr wrap="square" rtlCol="0">
            <a:spAutoFit/>
          </a:bodyPr>
          <a:lstStyle/>
          <a:p>
            <a:r>
              <a:rPr lang="en-US" altLang="zh-CN" sz="1400" dirty="0">
                <a:solidFill>
                  <a:schemeClr val="bg1"/>
                </a:solidFill>
              </a:rPr>
              <a:t>AS: </a:t>
            </a:r>
            <a:r>
              <a:rPr lang="zh-CN" altLang="en-US" sz="1400" dirty="0">
                <a:solidFill>
                  <a:schemeClr val="bg1"/>
                </a:solidFill>
              </a:rPr>
              <a:t>正确</a:t>
            </a:r>
            <a:endParaRPr lang="zh-CN" altLang="en-US" sz="1400" dirty="0">
              <a:solidFill>
                <a:schemeClr val="bg1"/>
              </a:solidFill>
            </a:endParaRPr>
          </a:p>
        </p:txBody>
      </p:sp>
      <p:sp>
        <p:nvSpPr>
          <p:cNvPr id="5" name="文本框 4"/>
          <p:cNvSpPr txBox="1"/>
          <p:nvPr/>
        </p:nvSpPr>
        <p:spPr>
          <a:xfrm>
            <a:off x="1279525" y="2924810"/>
            <a:ext cx="5337810" cy="368300"/>
          </a:xfrm>
          <a:prstGeom prst="rect">
            <a:avLst/>
          </a:prstGeom>
          <a:noFill/>
        </p:spPr>
        <p:txBody>
          <a:bodyPr wrap="square" rtlCol="0">
            <a:spAutoFit/>
          </a:bodyPr>
          <a:lstStyle/>
          <a:p>
            <a:r>
              <a:rPr lang="en-US" altLang="zh-CN" sz="1800">
                <a:solidFill>
                  <a:schemeClr val="bg1"/>
                </a:solidFill>
              </a:rPr>
              <a:t>Q3: </a:t>
            </a:r>
            <a:r>
              <a:rPr lang="en-US" altLang="zh-CN" sz="1400">
                <a:solidFill>
                  <a:schemeClr val="bg1"/>
                </a:solidFill>
              </a:rPr>
              <a:t>UML</a:t>
            </a:r>
            <a:r>
              <a:rPr lang="zh-CN" altLang="en-US" sz="1400">
                <a:solidFill>
                  <a:schemeClr val="bg1"/>
                </a:solidFill>
              </a:rPr>
              <a:t>中用例图中的参与者是用椭圆表示的吗？</a:t>
            </a:r>
            <a:endParaRPr lang="zh-CN" altLang="en-US" sz="1400">
              <a:solidFill>
                <a:schemeClr val="bg1"/>
              </a:solidFill>
            </a:endParaRPr>
          </a:p>
        </p:txBody>
      </p:sp>
      <p:sp>
        <p:nvSpPr>
          <p:cNvPr id="6" name="文本框 5"/>
          <p:cNvSpPr txBox="1"/>
          <p:nvPr/>
        </p:nvSpPr>
        <p:spPr>
          <a:xfrm>
            <a:off x="1325880" y="3469005"/>
            <a:ext cx="5621020" cy="306705"/>
          </a:xfrm>
          <a:prstGeom prst="rect">
            <a:avLst/>
          </a:prstGeom>
          <a:noFill/>
        </p:spPr>
        <p:txBody>
          <a:bodyPr wrap="square" rtlCol="0">
            <a:spAutoFit/>
          </a:bodyPr>
          <a:lstStyle/>
          <a:p>
            <a:r>
              <a:rPr lang="en-US" altLang="zh-CN" sz="1400" dirty="0">
                <a:solidFill>
                  <a:schemeClr val="bg1"/>
                </a:solidFill>
              </a:rPr>
              <a:t>AS: </a:t>
            </a:r>
            <a:r>
              <a:rPr lang="zh-CN" altLang="en-US" sz="1400" dirty="0">
                <a:solidFill>
                  <a:schemeClr val="bg1"/>
                </a:solidFill>
              </a:rPr>
              <a:t>错误，是用小人表示</a:t>
            </a:r>
            <a:endParaRPr lang="zh-CN" altLang="en-US" sz="1400" dirty="0">
              <a:solidFill>
                <a:schemeClr val="bg1"/>
              </a:solidFill>
            </a:endParaRPr>
          </a:p>
        </p:txBody>
      </p:sp>
      <p:sp>
        <p:nvSpPr>
          <p:cNvPr id="7" name="文本框 6"/>
          <p:cNvSpPr txBox="1"/>
          <p:nvPr/>
        </p:nvSpPr>
        <p:spPr>
          <a:xfrm>
            <a:off x="1202690" y="1912620"/>
            <a:ext cx="5337810" cy="368300"/>
          </a:xfrm>
          <a:prstGeom prst="rect">
            <a:avLst/>
          </a:prstGeom>
          <a:noFill/>
        </p:spPr>
        <p:txBody>
          <a:bodyPr wrap="square" rtlCol="0">
            <a:spAutoFit/>
          </a:bodyPr>
          <a:lstStyle/>
          <a:p>
            <a:r>
              <a:rPr lang="en-US" altLang="zh-CN" sz="1800">
                <a:solidFill>
                  <a:schemeClr val="bg1"/>
                </a:solidFill>
              </a:rPr>
              <a:t>Q2: </a:t>
            </a:r>
            <a:r>
              <a:rPr lang="en-US" altLang="zh-CN" sz="1400">
                <a:solidFill>
                  <a:schemeClr val="bg1"/>
                </a:solidFill>
                <a:sym typeface="+mn-ea"/>
              </a:rPr>
              <a:t>UML</a:t>
            </a:r>
            <a:r>
              <a:rPr lang="zh-CN" altLang="en-US" sz="1400">
                <a:solidFill>
                  <a:schemeClr val="bg1"/>
                </a:solidFill>
                <a:sym typeface="+mn-ea"/>
              </a:rPr>
              <a:t>状态图由哪</a:t>
            </a:r>
            <a:r>
              <a:rPr lang="en-US" altLang="zh-CN" sz="1400">
                <a:solidFill>
                  <a:schemeClr val="bg1"/>
                </a:solidFill>
                <a:sym typeface="+mn-ea"/>
              </a:rPr>
              <a:t>2</a:t>
            </a:r>
            <a:r>
              <a:rPr lang="zh-CN" altLang="en-US" sz="1400">
                <a:solidFill>
                  <a:schemeClr val="bg1"/>
                </a:solidFill>
                <a:sym typeface="+mn-ea"/>
              </a:rPr>
              <a:t>个元素组成？</a:t>
            </a:r>
            <a:endParaRPr lang="zh-CN" altLang="en-US" sz="1400">
              <a:solidFill>
                <a:schemeClr val="bg1"/>
              </a:solidFill>
              <a:sym typeface="+mn-ea"/>
            </a:endParaRPr>
          </a:p>
        </p:txBody>
      </p:sp>
      <p:sp>
        <p:nvSpPr>
          <p:cNvPr id="8" name="文本框 7"/>
          <p:cNvSpPr txBox="1"/>
          <p:nvPr/>
        </p:nvSpPr>
        <p:spPr>
          <a:xfrm>
            <a:off x="1202690" y="2345690"/>
            <a:ext cx="7040067" cy="306705"/>
          </a:xfrm>
          <a:prstGeom prst="rect">
            <a:avLst/>
          </a:prstGeom>
          <a:noFill/>
        </p:spPr>
        <p:txBody>
          <a:bodyPr wrap="square" rtlCol="0">
            <a:spAutoFit/>
          </a:bodyPr>
          <a:lstStyle/>
          <a:p>
            <a:r>
              <a:rPr lang="en-US" altLang="zh-CN" sz="1400" dirty="0">
                <a:solidFill>
                  <a:schemeClr val="bg1"/>
                </a:solidFill>
              </a:rPr>
              <a:t>AS: </a:t>
            </a:r>
            <a:r>
              <a:rPr lang="zh-CN" altLang="en-US" sz="1400" dirty="0">
                <a:solidFill>
                  <a:schemeClr val="bg1"/>
                </a:solidFill>
              </a:rPr>
              <a:t>状态和转换</a:t>
            </a:r>
            <a:endParaRPr lang="zh-CN" alt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7" grpId="0"/>
      <p:bldP spid="3"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文本框 7"/>
          <p:cNvSpPr txBox="1">
            <a:spLocks noChangeAspect="1"/>
          </p:cNvSpPr>
          <p:nvPr/>
        </p:nvSpPr>
        <p:spPr>
          <a:xfrm>
            <a:off x="2210945" y="2763321"/>
            <a:ext cx="4881562" cy="584775"/>
          </a:xfrm>
          <a:prstGeom prst="rect">
            <a:avLst/>
          </a:prstGeom>
          <a:noFill/>
          <a:ln>
            <a:noFill/>
          </a:ln>
        </p:spPr>
        <p:txBody>
          <a:bodyPr>
            <a:spAutoFit/>
          </a:bodyPr>
          <a:lstStyle/>
          <a:p>
            <a:pPr algn="ctr"/>
            <a:r>
              <a:rPr lang="zh-CN" altLang="en-US" sz="3200" noProof="1">
                <a:solidFill>
                  <a:srgbClr val="FBFBFB"/>
                </a:solidFill>
                <a:latin typeface="幼圆" panose="02010509060101010101" pitchFamily="49" charset="-122"/>
                <a:ea typeface="幼圆" panose="02010509060101010101" pitchFamily="49" charset="-122"/>
              </a:rPr>
              <a:t>谢</a:t>
            </a:r>
            <a:r>
              <a:rPr lang="zh-CN" altLang="en-US" sz="3200" noProof="1" smtClean="0">
                <a:solidFill>
                  <a:srgbClr val="FBFBFB"/>
                </a:solidFill>
                <a:latin typeface="幼圆" panose="02010509060101010101" pitchFamily="49" charset="-122"/>
                <a:ea typeface="幼圆" panose="02010509060101010101" pitchFamily="49" charset="-122"/>
              </a:rPr>
              <a:t>谢</a:t>
            </a:r>
            <a:r>
              <a:rPr lang="zh-CN" altLang="en-US" sz="3200" noProof="1">
                <a:solidFill>
                  <a:srgbClr val="FBFBFB"/>
                </a:solidFill>
                <a:latin typeface="幼圆" panose="02010509060101010101" pitchFamily="49" charset="-122"/>
                <a:ea typeface="幼圆" panose="02010509060101010101" pitchFamily="49" charset="-122"/>
              </a:rPr>
              <a:t>观看</a:t>
            </a:r>
            <a:endParaRPr lang="en-US" altLang="zh-CN" sz="3200" noProof="1">
              <a:solidFill>
                <a:srgbClr val="FBFBFB"/>
              </a:solidFill>
              <a:latin typeface="幼圆" panose="02010509060101010101" pitchFamily="49" charset="-122"/>
              <a:ea typeface="幼圆" panose="02010509060101010101" pitchFamily="49" charset="-122"/>
            </a:endParaRPr>
          </a:p>
        </p:txBody>
      </p:sp>
      <p:sp>
        <p:nvSpPr>
          <p:cNvPr id="10" name="文本框 9"/>
          <p:cNvSpPr txBox="1">
            <a:spLocks noChangeArrowheads="1"/>
          </p:cNvSpPr>
          <p:nvPr/>
        </p:nvSpPr>
        <p:spPr bwMode="auto">
          <a:xfrm>
            <a:off x="2853089" y="3548172"/>
            <a:ext cx="359727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1200" dirty="0">
                <a:solidFill>
                  <a:schemeClr val="bg1"/>
                </a:solidFill>
                <a:latin typeface="Arial" panose="020B0604020202020204" pitchFamily="34" charset="0"/>
              </a:rPr>
              <a:t>Thinks For Your Watching</a:t>
            </a:r>
            <a:endParaRPr lang="en-US" altLang="zh-CN" sz="1200" dirty="0">
              <a:solidFill>
                <a:schemeClr val="bg1"/>
              </a:solidFill>
              <a:latin typeface="Arial" panose="020B0604020202020204" pitchFamily="34" charset="0"/>
            </a:endParaRPr>
          </a:p>
        </p:txBody>
      </p:sp>
      <p:sp>
        <p:nvSpPr>
          <p:cNvPr id="14" name="矩形 13"/>
          <p:cNvSpPr/>
          <p:nvPr/>
        </p:nvSpPr>
        <p:spPr>
          <a:xfrm>
            <a:off x="3843689" y="3928050"/>
            <a:ext cx="1616075" cy="2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文本框 12"/>
          <p:cNvSpPr txBox="1"/>
          <p:nvPr/>
        </p:nvSpPr>
        <p:spPr>
          <a:xfrm>
            <a:off x="3799239" y="3939162"/>
            <a:ext cx="1704975" cy="232410"/>
          </a:xfrm>
          <a:prstGeom prst="rect">
            <a:avLst/>
          </a:prstGeom>
          <a:noFill/>
          <a:ln>
            <a:noFill/>
          </a:ln>
        </p:spPr>
        <p:txBody>
          <a:bodyPr>
            <a:spAutoFit/>
          </a:bodyPr>
          <a:lstStyle/>
          <a:p>
            <a:pPr algn="ctr"/>
            <a:r>
              <a:rPr lang="zh-CN" altLang="en-US" sz="920" noProof="1">
                <a:solidFill>
                  <a:schemeClr val="tx1">
                    <a:lumMod val="85000"/>
                    <a:lumOff val="15000"/>
                  </a:schemeClr>
                </a:solidFill>
                <a:latin typeface="Arial" panose="020B0604020202020204" pitchFamily="34" charset="0"/>
              </a:rPr>
              <a:t>制作人</a:t>
            </a:r>
            <a:r>
              <a:rPr lang="zh-CN" altLang="en-US" sz="920" noProof="1" smtClean="0">
                <a:solidFill>
                  <a:schemeClr val="tx1">
                    <a:lumMod val="85000"/>
                    <a:lumOff val="15000"/>
                  </a:schemeClr>
                </a:solidFill>
                <a:latin typeface="Arial" panose="020B0604020202020204" pitchFamily="34" charset="0"/>
              </a:rPr>
              <a:t>：</a:t>
            </a:r>
            <a:r>
              <a:rPr lang="en-US" altLang="zh-CN" sz="920" noProof="1" smtClean="0">
                <a:solidFill>
                  <a:schemeClr val="tx1">
                    <a:lumMod val="85000"/>
                    <a:lumOff val="15000"/>
                  </a:schemeClr>
                </a:solidFill>
                <a:latin typeface="Arial" panose="020B0604020202020204" pitchFamily="34" charset="0"/>
              </a:rPr>
              <a:t>G09</a:t>
            </a:r>
            <a:endParaRPr lang="en-US" altLang="zh-CN" sz="920" noProof="1" smtClean="0">
              <a:solidFill>
                <a:schemeClr val="tx1">
                  <a:lumMod val="85000"/>
                  <a:lumOff val="15000"/>
                </a:schemeClr>
              </a:solidFill>
              <a:latin typeface="Arial" panose="020B0604020202020204" pitchFamily="34" charset="0"/>
            </a:endParaRPr>
          </a:p>
        </p:txBody>
      </p:sp>
      <p:grpSp>
        <p:nvGrpSpPr>
          <p:cNvPr id="3" name="组合 2"/>
          <p:cNvGrpSpPr/>
          <p:nvPr/>
        </p:nvGrpSpPr>
        <p:grpSpPr>
          <a:xfrm>
            <a:off x="2883886" y="3414086"/>
            <a:ext cx="3535680" cy="56088"/>
            <a:chOff x="1949423" y="3788624"/>
            <a:chExt cx="3535680" cy="56088"/>
          </a:xfrm>
        </p:grpSpPr>
        <p:sp>
          <p:nvSpPr>
            <p:cNvPr id="2" name="矩形 1"/>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3" name="图片 72" descr="logo1"/>
          <p:cNvPicPr>
            <a:picLocks noChangeAspect="1"/>
          </p:cNvPicPr>
          <p:nvPr/>
        </p:nvPicPr>
        <p:blipFill>
          <a:blip r:embed="rId2"/>
          <a:stretch>
            <a:fillRect/>
          </a:stretch>
        </p:blipFill>
        <p:spPr>
          <a:xfrm>
            <a:off x="54523" y="3685967"/>
            <a:ext cx="2641600" cy="1486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ppt_x</p:attrName>
                                        </p:attrNameLst>
                                      </p:cBhvr>
                                      <p:tavLst>
                                        <p:tav tm="0">
                                          <p:val>
                                            <p:strVal val="#ppt_x"/>
                                          </p:val>
                                        </p:tav>
                                        <p:tav tm="100000">
                                          <p:val>
                                            <p:strVal val="#ppt_x"/>
                                          </p:val>
                                        </p:tav>
                                      </p:tavLst>
                                    </p:anim>
                                    <p:anim calcmode="lin" valueType="num">
                                      <p:cBhvr>
                                        <p:cTn id="8" dur="2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ppt_x</p:attrName>
                                        </p:attrNameLst>
                                      </p:cBhvr>
                                      <p:tavLst>
                                        <p:tav tm="0">
                                          <p:val>
                                            <p:strVal val="#ppt_x"/>
                                          </p:val>
                                        </p:tav>
                                        <p:tav tm="100000">
                                          <p:val>
                                            <p:strVal val="#ppt_x"/>
                                          </p:val>
                                        </p:tav>
                                      </p:tavLst>
                                    </p:anim>
                                    <p:anim calcmode="lin" valueType="num">
                                      <p:cBhvr>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100000">
                                          <p:val>
                                            <p:strVal val="#ppt_x"/>
                                          </p:val>
                                        </p:tav>
                                      </p:tavLst>
                                    </p:anim>
                                    <p:anim calcmode="lin" valueType="num">
                                      <p:cBhvr>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0" grpId="1"/>
      <p:bldP spid="10" grpId="2"/>
      <p:bldP spid="14" grpId="0" animBg="1"/>
      <p:bldP spid="14" grpId="1" animBg="1"/>
      <p:bldP spid="14" grpId="2" animBg="1"/>
      <p:bldP spid="13" grpId="0"/>
      <p:bldP spid="13" grpId="1"/>
      <p:bldP spid="13" grpId="2"/>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2" name="文本框 1"/>
          <p:cNvSpPr txBox="1"/>
          <p:nvPr/>
        </p:nvSpPr>
        <p:spPr>
          <a:xfrm>
            <a:off x="2405380" y="1492250"/>
            <a:ext cx="5422265" cy="2869565"/>
          </a:xfrm>
          <a:prstGeom prst="rect">
            <a:avLst/>
          </a:prstGeom>
          <a:noFill/>
        </p:spPr>
        <p:txBody>
          <a:bodyPr wrap="square" rtlCol="0">
            <a:spAutoFit/>
          </a:bodyPr>
          <a:p>
            <a:pPr marL="0" indent="0" algn="ctr">
              <a:lnSpc>
                <a:spcPct val="115000"/>
              </a:lnSpc>
              <a:buFont typeface="Wingdings" panose="05000000000000000000" pitchFamily="2" charset="2"/>
              <a:buNone/>
            </a:pPr>
            <a:endParaRPr kumimoji="1" lang="en-US" altLang="zh-CN"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en-US" altLang="zh-CN" sz="1600" b="1" dirty="0">
                <a:solidFill>
                  <a:schemeClr val="bg1"/>
                </a:solidFill>
                <a:latin typeface="楷体_GB2312" charset="-122"/>
                <a:ea typeface="楷体_GB2312" charset="-122"/>
                <a:sym typeface="+mn-ea"/>
              </a:rPr>
              <a:t>  用例</a:t>
            </a:r>
            <a:r>
              <a:rPr kumimoji="1" lang="zh-CN" altLang="en-US" sz="1600" b="1" dirty="0">
                <a:solidFill>
                  <a:schemeClr val="bg1"/>
                </a:solidFill>
                <a:latin typeface="楷体_GB2312" charset="-122"/>
                <a:ea typeface="楷体_GB2312" charset="-122"/>
                <a:sym typeface="+mn-ea"/>
              </a:rPr>
              <a:t>图的主要作用：</a:t>
            </a:r>
            <a:endParaRPr kumimoji="1" lang="zh-CN" altLang="en-US" sz="1600"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b="1" dirty="0">
                <a:solidFill>
                  <a:schemeClr val="bg1"/>
                </a:solidFill>
                <a:latin typeface="楷体_GB2312" charset="-122"/>
                <a:ea typeface="楷体_GB2312" charset="-122"/>
                <a:sym typeface="+mn-ea"/>
              </a:rPr>
              <a:t>用来描述将要开发系统的功能需求和系统的使用场景</a:t>
            </a:r>
            <a:endParaRPr kumimoji="1" lang="zh-CN" altLang="en-US"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b="1" dirty="0">
                <a:solidFill>
                  <a:schemeClr val="bg1"/>
                </a:solidFill>
                <a:latin typeface="楷体_GB2312" charset="-122"/>
                <a:ea typeface="楷体_GB2312" charset="-122"/>
                <a:sym typeface="+mn-ea"/>
              </a:rPr>
              <a:t>作为设计和开发过程的基础，促进各阶段开发工作的进展</a:t>
            </a:r>
            <a:endParaRPr kumimoji="1" lang="zh-CN" altLang="en-US" b="1" dirty="0">
              <a:solidFill>
                <a:schemeClr val="bg1"/>
              </a:solidFill>
              <a:latin typeface="楷体_GB2312" charset="-122"/>
              <a:ea typeface="楷体_GB2312" charset="-122"/>
              <a:sym typeface="+mn-ea"/>
            </a:endParaRPr>
          </a:p>
          <a:p>
            <a:pPr marL="342900" indent="-342900">
              <a:lnSpc>
                <a:spcPct val="115000"/>
              </a:lnSpc>
              <a:buFont typeface="Wingdings" panose="05000000000000000000" pitchFamily="2" charset="2"/>
              <a:buChar char="n"/>
            </a:pPr>
            <a:r>
              <a:rPr kumimoji="1" lang="zh-CN" altLang="en-US" b="1" dirty="0">
                <a:solidFill>
                  <a:schemeClr val="bg1"/>
                </a:solidFill>
                <a:latin typeface="楷体_GB2312" charset="-122"/>
                <a:ea typeface="楷体_GB2312" charset="-122"/>
                <a:sym typeface="+mn-ea"/>
              </a:rPr>
              <a:t>用于验证与确认系统需求</a:t>
            </a: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en-US" altLang="zh-CN"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r>
              <a:rPr kumimoji="1" lang="en-US" altLang="zh-CN" b="1" dirty="0">
                <a:solidFill>
                  <a:schemeClr val="bg1"/>
                </a:solidFill>
                <a:latin typeface="楷体_GB2312" charset="-122"/>
                <a:ea typeface="楷体_GB2312" charset="-122"/>
                <a:sym typeface="+mn-ea"/>
              </a:rPr>
              <a:t>	</a:t>
            </a:r>
            <a:endParaRPr kumimoji="1" lang="en-US" altLang="zh-CN"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pPr marL="0" indent="0">
              <a:lnSpc>
                <a:spcPct val="115000"/>
              </a:lnSpc>
              <a:buFont typeface="Wingdings" panose="05000000000000000000" pitchFamily="2" charset="2"/>
              <a:buNone/>
            </a:pPr>
            <a:endParaRPr kumimoji="1" lang="zh-CN" altLang="en-US" b="1" dirty="0">
              <a:solidFill>
                <a:schemeClr val="bg1"/>
              </a:solidFill>
              <a:latin typeface="楷体_GB2312" charset="-122"/>
              <a:ea typeface="楷体_GB2312" charset="-122"/>
              <a:sym typeface="+mn-ea"/>
            </a:endParaRPr>
          </a:p>
          <a:p>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6" name="文本框 5"/>
          <p:cNvSpPr txBox="1"/>
          <p:nvPr/>
        </p:nvSpPr>
        <p:spPr>
          <a:xfrm>
            <a:off x="2459990" y="1524000"/>
            <a:ext cx="5706745" cy="368300"/>
          </a:xfrm>
          <a:prstGeom prst="rect">
            <a:avLst/>
          </a:prstGeom>
          <a:noFill/>
        </p:spPr>
        <p:txBody>
          <a:bodyPr wrap="square" rtlCol="0">
            <a:spAutoFit/>
          </a:bodyPr>
          <a:p>
            <a:r>
              <a:rPr kumimoji="1" lang="zh-CN" altLang="en-US" sz="1800" b="1" dirty="0">
                <a:solidFill>
                  <a:srgbClr val="FF0000"/>
                </a:solidFill>
                <a:latin typeface="楷体_GB2312" charset="-122"/>
                <a:ea typeface="楷体_GB2312" charset="-122"/>
                <a:sym typeface="+mn-ea"/>
              </a:rPr>
              <a:t>用例图的示例</a:t>
            </a:r>
            <a:r>
              <a:rPr kumimoji="1" lang="zh-CN" altLang="en-US" sz="1400" b="1" dirty="0">
                <a:solidFill>
                  <a:schemeClr val="bg1"/>
                </a:solidFill>
                <a:latin typeface="楷体_GB2312" charset="-122"/>
                <a:ea typeface="楷体_GB2312" charset="-122"/>
                <a:sym typeface="+mn-ea"/>
              </a:rPr>
              <a:t>：</a:t>
            </a:r>
            <a:endParaRPr kumimoji="1" lang="en-US" altLang="zh-CN" sz="1400" b="1" dirty="0">
              <a:solidFill>
                <a:schemeClr val="bg1"/>
              </a:solidFill>
              <a:latin typeface="楷体_GB2312" charset="-122"/>
              <a:ea typeface="楷体_GB2312" charset="-122"/>
              <a:sym typeface="+mn-ea"/>
            </a:endParaRPr>
          </a:p>
        </p:txBody>
      </p:sp>
      <p:pic>
        <p:nvPicPr>
          <p:cNvPr id="3" name="图片 2" descr="QQ截图20171112183422"/>
          <p:cNvPicPr>
            <a:picLocks noChangeAspect="1"/>
          </p:cNvPicPr>
          <p:nvPr/>
        </p:nvPicPr>
        <p:blipFill>
          <a:blip r:embed="rId4"/>
          <a:stretch>
            <a:fillRect/>
          </a:stretch>
        </p:blipFill>
        <p:spPr>
          <a:xfrm>
            <a:off x="2578735" y="1997710"/>
            <a:ext cx="6144260" cy="2632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6" name="文本框 5"/>
          <p:cNvSpPr txBox="1"/>
          <p:nvPr/>
        </p:nvSpPr>
        <p:spPr>
          <a:xfrm>
            <a:off x="2366010" y="1450975"/>
            <a:ext cx="6525260" cy="3692525"/>
          </a:xfrm>
          <a:prstGeom prst="rect">
            <a:avLst/>
          </a:prstGeom>
          <a:noFill/>
        </p:spPr>
        <p:txBody>
          <a:bodyPr wrap="square" rtlCol="0">
            <a:spAutoFit/>
          </a:bodyPr>
          <a:p>
            <a:r>
              <a:rPr kumimoji="1" lang="en-US" altLang="zh-CN" sz="1400" b="1" dirty="0">
                <a:solidFill>
                  <a:schemeClr val="bg1"/>
                </a:solidFill>
                <a:latin typeface="楷体_GB2312" charset="-122"/>
                <a:ea typeface="楷体_GB2312" charset="-122"/>
                <a:sym typeface="+mn-ea"/>
              </a:rPr>
              <a:t>用例</a:t>
            </a:r>
            <a:r>
              <a:rPr kumimoji="1" lang="zh-CN" altLang="en-US" sz="1400" b="1" dirty="0">
                <a:solidFill>
                  <a:schemeClr val="bg1"/>
                </a:solidFill>
                <a:latin typeface="楷体_GB2312" charset="-122"/>
                <a:ea typeface="楷体_GB2312" charset="-122"/>
                <a:sym typeface="+mn-ea"/>
              </a:rPr>
              <a:t>图元素</a:t>
            </a:r>
            <a:r>
              <a:rPr kumimoji="1" lang="zh-CN" altLang="en-US" sz="2400" b="1" dirty="0">
                <a:solidFill>
                  <a:srgbClr val="FFC000"/>
                </a:solidFill>
                <a:latin typeface="楷体_GB2312" charset="-122"/>
                <a:ea typeface="楷体_GB2312" charset="-122"/>
                <a:sym typeface="+mn-ea"/>
              </a:rPr>
              <a:t>之</a:t>
            </a:r>
            <a:r>
              <a:rPr kumimoji="1" lang="zh-CN" altLang="en-US" sz="1600" b="1" i="1" u="sng" dirty="0">
                <a:solidFill>
                  <a:schemeClr val="bg1"/>
                </a:solidFill>
                <a:latin typeface="楷体_GB2312" charset="-122"/>
                <a:ea typeface="楷体_GB2312" charset="-122"/>
                <a:sym typeface="+mn-ea"/>
              </a:rPr>
              <a:t>用例</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用例是在需求获取阶段中建立待开发系统的模型的最好方法，用例是代表系统中各个项目相关人员之间根据系统的行为所达成的契约。用例是一组动作的描述，系统通过这些动作将对用例的参与者产生可以看到的结果，用来描述参与者可以感受到的系统服务。</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用例在</a:t>
            </a:r>
            <a:r>
              <a:rPr kumimoji="1" lang="en-US" altLang="zh-CN" sz="1400" b="1" dirty="0">
                <a:solidFill>
                  <a:schemeClr val="bg1"/>
                </a:solidFill>
                <a:latin typeface="楷体_GB2312" charset="-122"/>
                <a:ea typeface="楷体_GB2312" charset="-122"/>
                <a:sym typeface="+mn-ea"/>
              </a:rPr>
              <a:t>UML</a:t>
            </a:r>
            <a:r>
              <a:rPr kumimoji="1" lang="zh-CN" altLang="en-US" sz="1400" b="1" dirty="0">
                <a:solidFill>
                  <a:schemeClr val="bg1"/>
                </a:solidFill>
                <a:latin typeface="楷体_GB2312" charset="-122"/>
                <a:ea typeface="楷体_GB2312" charset="-122"/>
                <a:sym typeface="+mn-ea"/>
              </a:rPr>
              <a:t>中通常用一个椭圆符号表示。</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用例的作用：</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a:t>
            </a:r>
            <a:r>
              <a:rPr kumimoji="1" lang="en-US" altLang="zh-CN" sz="1400" b="1" dirty="0">
                <a:solidFill>
                  <a:schemeClr val="bg1"/>
                </a:solidFill>
                <a:latin typeface="楷体_GB2312" charset="-122"/>
                <a:ea typeface="楷体_GB2312" charset="-122"/>
                <a:sym typeface="+mn-ea"/>
              </a:rPr>
              <a:t>1</a:t>
            </a:r>
            <a:r>
              <a:rPr kumimoji="1" lang="zh-CN" altLang="en-US" sz="1400" b="1" dirty="0">
                <a:solidFill>
                  <a:schemeClr val="bg1"/>
                </a:solidFill>
                <a:latin typeface="楷体_GB2312" charset="-122"/>
                <a:ea typeface="楷体_GB2312" charset="-122"/>
                <a:sym typeface="+mn-ea"/>
              </a:rPr>
              <a:t>）可以促进与用户的沟通，正确地理解需求，是类、对象、操作的来源</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a:t>
            </a:r>
            <a:r>
              <a:rPr kumimoji="1" lang="en-US" altLang="zh-CN" sz="1400" b="1" dirty="0">
                <a:solidFill>
                  <a:schemeClr val="bg1"/>
                </a:solidFill>
                <a:latin typeface="楷体_GB2312" charset="-122"/>
                <a:ea typeface="楷体_GB2312" charset="-122"/>
                <a:sym typeface="+mn-ea"/>
              </a:rPr>
              <a:t>2</a:t>
            </a:r>
            <a:r>
              <a:rPr kumimoji="1" lang="zh-CN" altLang="en-US" sz="1400" b="1" dirty="0">
                <a:solidFill>
                  <a:schemeClr val="bg1"/>
                </a:solidFill>
                <a:latin typeface="楷体_GB2312" charset="-122"/>
                <a:ea typeface="楷体_GB2312" charset="-122"/>
                <a:sym typeface="+mn-ea"/>
              </a:rPr>
              <a:t>）把执行的结果反馈给参与者</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a:t>
            </a:r>
            <a:r>
              <a:rPr kumimoji="1" lang="en-US" altLang="zh-CN" sz="1400" b="1" dirty="0">
                <a:solidFill>
                  <a:schemeClr val="bg1"/>
                </a:solidFill>
                <a:latin typeface="楷体_GB2312" charset="-122"/>
                <a:ea typeface="楷体_GB2312" charset="-122"/>
                <a:sym typeface="+mn-ea"/>
              </a:rPr>
              <a:t>3</a:t>
            </a:r>
            <a:r>
              <a:rPr kumimoji="1" lang="zh-CN" altLang="en-US" sz="1400" b="1" dirty="0">
                <a:solidFill>
                  <a:schemeClr val="bg1"/>
                </a:solidFill>
                <a:latin typeface="楷体_GB2312" charset="-122"/>
                <a:ea typeface="楷体_GB2312" charset="-122"/>
                <a:sym typeface="+mn-ea"/>
              </a:rPr>
              <a:t>）在功能上具有完整性，从参与者接受输入，产生的结果最终再输出给参与者</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en-US" altLang="zh-CN" sz="1400" b="1" dirty="0">
                <a:solidFill>
                  <a:schemeClr val="bg1"/>
                </a:solidFill>
                <a:latin typeface="楷体_GB2312" charset="-122"/>
                <a:ea typeface="楷体_GB2312" charset="-122"/>
                <a:sym typeface="+mn-ea"/>
              </a:rPr>
              <a:t>  * </a:t>
            </a:r>
            <a:r>
              <a:rPr kumimoji="1" lang="zh-CN" altLang="en-US" sz="1400" b="1" dirty="0">
                <a:solidFill>
                  <a:schemeClr val="bg1"/>
                </a:solidFill>
                <a:latin typeface="楷体_GB2312" charset="-122"/>
                <a:ea typeface="楷体_GB2312" charset="-122"/>
                <a:sym typeface="+mn-ea"/>
              </a:rPr>
              <a:t>用例描述：用例描述一般包括：用例编号、用例概述（说明）、前置（前提）条件、基本事件流、其他事件流、异常事件流、后置（事后）条件等。</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组合 13"/>
          <p:cNvGrpSpPr/>
          <p:nvPr/>
        </p:nvGrpSpPr>
        <p:grpSpPr>
          <a:xfrm>
            <a:off x="0" y="-34290"/>
            <a:ext cx="9144000" cy="1232326"/>
            <a:chOff x="0" y="0"/>
            <a:chExt cx="9144000" cy="1232326"/>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9058" y="0"/>
              <a:ext cx="2397176" cy="1232326"/>
            </a:xfrm>
            <a:prstGeom prst="rect">
              <a:avLst/>
            </a:prstGeom>
          </p:spPr>
        </p:pic>
        <p:sp>
          <p:nvSpPr>
            <p:cNvPr id="16" name="任意多边形: 形状 15"/>
            <p:cNvSpPr/>
            <p:nvPr/>
          </p:nvSpPr>
          <p:spPr>
            <a:xfrm>
              <a:off x="599123" y="400050"/>
              <a:ext cx="1052512" cy="300038"/>
            </a:xfrm>
            <a:custGeom>
              <a:avLst/>
              <a:gdLst>
                <a:gd name="connsiteX0" fmla="*/ 0 w 904875"/>
                <a:gd name="connsiteY0" fmla="*/ 0 h 300038"/>
                <a:gd name="connsiteX1" fmla="*/ 604837 w 904875"/>
                <a:gd name="connsiteY1" fmla="*/ 0 h 300038"/>
                <a:gd name="connsiteX2" fmla="*/ 904875 w 904875"/>
                <a:gd name="connsiteY2" fmla="*/ 300038 h 300038"/>
                <a:gd name="connsiteX3" fmla="*/ 4762 w 904875"/>
                <a:gd name="connsiteY3" fmla="*/ 300038 h 300038"/>
                <a:gd name="connsiteX4" fmla="*/ 0 w 904875"/>
                <a:gd name="connsiteY4" fmla="*/ 0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875" h="300038">
                  <a:moveTo>
                    <a:pt x="0" y="0"/>
                  </a:moveTo>
                  <a:lnTo>
                    <a:pt x="604837" y="0"/>
                  </a:lnTo>
                  <a:lnTo>
                    <a:pt x="904875" y="300038"/>
                  </a:lnTo>
                  <a:lnTo>
                    <a:pt x="4762" y="300038"/>
                  </a:lnTo>
                  <a:cubicBezTo>
                    <a:pt x="3175" y="200025"/>
                    <a:pt x="1587" y="10001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a:spLocks noChangeArrowheads="1"/>
            </p:cNvSpPr>
            <p:nvPr/>
          </p:nvSpPr>
          <p:spPr bwMode="auto">
            <a:xfrm>
              <a:off x="1636205" y="424022"/>
              <a:ext cx="1806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400" dirty="0">
                  <a:solidFill>
                    <a:schemeClr val="bg1"/>
                  </a:solidFill>
                </a:rPr>
                <a:t>TABLE OF CONTENTS</a:t>
              </a:r>
              <a:endParaRPr lang="en-US" altLang="zh-CN" sz="1400" dirty="0">
                <a:solidFill>
                  <a:schemeClr val="bg1"/>
                </a:solidFill>
              </a:endParaRPr>
            </a:p>
          </p:txBody>
        </p:sp>
        <p:sp>
          <p:nvSpPr>
            <p:cNvPr id="18" name="文本框 17"/>
            <p:cNvSpPr txBox="1">
              <a:spLocks noChangeArrowheads="1"/>
            </p:cNvSpPr>
            <p:nvPr/>
          </p:nvSpPr>
          <p:spPr bwMode="auto">
            <a:xfrm>
              <a:off x="687358" y="391500"/>
              <a:ext cx="678845"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endParaRPr lang="en-US" altLang="zh-CN" dirty="0">
                <a:latin typeface="幼圆" panose="02010509060101010101" pitchFamily="49" charset="-122"/>
                <a:ea typeface="幼圆" panose="02010509060101010101" pitchFamily="49" charset="-122"/>
              </a:endParaRPr>
            </a:p>
          </p:txBody>
        </p:sp>
        <p:grpSp>
          <p:nvGrpSpPr>
            <p:cNvPr id="19" name="组合 18"/>
            <p:cNvGrpSpPr/>
            <p:nvPr/>
          </p:nvGrpSpPr>
          <p:grpSpPr>
            <a:xfrm flipV="1">
              <a:off x="3314700" y="539600"/>
              <a:ext cx="5829300" cy="45719"/>
              <a:chOff x="1949423" y="3788624"/>
              <a:chExt cx="3535680" cy="56088"/>
            </a:xfrm>
          </p:grpSpPr>
          <p:sp>
            <p:nvSpPr>
              <p:cNvPr id="25" name="矩形 24"/>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flipV="1">
              <a:off x="0" y="539600"/>
              <a:ext cx="532448" cy="45719"/>
              <a:chOff x="1949423" y="3788624"/>
              <a:chExt cx="3535680" cy="56088"/>
            </a:xfrm>
          </p:grpSpPr>
          <p:sp>
            <p:nvSpPr>
              <p:cNvPr id="21" name="矩形 20"/>
              <p:cNvSpPr/>
              <p:nvPr/>
            </p:nvSpPr>
            <p:spPr>
              <a:xfrm>
                <a:off x="1949423" y="3788624"/>
                <a:ext cx="883920" cy="56088"/>
              </a:xfrm>
              <a:prstGeom prst="rect">
                <a:avLst/>
              </a:prstGeom>
              <a:solidFill>
                <a:srgbClr val="F32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33343" y="3788624"/>
                <a:ext cx="883920" cy="56088"/>
              </a:xfrm>
              <a:prstGeom prst="rect">
                <a:avLst/>
              </a:prstGeom>
              <a:solidFill>
                <a:srgbClr val="567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17263" y="3788624"/>
                <a:ext cx="883920" cy="56088"/>
              </a:xfrm>
              <a:prstGeom prst="rect">
                <a:avLst/>
              </a:prstGeom>
              <a:solidFill>
                <a:srgbClr val="EE76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601183" y="3788624"/>
                <a:ext cx="883920" cy="56088"/>
              </a:xfrm>
              <a:prstGeom prst="rect">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9" name="图片 78"/>
          <p:cNvPicPr>
            <a:picLocks noChangeAspect="1"/>
          </p:cNvPicPr>
          <p:nvPr/>
        </p:nvPicPr>
        <p:blipFill rotWithShape="1">
          <a:blip r:embed="rId2">
            <a:extLst>
              <a:ext uri="{28A0092B-C50C-407E-A947-70E740481C1C}">
                <a14:useLocalDpi xmlns:a14="http://schemas.microsoft.com/office/drawing/2010/main" val="0"/>
              </a:ext>
            </a:extLst>
          </a:blip>
          <a:srcRect l="11005" t="83962" r="34107"/>
          <a:stretch>
            <a:fillRect/>
          </a:stretch>
        </p:blipFill>
        <p:spPr>
          <a:xfrm rot="10800000">
            <a:off x="9406" y="4308554"/>
            <a:ext cx="9144000" cy="834946"/>
          </a:xfrm>
          <a:prstGeom prst="rect">
            <a:avLst/>
          </a:prstGeom>
        </p:spPr>
      </p:pic>
      <p:sp>
        <p:nvSpPr>
          <p:cNvPr id="66" name="椭圆 65"/>
          <p:cNvSpPr/>
          <p:nvPr/>
        </p:nvSpPr>
        <p:spPr>
          <a:xfrm>
            <a:off x="797560" y="389255"/>
            <a:ext cx="284480" cy="259715"/>
          </a:xfrm>
          <a:prstGeom prst="ellipse">
            <a:avLst/>
          </a:prstGeom>
          <a:solidFill>
            <a:srgbClr val="009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solidFill>
                <a:schemeClr val="bg1"/>
              </a:solidFill>
            </a:endParaRPr>
          </a:p>
        </p:txBody>
      </p:sp>
      <p:sp>
        <p:nvSpPr>
          <p:cNvPr id="4" name="文本框 23"/>
          <p:cNvSpPr txBox="1">
            <a:spLocks noChangeArrowheads="1"/>
          </p:cNvSpPr>
          <p:nvPr/>
        </p:nvSpPr>
        <p:spPr bwMode="auto">
          <a:xfrm>
            <a:off x="797560" y="319405"/>
            <a:ext cx="1911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en-US" altLang="zh-CN" sz="1800" dirty="0">
                <a:solidFill>
                  <a:schemeClr val="bg1"/>
                </a:solidFill>
              </a:rPr>
              <a:t>1</a:t>
            </a:r>
            <a:endParaRPr lang="en-US" altLang="zh-CN" sz="1800" dirty="0">
              <a:solidFill>
                <a:schemeClr val="bg1"/>
              </a:solidFill>
            </a:endParaRPr>
          </a:p>
        </p:txBody>
      </p:sp>
      <p:sp>
        <p:nvSpPr>
          <p:cNvPr id="9" name="矩形 4"/>
          <p:cNvSpPr>
            <a:spLocks noChangeArrowheads="1"/>
          </p:cNvSpPr>
          <p:nvPr/>
        </p:nvSpPr>
        <p:spPr bwMode="auto">
          <a:xfrm>
            <a:off x="532635" y="1232225"/>
            <a:ext cx="1236161" cy="1483857"/>
          </a:xfrm>
          <a:prstGeom prst="rect">
            <a:avLst/>
          </a:prstGeom>
          <a:solidFill>
            <a:srgbClr val="56781E"/>
          </a:solidFill>
          <a:ln>
            <a:noFill/>
          </a:ln>
        </p:spPr>
        <p:txBody>
          <a:bodyPr anchor="ctr"/>
          <a:lstStyle/>
          <a:p>
            <a:pPr algn="ctr" eaLnBrk="1" hangingPunct="1"/>
            <a:endParaRPr lang="zh-CN" altLang="en-US" sz="800">
              <a:solidFill>
                <a:srgbClr val="FFFFFF"/>
              </a:solidFill>
            </a:endParaRPr>
          </a:p>
        </p:txBody>
      </p:sp>
      <p:sp>
        <p:nvSpPr>
          <p:cNvPr id="10" name="矩形 8"/>
          <p:cNvSpPr>
            <a:spLocks noChangeArrowheads="1"/>
          </p:cNvSpPr>
          <p:nvPr/>
        </p:nvSpPr>
        <p:spPr bwMode="auto">
          <a:xfrm>
            <a:off x="532635" y="2716082"/>
            <a:ext cx="1236161" cy="1050097"/>
          </a:xfrm>
          <a:prstGeom prst="rect">
            <a:avLst/>
          </a:prstGeom>
          <a:solidFill>
            <a:schemeClr val="bg1">
              <a:alpha val="10000"/>
            </a:schemeClr>
          </a:solidFill>
          <a:ln>
            <a:noFill/>
          </a:ln>
        </p:spPr>
        <p:txBody>
          <a:bodyPr anchor="ctr"/>
          <a:lstStyle/>
          <a:p>
            <a:pPr algn="ctr" eaLnBrk="1" hangingPunct="1"/>
            <a:endParaRPr lang="zh-CN" altLang="en-US" sz="800">
              <a:solidFill>
                <a:srgbClr val="FFFFFF"/>
              </a:solidFill>
            </a:endParaRPr>
          </a:p>
        </p:txBody>
      </p:sp>
      <p:pic>
        <p:nvPicPr>
          <p:cNvPr id="11" name="图片 14"/>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78962" y="1336351"/>
            <a:ext cx="744254" cy="74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椭圆 15"/>
          <p:cNvSpPr>
            <a:spLocks noChangeArrowheads="1"/>
          </p:cNvSpPr>
          <p:nvPr/>
        </p:nvSpPr>
        <p:spPr bwMode="auto">
          <a:xfrm>
            <a:off x="1064079" y="2302091"/>
            <a:ext cx="160480" cy="14419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eaLnBrk="1" hangingPunct="1"/>
            <a:endParaRPr lang="zh-CN" altLang="en-US" sz="800">
              <a:solidFill>
                <a:srgbClr val="FFFFFF"/>
              </a:solidFill>
            </a:endParaRPr>
          </a:p>
        </p:txBody>
      </p:sp>
      <p:sp>
        <p:nvSpPr>
          <p:cNvPr id="13" name="矩形 1"/>
          <p:cNvSpPr>
            <a:spLocks noChangeArrowheads="1"/>
          </p:cNvSpPr>
          <p:nvPr/>
        </p:nvSpPr>
        <p:spPr bwMode="auto">
          <a:xfrm>
            <a:off x="510540" y="2788182"/>
            <a:ext cx="128035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zh-CN" altLang="en-US" sz="1800" dirty="0">
                <a:solidFill>
                  <a:schemeClr val="bg1"/>
                </a:solidFill>
                <a:latin typeface="微软雅黑" panose="020B0503020204020204" pitchFamily="34" charset="-122"/>
                <a:ea typeface="微软雅黑" panose="020B0503020204020204" pitchFamily="34" charset="-122"/>
              </a:rPr>
              <a:t>用例视图</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386330" y="933450"/>
            <a:ext cx="4048760" cy="460375"/>
          </a:xfrm>
          <a:prstGeom prst="rect">
            <a:avLst/>
          </a:prstGeom>
          <a:noFill/>
        </p:spPr>
        <p:txBody>
          <a:bodyPr wrap="square" rtlCol="0">
            <a:spAutoFit/>
          </a:bodyPr>
          <a:p>
            <a:r>
              <a:rPr lang="en-US" altLang="zh-CN" sz="2400" b="1">
                <a:solidFill>
                  <a:schemeClr val="bg1"/>
                </a:solidFill>
              </a:rPr>
              <a:t>1.1 </a:t>
            </a:r>
            <a:r>
              <a:rPr lang="zh-CN" altLang="en-US" sz="2400" b="1">
                <a:solidFill>
                  <a:schemeClr val="bg1"/>
                </a:solidFill>
              </a:rPr>
              <a:t>用例图</a:t>
            </a:r>
            <a:endParaRPr lang="zh-CN" altLang="en-US" sz="2400" b="1">
              <a:solidFill>
                <a:schemeClr val="bg1"/>
              </a:solidFill>
            </a:endParaRPr>
          </a:p>
        </p:txBody>
      </p:sp>
      <p:sp>
        <p:nvSpPr>
          <p:cNvPr id="6" name="文本框 5"/>
          <p:cNvSpPr txBox="1"/>
          <p:nvPr/>
        </p:nvSpPr>
        <p:spPr>
          <a:xfrm>
            <a:off x="2472690" y="1582420"/>
            <a:ext cx="5706745" cy="2399665"/>
          </a:xfrm>
          <a:prstGeom prst="rect">
            <a:avLst/>
          </a:prstGeom>
          <a:noFill/>
        </p:spPr>
        <p:txBody>
          <a:bodyPr wrap="square" rtlCol="0">
            <a:spAutoFit/>
          </a:bodyPr>
          <a:p>
            <a:r>
              <a:rPr kumimoji="1" lang="en-US" altLang="zh-CN" sz="1400" b="1" dirty="0">
                <a:solidFill>
                  <a:schemeClr val="bg1"/>
                </a:solidFill>
                <a:latin typeface="楷体_GB2312" charset="-122"/>
                <a:ea typeface="楷体_GB2312" charset="-122"/>
                <a:sym typeface="+mn-ea"/>
              </a:rPr>
              <a:t>用例</a:t>
            </a:r>
            <a:r>
              <a:rPr kumimoji="1" lang="zh-CN" altLang="en-US" sz="1400" b="1" dirty="0">
                <a:solidFill>
                  <a:schemeClr val="bg1"/>
                </a:solidFill>
                <a:latin typeface="楷体_GB2312" charset="-122"/>
                <a:ea typeface="楷体_GB2312" charset="-122"/>
                <a:sym typeface="+mn-ea"/>
              </a:rPr>
              <a:t>图元素</a:t>
            </a:r>
            <a:r>
              <a:rPr kumimoji="1" lang="zh-CN" altLang="en-US" sz="2400" b="1" dirty="0">
                <a:solidFill>
                  <a:srgbClr val="FFC000"/>
                </a:solidFill>
                <a:latin typeface="楷体_GB2312" charset="-122"/>
                <a:ea typeface="楷体_GB2312" charset="-122"/>
                <a:sym typeface="+mn-ea"/>
              </a:rPr>
              <a:t>之</a:t>
            </a:r>
            <a:r>
              <a:rPr kumimoji="1" lang="zh-CN" altLang="en-US" sz="1400" b="1" i="1" u="sng" dirty="0">
                <a:solidFill>
                  <a:schemeClr val="bg1"/>
                </a:solidFill>
                <a:latin typeface="楷体_GB2312" charset="-122"/>
                <a:ea typeface="楷体_GB2312" charset="-122"/>
                <a:sym typeface="+mn-ea"/>
              </a:rPr>
              <a:t>参与者</a:t>
            </a:r>
            <a:r>
              <a:rPr kumimoji="1" lang="zh-CN" altLang="en-US" sz="1600" b="1" dirty="0">
                <a:solidFill>
                  <a:schemeClr val="bg1"/>
                </a:solidFill>
                <a:latin typeface="楷体_GB2312" charset="-122"/>
                <a:ea typeface="楷体_GB2312" charset="-122"/>
                <a:sym typeface="+mn-ea"/>
              </a:rPr>
              <a:t>：</a:t>
            </a:r>
            <a:endParaRPr kumimoji="1" lang="zh-CN" altLang="en-US" sz="16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参与者不是特指人，是指系统以外的，在使用系统或与系统交互中所扮演的角色，可以是人、可以是事物，也可以是时间或其他系统在目标系统中所扮演的角色。</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参与者在</a:t>
            </a:r>
            <a:r>
              <a:rPr kumimoji="1" lang="en-US" altLang="zh-CN" sz="1400" b="1" dirty="0">
                <a:solidFill>
                  <a:schemeClr val="bg1"/>
                </a:solidFill>
                <a:latin typeface="楷体_GB2312" charset="-122"/>
                <a:ea typeface="楷体_GB2312" charset="-122"/>
                <a:sym typeface="+mn-ea"/>
              </a:rPr>
              <a:t>UML</a:t>
            </a:r>
            <a:r>
              <a:rPr kumimoji="1" lang="zh-CN" altLang="en-US" sz="1400" b="1" dirty="0">
                <a:solidFill>
                  <a:schemeClr val="bg1"/>
                </a:solidFill>
                <a:latin typeface="楷体_GB2312" charset="-122"/>
                <a:ea typeface="楷体_GB2312" charset="-122"/>
                <a:sym typeface="+mn-ea"/>
              </a:rPr>
              <a:t>中通常以一个直立人的图形符号来表示。</a:t>
            </a:r>
            <a:endParaRPr kumimoji="1" lang="zh-CN" altLang="en-US" sz="1400" b="1" dirty="0">
              <a:solidFill>
                <a:schemeClr val="bg1"/>
              </a:solidFill>
              <a:latin typeface="楷体_GB2312" charset="-122"/>
              <a:ea typeface="楷体_GB2312" charset="-122"/>
              <a:sym typeface="+mn-ea"/>
            </a:endParaRPr>
          </a:p>
          <a:p>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  参与者的作用：</a:t>
            </a:r>
            <a:endParaRPr kumimoji="1" lang="zh-CN" altLang="en-US"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1</a:t>
            </a:r>
            <a:r>
              <a:rPr kumimoji="1" lang="zh-CN" altLang="en-US" sz="1400" b="1" dirty="0">
                <a:solidFill>
                  <a:schemeClr val="bg1"/>
                </a:solidFill>
                <a:latin typeface="楷体_GB2312" charset="-122"/>
                <a:ea typeface="楷体_GB2312" charset="-122"/>
                <a:sym typeface="+mn-ea"/>
              </a:rPr>
              <a:t>）建立系统的外部用户模型。</a:t>
            </a:r>
            <a:endParaRPr kumimoji="1" lang="en-US" altLang="zh-CN" sz="1400" b="1" dirty="0">
              <a:solidFill>
                <a:schemeClr val="bg1"/>
              </a:solidFill>
              <a:latin typeface="楷体_GB2312" charset="-122"/>
              <a:ea typeface="楷体_GB2312" charset="-122"/>
              <a:sym typeface="+mn-ea"/>
            </a:endParaRPr>
          </a:p>
          <a:p>
            <a:r>
              <a:rPr kumimoji="1" lang="zh-CN" altLang="en-US" sz="1400" b="1" dirty="0">
                <a:solidFill>
                  <a:schemeClr val="bg1"/>
                </a:solidFill>
                <a:latin typeface="楷体_GB2312" charset="-122"/>
                <a:ea typeface="楷体_GB2312" charset="-122"/>
                <a:sym typeface="+mn-ea"/>
              </a:rPr>
              <a:t>（</a:t>
            </a:r>
            <a:r>
              <a:rPr kumimoji="1" lang="en-US" altLang="zh-CN" sz="1400" b="1" dirty="0">
                <a:solidFill>
                  <a:schemeClr val="bg1"/>
                </a:solidFill>
                <a:latin typeface="楷体_GB2312" charset="-122"/>
                <a:ea typeface="楷体_GB2312" charset="-122"/>
                <a:sym typeface="+mn-ea"/>
              </a:rPr>
              <a:t>2</a:t>
            </a:r>
            <a:r>
              <a:rPr kumimoji="1" lang="zh-CN" altLang="en-US" sz="1400" b="1" dirty="0">
                <a:solidFill>
                  <a:schemeClr val="bg1"/>
                </a:solidFill>
                <a:latin typeface="楷体_GB2312" charset="-122"/>
                <a:ea typeface="楷体_GB2312" charset="-122"/>
                <a:sym typeface="+mn-ea"/>
              </a:rPr>
              <a:t>）对系统边界之外的对象进行描述。</a:t>
            </a:r>
            <a:endParaRPr kumimoji="1" lang="zh-CN" altLang="en-US" sz="1400" b="1" dirty="0">
              <a:solidFill>
                <a:schemeClr val="bg1"/>
              </a:solidFill>
              <a:latin typeface="楷体_GB2312" charset="-122"/>
              <a:ea typeface="楷体_GB231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08">
      <a:dk1>
        <a:sysClr val="windowText" lastClr="000000"/>
      </a:dk1>
      <a:lt1>
        <a:sysClr val="window" lastClr="FFFFFF"/>
      </a:lt1>
      <a:dk2>
        <a:srgbClr val="43C7CB"/>
      </a:dk2>
      <a:lt2>
        <a:srgbClr val="2A62AE"/>
      </a:lt2>
      <a:accent1>
        <a:srgbClr val="4C86D4"/>
      </a:accent1>
      <a:accent2>
        <a:srgbClr val="FEED45"/>
      </a:accent2>
      <a:accent3>
        <a:srgbClr val="0FB249"/>
      </a:accent3>
      <a:accent4>
        <a:srgbClr val="92D14F"/>
      </a:accent4>
      <a:accent5>
        <a:srgbClr val="89C54B"/>
      </a:accent5>
      <a:accent6>
        <a:srgbClr val="81B7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6124</Words>
  <Application>WPS 演示</Application>
  <PresentationFormat>全屏显示(16:9)</PresentationFormat>
  <Paragraphs>784</Paragraphs>
  <Slides>51</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Arial</vt:lpstr>
      <vt:lpstr>宋体</vt:lpstr>
      <vt:lpstr>Wingdings</vt:lpstr>
      <vt:lpstr>Calibri</vt:lpstr>
      <vt:lpstr>Calibri Light</vt:lpstr>
      <vt:lpstr>幼圆</vt:lpstr>
      <vt:lpstr>微软雅黑</vt:lpstr>
      <vt:lpstr>楷体_GB2312</vt:lpstr>
      <vt:lpstr>Arial Unicode MS</vt:lpstr>
      <vt:lpstr>黑体</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JimmyYi</cp:lastModifiedBy>
  <cp:revision>7997</cp:revision>
  <dcterms:created xsi:type="dcterms:W3CDTF">2015-10-08T14:18:00Z</dcterms:created>
  <dcterms:modified xsi:type="dcterms:W3CDTF">2017-11-12T11:19:27Z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