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0" r:id="rId5"/>
    <p:sldId id="393" r:id="rId6"/>
    <p:sldId id="426" r:id="rId7"/>
    <p:sldId id="394" r:id="rId8"/>
    <p:sldId id="260" r:id="rId9"/>
    <p:sldId id="433" r:id="rId10"/>
    <p:sldId id="397" r:id="rId11"/>
    <p:sldId id="429" r:id="rId12"/>
    <p:sldId id="430" r:id="rId13"/>
    <p:sldId id="370" r:id="rId14"/>
    <p:sldId id="369" r:id="rId15"/>
    <p:sldId id="371" r:id="rId16"/>
    <p:sldId id="372" r:id="rId17"/>
    <p:sldId id="373" r:id="rId18"/>
    <p:sldId id="431" r:id="rId19"/>
    <p:sldId id="365" r:id="rId20"/>
    <p:sldId id="435" r:id="rId21"/>
    <p:sldId id="434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368" r:id="rId33"/>
    <p:sldId id="399" r:id="rId34"/>
    <p:sldId id="470" r:id="rId35"/>
    <p:sldId id="400" r:id="rId36"/>
    <p:sldId id="428" r:id="rId37"/>
    <p:sldId id="448" r:id="rId38"/>
    <p:sldId id="396" r:id="rId39"/>
    <p:sldId id="285" r:id="rId40"/>
    <p:sldId id="261" r:id="rId41"/>
    <p:sldId id="403" r:id="rId42"/>
    <p:sldId id="402" r:id="rId43"/>
    <p:sldId id="287" r:id="rId44"/>
    <p:sldId id="427" r:id="rId45"/>
    <p:sldId id="391" r:id="rId46"/>
    <p:sldId id="44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F5B43"/>
    <a:srgbClr val="746270"/>
    <a:srgbClr val="5ABB93"/>
    <a:srgbClr val="756271"/>
    <a:srgbClr val="F2B973"/>
    <a:srgbClr val="858976"/>
    <a:srgbClr val="EB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95207-2905-4C76-99C8-EBCC5A929A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752493"/>
            <a:ext cx="12192000" cy="105508"/>
            <a:chOff x="0" y="5064369"/>
            <a:chExt cx="7777423" cy="79131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5064369"/>
              <a:ext cx="3888711" cy="79131"/>
              <a:chOff x="0" y="4948238"/>
              <a:chExt cx="3888711" cy="19526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888712" y="5064369"/>
              <a:ext cx="3888711" cy="79131"/>
              <a:chOff x="0" y="4948238"/>
              <a:chExt cx="3888711" cy="19526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jpeg"/><Relationship Id="rId1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160944" y="0"/>
            <a:ext cx="1162754" cy="6858000"/>
          </a:xfrm>
          <a:custGeom>
            <a:avLst/>
            <a:gdLst>
              <a:gd name="connsiteX0" fmla="*/ 0 w 1162754"/>
              <a:gd name="connsiteY0" fmla="*/ 0 h 6858000"/>
              <a:gd name="connsiteX1" fmla="*/ 1162754 w 1162754"/>
              <a:gd name="connsiteY1" fmla="*/ 0 h 6858000"/>
              <a:gd name="connsiteX2" fmla="*/ 1162754 w 1162754"/>
              <a:gd name="connsiteY2" fmla="*/ 2553053 h 6858000"/>
              <a:gd name="connsiteX3" fmla="*/ 1108498 w 1162754"/>
              <a:gd name="connsiteY3" fmla="*/ 2625608 h 6858000"/>
              <a:gd name="connsiteX4" fmla="*/ 863096 w 1162754"/>
              <a:gd name="connsiteY4" fmla="*/ 3429000 h 6858000"/>
              <a:gd name="connsiteX5" fmla="*/ 1108498 w 1162754"/>
              <a:gd name="connsiteY5" fmla="*/ 4232393 h 6858000"/>
              <a:gd name="connsiteX6" fmla="*/ 1162754 w 1162754"/>
              <a:gd name="connsiteY6" fmla="*/ 4304948 h 6858000"/>
              <a:gd name="connsiteX7" fmla="*/ 1162754 w 1162754"/>
              <a:gd name="connsiteY7" fmla="*/ 6858000 h 6858000"/>
              <a:gd name="connsiteX8" fmla="*/ 0 w 116275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754" h="6858000">
                <a:moveTo>
                  <a:pt x="0" y="0"/>
                </a:moveTo>
                <a:lnTo>
                  <a:pt x="1162754" y="0"/>
                </a:lnTo>
                <a:lnTo>
                  <a:pt x="1162754" y="2553053"/>
                </a:lnTo>
                <a:lnTo>
                  <a:pt x="1108498" y="2625608"/>
                </a:lnTo>
                <a:cubicBezTo>
                  <a:pt x="953564" y="2854941"/>
                  <a:pt x="863096" y="3131405"/>
                  <a:pt x="863096" y="3429000"/>
                </a:cubicBezTo>
                <a:cubicBezTo>
                  <a:pt x="863096" y="3726595"/>
                  <a:pt x="953564" y="4003060"/>
                  <a:pt x="1108498" y="4232393"/>
                </a:cubicBezTo>
                <a:lnTo>
                  <a:pt x="1162754" y="4304948"/>
                </a:lnTo>
                <a:lnTo>
                  <a:pt x="1162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56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320537" y="0"/>
            <a:ext cx="1162754" cy="6858000"/>
          </a:xfrm>
          <a:custGeom>
            <a:avLst/>
            <a:gdLst>
              <a:gd name="connsiteX0" fmla="*/ 0 w 1162754"/>
              <a:gd name="connsiteY0" fmla="*/ 4300721 h 6858000"/>
              <a:gd name="connsiteX1" fmla="*/ 31624 w 1162754"/>
              <a:gd name="connsiteY1" fmla="*/ 4343011 h 6858000"/>
              <a:gd name="connsiteX2" fmla="*/ 1140417 w 1162754"/>
              <a:gd name="connsiteY2" fmla="*/ 4865914 h 6858000"/>
              <a:gd name="connsiteX3" fmla="*/ 1162754 w 1162754"/>
              <a:gd name="connsiteY3" fmla="*/ 4863662 h 6858000"/>
              <a:gd name="connsiteX4" fmla="*/ 1162754 w 1162754"/>
              <a:gd name="connsiteY4" fmla="*/ 6858000 h 6858000"/>
              <a:gd name="connsiteX5" fmla="*/ 0 w 1162754"/>
              <a:gd name="connsiteY5" fmla="*/ 6858000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1994338 h 6858000"/>
              <a:gd name="connsiteX9" fmla="*/ 1140417 w 1162754"/>
              <a:gd name="connsiteY9" fmla="*/ 1992086 h 6858000"/>
              <a:gd name="connsiteX10" fmla="*/ 31624 w 1162754"/>
              <a:gd name="connsiteY10" fmla="*/ 2514989 h 6858000"/>
              <a:gd name="connsiteX11" fmla="*/ 0 w 1162754"/>
              <a:gd name="connsiteY11" fmla="*/ 2557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0" y="4300721"/>
                </a:moveTo>
                <a:lnTo>
                  <a:pt x="31624" y="4343011"/>
                </a:lnTo>
                <a:cubicBezTo>
                  <a:pt x="295175" y="4662361"/>
                  <a:pt x="694025" y="4865914"/>
                  <a:pt x="1140417" y="4865914"/>
                </a:cubicBezTo>
                <a:lnTo>
                  <a:pt x="1162754" y="4863662"/>
                </a:lnTo>
                <a:lnTo>
                  <a:pt x="1162754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1994338"/>
                </a:lnTo>
                <a:lnTo>
                  <a:pt x="1140417" y="1992086"/>
                </a:lnTo>
                <a:cubicBezTo>
                  <a:pt x="694025" y="1992086"/>
                  <a:pt x="295175" y="2195639"/>
                  <a:pt x="31624" y="2514989"/>
                </a:cubicBezTo>
                <a:lnTo>
                  <a:pt x="0" y="2557280"/>
                </a:lnTo>
                <a:close/>
              </a:path>
            </a:pathLst>
          </a:cu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74560" y="0"/>
            <a:ext cx="1162754" cy="6858000"/>
          </a:xfrm>
          <a:custGeom>
            <a:avLst/>
            <a:gdLst>
              <a:gd name="connsiteX0" fmla="*/ 1162754 w 1162754"/>
              <a:gd name="connsiteY0" fmla="*/ 4252655 h 6858000"/>
              <a:gd name="connsiteX1" fmla="*/ 1162754 w 1162754"/>
              <a:gd name="connsiteY1" fmla="*/ 6858000 h 6858000"/>
              <a:gd name="connsiteX2" fmla="*/ 0 w 1162754"/>
              <a:gd name="connsiteY2" fmla="*/ 6858000 h 6858000"/>
              <a:gd name="connsiteX3" fmla="*/ 0 w 1162754"/>
              <a:gd name="connsiteY3" fmla="*/ 4864543 h 6858000"/>
              <a:gd name="connsiteX4" fmla="*/ 275983 w 1162754"/>
              <a:gd name="connsiteY4" fmla="*/ 4836721 h 6858000"/>
              <a:gd name="connsiteX5" fmla="*/ 1095187 w 1162754"/>
              <a:gd name="connsiteY5" fmla="*/ 4343011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2605346 h 6858000"/>
              <a:gd name="connsiteX9" fmla="*/ 1095187 w 1162754"/>
              <a:gd name="connsiteY9" fmla="*/ 2514989 h 6858000"/>
              <a:gd name="connsiteX10" fmla="*/ 275983 w 1162754"/>
              <a:gd name="connsiteY10" fmla="*/ 2021279 h 6858000"/>
              <a:gd name="connsiteX11" fmla="*/ 0 w 1162754"/>
              <a:gd name="connsiteY11" fmla="*/ 1993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1162754" y="4252655"/>
                </a:moveTo>
                <a:lnTo>
                  <a:pt x="1162754" y="6858000"/>
                </a:lnTo>
                <a:lnTo>
                  <a:pt x="0" y="6858000"/>
                </a:lnTo>
                <a:lnTo>
                  <a:pt x="0" y="4864543"/>
                </a:lnTo>
                <a:lnTo>
                  <a:pt x="275983" y="4836721"/>
                </a:lnTo>
                <a:cubicBezTo>
                  <a:pt x="603371" y="4769728"/>
                  <a:pt x="890203" y="4591395"/>
                  <a:pt x="1095187" y="4343011"/>
                </a:cubicBez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2605346"/>
                </a:lnTo>
                <a:lnTo>
                  <a:pt x="1095187" y="2514989"/>
                </a:lnTo>
                <a:cubicBezTo>
                  <a:pt x="890203" y="2266606"/>
                  <a:pt x="603371" y="2088273"/>
                  <a:pt x="275983" y="2021279"/>
                </a:cubicBezTo>
                <a:lnTo>
                  <a:pt x="0" y="1993458"/>
                </a:lnTo>
                <a:close/>
              </a:path>
            </a:pathLst>
          </a:cu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795337" y="3587185"/>
            <a:ext cx="5580000" cy="72000"/>
            <a:chOff x="5604327" y="1072832"/>
            <a:chExt cx="3149600" cy="1117600"/>
          </a:xfrm>
        </p:grpSpPr>
        <p:sp>
          <p:nvSpPr>
            <p:cNvPr id="21" name="矩形 20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74817" y="2145091"/>
            <a:ext cx="2567818" cy="2567818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5285147" y="1610297"/>
            <a:ext cx="385572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事务提醒系统</a:t>
            </a:r>
            <a:endParaRPr lang="zh-CN" altLang="en-US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164825" y="4506388"/>
            <a:ext cx="2509520" cy="1814830"/>
            <a:chOff x="6164825" y="4506388"/>
            <a:chExt cx="2509520" cy="1814830"/>
          </a:xfrm>
        </p:grpSpPr>
        <p:sp>
          <p:nvSpPr>
            <p:cNvPr id="29" name="文本框 28"/>
            <p:cNvSpPr txBox="1"/>
            <p:nvPr/>
          </p:nvSpPr>
          <p:spPr>
            <a:xfrm>
              <a:off x="6164825" y="4506388"/>
              <a:ext cx="2509520" cy="18148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</a:rPr>
                <a:t>小组：</a:t>
              </a: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</a:rPr>
                <a:t>G06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</a:rPr>
                <a:t>小组</a:t>
              </a:r>
              <a:endPara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endParaRPr>
            </a:p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</a:rPr>
                <a:t>成员：江泓</a:t>
              </a:r>
              <a:endPara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endParaRPr>
            </a:p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</a:rPr>
                <a:t>      于欣汝</a:t>
              </a:r>
              <a:endPara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endParaRPr>
            </a:p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</a:rPr>
                <a:t>      曾雨晴</a:t>
              </a:r>
              <a:endPara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299944" y="4506388"/>
              <a:ext cx="309880" cy="4178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7405" y="0"/>
            <a:ext cx="1827530" cy="13144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文本框 8"/>
          <p:cNvSpPr txBox="1"/>
          <p:nvPr/>
        </p:nvSpPr>
        <p:spPr>
          <a:xfrm>
            <a:off x="5987457" y="2536127"/>
            <a:ext cx="32435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总结报告</a:t>
            </a:r>
            <a:endParaRPr lang="zh-CN" altLang="en-US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7665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需求分析、用户类别、用户代表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192530"/>
            <a:ext cx="6900545" cy="2300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20" y="2469515"/>
            <a:ext cx="6600190" cy="3295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1007745"/>
            <a:ext cx="8382635" cy="562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55" y="767715"/>
            <a:ext cx="8136890" cy="543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767715"/>
            <a:ext cx="8637905" cy="5762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24680" y="215265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509270"/>
            <a:ext cx="8442325" cy="5616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74015"/>
            <a:ext cx="8542655" cy="575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事务统计界面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767715"/>
            <a:ext cx="8256270" cy="5511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5" y="721360"/>
            <a:ext cx="8094980" cy="54146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45" y="490855"/>
            <a:ext cx="7606665" cy="504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277620"/>
            <a:ext cx="7171690" cy="4771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2469515"/>
            <a:ext cx="3647440" cy="1419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60" y="893445"/>
            <a:ext cx="7143115" cy="479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763905"/>
            <a:ext cx="7559675" cy="5046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45" y="1044575"/>
            <a:ext cx="7581265" cy="5074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024255"/>
            <a:ext cx="7162165" cy="4809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1200150"/>
            <a:ext cx="2856865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7600" y="140970"/>
            <a:ext cx="7665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SRS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功能和非功能的需求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1094105"/>
            <a:ext cx="5771515" cy="38665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55" y="2009775"/>
            <a:ext cx="3952240" cy="32569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70" y="2350135"/>
            <a:ext cx="4761865" cy="3152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05" y="3735705"/>
            <a:ext cx="3752215" cy="2628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325" y="5133340"/>
            <a:ext cx="4847590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e-r图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94740"/>
            <a:ext cx="11145520" cy="540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数据字典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图片 21" descr="1P(0OJ{8DTP87GJB(@(Q[Q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1355090"/>
            <a:ext cx="4359275" cy="3349625"/>
          </a:xfrm>
          <a:prstGeom prst="rect">
            <a:avLst/>
          </a:prstGeom>
        </p:spPr>
      </p:pic>
      <p:pic>
        <p:nvPicPr>
          <p:cNvPr id="23" name="图片 5" descr="IMG_256"/>
          <p:cNvPicPr>
            <a:picLocks noChangeAspect="1"/>
          </p:cNvPicPr>
          <p:nvPr/>
        </p:nvPicPr>
        <p:blipFill>
          <a:blip r:embed="rId2"/>
          <a:srcRect l="3847" t="1787" r="7143" b="5003"/>
          <a:stretch>
            <a:fillRect/>
          </a:stretch>
        </p:blipFill>
        <p:spPr>
          <a:xfrm>
            <a:off x="3435350" y="2060575"/>
            <a:ext cx="4443095" cy="35769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25" descr="WQ2D6X{9VM$YYI6V3$WI{1C"/>
          <p:cNvPicPr>
            <a:picLocks noChangeAspect="1"/>
          </p:cNvPicPr>
          <p:nvPr/>
        </p:nvPicPr>
        <p:blipFill>
          <a:blip r:embed="rId3"/>
          <a:srcRect l="4412" t="4133" r="3394" b="3307"/>
          <a:stretch>
            <a:fillRect/>
          </a:stretch>
        </p:blipFill>
        <p:spPr>
          <a:xfrm>
            <a:off x="6064885" y="2689225"/>
            <a:ext cx="4880610" cy="4023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7665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HIPO图、系统的模块结构、业务流图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9615" y="1694180"/>
            <a:ext cx="8441814" cy="4261282"/>
            <a:chOff x="1010" y="1682"/>
            <a:chExt cx="11125" cy="6428"/>
          </a:xfrm>
        </p:grpSpPr>
        <p:pic>
          <p:nvPicPr>
            <p:cNvPr id="2" name="图片 1" descr="C:\Users\假面骑士\Desktop\index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010" y="1682"/>
              <a:ext cx="11125" cy="573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1010" y="7416"/>
              <a:ext cx="8000" cy="6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软件模块结构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80715" y="905166"/>
            <a:ext cx="6240145" cy="5512188"/>
            <a:chOff x="5448" y="1739"/>
            <a:chExt cx="8304" cy="7989"/>
          </a:xfrm>
        </p:grpSpPr>
        <p:pic>
          <p:nvPicPr>
            <p:cNvPr id="6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8" y="1739"/>
              <a:ext cx="8304" cy="732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5448" y="9061"/>
              <a:ext cx="8000" cy="66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数据流图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07712" y="2304644"/>
            <a:ext cx="7583523" cy="3477103"/>
            <a:chOff x="11098" y="2979"/>
            <a:chExt cx="10734" cy="4279"/>
          </a:xfrm>
        </p:grpSpPr>
        <p:pic>
          <p:nvPicPr>
            <p:cNvPr id="8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98" y="2979"/>
              <a:ext cx="8293" cy="371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13832" y="6691"/>
              <a:ext cx="8000" cy="56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>
              <a:spAutoFit/>
            </a:bodyPr>
            <a:p>
              <a:pPr indent="0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HIPO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图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355090" y="146685"/>
            <a:ext cx="1747520" cy="1747520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8300085" y="4506595"/>
            <a:ext cx="309880" cy="417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zh-CN" altLang="en-US" sz="2000" b="1" dirty="0" smtClean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3130" y="1894205"/>
            <a:ext cx="8427720" cy="6071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cs"/>
              </a:rPr>
              <a:t>《软件工程导论》</a:t>
            </a:r>
            <a:r>
              <a:rPr kumimoji="0" lang="en-US" altLang="zh-CN" sz="3600" b="1" i="0" u="none" strike="noStrike" cap="none" spc="0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cs"/>
              </a:rPr>
              <a:t>——</a:t>
            </a: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cs"/>
              </a:rPr>
              <a:t>清华大学出版社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cs"/>
              </a:rPr>
              <a:t>《JAVA面向对象程序设计》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cs"/>
              </a:rPr>
              <a:t>               ——高等教育出版社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cs"/>
              </a:rPr>
              <a:t>  高效</a:t>
            </a:r>
            <a:r>
              <a:rPr kumimoji="0" lang="en-US" altLang="zh-CN" sz="3600" b="1" i="0" u="none" strike="noStrike" cap="none" spc="0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cs"/>
              </a:rPr>
              <a:t>TODO</a:t>
            </a:r>
            <a:endParaRPr kumimoji="0" lang="en-US" altLang="zh-CN" sz="3600" b="1" i="0" u="none" strike="noStrike" cap="none" spc="0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cap="none" spc="0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cs"/>
              </a:rPr>
              <a:t>  qq</a:t>
            </a: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+mn-cs"/>
              </a:rPr>
              <a:t>备忘录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+mn-cs"/>
            </a:endParaRPr>
          </a:p>
          <a:p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6920" y="680720"/>
            <a:ext cx="4244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参考资料</a:t>
            </a:r>
            <a:endParaRPr lang="zh-CN" altLang="zh-CN" sz="36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详细设计文件、界面设计、数据库设计、关键算法设计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762635"/>
            <a:ext cx="6407785" cy="5935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886460"/>
            <a:ext cx="6986270" cy="45065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65" y="762635"/>
            <a:ext cx="6763385" cy="5089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20" y="887730"/>
            <a:ext cx="5649595" cy="530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代码规范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662940"/>
            <a:ext cx="6854190" cy="5770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10" y="474345"/>
            <a:ext cx="6617335" cy="6148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测试计划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1178560"/>
            <a:ext cx="7374255" cy="4825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0" y="992505"/>
            <a:ext cx="8096885" cy="5011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初步的用户手册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0" y="1243330"/>
            <a:ext cx="5337175" cy="4996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85" y="1607820"/>
            <a:ext cx="3693795" cy="38817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10" y="2736215"/>
            <a:ext cx="6664325" cy="237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配置系统管理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838200"/>
            <a:ext cx="9609455" cy="5180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程序清单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217295"/>
            <a:ext cx="6134735" cy="4302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756920"/>
            <a:ext cx="7774305" cy="5888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45" y="1018540"/>
            <a:ext cx="7177405" cy="536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5" y="1092200"/>
            <a:ext cx="7869555" cy="5218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内部代码走查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1254125"/>
            <a:ext cx="6945630" cy="4711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45" y="678180"/>
            <a:ext cx="6609080" cy="515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25095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单元测试用例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647065"/>
            <a:ext cx="9854565" cy="5688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85" y="912495"/>
            <a:ext cx="9282430" cy="5423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25095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单元测试、是否执行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10" name="图片 1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9870" y="1012190"/>
            <a:ext cx="10352405" cy="560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8375" y="887730"/>
            <a:ext cx="10582275" cy="573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3355" y="575310"/>
            <a:ext cx="10590530" cy="573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25095"/>
            <a:ext cx="9590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测试结果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082675"/>
            <a:ext cx="5695315" cy="4485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1516380"/>
            <a:ext cx="6650355" cy="3279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2041525"/>
            <a:ext cx="6222365" cy="309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2145665" y="1862455"/>
            <a:ext cx="3212465" cy="3107055"/>
          </a:xfrm>
          <a:prstGeom prst="triangle">
            <a:avLst/>
          </a:prstGeom>
          <a:solidFill>
            <a:schemeClr val="tx1">
              <a:lumMod val="65000"/>
              <a:lumOff val="3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672715" y="2146300"/>
            <a:ext cx="2159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69AC89"/>
                </a:solidFill>
              </a:rPr>
              <a:t>01</a:t>
            </a:r>
            <a:endParaRPr lang="zh-CN" altLang="en-US" dirty="0">
              <a:solidFill>
                <a:srgbClr val="69AC89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5095875" y="2232025"/>
            <a:ext cx="3973195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目的及背景</a:t>
            </a:r>
            <a:endParaRPr lang="zh-CN" altLang="en-US" sz="5400" b="1" dirty="0">
              <a:solidFill>
                <a:prstClr val="black">
                  <a:lumMod val="65000"/>
                  <a:lumOff val="35000"/>
                  <a:alpha val="91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豪体简体" panose="03000509000000000000" pitchFamily="65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015865" y="3634105"/>
            <a:ext cx="41687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0">
            <a:off x="5582285" y="3778885"/>
            <a:ext cx="1546225" cy="345440"/>
            <a:chOff x="1694389" y="3210530"/>
            <a:chExt cx="1143888" cy="225316"/>
          </a:xfrm>
        </p:grpSpPr>
        <p:sp>
          <p:nvSpPr>
            <p:cNvPr id="9" name="矩形 8"/>
            <p:cNvSpPr/>
            <p:nvPr/>
          </p:nvSpPr>
          <p:spPr>
            <a:xfrm flipH="1">
              <a:off x="1694389" y="3363838"/>
              <a:ext cx="72008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1766397" y="3210530"/>
              <a:ext cx="1071880" cy="19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 sz="1400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endParaRPr>
            </a:p>
          </p:txBody>
        </p:sp>
      </p:grpSp>
      <p:sp>
        <p:nvSpPr>
          <p:cNvPr id="21" name="等腰三角形 20"/>
          <p:cNvSpPr/>
          <p:nvPr/>
        </p:nvSpPr>
        <p:spPr>
          <a:xfrm rot="18035669">
            <a:off x="2590165" y="1293495"/>
            <a:ext cx="552450" cy="419735"/>
          </a:xfrm>
          <a:prstGeom prst="triangle">
            <a:avLst/>
          </a:prstGeom>
          <a:solidFill>
            <a:srgbClr val="69A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 rot="21283757">
            <a:off x="2063115" y="1595120"/>
            <a:ext cx="259715" cy="254000"/>
          </a:xfrm>
          <a:prstGeom prst="triangle">
            <a:avLst/>
          </a:prstGeom>
          <a:solidFill>
            <a:srgbClr val="D3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 rot="15968008">
            <a:off x="1621790" y="2216150"/>
            <a:ext cx="466725" cy="307340"/>
          </a:xfrm>
          <a:prstGeom prst="triangle">
            <a:avLst/>
          </a:prstGeom>
          <a:solidFill>
            <a:srgbClr val="C50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flipH="1">
            <a:off x="5582285" y="4749165"/>
            <a:ext cx="97155" cy="1098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01995" y="3839210"/>
            <a:ext cx="3136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编写目的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801995" y="4573905"/>
            <a:ext cx="3136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背景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  <a:alpha val="91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方正豪体简体" panose="03000509000000000000" pitchFamily="65" charset="-122"/>
                <a:sym typeface="+mn-ea"/>
              </a:rPr>
              <a:t>集成测试截图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6860" y="927100"/>
            <a:ext cx="5080000" cy="2830830"/>
            <a:chOff x="436" y="1460"/>
            <a:chExt cx="8000" cy="4458"/>
          </a:xfrm>
        </p:grpSpPr>
        <p:pic>
          <p:nvPicPr>
            <p:cNvPr id="2" name="图片 -21474826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6" y="1460"/>
              <a:ext cx="7144" cy="37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0" name="文本框 99"/>
            <p:cNvSpPr txBox="1"/>
            <p:nvPr/>
          </p:nvSpPr>
          <p:spPr>
            <a:xfrm>
              <a:off x="436" y="5194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cs typeface="宋体" panose="02010600030101010101" pitchFamily="2" charset="-122"/>
                </a:rPr>
                <a:t>登录错误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2960" y="2919095"/>
            <a:ext cx="5213350" cy="3318510"/>
            <a:chOff x="3296" y="4597"/>
            <a:chExt cx="8210" cy="5226"/>
          </a:xfrm>
        </p:grpSpPr>
        <p:pic>
          <p:nvPicPr>
            <p:cNvPr id="4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6" y="4597"/>
              <a:ext cx="8210" cy="4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文本框 4"/>
            <p:cNvSpPr txBox="1"/>
            <p:nvPr/>
          </p:nvSpPr>
          <p:spPr>
            <a:xfrm>
              <a:off x="3296" y="9099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cs typeface="宋体" panose="02010600030101010101" pitchFamily="2" charset="-122"/>
                </a:rPr>
                <a:t>注册空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cs typeface="宋体" panose="02010600030101010101" pitchFamily="2" charset="-122"/>
                </a:rPr>
                <a:t>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cs typeface="宋体" panose="02010600030101010101" pitchFamily="2" charset="-122"/>
                </a:rPr>
                <a:t>和空密码错误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055360" y="215265"/>
            <a:ext cx="934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SzPct val="50000"/>
              <a:buFont typeface="Wingdings" panose="05000000000000000000" charset="0"/>
              <a:buNone/>
            </a:pP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用户的注册、登录、修改密码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163310" y="927100"/>
            <a:ext cx="6410960" cy="2690495"/>
            <a:chOff x="9706" y="1460"/>
            <a:chExt cx="10096" cy="4237"/>
          </a:xfrm>
        </p:grpSpPr>
        <p:pic>
          <p:nvPicPr>
            <p:cNvPr id="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6" y="1460"/>
              <a:ext cx="7417" cy="35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11802" y="4973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注册已存在用户错误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70495" y="3767455"/>
            <a:ext cx="5393055" cy="2930525"/>
            <a:chOff x="12237" y="5933"/>
            <a:chExt cx="8493" cy="4615"/>
          </a:xfrm>
        </p:grpSpPr>
        <p:pic>
          <p:nvPicPr>
            <p:cNvPr id="8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37" y="5933"/>
              <a:ext cx="7129" cy="37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12730" y="9824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注册输入密码不一致错误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  <a:alpha val="91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方正豪体简体" panose="03000509000000000000" pitchFamily="65" charset="-122"/>
                <a:sym typeface="+mn-ea"/>
              </a:rPr>
              <a:t>集成测试截图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815" y="767715"/>
            <a:ext cx="934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SzPct val="50000"/>
              <a:buFont typeface="Wingdings" panose="05000000000000000000" charset="0"/>
              <a:buNone/>
            </a:pP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事务的增加、删除进回收站、彻底删除、事务修改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495" y="1289685"/>
            <a:ext cx="5080000" cy="2649220"/>
            <a:chOff x="37" y="2031"/>
            <a:chExt cx="8000" cy="4172"/>
          </a:xfrm>
        </p:grpSpPr>
        <p:pic>
          <p:nvPicPr>
            <p:cNvPr id="2" name="图片 -21474826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" y="2031"/>
              <a:ext cx="6673" cy="34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0" name="文本框 99"/>
            <p:cNvSpPr txBox="1"/>
            <p:nvPr/>
          </p:nvSpPr>
          <p:spPr>
            <a:xfrm>
              <a:off x="37" y="5479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latin typeface="新宋体" panose="02010609030101010101" charset="-122"/>
                  <a:ea typeface="新宋体" panose="02010609030101010101" charset="-122"/>
                  <a:cs typeface="宋体" panose="02010600030101010101" pitchFamily="2" charset="-122"/>
                </a:rPr>
                <a:t>添加过时事务错误</a:t>
              </a:r>
              <a:endParaRPr lang="zh-CN" altLang="en-US" sz="2400" b="1"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11805" y="2680335"/>
            <a:ext cx="5080000" cy="2821940"/>
            <a:chOff x="4906" y="4220"/>
            <a:chExt cx="8000" cy="4444"/>
          </a:xfrm>
        </p:grpSpPr>
        <p:pic>
          <p:nvPicPr>
            <p:cNvPr id="4" name="图片 -21474826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6" y="4220"/>
              <a:ext cx="7059" cy="36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4906" y="7940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添加过近事务错误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34760" y="3843020"/>
            <a:ext cx="6239510" cy="2748915"/>
            <a:chOff x="9976" y="6052"/>
            <a:chExt cx="9826" cy="4329"/>
          </a:xfrm>
        </p:grpSpPr>
        <p:pic>
          <p:nvPicPr>
            <p:cNvPr id="9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6" y="6777"/>
              <a:ext cx="7683" cy="36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11802" y="6052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重复时间事务过多错误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60850" y="1395095"/>
            <a:ext cx="7388860" cy="2907665"/>
            <a:chOff x="6433" y="2733"/>
            <a:chExt cx="11636" cy="4579"/>
          </a:xfrm>
        </p:grpSpPr>
        <p:pic>
          <p:nvPicPr>
            <p:cNvPr id="16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3" y="3458"/>
              <a:ext cx="11637" cy="38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7781" y="2733"/>
              <a:ext cx="102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重复时间存在事务但不超过最大值时提示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45480" y="1219835"/>
            <a:ext cx="5467985" cy="2538095"/>
            <a:chOff x="9048" y="1921"/>
            <a:chExt cx="8611" cy="3997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" y="1921"/>
              <a:ext cx="6961" cy="366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9659" y="5194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添加事务内容过长错误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495" y="4400550"/>
            <a:ext cx="5093335" cy="2379345"/>
            <a:chOff x="37" y="6930"/>
            <a:chExt cx="8021" cy="3747"/>
          </a:xfrm>
        </p:grpSpPr>
        <p:pic>
          <p:nvPicPr>
            <p:cNvPr id="22" name="图片 -21474826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" y="7549"/>
              <a:ext cx="6764" cy="312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" name="文本框 22"/>
            <p:cNvSpPr txBox="1"/>
            <p:nvPr/>
          </p:nvSpPr>
          <p:spPr>
            <a:xfrm>
              <a:off x="58" y="6930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删除未选事务错误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系统测试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54820" y="1527810"/>
            <a:ext cx="240220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软件在普通环境下，与多款软件并行运行。并未产生负面影响，在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apache-jmeter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自动化测试工具下测试功能性，并未发生负面影响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5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1068070"/>
            <a:ext cx="9009380" cy="507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68450" y="241935"/>
            <a:ext cx="934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SzPct val="50000"/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基本界面雏形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767715"/>
            <a:ext cx="7313295" cy="4844415"/>
          </a:xfrm>
          <a:prstGeom prst="rect">
            <a:avLst/>
          </a:prstGeom>
        </p:spPr>
      </p:pic>
      <p:pic>
        <p:nvPicPr>
          <p:cNvPr id="4" name="图片 3" descr="(5)OIBJ{V{~C6@EKC4Y2}8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532255"/>
            <a:ext cx="6894195" cy="4567555"/>
          </a:xfrm>
          <a:prstGeom prst="rect">
            <a:avLst/>
          </a:prstGeom>
        </p:spPr>
      </p:pic>
      <p:pic>
        <p:nvPicPr>
          <p:cNvPr id="5" name="图片 4" descr="HRTSYFMZAF}PUF`35UYYAJ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95" y="1900555"/>
            <a:ext cx="7541895" cy="4664075"/>
          </a:xfrm>
          <a:prstGeom prst="rect">
            <a:avLst/>
          </a:prstGeom>
        </p:spPr>
      </p:pic>
      <p:pic>
        <p:nvPicPr>
          <p:cNvPr id="6" name="图片 5" descr="2IM84M_ITZ4FI4}ANVR}O@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610235"/>
            <a:ext cx="3018790" cy="4057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indent="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最终用户测试反馈效果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86955" y="1996440"/>
            <a:ext cx="31965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用户代表通过讲解和使用，大致了解了我们的产品，并对我们现有完成的部分进行评价。关于界面感觉太单薄，和设计上有些出入。功能上统计事务还可以。速度上感觉还有待提高。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910590"/>
            <a:ext cx="6085840" cy="5360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indent="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项目成员的合适评价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9865" y="2109470"/>
            <a:ext cx="97497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江泓：分配的工作都能够完成，整个过程还算认真</a:t>
            </a:r>
            <a:endParaRPr lang="zh-CN" altLang="en-US" sz="2800"/>
          </a:p>
          <a:p>
            <a:r>
              <a:rPr lang="zh-CN" altLang="en-US" sz="2800"/>
              <a:t>曾雨晴：完成了界面的代码相当辛苦，整个过程很认真</a:t>
            </a:r>
            <a:endParaRPr lang="zh-CN" altLang="en-US" sz="2800"/>
          </a:p>
          <a:p>
            <a:r>
              <a:rPr lang="zh-CN" altLang="en-US" sz="2800"/>
              <a:t>于欣汝：分配的工作都完成，起了一定的监督作用。工作认真。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58925" y="118745"/>
            <a:ext cx="2110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wbs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图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5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1651000"/>
            <a:ext cx="12145010" cy="4741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702045" y="1257300"/>
            <a:ext cx="9414900" cy="3379436"/>
            <a:chOff x="2680" y="1980"/>
            <a:chExt cx="10702" cy="3841"/>
          </a:xfrm>
        </p:grpSpPr>
        <p:sp>
          <p:nvSpPr>
            <p:cNvPr id="28" name="等腰三角形 27"/>
            <p:cNvSpPr/>
            <p:nvPr/>
          </p:nvSpPr>
          <p:spPr>
            <a:xfrm>
              <a:off x="3197" y="2632"/>
              <a:ext cx="3742" cy="3189"/>
            </a:xfrm>
            <a:prstGeom prst="triangle">
              <a:avLst/>
            </a:prstGeom>
            <a:solidFill>
              <a:schemeClr val="tx1">
                <a:lumMod val="65000"/>
                <a:lumOff val="35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7"/>
            <p:cNvSpPr txBox="1"/>
            <p:nvPr/>
          </p:nvSpPr>
          <p:spPr>
            <a:xfrm>
              <a:off x="3811" y="2924"/>
              <a:ext cx="2803" cy="2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0">
                  <a:solidFill>
                    <a:schemeClr val="accent2"/>
                  </a:solidFill>
                  <a:latin typeface="Impact" panose="020B0806030902050204" pitchFamily="34" charset="0"/>
                </a:defRPr>
              </a:lvl1pPr>
            </a:lstStyle>
            <a:p>
              <a:r>
                <a:rPr lang="en-US" altLang="zh-CN" dirty="0" smtClean="0">
                  <a:solidFill>
                    <a:srgbClr val="D3B600"/>
                  </a:solidFill>
                </a:rPr>
                <a:t>03</a:t>
              </a:r>
              <a:endParaRPr lang="zh-CN" altLang="en-US" dirty="0">
                <a:solidFill>
                  <a:srgbClr val="D3B600"/>
                </a:solidFill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6614" y="3461"/>
              <a:ext cx="6768" cy="1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开发工作评价</a:t>
              </a:r>
              <a:endParaRPr lang="zh-CN" altLang="en-US" sz="5400" b="1" dirty="0" smtClean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372" y="4806"/>
              <a:ext cx="485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等腰三角形 31"/>
            <p:cNvSpPr/>
            <p:nvPr/>
          </p:nvSpPr>
          <p:spPr>
            <a:xfrm rot="18035669">
              <a:off x="3753" y="2019"/>
              <a:ext cx="567" cy="489"/>
            </a:xfrm>
            <a:prstGeom prst="triangl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21283757">
              <a:off x="3101" y="2358"/>
              <a:ext cx="302" cy="261"/>
            </a:xfrm>
            <a:prstGeom prst="triangle">
              <a:avLst/>
            </a:prstGeom>
            <a:solidFill>
              <a:srgbClr val="D3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5968008">
              <a:off x="2619" y="2974"/>
              <a:ext cx="479" cy="358"/>
            </a:xfrm>
            <a:prstGeom prst="triangle">
              <a:avLst/>
            </a:prstGeom>
            <a:solidFill>
              <a:srgbClr val="C501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0">
            <a:off x="5883910" y="3889375"/>
            <a:ext cx="2849245" cy="460375"/>
            <a:chOff x="1694389" y="3537387"/>
            <a:chExt cx="1962809" cy="287413"/>
          </a:xfrm>
        </p:grpSpPr>
        <p:sp>
          <p:nvSpPr>
            <p:cNvPr id="41" name="矩形 40"/>
            <p:cNvSpPr/>
            <p:nvPr/>
          </p:nvSpPr>
          <p:spPr>
            <a:xfrm flipH="1">
              <a:off x="1694389" y="3690695"/>
              <a:ext cx="72008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TextBox 17"/>
            <p:cNvSpPr txBox="1"/>
            <p:nvPr/>
          </p:nvSpPr>
          <p:spPr>
            <a:xfrm>
              <a:off x="1766567" y="3537387"/>
              <a:ext cx="1890631" cy="287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对产品质量的评价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方正豪体简体" panose="03000509000000000000" pitchFamily="65" charset="-122"/>
                <a:sym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8733155" y="3889375"/>
            <a:ext cx="2912111" cy="460375"/>
            <a:chOff x="1694389" y="3875941"/>
            <a:chExt cx="2005907" cy="287413"/>
          </a:xfrm>
        </p:grpSpPr>
        <p:sp>
          <p:nvSpPr>
            <p:cNvPr id="44" name="矩形 43"/>
            <p:cNvSpPr/>
            <p:nvPr/>
          </p:nvSpPr>
          <p:spPr>
            <a:xfrm flipH="1">
              <a:off x="1694389" y="4029249"/>
              <a:ext cx="72008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TextBox 20"/>
            <p:cNvSpPr txBox="1"/>
            <p:nvPr/>
          </p:nvSpPr>
          <p:spPr>
            <a:xfrm>
              <a:off x="1766560" y="3875941"/>
              <a:ext cx="1933736" cy="287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对生产效率的评价</a:t>
              </a:r>
              <a:endPara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方正豪体简体" panose="03000509000000000000" pitchFamily="65" charset="-122"/>
                <a:sym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0">
            <a:off x="5883910" y="4453254"/>
            <a:ext cx="2849879" cy="460375"/>
            <a:chOff x="1694389" y="4276610"/>
            <a:chExt cx="1963246" cy="287413"/>
          </a:xfrm>
        </p:grpSpPr>
        <p:sp>
          <p:nvSpPr>
            <p:cNvPr id="47" name="矩形 46"/>
            <p:cNvSpPr/>
            <p:nvPr/>
          </p:nvSpPr>
          <p:spPr>
            <a:xfrm flipH="1">
              <a:off x="1694389" y="4365300"/>
              <a:ext cx="72008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23"/>
            <p:cNvSpPr txBox="1"/>
            <p:nvPr/>
          </p:nvSpPr>
          <p:spPr>
            <a:xfrm>
              <a:off x="1766567" y="4276610"/>
              <a:ext cx="1891068" cy="287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新宋体" panose="02010609030101010101" charset="-122"/>
                  <a:ea typeface="新宋体" panose="02010609030101010101" charset="-122"/>
                  <a:sym typeface="+mn-ea"/>
                </a:rPr>
                <a:t>对技术方法的评价</a:t>
              </a:r>
              <a:endPara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方正豪体简体" panose="03000509000000000000" pitchFamily="65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2"/>
          <p:cNvSpPr txBox="1"/>
          <p:nvPr/>
        </p:nvSpPr>
        <p:spPr>
          <a:xfrm>
            <a:off x="1250137" y="251792"/>
            <a:ext cx="36474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对产品质量的评价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4475" y="1913890"/>
            <a:ext cx="8576945" cy="2342703"/>
            <a:chOff x="5166830" y="328663"/>
            <a:chExt cx="3581400" cy="1832610"/>
          </a:xfrm>
          <a:solidFill>
            <a:srgbClr val="5ABB93">
              <a:alpha val="20000"/>
            </a:srgbClr>
          </a:solidFill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166830" y="328663"/>
              <a:ext cx="3581400" cy="1832610"/>
            </a:xfrm>
            <a:prstGeom prst="rect">
              <a:avLst/>
            </a:prstGeom>
            <a:grpFill/>
            <a:ln w="19050" cap="flat">
              <a:solidFill>
                <a:srgbClr val="75627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5403507" y="422008"/>
              <a:ext cx="3108046" cy="151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产品完成了基本的功能代码，功能的人性化上还有待改善。可能有些未考虑到的地方仍有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，但基本的测试都已通过，但是代码的效率等方面可能还有待提高。完成了基本的界面和操作，由于技术原因界面粗糙，未能达到预期的效果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对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生产效率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的评价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4475" y="1913890"/>
            <a:ext cx="8576945" cy="2342703"/>
            <a:chOff x="5166830" y="328663"/>
            <a:chExt cx="3581400" cy="1832610"/>
          </a:xfrm>
          <a:solidFill>
            <a:srgbClr val="746270">
              <a:alpha val="20000"/>
            </a:srgbClr>
          </a:solidFill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166830" y="328663"/>
              <a:ext cx="3581400" cy="1832610"/>
            </a:xfrm>
            <a:prstGeom prst="rect">
              <a:avLst/>
            </a:prstGeom>
            <a:grpFill/>
            <a:ln w="19050" cap="flat">
              <a:solidFill>
                <a:srgbClr val="75627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5403507" y="422008"/>
              <a:ext cx="3108046" cy="122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在整个过程中代码的效率有点不尽人意，代码实现开始的有点晚，导致后期有大量的工作需要做。而且小组成员间沟通不积极也使得前期的生产效率不高，直到后期生产效率才提高。这是我们最需要改善的地方。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8870" y="781050"/>
            <a:ext cx="1266190" cy="6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2"/>
          <p:cNvSpPr txBox="1"/>
          <p:nvPr/>
        </p:nvSpPr>
        <p:spPr>
          <a:xfrm>
            <a:off x="1247293" y="303624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目的及背景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7140" y="1791970"/>
            <a:ext cx="93465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SzPct val="50000"/>
              <a:buFont typeface="Wingdings" panose="05000000000000000000" charset="0"/>
              <a:buChar char="n"/>
            </a:pP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目的：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  <a:p>
            <a:pPr indent="0">
              <a:buSzPct val="50000"/>
              <a:buFont typeface="Wingdings" panose="05000000000000000000" charset="0"/>
              <a:buNone/>
            </a:pP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    在本学期即将结束之际，对我们的项目进行总结。介绍项目的进度和成果。总结在项目开发过程中的教训和体会。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  <a:p>
            <a:pPr indent="0">
              <a:buSzPct val="50000"/>
              <a:buFont typeface="Wingdings" panose="05000000000000000000" charset="0"/>
              <a:buNone/>
            </a:pP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  <a:p>
            <a:pPr marL="457200" indent="-457200">
              <a:buSzPct val="50000"/>
              <a:buFont typeface="Wingdings" panose="05000000000000000000" charset="0"/>
              <a:buChar char="n"/>
            </a:pP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背景：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  <a:p>
            <a:pPr indent="0">
              <a:buSzPct val="50000"/>
              <a:buFont typeface="Wingdings" panose="05000000000000000000" charset="0"/>
              <a:buNone/>
            </a:pP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     在小组成员技术不是很强，知识涉猎面不是很广的情况下，一路磕磕绊绊，进行项目开发，还是尽力做好每个环节。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2"/>
          <p:cNvSpPr txBox="1"/>
          <p:nvPr/>
        </p:nvSpPr>
        <p:spPr>
          <a:xfrm>
            <a:off x="1250137" y="251792"/>
            <a:ext cx="36474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对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技术方面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的评价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4475" y="1913890"/>
            <a:ext cx="8576945" cy="2342703"/>
            <a:chOff x="5166830" y="328663"/>
            <a:chExt cx="3581400" cy="1832610"/>
          </a:xfrm>
          <a:solidFill>
            <a:srgbClr val="EF5B43">
              <a:alpha val="2000"/>
            </a:srgbClr>
          </a:solidFill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166830" y="328663"/>
              <a:ext cx="3581400" cy="1832610"/>
            </a:xfrm>
            <a:prstGeom prst="rect">
              <a:avLst/>
            </a:prstGeom>
            <a:grpFill/>
            <a:ln w="19050" cap="flat">
              <a:solidFill>
                <a:srgbClr val="75627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5403507" y="422008"/>
              <a:ext cx="3108046" cy="15160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小组成员的技术水平都不是很高，专业技术涉及面不广，这使得我们在开发中受到了极大的约束。最后我们选择了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写，在界面的实现是我们最大的难题，最终我们采用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Javaswing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实现界面，因为不是很熟练，界面比较粗糙。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02083" y="1257300"/>
            <a:ext cx="9824437" cy="3526169"/>
            <a:chOff x="2680" y="1980"/>
            <a:chExt cx="10702" cy="3841"/>
          </a:xfrm>
        </p:grpSpPr>
        <p:sp>
          <p:nvSpPr>
            <p:cNvPr id="14" name="等腰三角形 13"/>
            <p:cNvSpPr/>
            <p:nvPr/>
          </p:nvSpPr>
          <p:spPr>
            <a:xfrm>
              <a:off x="3197" y="2632"/>
              <a:ext cx="3742" cy="3189"/>
            </a:xfrm>
            <a:prstGeom prst="triangle">
              <a:avLst/>
            </a:prstGeom>
            <a:solidFill>
              <a:schemeClr val="tx1">
                <a:lumMod val="65000"/>
                <a:lumOff val="35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3811" y="2924"/>
              <a:ext cx="2803" cy="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0">
                  <a:solidFill>
                    <a:schemeClr val="accent2"/>
                  </a:solidFill>
                  <a:latin typeface="Impact" panose="020B0806030902050204" pitchFamily="34" charset="0"/>
                </a:defRPr>
              </a:lvl1pPr>
            </a:lstStyle>
            <a:p>
              <a:r>
                <a:rPr lang="en-US" altLang="zh-CN" dirty="0" smtClean="0">
                  <a:solidFill>
                    <a:srgbClr val="D3B600"/>
                  </a:solidFill>
                </a:rPr>
                <a:t>05</a:t>
              </a:r>
              <a:endParaRPr lang="zh-CN" altLang="en-US" dirty="0">
                <a:solidFill>
                  <a:srgbClr val="D3B600"/>
                </a:solidFill>
              </a:endParaRPr>
            </a:p>
          </p:txBody>
        </p:sp>
        <p:sp>
          <p:nvSpPr>
            <p:cNvPr id="16" name="TextBox 8"/>
            <p:cNvSpPr txBox="1"/>
            <p:nvPr/>
          </p:nvSpPr>
          <p:spPr>
            <a:xfrm>
              <a:off x="6614" y="3461"/>
              <a:ext cx="6768" cy="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5400" b="1" dirty="0" smtClean="0">
                  <a:solidFill>
                    <a:prstClr val="black">
                      <a:lumMod val="65000"/>
                      <a:lumOff val="35000"/>
                      <a:alpha val="91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豪体简体" panose="03000509000000000000" pitchFamily="65" charset="-122"/>
                </a:rPr>
                <a:t>经验与教训</a:t>
              </a:r>
              <a:endParaRPr lang="zh-CN" altLang="zh-CN" sz="5400" b="1" dirty="0" smtClean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614" y="5189"/>
              <a:ext cx="485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8035669">
              <a:off x="3753" y="2019"/>
              <a:ext cx="567" cy="489"/>
            </a:xfrm>
            <a:prstGeom prst="triangl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21283757">
              <a:off x="3101" y="2358"/>
              <a:ext cx="302" cy="261"/>
            </a:xfrm>
            <a:prstGeom prst="triangle">
              <a:avLst/>
            </a:prstGeom>
            <a:solidFill>
              <a:srgbClr val="D3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5968008">
              <a:off x="2619" y="2974"/>
              <a:ext cx="479" cy="358"/>
            </a:xfrm>
            <a:prstGeom prst="triangle">
              <a:avLst/>
            </a:prstGeom>
            <a:solidFill>
              <a:srgbClr val="C501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2"/>
          <p:cNvSpPr txBox="1"/>
          <p:nvPr/>
        </p:nvSpPr>
        <p:spPr>
          <a:xfrm>
            <a:off x="1250137" y="251792"/>
            <a:ext cx="36474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l"/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经验与教训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4475" y="1913890"/>
            <a:ext cx="8576945" cy="3903345"/>
            <a:chOff x="5166830" y="328663"/>
            <a:chExt cx="3581400" cy="1832610"/>
          </a:xfrm>
          <a:solidFill>
            <a:srgbClr val="EF5B43">
              <a:alpha val="2000"/>
            </a:srgbClr>
          </a:solidFill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166830" y="328663"/>
              <a:ext cx="3581400" cy="1832610"/>
            </a:xfrm>
            <a:prstGeom prst="rect">
              <a:avLst/>
            </a:prstGeom>
            <a:grpFill/>
            <a:ln w="19050" cap="flat">
              <a:solidFill>
                <a:srgbClr val="75627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5403242" y="422008"/>
              <a:ext cx="3108046" cy="1083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marL="342900" indent="-342900" algn="l">
                <a:buSzPct val="50000"/>
                <a:buFont typeface="Wingdings" panose="05000000000000000000" charset="0"/>
                <a:buChar char="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小组间交流沟通较少，使得有些更新不及时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l">
                <a:buSzPct val="50000"/>
                <a:buFont typeface="Wingdings" panose="05000000000000000000" charset="0"/>
                <a:buChar char="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代码编写阶段开始的较晚，使得后期开发过程时间紧迫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l">
                <a:buSzPct val="50000"/>
                <a:buFont typeface="Wingdings" panose="05000000000000000000" charset="0"/>
                <a:buChar char="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项目开发过程的每个阶段实现的还不严格，有待提高。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l">
                <a:buSzPct val="50000"/>
                <a:buFont typeface="Wingdings" panose="05000000000000000000" charset="0"/>
                <a:buChar char=""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小组分工及绩效评定</a:t>
            </a:r>
            <a:endParaRPr lang="zh-CN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9865" y="2109470"/>
            <a:ext cx="9749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江泓：测试报告、总结报告、部分功能代码编写和部分代码测试 </a:t>
            </a:r>
            <a:r>
              <a:rPr lang="en-US" altLang="zh-CN" sz="2800"/>
              <a:t>4</a:t>
            </a:r>
            <a:endParaRPr lang="en-US" altLang="zh-CN" sz="2800"/>
          </a:p>
          <a:p>
            <a:r>
              <a:rPr lang="zh-CN" altLang="en-US" sz="2800"/>
              <a:t>曾雨晴：功能及界面代码编写 、所有文档整合更新</a:t>
            </a:r>
            <a:r>
              <a:rPr lang="en-US" altLang="zh-CN" sz="2800"/>
              <a:t>5</a:t>
            </a:r>
            <a:endParaRPr lang="en-US" altLang="zh-CN" sz="2800"/>
          </a:p>
          <a:p>
            <a:r>
              <a:rPr lang="zh-CN" altLang="en-US" sz="2800"/>
              <a:t>于欣汝：总结报告</a:t>
            </a:r>
            <a:r>
              <a:rPr lang="en-US" altLang="zh-CN" sz="2800"/>
              <a:t>ppt</a:t>
            </a:r>
            <a:r>
              <a:rPr lang="zh-CN" altLang="en-US" sz="2800"/>
              <a:t>、测试用例 、测试计划、</a:t>
            </a:r>
            <a:r>
              <a:rPr lang="zh-CN" altLang="en-US" sz="2800">
                <a:sym typeface="+mn-ea"/>
              </a:rPr>
              <a:t>部分功能代码编写和部分代码测试   </a:t>
            </a:r>
            <a:r>
              <a:rPr lang="en-US" altLang="zh-CN" sz="2800">
                <a:sym typeface="+mn-ea"/>
              </a:rPr>
              <a:t>4.5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1890157" y="4422180"/>
            <a:ext cx="9020810" cy="143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defTabSz="6851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spc="400" dirty="0">
                <a:solidFill>
                  <a:srgbClr val="543C4F"/>
                </a:solidFill>
                <a:latin typeface="Arial" panose="020B0604020202020204"/>
                <a:ea typeface="微软雅黑 Light" panose="020B0502040204020203" charset="-122"/>
                <a:sym typeface="+mn-ea"/>
              </a:rPr>
              <a:t>THANK YOU FOR WATCHING</a:t>
            </a:r>
            <a:endParaRPr lang="en-US" altLang="zh-CN" sz="4400" spc="400" dirty="0">
              <a:solidFill>
                <a:srgbClr val="543C4F"/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algn="ctr" defTabSz="6851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dirty="0">
              <a:solidFill>
                <a:srgbClr val="7562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5051233" y="888654"/>
            <a:ext cx="2089535" cy="3289479"/>
            <a:chOff x="2207" y="-324"/>
            <a:chExt cx="1461" cy="2300"/>
          </a:xfrm>
        </p:grpSpPr>
        <p:sp>
          <p:nvSpPr>
            <p:cNvPr id="35" name="Freeform 5"/>
            <p:cNvSpPr/>
            <p:nvPr/>
          </p:nvSpPr>
          <p:spPr bwMode="auto">
            <a:xfrm>
              <a:off x="2362" y="-55"/>
              <a:ext cx="1046" cy="1722"/>
            </a:xfrm>
            <a:custGeom>
              <a:avLst/>
              <a:gdLst>
                <a:gd name="T0" fmla="*/ 694 w 694"/>
                <a:gd name="T1" fmla="*/ 1143 h 1143"/>
                <a:gd name="T2" fmla="*/ 0 w 694"/>
                <a:gd name="T3" fmla="*/ 917 h 1143"/>
                <a:gd name="T4" fmla="*/ 0 w 694"/>
                <a:gd name="T5" fmla="*/ 129 h 1143"/>
                <a:gd name="T6" fmla="*/ 0 w 694"/>
                <a:gd name="T7" fmla="*/ 0 h 1143"/>
                <a:gd name="T8" fmla="*/ 6 w 694"/>
                <a:gd name="T9" fmla="*/ 3 h 1143"/>
                <a:gd name="T10" fmla="*/ 51 w 694"/>
                <a:gd name="T11" fmla="*/ 22 h 1143"/>
                <a:gd name="T12" fmla="*/ 694 w 694"/>
                <a:gd name="T13" fmla="*/ 231 h 1143"/>
                <a:gd name="T14" fmla="*/ 694 w 694"/>
                <a:gd name="T15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1143">
                  <a:moveTo>
                    <a:pt x="694" y="1143"/>
                  </a:moveTo>
                  <a:cubicBezTo>
                    <a:pt x="0" y="917"/>
                    <a:pt x="0" y="917"/>
                    <a:pt x="0" y="91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6" y="3"/>
                  </a:cubicBezTo>
                  <a:cubicBezTo>
                    <a:pt x="25" y="15"/>
                    <a:pt x="50" y="22"/>
                    <a:pt x="51" y="22"/>
                  </a:cubicBezTo>
                  <a:cubicBezTo>
                    <a:pt x="694" y="231"/>
                    <a:pt x="694" y="231"/>
                    <a:pt x="694" y="231"/>
                  </a:cubicBezTo>
                  <a:lnTo>
                    <a:pt x="694" y="1143"/>
                  </a:ln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315" y="-324"/>
              <a:ext cx="1353" cy="2048"/>
            </a:xfrm>
            <a:custGeom>
              <a:avLst/>
              <a:gdLst>
                <a:gd name="T0" fmla="*/ 886 w 897"/>
                <a:gd name="T1" fmla="*/ 244 h 1360"/>
                <a:gd name="T2" fmla="*/ 161 w 897"/>
                <a:gd name="T3" fmla="*/ 7 h 1360"/>
                <a:gd name="T4" fmla="*/ 158 w 897"/>
                <a:gd name="T5" fmla="*/ 7 h 1360"/>
                <a:gd name="T6" fmla="*/ 118 w 897"/>
                <a:gd name="T7" fmla="*/ 0 h 1360"/>
                <a:gd name="T8" fmla="*/ 1 w 897"/>
                <a:gd name="T9" fmla="*/ 110 h 1360"/>
                <a:gd name="T10" fmla="*/ 0 w 897"/>
                <a:gd name="T11" fmla="*/ 114 h 1360"/>
                <a:gd name="T12" fmla="*/ 0 w 897"/>
                <a:gd name="T13" fmla="*/ 119 h 1360"/>
                <a:gd name="T14" fmla="*/ 0 w 897"/>
                <a:gd name="T15" fmla="*/ 308 h 1360"/>
                <a:gd name="T16" fmla="*/ 0 w 897"/>
                <a:gd name="T17" fmla="*/ 1107 h 1360"/>
                <a:gd name="T18" fmla="*/ 11 w 897"/>
                <a:gd name="T19" fmla="*/ 1122 h 1360"/>
                <a:gd name="T20" fmla="*/ 736 w 897"/>
                <a:gd name="T21" fmla="*/ 1359 h 1360"/>
                <a:gd name="T22" fmla="*/ 741 w 897"/>
                <a:gd name="T23" fmla="*/ 1360 h 1360"/>
                <a:gd name="T24" fmla="*/ 750 w 897"/>
                <a:gd name="T25" fmla="*/ 1357 h 1360"/>
                <a:gd name="T26" fmla="*/ 757 w 897"/>
                <a:gd name="T27" fmla="*/ 1344 h 1360"/>
                <a:gd name="T28" fmla="*/ 757 w 897"/>
                <a:gd name="T29" fmla="*/ 1179 h 1360"/>
                <a:gd name="T30" fmla="*/ 882 w 897"/>
                <a:gd name="T31" fmla="*/ 1219 h 1360"/>
                <a:gd name="T32" fmla="*/ 897 w 897"/>
                <a:gd name="T33" fmla="*/ 1204 h 1360"/>
                <a:gd name="T34" fmla="*/ 897 w 897"/>
                <a:gd name="T35" fmla="*/ 259 h 1360"/>
                <a:gd name="T36" fmla="*/ 886 w 897"/>
                <a:gd name="T37" fmla="*/ 244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7" h="1360">
                  <a:moveTo>
                    <a:pt x="886" y="244"/>
                  </a:move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59" y="7"/>
                    <a:pt x="158" y="7"/>
                  </a:cubicBezTo>
                  <a:cubicBezTo>
                    <a:pt x="144" y="3"/>
                    <a:pt x="131" y="0"/>
                    <a:pt x="118" y="0"/>
                  </a:cubicBezTo>
                  <a:cubicBezTo>
                    <a:pt x="55" y="0"/>
                    <a:pt x="6" y="48"/>
                    <a:pt x="1" y="110"/>
                  </a:cubicBezTo>
                  <a:cubicBezTo>
                    <a:pt x="1" y="111"/>
                    <a:pt x="0" y="113"/>
                    <a:pt x="0" y="114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0" y="1114"/>
                    <a:pt x="5" y="1120"/>
                    <a:pt x="11" y="1122"/>
                  </a:cubicBezTo>
                  <a:cubicBezTo>
                    <a:pt x="736" y="1359"/>
                    <a:pt x="736" y="1359"/>
                    <a:pt x="736" y="1359"/>
                  </a:cubicBezTo>
                  <a:cubicBezTo>
                    <a:pt x="738" y="1359"/>
                    <a:pt x="739" y="1360"/>
                    <a:pt x="741" y="1360"/>
                  </a:cubicBezTo>
                  <a:cubicBezTo>
                    <a:pt x="744" y="1360"/>
                    <a:pt x="748" y="1359"/>
                    <a:pt x="750" y="1357"/>
                  </a:cubicBezTo>
                  <a:cubicBezTo>
                    <a:pt x="754" y="1354"/>
                    <a:pt x="757" y="1349"/>
                    <a:pt x="757" y="1344"/>
                  </a:cubicBezTo>
                  <a:cubicBezTo>
                    <a:pt x="757" y="1179"/>
                    <a:pt x="757" y="1179"/>
                    <a:pt x="757" y="1179"/>
                  </a:cubicBezTo>
                  <a:cubicBezTo>
                    <a:pt x="879" y="1219"/>
                    <a:pt x="879" y="1219"/>
                    <a:pt x="882" y="1219"/>
                  </a:cubicBezTo>
                  <a:cubicBezTo>
                    <a:pt x="890" y="1219"/>
                    <a:pt x="897" y="1212"/>
                    <a:pt x="897" y="1204"/>
                  </a:cubicBezTo>
                  <a:cubicBezTo>
                    <a:pt x="897" y="259"/>
                    <a:pt x="897" y="259"/>
                    <a:pt x="897" y="259"/>
                  </a:cubicBezTo>
                  <a:cubicBezTo>
                    <a:pt x="897" y="252"/>
                    <a:pt x="893" y="246"/>
                    <a:pt x="886" y="244"/>
                  </a:cubicBez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282" y="186"/>
              <a:ext cx="543" cy="1659"/>
            </a:xfrm>
            <a:custGeom>
              <a:avLst/>
              <a:gdLst>
                <a:gd name="T0" fmla="*/ 12 w 360"/>
                <a:gd name="T1" fmla="*/ 1101 h 1101"/>
                <a:gd name="T2" fmla="*/ 9 w 360"/>
                <a:gd name="T3" fmla="*/ 1100 h 1101"/>
                <a:gd name="T4" fmla="*/ 1 w 360"/>
                <a:gd name="T5" fmla="*/ 1086 h 1101"/>
                <a:gd name="T6" fmla="*/ 337 w 360"/>
                <a:gd name="T7" fmla="*/ 9 h 1101"/>
                <a:gd name="T8" fmla="*/ 351 w 360"/>
                <a:gd name="T9" fmla="*/ 2 h 1101"/>
                <a:gd name="T10" fmla="*/ 359 w 360"/>
                <a:gd name="T11" fmla="*/ 16 h 1101"/>
                <a:gd name="T12" fmla="*/ 23 w 360"/>
                <a:gd name="T13" fmla="*/ 1093 h 1101"/>
                <a:gd name="T14" fmla="*/ 12 w 360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101">
                  <a:moveTo>
                    <a:pt x="12" y="1101"/>
                  </a:moveTo>
                  <a:cubicBezTo>
                    <a:pt x="11" y="1101"/>
                    <a:pt x="10" y="1101"/>
                    <a:pt x="9" y="1100"/>
                  </a:cubicBezTo>
                  <a:cubicBezTo>
                    <a:pt x="3" y="1098"/>
                    <a:pt x="0" y="1092"/>
                    <a:pt x="1" y="1086"/>
                  </a:cubicBezTo>
                  <a:cubicBezTo>
                    <a:pt x="337" y="9"/>
                    <a:pt x="337" y="9"/>
                    <a:pt x="337" y="9"/>
                  </a:cubicBezTo>
                  <a:cubicBezTo>
                    <a:pt x="339" y="3"/>
                    <a:pt x="345" y="0"/>
                    <a:pt x="351" y="2"/>
                  </a:cubicBezTo>
                  <a:cubicBezTo>
                    <a:pt x="357" y="3"/>
                    <a:pt x="360" y="10"/>
                    <a:pt x="359" y="16"/>
                  </a:cubicBezTo>
                  <a:cubicBezTo>
                    <a:pt x="23" y="1093"/>
                    <a:pt x="23" y="1093"/>
                    <a:pt x="23" y="1093"/>
                  </a:cubicBezTo>
                  <a:cubicBezTo>
                    <a:pt x="21" y="1098"/>
                    <a:pt x="17" y="1101"/>
                    <a:pt x="12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2540" y="266"/>
              <a:ext cx="544" cy="1658"/>
            </a:xfrm>
            <a:custGeom>
              <a:avLst/>
              <a:gdLst>
                <a:gd name="T0" fmla="*/ 13 w 361"/>
                <a:gd name="T1" fmla="*/ 1101 h 1101"/>
                <a:gd name="T2" fmla="*/ 10 w 361"/>
                <a:gd name="T3" fmla="*/ 1101 h 1101"/>
                <a:gd name="T4" fmla="*/ 2 w 361"/>
                <a:gd name="T5" fmla="*/ 1087 h 1101"/>
                <a:gd name="T6" fmla="*/ 338 w 361"/>
                <a:gd name="T7" fmla="*/ 9 h 1101"/>
                <a:gd name="T8" fmla="*/ 352 w 361"/>
                <a:gd name="T9" fmla="*/ 2 h 1101"/>
                <a:gd name="T10" fmla="*/ 359 w 361"/>
                <a:gd name="T11" fmla="*/ 16 h 1101"/>
                <a:gd name="T12" fmla="*/ 24 w 361"/>
                <a:gd name="T13" fmla="*/ 1093 h 1101"/>
                <a:gd name="T14" fmla="*/ 13 w 361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1101">
                  <a:moveTo>
                    <a:pt x="13" y="1101"/>
                  </a:moveTo>
                  <a:cubicBezTo>
                    <a:pt x="12" y="1101"/>
                    <a:pt x="11" y="1101"/>
                    <a:pt x="10" y="1101"/>
                  </a:cubicBezTo>
                  <a:cubicBezTo>
                    <a:pt x="4" y="1099"/>
                    <a:pt x="0" y="1093"/>
                    <a:pt x="2" y="1087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40" y="4"/>
                    <a:pt x="346" y="0"/>
                    <a:pt x="352" y="2"/>
                  </a:cubicBezTo>
                  <a:cubicBezTo>
                    <a:pt x="358" y="4"/>
                    <a:pt x="361" y="10"/>
                    <a:pt x="359" y="16"/>
                  </a:cubicBezTo>
                  <a:cubicBezTo>
                    <a:pt x="24" y="1093"/>
                    <a:pt x="24" y="1093"/>
                    <a:pt x="24" y="1093"/>
                  </a:cubicBezTo>
                  <a:cubicBezTo>
                    <a:pt x="22" y="1098"/>
                    <a:pt x="18" y="1101"/>
                    <a:pt x="13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63" y="293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5 w 191"/>
                <a:gd name="T3" fmla="*/ 75 h 76"/>
                <a:gd name="T4" fmla="*/ 9 w 191"/>
                <a:gd name="T5" fmla="*/ 24 h 76"/>
                <a:gd name="T6" fmla="*/ 2 w 191"/>
                <a:gd name="T7" fmla="*/ 10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5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3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09" y="468"/>
              <a:ext cx="288" cy="113"/>
            </a:xfrm>
            <a:custGeom>
              <a:avLst/>
              <a:gdLst>
                <a:gd name="T0" fmla="*/ 179 w 191"/>
                <a:gd name="T1" fmla="*/ 75 h 75"/>
                <a:gd name="T2" fmla="*/ 175 w 191"/>
                <a:gd name="T3" fmla="*/ 75 h 75"/>
                <a:gd name="T4" fmla="*/ 9 w 191"/>
                <a:gd name="T5" fmla="*/ 23 h 75"/>
                <a:gd name="T6" fmla="*/ 2 w 191"/>
                <a:gd name="T7" fmla="*/ 9 h 75"/>
                <a:gd name="T8" fmla="*/ 16 w 191"/>
                <a:gd name="T9" fmla="*/ 2 h 75"/>
                <a:gd name="T10" fmla="*/ 182 w 191"/>
                <a:gd name="T11" fmla="*/ 53 h 75"/>
                <a:gd name="T12" fmla="*/ 190 w 191"/>
                <a:gd name="T13" fmla="*/ 67 h 75"/>
                <a:gd name="T14" fmla="*/ 179 w 191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5">
                  <a:moveTo>
                    <a:pt x="179" y="75"/>
                  </a:moveTo>
                  <a:cubicBezTo>
                    <a:pt x="178" y="75"/>
                    <a:pt x="177" y="75"/>
                    <a:pt x="175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1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655" y="641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6 w 191"/>
                <a:gd name="T3" fmla="*/ 75 h 76"/>
                <a:gd name="T4" fmla="*/ 9 w 191"/>
                <a:gd name="T5" fmla="*/ 23 h 76"/>
                <a:gd name="T6" fmla="*/ 2 w 191"/>
                <a:gd name="T7" fmla="*/ 9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00" y="814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2546" y="989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5"/>
                    <a:pt x="192" y="62"/>
                    <a:pt x="190" y="68"/>
                  </a:cubicBezTo>
                  <a:cubicBezTo>
                    <a:pt x="188" y="72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2492" y="1162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2438" y="1337"/>
              <a:ext cx="289" cy="113"/>
            </a:xfrm>
            <a:custGeom>
              <a:avLst/>
              <a:gdLst>
                <a:gd name="T0" fmla="*/ 179 w 192"/>
                <a:gd name="T1" fmla="*/ 75 h 75"/>
                <a:gd name="T2" fmla="*/ 176 w 192"/>
                <a:gd name="T3" fmla="*/ 75 h 75"/>
                <a:gd name="T4" fmla="*/ 9 w 192"/>
                <a:gd name="T5" fmla="*/ 23 h 75"/>
                <a:gd name="T6" fmla="*/ 2 w 192"/>
                <a:gd name="T7" fmla="*/ 9 h 75"/>
                <a:gd name="T8" fmla="*/ 16 w 192"/>
                <a:gd name="T9" fmla="*/ 2 h 75"/>
                <a:gd name="T10" fmla="*/ 182 w 192"/>
                <a:gd name="T11" fmla="*/ 53 h 75"/>
                <a:gd name="T12" fmla="*/ 190 w 192"/>
                <a:gd name="T13" fmla="*/ 67 h 75"/>
                <a:gd name="T14" fmla="*/ 179 w 192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5">
                  <a:moveTo>
                    <a:pt x="179" y="75"/>
                  </a:moveTo>
                  <a:cubicBezTo>
                    <a:pt x="178" y="75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2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2383" y="1510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2329" y="1683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2213" y="1378"/>
              <a:ext cx="858" cy="507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7 w 569"/>
                <a:gd name="T5" fmla="*/ 319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2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2" y="335"/>
                    <a:pt x="19" y="334"/>
                    <a:pt x="17" y="333"/>
                  </a:cubicBezTo>
                  <a:cubicBezTo>
                    <a:pt x="5" y="329"/>
                    <a:pt x="0" y="323"/>
                    <a:pt x="7" y="319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40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2484" y="1468"/>
              <a:ext cx="858" cy="508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6 w 569"/>
                <a:gd name="T5" fmla="*/ 318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1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1" y="335"/>
                    <a:pt x="19" y="334"/>
                    <a:pt x="17" y="333"/>
                  </a:cubicBezTo>
                  <a:cubicBezTo>
                    <a:pt x="4" y="329"/>
                    <a:pt x="0" y="322"/>
                    <a:pt x="6" y="318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39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1" y="333"/>
                    <a:pt x="51" y="333"/>
                    <a:pt x="51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2879" y="14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8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8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2781" y="15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2683" y="1570"/>
              <a:ext cx="350" cy="122"/>
            </a:xfrm>
            <a:custGeom>
              <a:avLst/>
              <a:gdLst>
                <a:gd name="T0" fmla="*/ 198 w 232"/>
                <a:gd name="T1" fmla="*/ 78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8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3"/>
                    <a:pt x="226" y="77"/>
                  </a:cubicBezTo>
                  <a:cubicBezTo>
                    <a:pt x="220" y="80"/>
                    <a:pt x="209" y="81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2585" y="1631"/>
              <a:ext cx="350" cy="120"/>
            </a:xfrm>
            <a:custGeom>
              <a:avLst/>
              <a:gdLst>
                <a:gd name="T0" fmla="*/ 198 w 232"/>
                <a:gd name="T1" fmla="*/ 78 h 80"/>
                <a:gd name="T2" fmla="*/ 191 w 232"/>
                <a:gd name="T3" fmla="*/ 76 h 80"/>
                <a:gd name="T4" fmla="*/ 17 w 232"/>
                <a:gd name="T5" fmla="*/ 19 h 80"/>
                <a:gd name="T6" fmla="*/ 7 w 232"/>
                <a:gd name="T7" fmla="*/ 4 h 80"/>
                <a:gd name="T8" fmla="*/ 41 w 232"/>
                <a:gd name="T9" fmla="*/ 4 h 80"/>
                <a:gd name="T10" fmla="*/ 215 w 232"/>
                <a:gd name="T11" fmla="*/ 62 h 80"/>
                <a:gd name="T12" fmla="*/ 226 w 232"/>
                <a:gd name="T13" fmla="*/ 77 h 80"/>
                <a:gd name="T14" fmla="*/ 198 w 232"/>
                <a:gd name="T15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0">
                  <a:moveTo>
                    <a:pt x="198" y="78"/>
                  </a:moveTo>
                  <a:cubicBezTo>
                    <a:pt x="196" y="78"/>
                    <a:pt x="194" y="77"/>
                    <a:pt x="191" y="7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4"/>
                    <a:pt x="0" y="8"/>
                    <a:pt x="7" y="4"/>
                  </a:cubicBezTo>
                  <a:cubicBezTo>
                    <a:pt x="14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2"/>
                    <a:pt x="226" y="77"/>
                  </a:cubicBezTo>
                  <a:cubicBezTo>
                    <a:pt x="220" y="80"/>
                    <a:pt x="209" y="80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2487" y="1689"/>
              <a:ext cx="352" cy="122"/>
            </a:xfrm>
            <a:custGeom>
              <a:avLst/>
              <a:gdLst>
                <a:gd name="T0" fmla="*/ 199 w 233"/>
                <a:gd name="T1" fmla="*/ 79 h 81"/>
                <a:gd name="T2" fmla="*/ 192 w 233"/>
                <a:gd name="T3" fmla="*/ 77 h 81"/>
                <a:gd name="T4" fmla="*/ 17 w 233"/>
                <a:gd name="T5" fmla="*/ 19 h 81"/>
                <a:gd name="T6" fmla="*/ 7 w 233"/>
                <a:gd name="T7" fmla="*/ 5 h 81"/>
                <a:gd name="T8" fmla="*/ 42 w 233"/>
                <a:gd name="T9" fmla="*/ 5 h 81"/>
                <a:gd name="T10" fmla="*/ 216 w 233"/>
                <a:gd name="T11" fmla="*/ 63 h 81"/>
                <a:gd name="T12" fmla="*/ 226 w 233"/>
                <a:gd name="T13" fmla="*/ 77 h 81"/>
                <a:gd name="T14" fmla="*/ 199 w 233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81">
                  <a:moveTo>
                    <a:pt x="199" y="79"/>
                  </a:moveTo>
                  <a:cubicBezTo>
                    <a:pt x="196" y="79"/>
                    <a:pt x="194" y="78"/>
                    <a:pt x="192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9"/>
                    <a:pt x="7" y="5"/>
                  </a:cubicBezTo>
                  <a:cubicBezTo>
                    <a:pt x="14" y="0"/>
                    <a:pt x="29" y="0"/>
                    <a:pt x="42" y="5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228" y="67"/>
                    <a:pt x="233" y="73"/>
                    <a:pt x="226" y="77"/>
                  </a:cubicBezTo>
                  <a:cubicBezTo>
                    <a:pt x="221" y="81"/>
                    <a:pt x="209" y="81"/>
                    <a:pt x="199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2391" y="17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9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7"/>
                    <a:pt x="232" y="73"/>
                    <a:pt x="225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2293" y="18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6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2207" y="192"/>
              <a:ext cx="582" cy="1695"/>
            </a:xfrm>
            <a:custGeom>
              <a:avLst/>
              <a:gdLst>
                <a:gd name="T0" fmla="*/ 26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9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10 h 1125"/>
                <a:gd name="T14" fmla="*/ 26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6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1"/>
                    <a:pt x="0" y="1108"/>
                    <a:pt x="4" y="1096"/>
                  </a:cubicBezTo>
                  <a:cubicBezTo>
                    <a:pt x="340" y="19"/>
                    <a:pt x="340" y="19"/>
                    <a:pt x="340" y="19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8"/>
                    <a:pt x="386" y="20"/>
                    <a:pt x="383" y="32"/>
                  </a:cubicBezTo>
                  <a:cubicBezTo>
                    <a:pt x="47" y="1110"/>
                    <a:pt x="47" y="1110"/>
                    <a:pt x="47" y="1110"/>
                  </a:cubicBezTo>
                  <a:cubicBezTo>
                    <a:pt x="44" y="1119"/>
                    <a:pt x="35" y="1125"/>
                    <a:pt x="26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2466" y="274"/>
              <a:ext cx="582" cy="1694"/>
            </a:xfrm>
            <a:custGeom>
              <a:avLst/>
              <a:gdLst>
                <a:gd name="T0" fmla="*/ 25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8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09 h 1125"/>
                <a:gd name="T14" fmla="*/ 25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5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0"/>
                    <a:pt x="0" y="1108"/>
                    <a:pt x="4" y="1096"/>
                  </a:cubicBezTo>
                  <a:cubicBezTo>
                    <a:pt x="340" y="18"/>
                    <a:pt x="340" y="18"/>
                    <a:pt x="340" y="18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7"/>
                    <a:pt x="386" y="20"/>
                    <a:pt x="383" y="32"/>
                  </a:cubicBezTo>
                  <a:cubicBezTo>
                    <a:pt x="47" y="1109"/>
                    <a:pt x="47" y="1109"/>
                    <a:pt x="47" y="1109"/>
                  </a:cubicBezTo>
                  <a:cubicBezTo>
                    <a:pt x="44" y="1119"/>
                    <a:pt x="35" y="1125"/>
                    <a:pt x="25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2689" y="301"/>
              <a:ext cx="326" cy="150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8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0"/>
                    <a:pt x="3" y="18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6" y="72"/>
                    <a:pt x="213" y="84"/>
                  </a:cubicBezTo>
                  <a:cubicBezTo>
                    <a:pt x="210" y="93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2635" y="474"/>
              <a:ext cx="326" cy="151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9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3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6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1"/>
            <p:cNvSpPr/>
            <p:nvPr/>
          </p:nvSpPr>
          <p:spPr bwMode="auto">
            <a:xfrm>
              <a:off x="2581" y="649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6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2"/>
            <p:cNvSpPr/>
            <p:nvPr/>
          </p:nvSpPr>
          <p:spPr bwMode="auto">
            <a:xfrm>
              <a:off x="2526" y="822"/>
              <a:ext cx="328" cy="150"/>
            </a:xfrm>
            <a:custGeom>
              <a:avLst/>
              <a:gdLst>
                <a:gd name="T0" fmla="*/ 191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1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3"/>
            <p:cNvSpPr/>
            <p:nvPr/>
          </p:nvSpPr>
          <p:spPr bwMode="auto">
            <a:xfrm>
              <a:off x="2472" y="997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3 h 99"/>
                <a:gd name="T10" fmla="*/ 198 w 217"/>
                <a:gd name="T11" fmla="*/ 55 h 99"/>
                <a:gd name="T12" fmla="*/ 213 w 217"/>
                <a:gd name="T13" fmla="*/ 83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3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1"/>
                    <a:pt x="213" y="83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4"/>
            <p:cNvSpPr/>
            <p:nvPr/>
          </p:nvSpPr>
          <p:spPr bwMode="auto">
            <a:xfrm>
              <a:off x="2418" y="1170"/>
              <a:ext cx="327" cy="150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0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35"/>
            <p:cNvSpPr/>
            <p:nvPr/>
          </p:nvSpPr>
          <p:spPr bwMode="auto">
            <a:xfrm>
              <a:off x="2364" y="1343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309" y="1518"/>
              <a:ext cx="328" cy="149"/>
            </a:xfrm>
            <a:custGeom>
              <a:avLst/>
              <a:gdLst>
                <a:gd name="T0" fmla="*/ 192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2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2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2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37"/>
            <p:cNvSpPr/>
            <p:nvPr/>
          </p:nvSpPr>
          <p:spPr bwMode="auto">
            <a:xfrm>
              <a:off x="2255" y="1691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9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38"/>
            <p:cNvSpPr/>
            <p:nvPr/>
          </p:nvSpPr>
          <p:spPr bwMode="auto">
            <a:xfrm>
              <a:off x="2364" y="-278"/>
              <a:ext cx="1257" cy="1844"/>
            </a:xfrm>
            <a:custGeom>
              <a:avLst/>
              <a:gdLst>
                <a:gd name="T0" fmla="*/ 725 w 834"/>
                <a:gd name="T1" fmla="*/ 368 h 1224"/>
                <a:gd name="T2" fmla="*/ 725 w 834"/>
                <a:gd name="T3" fmla="*/ 1224 h 1224"/>
                <a:gd name="T4" fmla="*/ 802 w 834"/>
                <a:gd name="T5" fmla="*/ 1178 h 1224"/>
                <a:gd name="T6" fmla="*/ 834 w 834"/>
                <a:gd name="T7" fmla="*/ 1184 h 1224"/>
                <a:gd name="T8" fmla="*/ 834 w 834"/>
                <a:gd name="T9" fmla="*/ 239 h 1224"/>
                <a:gd name="T10" fmla="*/ 128 w 834"/>
                <a:gd name="T11" fmla="*/ 9 h 1224"/>
                <a:gd name="T12" fmla="*/ 127 w 834"/>
                <a:gd name="T13" fmla="*/ 9 h 1224"/>
                <a:gd name="T14" fmla="*/ 86 w 834"/>
                <a:gd name="T15" fmla="*/ 0 h 1224"/>
                <a:gd name="T16" fmla="*/ 0 w 834"/>
                <a:gd name="T17" fmla="*/ 84 h 1224"/>
                <a:gd name="T18" fmla="*/ 20 w 834"/>
                <a:gd name="T19" fmla="*/ 124 h 1224"/>
                <a:gd name="T20" fmla="*/ 59 w 834"/>
                <a:gd name="T21" fmla="*/ 140 h 1224"/>
                <a:gd name="T22" fmla="*/ 714 w 834"/>
                <a:gd name="T23" fmla="*/ 353 h 1224"/>
                <a:gd name="T24" fmla="*/ 725 w 834"/>
                <a:gd name="T25" fmla="*/ 368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4" h="1224">
                  <a:moveTo>
                    <a:pt x="725" y="368"/>
                  </a:moveTo>
                  <a:cubicBezTo>
                    <a:pt x="725" y="1224"/>
                    <a:pt x="725" y="1224"/>
                    <a:pt x="725" y="1224"/>
                  </a:cubicBezTo>
                  <a:cubicBezTo>
                    <a:pt x="740" y="1197"/>
                    <a:pt x="768" y="1178"/>
                    <a:pt x="802" y="1178"/>
                  </a:cubicBezTo>
                  <a:cubicBezTo>
                    <a:pt x="812" y="1178"/>
                    <a:pt x="822" y="1180"/>
                    <a:pt x="834" y="1184"/>
                  </a:cubicBezTo>
                  <a:cubicBezTo>
                    <a:pt x="834" y="239"/>
                    <a:pt x="834" y="239"/>
                    <a:pt x="834" y="23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8" y="9"/>
                    <a:pt x="127" y="9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39" y="0"/>
                    <a:pt x="2" y="37"/>
                    <a:pt x="0" y="84"/>
                  </a:cubicBezTo>
                  <a:cubicBezTo>
                    <a:pt x="1" y="94"/>
                    <a:pt x="7" y="116"/>
                    <a:pt x="20" y="124"/>
                  </a:cubicBezTo>
                  <a:cubicBezTo>
                    <a:pt x="37" y="134"/>
                    <a:pt x="59" y="140"/>
                    <a:pt x="59" y="140"/>
                  </a:cubicBezTo>
                  <a:cubicBezTo>
                    <a:pt x="714" y="353"/>
                    <a:pt x="714" y="353"/>
                    <a:pt x="714" y="353"/>
                  </a:cubicBezTo>
                  <a:cubicBezTo>
                    <a:pt x="720" y="355"/>
                    <a:pt x="725" y="361"/>
                    <a:pt x="725" y="368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2193925" y="1905635"/>
            <a:ext cx="3449320" cy="3243580"/>
          </a:xfrm>
          <a:prstGeom prst="triangle">
            <a:avLst/>
          </a:prstGeom>
          <a:solidFill>
            <a:schemeClr val="tx1">
              <a:lumMod val="65000"/>
              <a:lumOff val="3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759710" y="2202180"/>
            <a:ext cx="2588260" cy="193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A3CD39"/>
                </a:solidFill>
              </a:rPr>
              <a:t>02</a:t>
            </a:r>
            <a:endParaRPr lang="zh-CN" altLang="en-US" dirty="0">
              <a:solidFill>
                <a:srgbClr val="A3CD39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5347970" y="2202180"/>
            <a:ext cx="524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dirty="0" smtClean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项目总结</a:t>
            </a:r>
            <a:endParaRPr lang="zh-CN" altLang="en-US" sz="5400" b="1" dirty="0" smtClean="0">
              <a:solidFill>
                <a:prstClr val="black">
                  <a:lumMod val="65000"/>
                  <a:lumOff val="35000"/>
                  <a:alpha val="91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豪体简体" panose="03000509000000000000" pitchFamily="65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74945" y="3755390"/>
            <a:ext cx="447611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 rot="18035669">
            <a:off x="2679065" y="1305560"/>
            <a:ext cx="576580" cy="450850"/>
          </a:xfrm>
          <a:prstGeom prst="triangle">
            <a:avLst/>
          </a:prstGeom>
          <a:solidFill>
            <a:srgbClr val="69A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 rot="21283757">
            <a:off x="2105025" y="1626870"/>
            <a:ext cx="278765" cy="264795"/>
          </a:xfrm>
          <a:prstGeom prst="triangle">
            <a:avLst/>
          </a:prstGeom>
          <a:solidFill>
            <a:srgbClr val="D3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 rot="15968008">
            <a:off x="1638300" y="2270125"/>
            <a:ext cx="487680" cy="330200"/>
          </a:xfrm>
          <a:prstGeom prst="triangle">
            <a:avLst/>
          </a:prstGeom>
          <a:solidFill>
            <a:srgbClr val="C50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8870" y="781050"/>
            <a:ext cx="1266190" cy="6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2"/>
          <p:cNvSpPr txBox="1"/>
          <p:nvPr/>
        </p:nvSpPr>
        <p:spPr>
          <a:xfrm>
            <a:off x="1247293" y="303624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产品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7140" y="1791970"/>
            <a:ext cx="93465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SzPct val="50000"/>
              <a:buFont typeface="Wingdings" panose="05000000000000000000" charset="0"/>
              <a:buChar char="n"/>
            </a:pP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文档：项目简介、可行性分析报告、项目计划、需求分析、用户使用手册、总体设计报告、详细设计报告、测试计划、程序清单、测试报告、总结报告。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  <a:p>
            <a:pPr indent="0">
              <a:buSzPct val="50000"/>
              <a:buFont typeface="Wingdings" panose="05000000000000000000" charset="0"/>
              <a:buNone/>
            </a:pP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  <a:p>
            <a:pPr marL="457200" indent="-457200">
              <a:buSzPct val="50000"/>
              <a:buFont typeface="Wingdings" panose="05000000000000000000" charset="0"/>
              <a:buChar char="n"/>
            </a:pP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程序：</a:t>
            </a:r>
            <a:r>
              <a:rPr lang="en-US" altLang="zh-CN" sz="2800">
                <a:latin typeface="新宋体" panose="02010609030101010101" charset="-122"/>
                <a:ea typeface="新宋体" panose="02010609030101010101" charset="-122"/>
              </a:rPr>
              <a:t>Event</a:t>
            </a: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源代码、界面代码、测试代码、数据库建表脚本。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  <a:p>
            <a:pPr marL="457200" indent="-457200">
              <a:buSzPct val="50000"/>
              <a:buFont typeface="Wingdings" panose="05000000000000000000" charset="0"/>
              <a:buChar char="n"/>
            </a:pP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  <a:p>
            <a:pPr marL="457200" indent="-457200">
              <a:buSzPct val="50000"/>
              <a:buFont typeface="Wingdings" panose="05000000000000000000" charset="0"/>
              <a:buChar char="n"/>
            </a:pPr>
            <a:r>
              <a:rPr lang="zh-CN" altLang="en-US" sz="2800">
                <a:latin typeface="新宋体" panose="02010609030101010101" charset="-122"/>
                <a:ea typeface="新宋体" panose="02010609030101010101" charset="-122"/>
              </a:rPr>
              <a:t>非移交产品：数据库。</a:t>
            </a: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  <a:p>
            <a:pPr marL="457200" indent="-457200">
              <a:buSzPct val="50000"/>
              <a:buFont typeface="Wingdings" panose="05000000000000000000" charset="0"/>
              <a:buChar char="n"/>
            </a:pPr>
            <a:endParaRPr lang="zh-CN" altLang="en-US" sz="280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8870" y="781050"/>
            <a:ext cx="1266190" cy="6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2"/>
          <p:cNvSpPr txBox="1"/>
          <p:nvPr/>
        </p:nvSpPr>
        <p:spPr>
          <a:xfrm>
            <a:off x="1247293" y="303624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所有文档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1360805"/>
            <a:ext cx="6000115" cy="399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20495" y="246380"/>
            <a:ext cx="26854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  <a:alpha val="91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方正豪体简体" panose="03000509000000000000" pitchFamily="65" charset="-122"/>
                <a:sym typeface="+mn-ea"/>
              </a:rPr>
              <a:t>项目计划和分工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260215" y="246380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甘特图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763905"/>
            <a:ext cx="8094980" cy="5752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2573655"/>
            <a:ext cx="9181465" cy="2477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17600" y="140970"/>
            <a:ext cx="7665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</a:rPr>
              <a:t>可行性分析报告  关键的技术可行分析描述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1094105"/>
            <a:ext cx="6967220" cy="3918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WPS 演示</Application>
  <PresentationFormat>宽屏</PresentationFormat>
  <Paragraphs>202</Paragraphs>
  <Slides>44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宋体</vt:lpstr>
      <vt:lpstr>Wingdings</vt:lpstr>
      <vt:lpstr>新宋体</vt:lpstr>
      <vt:lpstr>微软雅黑</vt:lpstr>
      <vt:lpstr>Impact</vt:lpstr>
      <vt:lpstr>方正豪体简体</vt:lpstr>
      <vt:lpstr>Wingdings</vt:lpstr>
      <vt:lpstr>Calibri</vt:lpstr>
      <vt:lpstr>Arial Unicode MS</vt:lpstr>
      <vt:lpstr>Calibri Light</vt:lpstr>
      <vt:lpstr>Calibri</vt:lpstr>
      <vt:lpstr>方正宋刻本秀楷简体</vt:lpstr>
      <vt:lpstr>Arial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多彩复古答辩</dc:title>
  <dc:creator>PC</dc:creator>
  <cp:lastModifiedBy>Administrator</cp:lastModifiedBy>
  <cp:revision>53</cp:revision>
  <dcterms:created xsi:type="dcterms:W3CDTF">2017-04-01T14:37:00Z</dcterms:created>
  <dcterms:modified xsi:type="dcterms:W3CDTF">2017-06-17T07:12:33Z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