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74" r:id="rId8"/>
    <p:sldId id="275" r:id="rId9"/>
    <p:sldId id="261" r:id="rId10"/>
    <p:sldId id="270" r:id="rId11"/>
    <p:sldId id="295" r:id="rId12"/>
    <p:sldId id="268" r:id="rId13"/>
    <p:sldId id="308" r:id="rId14"/>
    <p:sldId id="309" r:id="rId15"/>
    <p:sldId id="310" r:id="rId16"/>
    <p:sldId id="311" r:id="rId17"/>
    <p:sldId id="312" r:id="rId18"/>
    <p:sldId id="313" r:id="rId19"/>
    <p:sldId id="314" r:id="rId20"/>
    <p:sldId id="262" r:id="rId21"/>
    <p:sldId id="279" r:id="rId22"/>
    <p:sldId id="316" r:id="rId23"/>
    <p:sldId id="317" r:id="rId24"/>
    <p:sldId id="318" r:id="rId25"/>
    <p:sldId id="296" r:id="rId26"/>
    <p:sldId id="332" r:id="rId27"/>
    <p:sldId id="263" r:id="rId28"/>
    <p:sldId id="333" r:id="rId29"/>
    <p:sldId id="315" r:id="rId30"/>
    <p:sldId id="266" r:id="rId31"/>
    <p:sldId id="334" r:id="rId32"/>
    <p:sldId id="335" r:id="rId33"/>
    <p:sldId id="336" r:id="rId34"/>
    <p:sldId id="280" r:id="rId35"/>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clrMru>
    <a:srgbClr val="69AC89"/>
    <a:srgbClr val="D3B600"/>
    <a:srgbClr val="C50119"/>
    <a:srgbClr val="A3CD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46" d="100"/>
          <a:sy n="146" d="100"/>
        </p:scale>
        <p:origin x="2370" y="1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AA732523-3CB0-4643-96CE-FBDEFB0BD85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E2A1FCC-FA40-4616-9BB3-C34A5CBBD50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p:checker/>
      </p:transition>
    </mc:Choice>
    <mc:Fallback>
      <p:transition advTm="0">
        <p:check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A732523-3CB0-4643-96CE-FBDEFB0BD85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E2A1FCC-FA40-4616-9BB3-C34A5CBBD50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p:checker/>
      </p:transition>
    </mc:Choice>
    <mc:Fallback>
      <p:transition advTm="0">
        <p:checke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A732523-3CB0-4643-96CE-FBDEFB0BD85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E2A1FCC-FA40-4616-9BB3-C34A5CBBD50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p:checker/>
      </p:transition>
    </mc:Choice>
    <mc:Fallback>
      <p:transition advTm="0">
        <p:check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A732523-3CB0-4643-96CE-FBDEFB0BD85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E2A1FCC-FA40-4616-9BB3-C34A5CBBD50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p:checker/>
      </p:transition>
    </mc:Choice>
    <mc:Fallback>
      <p:transition advTm="0">
        <p:check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AA732523-3CB0-4643-96CE-FBDEFB0BD85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E2A1FCC-FA40-4616-9BB3-C34A5CBBD50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p:checker/>
      </p:transition>
    </mc:Choice>
    <mc:Fallback>
      <p:transition advTm="0">
        <p:check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A732523-3CB0-4643-96CE-FBDEFB0BD85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E2A1FCC-FA40-4616-9BB3-C34A5CBBD50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p:checker/>
      </p:transition>
    </mc:Choice>
    <mc:Fallback>
      <p:transition advTm="0">
        <p:check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A732523-3CB0-4643-96CE-FBDEFB0BD852}"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E2A1FCC-FA40-4616-9BB3-C34A5CBBD50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p:checker/>
      </p:transition>
    </mc:Choice>
    <mc:Fallback>
      <p:transition advTm="0">
        <p:check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A732523-3CB0-4643-96CE-FBDEFB0BD852}"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E2A1FCC-FA40-4616-9BB3-C34A5CBBD50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p:checker/>
      </p:transition>
    </mc:Choice>
    <mc:Fallback>
      <p:transition advTm="0">
        <p:check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32523-3CB0-4643-96CE-FBDEFB0BD852}"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E2A1FCC-FA40-4616-9BB3-C34A5CBBD50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p:checker/>
      </p:transition>
    </mc:Choice>
    <mc:Fallback>
      <p:transition advTm="0">
        <p:check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AA732523-3CB0-4643-96CE-FBDEFB0BD85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E2A1FCC-FA40-4616-9BB3-C34A5CBBD50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p:checker/>
      </p:transition>
    </mc:Choice>
    <mc:Fallback>
      <p:transition advTm="0">
        <p:check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AA732523-3CB0-4643-96CE-FBDEFB0BD85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E2A1FCC-FA40-4616-9BB3-C34A5CBBD50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p:checker/>
      </p:transition>
    </mc:Choice>
    <mc:Fallback>
      <p:transition advTm="0">
        <p:checker/>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A732523-3CB0-4643-96CE-FBDEFB0BD852}"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E2A1FCC-FA40-4616-9BB3-C34A5CBBD50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500" advTm="0">
        <p:checker/>
      </p:transition>
    </mc:Choice>
    <mc:Fallback>
      <p:transition advTm="0">
        <p:checker/>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rapidesign.c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1" cstate="print">
            <a:extLst>
              <a:ext uri="{28A0092B-C50C-407E-A947-70E740481C1C}">
                <a14:useLocalDpi xmlns:a14="http://schemas.microsoft.com/office/drawing/2010/main" val="0"/>
              </a:ext>
            </a:extLst>
          </a:blip>
          <a:srcRect r="7943" b="4281"/>
          <a:stretch>
            <a:fillRect/>
          </a:stretch>
        </p:blipFill>
        <p:spPr>
          <a:xfrm rot="8137823">
            <a:off x="-510037" y="-945489"/>
            <a:ext cx="3295528" cy="3426599"/>
          </a:xfrm>
          <a:prstGeom prst="rect">
            <a:avLst/>
          </a:prstGeom>
        </p:spPr>
      </p:pic>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492710">
            <a:off x="6536501" y="2520027"/>
            <a:ext cx="3579862" cy="3579862"/>
          </a:xfrm>
          <a:prstGeom prst="rect">
            <a:avLst/>
          </a:prstGeom>
        </p:spPr>
      </p:pic>
      <p:sp>
        <p:nvSpPr>
          <p:cNvPr id="15" name="TextBox 7"/>
          <p:cNvSpPr txBox="1"/>
          <p:nvPr/>
        </p:nvSpPr>
        <p:spPr>
          <a:xfrm>
            <a:off x="2633871" y="1183682"/>
            <a:ext cx="4316730" cy="914400"/>
          </a:xfrm>
          <a:prstGeom prst="rect">
            <a:avLst/>
          </a:prstGeom>
          <a:noFill/>
        </p:spPr>
        <p:txBody>
          <a:bodyPr wrap="none" rtlCol="0">
            <a:spAutoFit/>
          </a:bodyPr>
          <a:lstStyle/>
          <a:p>
            <a:pPr algn="ctr"/>
            <a:r>
              <a:rPr lang="zh-CN" altLang="en-US" sz="5400" b="1" dirty="0">
                <a:latin typeface="仿宋" panose="02010609060101010101" charset="-122"/>
                <a:ea typeface="仿宋" panose="02010609060101010101" charset="-122"/>
              </a:rPr>
              <a:t>事务提醒系统</a:t>
            </a:r>
            <a:endParaRPr lang="zh-CN" altLang="en-US" sz="5400" b="1" dirty="0">
              <a:latin typeface="仿宋" panose="02010609060101010101" charset="-122"/>
              <a:ea typeface="仿宋" panose="02010609060101010101" charset="-122"/>
            </a:endParaRPr>
          </a:p>
        </p:txBody>
      </p:sp>
      <p:sp>
        <p:nvSpPr>
          <p:cNvPr id="16" name="TextBox 8"/>
          <p:cNvSpPr txBox="1"/>
          <p:nvPr/>
        </p:nvSpPr>
        <p:spPr>
          <a:xfrm>
            <a:off x="2633886" y="2211710"/>
            <a:ext cx="4536504" cy="548640"/>
          </a:xfrm>
          <a:prstGeom prst="rect">
            <a:avLst/>
          </a:prstGeom>
          <a:noFill/>
        </p:spPr>
        <p:txBody>
          <a:bodyPr wrap="square" rtlCol="0">
            <a:spAutoFit/>
          </a:bodyPr>
          <a:lstStyle/>
          <a:p>
            <a:pPr algn="ctr"/>
            <a:r>
              <a:rPr lang="zh-CN" sz="2800" b="1" smtClean="0">
                <a:latin typeface="微软雅黑" panose="020B0503020204020204" pitchFamily="34" charset="-122"/>
                <a:ea typeface="微软雅黑" panose="020B0503020204020204" pitchFamily="34" charset="-122"/>
              </a:rPr>
              <a:t>需求分析</a:t>
            </a:r>
            <a:endParaRPr lang="zh-CN" sz="2800" b="1">
              <a:latin typeface="微软雅黑" panose="020B0503020204020204" pitchFamily="34" charset="-122"/>
              <a:ea typeface="微软雅黑" panose="020B0503020204020204" pitchFamily="34" charset="-122"/>
            </a:endParaRPr>
          </a:p>
        </p:txBody>
      </p:sp>
      <p:cxnSp>
        <p:nvCxnSpPr>
          <p:cNvPr id="17" name="直接连接符 16"/>
          <p:cNvCxnSpPr/>
          <p:nvPr/>
        </p:nvCxnSpPr>
        <p:spPr>
          <a:xfrm>
            <a:off x="2391599" y="2970606"/>
            <a:ext cx="4896757" cy="0"/>
          </a:xfrm>
          <a:prstGeom prst="line">
            <a:avLst/>
          </a:prstGeom>
          <a:ln w="19050">
            <a:solidFill>
              <a:srgbClr val="69AC89"/>
            </a:solidFill>
          </a:ln>
        </p:spPr>
        <p:style>
          <a:lnRef idx="1">
            <a:schemeClr val="accent1"/>
          </a:lnRef>
          <a:fillRef idx="0">
            <a:schemeClr val="accent1"/>
          </a:fillRef>
          <a:effectRef idx="0">
            <a:schemeClr val="accent1"/>
          </a:effectRef>
          <a:fontRef idx="minor">
            <a:schemeClr val="tx1"/>
          </a:fontRef>
        </p:style>
      </p:cxnSp>
      <p:sp>
        <p:nvSpPr>
          <p:cNvPr id="18" name="圆角矩形 17"/>
          <p:cNvSpPr/>
          <p:nvPr/>
        </p:nvSpPr>
        <p:spPr>
          <a:xfrm>
            <a:off x="2755900" y="2786380"/>
            <a:ext cx="4072255" cy="368300"/>
          </a:xfrm>
          <a:prstGeom prst="roundRect">
            <a:avLst/>
          </a:prstGeom>
          <a:solidFill>
            <a:srgbClr val="69AC89"/>
          </a:solidFill>
          <a:ln>
            <a:noFill/>
          </a:ln>
        </p:spPr>
        <p:style>
          <a:lnRef idx="2">
            <a:schemeClr val="accent1">
              <a:shade val="50000"/>
            </a:schemeClr>
          </a:lnRef>
          <a:fillRef idx="1">
            <a:schemeClr val="accent1"/>
          </a:fillRef>
          <a:effectRef idx="0">
            <a:schemeClr val="accent1"/>
          </a:effectRef>
          <a:fontRef idx="minor">
            <a:schemeClr val="lt1"/>
          </a:fontRef>
        </p:style>
        <p:txBody>
          <a:bodyPr lIns="91450" tIns="45725" rIns="91450" bIns="45725" rtlCol="0" anchor="ctr"/>
          <a:lstStyle/>
          <a:p>
            <a:pPr algn="ctr"/>
            <a:r>
              <a:rPr lang="zh-CN" altLang="en-US" sz="1800" b="1" dirty="0">
                <a:solidFill>
                  <a:schemeClr val="bg1"/>
                </a:solidFill>
                <a:latin typeface="微软雅黑" panose="020B0503020204020204" pitchFamily="34" charset="-122"/>
                <a:ea typeface="微软雅黑" panose="020B0503020204020204" pitchFamily="34" charset="-122"/>
              </a:rPr>
              <a:t>小组：</a:t>
            </a:r>
            <a:r>
              <a:rPr lang="en-US" altLang="zh-CN" sz="1800" b="1" dirty="0">
                <a:solidFill>
                  <a:schemeClr val="bg1"/>
                </a:solidFill>
                <a:latin typeface="微软雅黑" panose="020B0503020204020204" pitchFamily="34" charset="-122"/>
                <a:ea typeface="微软雅黑" panose="020B0503020204020204" pitchFamily="34" charset="-122"/>
              </a:rPr>
              <a:t>G06</a:t>
            </a:r>
            <a:endParaRPr lang="en-US" altLang="zh-CN" sz="1800" b="1" dirty="0">
              <a:solidFill>
                <a:schemeClr val="bg1"/>
              </a:solidFill>
              <a:latin typeface="微软雅黑" panose="020B0503020204020204" pitchFamily="34" charset="-122"/>
              <a:ea typeface="微软雅黑" panose="020B0503020204020204" pitchFamily="34" charset="-122"/>
            </a:endParaRPr>
          </a:p>
        </p:txBody>
      </p:sp>
      <p:pic>
        <p:nvPicPr>
          <p:cNvPr id="5" name="图片 1" descr="图片2"/>
          <p:cNvPicPr>
            <a:picLocks noChangeAspect="1"/>
          </p:cNvPicPr>
          <p:nvPr/>
        </p:nvPicPr>
        <p:blipFill>
          <a:blip r:embed="rId3"/>
          <a:stretch>
            <a:fillRect/>
          </a:stretch>
        </p:blipFill>
        <p:spPr>
          <a:xfrm>
            <a:off x="3118803" y="-16510"/>
            <a:ext cx="2905125" cy="1200150"/>
          </a:xfrm>
          <a:prstGeom prst="rect">
            <a:avLst/>
          </a:prstGeom>
          <a:noFill/>
          <a:ln w="9525">
            <a:noFill/>
          </a:ln>
        </p:spPr>
      </p:pic>
      <p:pic>
        <p:nvPicPr>
          <p:cNvPr id="3" name="文本框 37" descr="C:\Users\于欣汝\Desktop\图片1.png图片1"/>
          <p:cNvPicPr/>
          <p:nvPr/>
        </p:nvPicPr>
        <p:blipFill>
          <a:blip r:embed="rId4"/>
          <a:stretch>
            <a:fillRect/>
          </a:stretch>
        </p:blipFill>
        <p:spPr>
          <a:xfrm>
            <a:off x="4239260" y="3305810"/>
            <a:ext cx="1104900" cy="747713"/>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400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6" presetClass="entr" presetSubtype="0" fill="hold" nodeType="afterEffect">
                                  <p:stCondLst>
                                    <p:cond delay="0"/>
                                  </p:stCondLst>
                                  <p:iterate type="lt">
                                    <p:tmPct val="10000"/>
                                  </p:iterate>
                                  <p:childTnLst>
                                    <p:set>
                                      <p:cBhvr>
                                        <p:cTn id="15" dur="1" fill="hold">
                                          <p:stCondLst>
                                            <p:cond delay="0"/>
                                          </p:stCondLst>
                                        </p:cTn>
                                        <p:tgtEl>
                                          <p:spTgt spid="15">
                                            <p:txEl>
                                              <p:pRg st="0" end="0"/>
                                            </p:txEl>
                                          </p:spTgt>
                                        </p:tgtEl>
                                        <p:attrNameLst>
                                          <p:attrName>style.visibility</p:attrName>
                                        </p:attrNameLst>
                                      </p:cBhvr>
                                      <p:to>
                                        <p:strVal val="visible"/>
                                      </p:to>
                                    </p:set>
                                    <p:anim by="(-#ppt_w*2)" calcmode="lin" valueType="num">
                                      <p:cBhvr rctx="PPT">
                                        <p:cTn id="16" dur="500" autoRev="1" fill="hold">
                                          <p:stCondLst>
                                            <p:cond delay="0"/>
                                          </p:stCondLst>
                                        </p:cTn>
                                        <p:tgtEl>
                                          <p:spTgt spid="15">
                                            <p:txEl>
                                              <p:pRg st="0" end="0"/>
                                            </p:txEl>
                                          </p:spTgt>
                                        </p:tgtEl>
                                        <p:attrNameLst>
                                          <p:attrName>ppt_w</p:attrName>
                                        </p:attrNameLst>
                                      </p:cBhvr>
                                    </p:anim>
                                    <p:anim by="(#ppt_w*0.50)" calcmode="lin" valueType="num">
                                      <p:cBhvr>
                                        <p:cTn id="17" dur="500" decel="50000" autoRev="1" fill="hold">
                                          <p:stCondLst>
                                            <p:cond delay="0"/>
                                          </p:stCondLst>
                                        </p:cTn>
                                        <p:tgtEl>
                                          <p:spTgt spid="15">
                                            <p:txEl>
                                              <p:pRg st="0" end="0"/>
                                            </p:txEl>
                                          </p:spTgt>
                                        </p:tgtEl>
                                        <p:attrNameLst>
                                          <p:attrName>ppt_x</p:attrName>
                                        </p:attrNameLst>
                                      </p:cBhvr>
                                    </p:anim>
                                    <p:anim from="(-#ppt_h/2)" to="(#ppt_y)" calcmode="lin" valueType="num">
                                      <p:cBhvr>
                                        <p:cTn id="18" dur="1000" fill="hold">
                                          <p:stCondLst>
                                            <p:cond delay="0"/>
                                          </p:stCondLst>
                                        </p:cTn>
                                        <p:tgtEl>
                                          <p:spTgt spid="15">
                                            <p:txEl>
                                              <p:pRg st="0" end="0"/>
                                            </p:txEl>
                                          </p:spTgt>
                                        </p:tgtEl>
                                        <p:attrNameLst>
                                          <p:attrName>ppt_y</p:attrName>
                                        </p:attrNameLst>
                                      </p:cBhvr>
                                    </p:anim>
                                    <p:animRot by="21600000">
                                      <p:cBhvr>
                                        <p:cTn id="19" dur="1000" fill="hold">
                                          <p:stCondLst>
                                            <p:cond delay="0"/>
                                          </p:stCondLst>
                                        </p:cTn>
                                        <p:tgtEl>
                                          <p:spTgt spid="15">
                                            <p:txEl>
                                              <p:pRg st="0" end="0"/>
                                            </p:txEl>
                                          </p:spTgt>
                                        </p:tgtEl>
                                        <p:attrNameLst>
                                          <p:attrName>r</p:attrName>
                                        </p:attrNameLst>
                                      </p:cBhvr>
                                    </p:animRot>
                                  </p:childTnLst>
                                </p:cTn>
                              </p:par>
                            </p:childTnLst>
                          </p:cTn>
                        </p:par>
                        <p:par>
                          <p:cTn id="20" fill="hold">
                            <p:stCondLst>
                              <p:cond delay="200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6"/>
                                        </p:tgtEl>
                                        <p:attrNameLst>
                                          <p:attrName>ppt_y</p:attrName>
                                        </p:attrNameLst>
                                      </p:cBhvr>
                                      <p:tavLst>
                                        <p:tav tm="0">
                                          <p:val>
                                            <p:strVal val="#ppt_y"/>
                                          </p:val>
                                        </p:tav>
                                        <p:tav tm="100000">
                                          <p:val>
                                            <p:strVal val="#ppt_y"/>
                                          </p:val>
                                        </p:tav>
                                      </p:tavLst>
                                    </p:anim>
                                    <p:anim calcmode="lin" valueType="num">
                                      <p:cBhvr>
                                        <p:cTn id="25"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6"/>
                                        </p:tgtEl>
                                      </p:cBhvr>
                                    </p:animEffect>
                                  </p:childTnLst>
                                </p:cTn>
                              </p:par>
                            </p:childTnLst>
                          </p:cTn>
                        </p:par>
                        <p:par>
                          <p:cTn id="28" fill="hold">
                            <p:stCondLst>
                              <p:cond delay="2650"/>
                            </p:stCondLst>
                            <p:childTnLst>
                              <p:par>
                                <p:cTn id="29" presetID="16" presetClass="entr" presetSubtype="21"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arn(inVertical)">
                                      <p:cBhvr>
                                        <p:cTn id="31" dur="500"/>
                                        <p:tgtEl>
                                          <p:spTgt spid="17"/>
                                        </p:tgtEl>
                                      </p:cBhvr>
                                    </p:animEffect>
                                  </p:childTnLst>
                                </p:cTn>
                              </p:par>
                            </p:childTnLst>
                          </p:cTn>
                        </p:par>
                        <p:par>
                          <p:cTn id="32" fill="hold">
                            <p:stCondLst>
                              <p:cond delay="3150"/>
                            </p:stCondLst>
                            <p:childTnLst>
                              <p:par>
                                <p:cTn id="33" presetID="16" presetClass="entr" presetSubtype="37"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barn(outVertical)">
                                      <p:cBhvr>
                                        <p:cTn id="35" dur="500"/>
                                        <p:tgtEl>
                                          <p:spTgt spid="18"/>
                                        </p:tgtEl>
                                      </p:cBhvr>
                                    </p:animEffect>
                                  </p:childTnLst>
                                </p:cTn>
                              </p:par>
                            </p:childTnLst>
                          </p:cTn>
                        </p:par>
                        <p:par>
                          <p:cTn id="36" fill="hold">
                            <p:stCondLst>
                              <p:cond delay="3650"/>
                            </p:stCondLst>
                            <p:childTnLst>
                              <p:par>
                                <p:cTn id="37" presetID="10" presetClass="entr" presetSubtype="0"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childTnLst>
                          </p:cTn>
                        </p:par>
                        <p:par>
                          <p:cTn id="40" fill="hold">
                            <p:stCondLst>
                              <p:cond delay="4150"/>
                            </p:stCondLst>
                            <p:childTnLst>
                              <p:par>
                                <p:cTn id="41" presetID="10" presetClass="entr" presetSubtype="0"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9525" y="0"/>
            <a:ext cx="9163050" cy="457200"/>
            <a:chOff x="-15" y="0"/>
            <a:chExt cx="14430" cy="720"/>
          </a:xfrm>
        </p:grpSpPr>
        <p:sp>
          <p:nvSpPr>
            <p:cNvPr id="5" name="矩形 4"/>
            <p:cNvSpPr/>
            <p:nvPr/>
          </p:nvSpPr>
          <p:spPr>
            <a:xfrm>
              <a:off x="-1" y="0"/>
              <a:ext cx="2308" cy="720"/>
            </a:xfrm>
            <a:prstGeom prst="rect">
              <a:avLst/>
            </a:prstGeom>
            <a:solidFill>
              <a:srgbClr val="69A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5" y="720"/>
              <a:ext cx="14425" cy="0"/>
            </a:xfrm>
            <a:prstGeom prst="line">
              <a:avLst/>
            </a:prstGeom>
            <a:ln>
              <a:solidFill>
                <a:srgbClr val="69AC8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3010" y="551"/>
              <a:ext cx="1405" cy="169"/>
            </a:xfrm>
            <a:prstGeom prst="rect">
              <a:avLst/>
            </a:prstGeom>
            <a:solidFill>
              <a:srgbClr val="541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11605" y="551"/>
              <a:ext cx="1405" cy="169"/>
            </a:xfrm>
            <a:prstGeom prst="rect">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10200" y="551"/>
              <a:ext cx="1405" cy="169"/>
            </a:xfrm>
            <a:prstGeom prst="rect">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TextBox 11"/>
            <p:cNvSpPr txBox="1"/>
            <p:nvPr/>
          </p:nvSpPr>
          <p:spPr>
            <a:xfrm>
              <a:off x="2436" y="18"/>
              <a:ext cx="2288" cy="624"/>
            </a:xfrm>
            <a:prstGeom prst="rect">
              <a:avLst/>
            </a:prstGeom>
            <a:noFill/>
          </p:spPr>
          <p:txBody>
            <a:bodyPr wrap="none" rtlCol="0">
              <a:spAutoFit/>
            </a:bodyPr>
            <a:p>
              <a:pPr algn="l"/>
              <a:r>
                <a:rPr lang="zh-CN" altLang="en-US" sz="2000">
                  <a:sym typeface="+mn-ea"/>
                </a:rPr>
                <a:t>假定与约束</a:t>
              </a:r>
              <a:endParaRPr lang="zh-CN" altLang="en-US" sz="2000" b="1"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TextBox 15"/>
            <p:cNvSpPr txBox="1"/>
            <p:nvPr/>
          </p:nvSpPr>
          <p:spPr>
            <a:xfrm>
              <a:off x="168" y="45"/>
              <a:ext cx="2268" cy="630"/>
            </a:xfrm>
            <a:prstGeom prst="rect">
              <a:avLst/>
            </a:prstGeom>
            <a:noFill/>
          </p:spPr>
          <p:txBody>
            <a:bodyPr wrap="square" rtlCol="0">
              <a:spAutoFit/>
            </a:bodyPr>
            <a:p>
              <a:r>
                <a:rPr lang="en-US" altLang="zh-CN" sz="2000" b="1" dirty="0" smtClean="0">
                  <a:solidFill>
                    <a:schemeClr val="bg1"/>
                  </a:solidFill>
                  <a:latin typeface="微软雅黑" panose="020B0503020204020204" pitchFamily="34" charset="-122"/>
                  <a:ea typeface="微软雅黑" panose="020B0503020204020204" pitchFamily="34" charset="-122"/>
                </a:rPr>
                <a:t>Part  02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22" name="圆角矩形 21"/>
          <p:cNvSpPr/>
          <p:nvPr/>
        </p:nvSpPr>
        <p:spPr>
          <a:xfrm>
            <a:off x="1424305" y="1652905"/>
            <a:ext cx="6296025" cy="2296795"/>
          </a:xfrm>
          <a:prstGeom prst="roundRect">
            <a:avLst/>
          </a:prstGeom>
          <a:solidFill>
            <a:schemeClr val="bg1"/>
          </a:solidFill>
          <a:ln>
            <a:noFill/>
          </a:ln>
          <a:effectLst>
            <a:outerShdw blurRad="228600" dist="38100" dir="4800000" sx="101000" sy="101000" algn="tl" rotWithShape="0">
              <a:schemeClr val="tx1">
                <a:alpha val="4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1883410" y="1932305"/>
            <a:ext cx="5443855" cy="1737360"/>
          </a:xfrm>
          <a:prstGeom prst="rect">
            <a:avLst/>
          </a:prstGeom>
          <a:noFill/>
          <a:ln w="47625" cap="flat">
            <a:solidFill>
              <a:srgbClr val="A3CD39">
                <a:alpha val="54000"/>
              </a:srgbClr>
            </a:solidFill>
          </a:ln>
          <a:effectLst/>
        </p:spPr>
        <p:txBody>
          <a:bodyPr wrap="square" rtlCol="0">
            <a:spAutoFit/>
          </a:bodyPr>
          <a:p>
            <a:r>
              <a:rPr lang="zh-CN" altLang="en-US" sz="1800"/>
              <a:t>本软件应当在本学期内完成，开发过程中，开发人员或许会遇到现有技术不足以解决的问题，需要开发人员自行学习相关知识来保证开发进度不受耽搁。开发条件是用各开发人员自己的电脑，不需要其他东西。因为已经有许多成熟的相似产品，所以只需要在功能和界面上有所创新即可，不存在市场问题。</a:t>
            </a:r>
            <a:endParaRPr lang="zh-CN" altLang="en-US" sz="1800"/>
          </a:p>
        </p:txBody>
      </p:sp>
      <p:grpSp>
        <p:nvGrpSpPr>
          <p:cNvPr id="72" name="组合 71"/>
          <p:cNvGrpSpPr/>
          <p:nvPr/>
        </p:nvGrpSpPr>
        <p:grpSpPr>
          <a:xfrm>
            <a:off x="3121025" y="1257935"/>
            <a:ext cx="2769235" cy="344170"/>
            <a:chOff x="4067944" y="524726"/>
            <a:chExt cx="3240360" cy="0"/>
          </a:xfrm>
          <a:effectLst>
            <a:outerShdw blurRad="50800" dist="38100" dir="2700000" algn="tl" rotWithShape="0">
              <a:prstClr val="black">
                <a:alpha val="40000"/>
              </a:prstClr>
            </a:outerShdw>
          </a:effectLst>
        </p:grpSpPr>
        <p:cxnSp>
          <p:nvCxnSpPr>
            <p:cNvPr id="73" name="直接连接符 72"/>
            <p:cNvCxnSpPr/>
            <p:nvPr/>
          </p:nvCxnSpPr>
          <p:spPr>
            <a:xfrm>
              <a:off x="4067944" y="524726"/>
              <a:ext cx="1080120" cy="0"/>
            </a:xfrm>
            <a:prstGeom prst="line">
              <a:avLst/>
            </a:prstGeom>
            <a:ln w="38100">
              <a:solidFill>
                <a:srgbClr val="69AC89"/>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148064" y="524726"/>
              <a:ext cx="1080120" cy="0"/>
            </a:xfrm>
            <a:prstGeom prst="line">
              <a:avLst/>
            </a:prstGeom>
            <a:ln w="38100">
              <a:solidFill>
                <a:srgbClr val="69AC89"/>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6228184" y="524726"/>
              <a:ext cx="1080120" cy="0"/>
            </a:xfrm>
            <a:prstGeom prst="line">
              <a:avLst/>
            </a:prstGeom>
            <a:ln w="38100">
              <a:solidFill>
                <a:srgbClr val="69AC89"/>
              </a:solidFill>
            </a:ln>
          </p:spPr>
          <p:style>
            <a:lnRef idx="1">
              <a:schemeClr val="accent1"/>
            </a:lnRef>
            <a:fillRef idx="0">
              <a:schemeClr val="accent1"/>
            </a:fillRef>
            <a:effectRef idx="0">
              <a:schemeClr val="accent1"/>
            </a:effectRef>
            <a:fontRef idx="minor">
              <a:schemeClr val="tx1"/>
            </a:fontRef>
          </p:style>
        </p:cxnSp>
      </p:grpSp>
      <p:sp>
        <p:nvSpPr>
          <p:cNvPr id="20" name="文本框 19"/>
          <p:cNvSpPr txBox="1"/>
          <p:nvPr/>
        </p:nvSpPr>
        <p:spPr>
          <a:xfrm>
            <a:off x="3716020" y="692150"/>
            <a:ext cx="1709420" cy="457200"/>
          </a:xfrm>
          <a:prstGeom prst="rect">
            <a:avLst/>
          </a:prstGeom>
          <a:noFill/>
        </p:spPr>
        <p:txBody>
          <a:bodyPr wrap="square" rtlCol="0">
            <a:spAutoFit/>
          </a:bodyPr>
          <a:p>
            <a:r>
              <a:rPr lang="zh-CN" altLang="en-US" sz="2400">
                <a:sym typeface="+mn-ea"/>
              </a:rPr>
              <a:t>假定与约束</a:t>
            </a:r>
            <a:endParaRPr lang="zh-CN" altLang="en-US" sz="2400"/>
          </a:p>
        </p:txBody>
      </p:sp>
      <p:sp>
        <p:nvSpPr>
          <p:cNvPr id="24" name="Freeform 5"/>
          <p:cNvSpPr/>
          <p:nvPr/>
        </p:nvSpPr>
        <p:spPr bwMode="auto">
          <a:xfrm>
            <a:off x="7115810" y="1068705"/>
            <a:ext cx="892175" cy="863600"/>
          </a:xfrm>
          <a:prstGeom prst="ellipse">
            <a:avLst/>
          </a:prstGeom>
          <a:gradFill flip="none" rotWithShape="1">
            <a:gsLst>
              <a:gs pos="55000">
                <a:srgbClr val="E7E7E7"/>
              </a:gs>
              <a:gs pos="0">
                <a:schemeClr val="bg1"/>
              </a:gs>
              <a:gs pos="100000">
                <a:schemeClr val="bg1">
                  <a:lumMod val="75000"/>
                </a:schemeClr>
              </a:gs>
            </a:gsLst>
            <a:path path="circle">
              <a:fillToRect t="100000" r="100000"/>
            </a:path>
            <a:tileRect l="-100000" b="-100000"/>
          </a:gradFill>
          <a:ln w="12700">
            <a:gradFill flip="none" rotWithShape="1">
              <a:gsLst>
                <a:gs pos="0">
                  <a:schemeClr val="bg1">
                    <a:lumMod val="75000"/>
                  </a:schemeClr>
                </a:gs>
                <a:gs pos="100000">
                  <a:schemeClr val="bg1"/>
                </a:gs>
              </a:gsLst>
              <a:lin ang="18900000" scaled="1"/>
              <a:tileRect/>
            </a:gradFill>
          </a:ln>
          <a:effectLst>
            <a:outerShdw blurRad="203200" dist="88900" dir="8100000" sx="102000" sy="10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mn-lt"/>
              <a:ea typeface="+mn-ea"/>
            </a:endParaRPr>
          </a:p>
        </p:txBody>
      </p:sp>
    </p:spTree>
  </p:cSld>
  <p:clrMapOvr>
    <a:masterClrMapping/>
  </p:clrMapOvr>
  <mc:AlternateContent xmlns:mc="http://schemas.openxmlformats.org/markup-compatibility/2006">
    <mc:Choice xmlns:p14="http://schemas.microsoft.com/office/powerpoint/2010/main" Requires="p14">
      <p:transition p14:dur="50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barn(inVertical)">
                                      <p:cBhvr>
                                        <p:cTn id="7"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00" y="0"/>
            <a:ext cx="9144000" cy="457200"/>
          </a:xfrm>
          <a:prstGeom prst="rect">
            <a:avLst/>
          </a:prstGeom>
          <a:solidFill>
            <a:schemeClr val="bg1">
              <a:lumMod val="8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 y="0"/>
            <a:ext cx="1465728" cy="457200"/>
          </a:xfrm>
          <a:prstGeom prst="rect">
            <a:avLst/>
          </a:prstGeom>
          <a:solidFill>
            <a:srgbClr val="69A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8954" y="457200"/>
            <a:ext cx="9160030" cy="0"/>
          </a:xfrm>
          <a:prstGeom prst="line">
            <a:avLst/>
          </a:prstGeom>
          <a:ln>
            <a:solidFill>
              <a:srgbClr val="69AC8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261537" y="349624"/>
            <a:ext cx="891988" cy="107577"/>
          </a:xfrm>
          <a:prstGeom prst="rect">
            <a:avLst/>
          </a:prstGeom>
          <a:solidFill>
            <a:srgbClr val="541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369549" y="349624"/>
            <a:ext cx="891988" cy="107577"/>
          </a:xfrm>
          <a:prstGeom prst="rect">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77561" y="349624"/>
            <a:ext cx="891988" cy="107577"/>
          </a:xfrm>
          <a:prstGeom prst="rect">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1"/>
          <p:cNvSpPr txBox="1"/>
          <p:nvPr/>
        </p:nvSpPr>
        <p:spPr>
          <a:xfrm>
            <a:off x="1547663" y="11400"/>
            <a:ext cx="1455420" cy="417830"/>
          </a:xfrm>
          <a:prstGeom prst="rect">
            <a:avLst/>
          </a:prstGeom>
          <a:noFill/>
        </p:spPr>
        <p:txBody>
          <a:bodyPr wrap="none" rtlCol="0">
            <a:spAutoFit/>
          </a:bodyPr>
          <a:lstStyle/>
          <a:p>
            <a:pPr algn="l"/>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wbs结构图</a:t>
            </a:r>
            <a:endParaRPr lang="zh-CN" altLang="en-US" sz="2000" b="1"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TextBox 15"/>
          <p:cNvSpPr txBox="1"/>
          <p:nvPr/>
        </p:nvSpPr>
        <p:spPr>
          <a:xfrm>
            <a:off x="107504" y="28545"/>
            <a:ext cx="1440160"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Part  02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4268349" y="1831501"/>
            <a:ext cx="607817" cy="875737"/>
            <a:chOff x="6062786" y="3264486"/>
            <a:chExt cx="367323" cy="529237"/>
          </a:xfrm>
          <a:solidFill>
            <a:srgbClr val="959596">
              <a:lumMod val="20000"/>
              <a:lumOff val="80000"/>
              <a:alpha val="13000"/>
            </a:srgbClr>
          </a:solidFill>
        </p:grpSpPr>
        <p:sp>
          <p:nvSpPr>
            <p:cNvPr id="18" name="矩形 17"/>
            <p:cNvSpPr/>
            <p:nvPr/>
          </p:nvSpPr>
          <p:spPr>
            <a:xfrm rot="16200000" flipH="1">
              <a:off x="6074595" y="3301445"/>
              <a:ext cx="341610" cy="267692"/>
            </a:xfrm>
            <a:prstGeom prst="rect">
              <a:avLst/>
            </a:prstGeom>
            <a:grpFill/>
            <a:ln w="12700" cap="flat" cmpd="sng" algn="ctr">
              <a:noFill/>
              <a:prstDash val="solid"/>
              <a:miter lim="800000"/>
            </a:ln>
            <a:effectLst/>
          </p:spPr>
          <p:txBody>
            <a:bodyPr rtlCol="0" anchor="ctr"/>
            <a:lstStyle/>
            <a:p>
              <a:pPr algn="ctr" defTabSz="685165">
                <a:defRPr/>
              </a:pPr>
              <a:endParaRPr lang="zh-CN" altLang="en-US" sz="2100" kern="0">
                <a:solidFill>
                  <a:schemeClr val="bg1"/>
                </a:solidFill>
                <a:latin typeface="Calibri" panose="020F0502020204030204"/>
              </a:endParaRPr>
            </a:p>
          </p:txBody>
        </p:sp>
        <p:sp>
          <p:nvSpPr>
            <p:cNvPr id="19" name="直角三角形 18"/>
            <p:cNvSpPr/>
            <p:nvPr/>
          </p:nvSpPr>
          <p:spPr>
            <a:xfrm rot="2700000" flipH="1">
              <a:off x="6062786" y="3426400"/>
              <a:ext cx="367323" cy="367323"/>
            </a:xfrm>
            <a:prstGeom prst="rtTriangle">
              <a:avLst/>
            </a:prstGeom>
            <a:grpFill/>
            <a:ln w="12700" cap="flat" cmpd="sng" algn="ctr">
              <a:noFill/>
              <a:prstDash val="solid"/>
              <a:miter lim="800000"/>
            </a:ln>
            <a:effectLst/>
          </p:spPr>
          <p:txBody>
            <a:bodyPr rtlCol="0" anchor="ctr"/>
            <a:lstStyle/>
            <a:p>
              <a:pPr algn="ctr" defTabSz="685165">
                <a:defRPr/>
              </a:pPr>
              <a:endParaRPr lang="zh-CN" altLang="en-US" sz="2100" kern="0">
                <a:solidFill>
                  <a:schemeClr val="bg1"/>
                </a:solidFill>
                <a:latin typeface="Calibri" panose="020F0502020204030204"/>
              </a:endParaRPr>
            </a:p>
          </p:txBody>
        </p:sp>
      </p:grpSp>
      <p:sp>
        <p:nvSpPr>
          <p:cNvPr id="41" name="Freeform 84"/>
          <p:cNvSpPr>
            <a:spLocks noEditPoints="1"/>
          </p:cNvSpPr>
          <p:nvPr/>
        </p:nvSpPr>
        <p:spPr bwMode="auto">
          <a:xfrm>
            <a:off x="1223506" y="1354255"/>
            <a:ext cx="241666" cy="241666"/>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rgbClr val="69AC89"/>
          </a:solidFill>
          <a:ln>
            <a:noFill/>
          </a:ln>
        </p:spPr>
        <p:txBody>
          <a:bodyPr vert="horz" wrap="square" lIns="68571" tIns="34286" rIns="68571" bIns="34286" numCol="1" anchor="t" anchorCtr="0" compatLnSpc="1"/>
          <a:lstStyle/>
          <a:p>
            <a:pPr defTabSz="685165">
              <a:defRPr/>
            </a:pPr>
            <a:endParaRPr lang="zh-CN" altLang="en-US" sz="2100" kern="0">
              <a:solidFill>
                <a:schemeClr val="bg1"/>
              </a:solidFill>
              <a:latin typeface="Calibri" panose="020F0502020204030204"/>
            </a:endParaRPr>
          </a:p>
        </p:txBody>
      </p:sp>
      <p:pic>
        <p:nvPicPr>
          <p:cNvPr id="3" name="图片 1" descr="IMG_256"/>
          <p:cNvPicPr>
            <a:picLocks noChangeAspect="1"/>
          </p:cNvPicPr>
          <p:nvPr/>
        </p:nvPicPr>
        <p:blipFill>
          <a:blip r:embed="rId1"/>
          <a:stretch>
            <a:fillRect/>
          </a:stretch>
        </p:blipFill>
        <p:spPr>
          <a:xfrm>
            <a:off x="106680" y="1143000"/>
            <a:ext cx="8933180" cy="348742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25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Effect transition="in" filter="fade">
                                      <p:cBhvr>
                                        <p:cTn id="9" dur="500"/>
                                        <p:tgtEl>
                                          <p:spTgt spid="41"/>
                                        </p:tgtEl>
                                      </p:cBhvr>
                                    </p:animEffect>
                                  </p:childTnLst>
                                </p:cTn>
                              </p:par>
                            </p:childTnLst>
                          </p:cTn>
                        </p:par>
                        <p:par>
                          <p:cTn id="10" fill="hold">
                            <p:stCondLst>
                              <p:cond delay="500"/>
                            </p:stCondLst>
                            <p:childTnLst>
                              <p:par>
                                <p:cTn id="11" presetID="12" presetClass="entr" presetSubtype="1"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p:tgtEl>
                                          <p:spTgt spid="17"/>
                                        </p:tgtEl>
                                        <p:attrNameLst>
                                          <p:attrName>ppt_y</p:attrName>
                                        </p:attrNameLst>
                                      </p:cBhvr>
                                      <p:tavLst>
                                        <p:tav tm="0">
                                          <p:val>
                                            <p:strVal val="#ppt_y-#ppt_h*1.125000"/>
                                          </p:val>
                                        </p:tav>
                                        <p:tav tm="100000">
                                          <p:val>
                                            <p:strVal val="#ppt_y"/>
                                          </p:val>
                                        </p:tav>
                                      </p:tavLst>
                                    </p:anim>
                                    <p:animEffect transition="in" filter="wipe(down)">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00" y="0"/>
            <a:ext cx="9144000" cy="457200"/>
          </a:xfrm>
          <a:prstGeom prst="rect">
            <a:avLst/>
          </a:prstGeom>
          <a:solidFill>
            <a:schemeClr val="bg1">
              <a:lumMod val="8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 y="0"/>
            <a:ext cx="1465728" cy="457200"/>
          </a:xfrm>
          <a:prstGeom prst="rect">
            <a:avLst/>
          </a:prstGeom>
          <a:solidFill>
            <a:srgbClr val="69A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8954" y="457200"/>
            <a:ext cx="9160030" cy="0"/>
          </a:xfrm>
          <a:prstGeom prst="line">
            <a:avLst/>
          </a:prstGeom>
          <a:ln>
            <a:solidFill>
              <a:srgbClr val="69AC8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261537" y="349624"/>
            <a:ext cx="891988" cy="107577"/>
          </a:xfrm>
          <a:prstGeom prst="rect">
            <a:avLst/>
          </a:prstGeom>
          <a:solidFill>
            <a:srgbClr val="541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369549" y="349624"/>
            <a:ext cx="891988" cy="107577"/>
          </a:xfrm>
          <a:prstGeom prst="rect">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77561" y="349624"/>
            <a:ext cx="891988" cy="107577"/>
          </a:xfrm>
          <a:prstGeom prst="rect">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1"/>
          <p:cNvSpPr txBox="1"/>
          <p:nvPr/>
        </p:nvSpPr>
        <p:spPr>
          <a:xfrm>
            <a:off x="1547663" y="11400"/>
            <a:ext cx="1960880" cy="417830"/>
          </a:xfrm>
          <a:prstGeom prst="rect">
            <a:avLst/>
          </a:prstGeom>
          <a:noFill/>
        </p:spPr>
        <p:txBody>
          <a:bodyPr wrap="none" rtlCol="0">
            <a:spAutoFit/>
          </a:bodyPr>
          <a:lstStyle/>
          <a:p>
            <a:pPr algn="l"/>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系统层次方框图</a:t>
            </a:r>
            <a:endParaRPr lang="zh-CN" altLang="en-US" sz="2000" b="1"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TextBox 15"/>
          <p:cNvSpPr txBox="1"/>
          <p:nvPr/>
        </p:nvSpPr>
        <p:spPr>
          <a:xfrm>
            <a:off x="107504" y="28545"/>
            <a:ext cx="1440160"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Part  02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4268349" y="1831501"/>
            <a:ext cx="607817" cy="875737"/>
            <a:chOff x="6062786" y="3264486"/>
            <a:chExt cx="367323" cy="529237"/>
          </a:xfrm>
          <a:solidFill>
            <a:srgbClr val="959596">
              <a:lumMod val="20000"/>
              <a:lumOff val="80000"/>
              <a:alpha val="13000"/>
            </a:srgbClr>
          </a:solidFill>
        </p:grpSpPr>
        <p:sp>
          <p:nvSpPr>
            <p:cNvPr id="18" name="矩形 17"/>
            <p:cNvSpPr/>
            <p:nvPr/>
          </p:nvSpPr>
          <p:spPr>
            <a:xfrm rot="16200000" flipH="1">
              <a:off x="6074595" y="3301445"/>
              <a:ext cx="341610" cy="267692"/>
            </a:xfrm>
            <a:prstGeom prst="rect">
              <a:avLst/>
            </a:prstGeom>
            <a:grpFill/>
            <a:ln w="12700" cap="flat" cmpd="sng" algn="ctr">
              <a:noFill/>
              <a:prstDash val="solid"/>
              <a:miter lim="800000"/>
            </a:ln>
            <a:effectLst/>
          </p:spPr>
          <p:txBody>
            <a:bodyPr rtlCol="0" anchor="ctr"/>
            <a:lstStyle/>
            <a:p>
              <a:pPr algn="ctr" defTabSz="685165">
                <a:defRPr/>
              </a:pPr>
              <a:endParaRPr lang="zh-CN" altLang="en-US" sz="2100" kern="0">
                <a:solidFill>
                  <a:schemeClr val="bg1"/>
                </a:solidFill>
                <a:latin typeface="Calibri" panose="020F0502020204030204"/>
              </a:endParaRPr>
            </a:p>
          </p:txBody>
        </p:sp>
        <p:sp>
          <p:nvSpPr>
            <p:cNvPr id="19" name="直角三角形 18"/>
            <p:cNvSpPr/>
            <p:nvPr/>
          </p:nvSpPr>
          <p:spPr>
            <a:xfrm rot="2700000" flipH="1">
              <a:off x="6062786" y="3426400"/>
              <a:ext cx="367323" cy="367323"/>
            </a:xfrm>
            <a:prstGeom prst="rtTriangle">
              <a:avLst/>
            </a:prstGeom>
            <a:grpFill/>
            <a:ln w="12700" cap="flat" cmpd="sng" algn="ctr">
              <a:noFill/>
              <a:prstDash val="solid"/>
              <a:miter lim="800000"/>
            </a:ln>
            <a:effectLst/>
          </p:spPr>
          <p:txBody>
            <a:bodyPr rtlCol="0" anchor="ctr"/>
            <a:lstStyle/>
            <a:p>
              <a:pPr algn="ctr" defTabSz="685165">
                <a:defRPr/>
              </a:pPr>
              <a:endParaRPr lang="zh-CN" altLang="en-US" sz="2100" kern="0">
                <a:solidFill>
                  <a:schemeClr val="bg1"/>
                </a:solidFill>
                <a:latin typeface="Calibri" panose="020F0502020204030204"/>
              </a:endParaRPr>
            </a:p>
          </p:txBody>
        </p:sp>
      </p:grpSp>
      <p:pic>
        <p:nvPicPr>
          <p:cNvPr id="2" name="图片 1"/>
          <p:cNvPicPr>
            <a:picLocks noChangeAspect="1"/>
          </p:cNvPicPr>
          <p:nvPr/>
        </p:nvPicPr>
        <p:blipFill>
          <a:blip r:embed="rId1"/>
          <a:stretch>
            <a:fillRect/>
          </a:stretch>
        </p:blipFill>
        <p:spPr>
          <a:xfrm>
            <a:off x="1155065" y="257175"/>
            <a:ext cx="7390765" cy="48475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25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ppt_y</p:attrName>
                                        </p:attrNameLst>
                                      </p:cBhvr>
                                      <p:tavLst>
                                        <p:tav tm="0">
                                          <p:val>
                                            <p:strVal val="#ppt_y-#ppt_h*1.125000"/>
                                          </p:val>
                                        </p:tav>
                                        <p:tav tm="100000">
                                          <p:val>
                                            <p:strVal val="#ppt_y"/>
                                          </p:val>
                                        </p:tav>
                                      </p:tavLst>
                                    </p:anim>
                                    <p:animEffect transition="in" filter="wipe(down)">
                                      <p:cBhvr>
                                        <p:cTn id="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00" y="0"/>
            <a:ext cx="9144000" cy="457200"/>
          </a:xfrm>
          <a:prstGeom prst="rect">
            <a:avLst/>
          </a:prstGeom>
          <a:solidFill>
            <a:schemeClr val="bg1">
              <a:lumMod val="8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 y="0"/>
            <a:ext cx="1465728" cy="457200"/>
          </a:xfrm>
          <a:prstGeom prst="rect">
            <a:avLst/>
          </a:prstGeom>
          <a:solidFill>
            <a:srgbClr val="69A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8954" y="457200"/>
            <a:ext cx="9160030" cy="0"/>
          </a:xfrm>
          <a:prstGeom prst="line">
            <a:avLst/>
          </a:prstGeom>
          <a:ln>
            <a:solidFill>
              <a:srgbClr val="69AC8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261537" y="349624"/>
            <a:ext cx="891988" cy="107577"/>
          </a:xfrm>
          <a:prstGeom prst="rect">
            <a:avLst/>
          </a:prstGeom>
          <a:solidFill>
            <a:srgbClr val="541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369549" y="349624"/>
            <a:ext cx="891988" cy="107577"/>
          </a:xfrm>
          <a:prstGeom prst="rect">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77561" y="349624"/>
            <a:ext cx="891988" cy="107577"/>
          </a:xfrm>
          <a:prstGeom prst="rect">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1"/>
          <p:cNvSpPr txBox="1"/>
          <p:nvPr/>
        </p:nvSpPr>
        <p:spPr>
          <a:xfrm>
            <a:off x="1547663" y="11400"/>
            <a:ext cx="1403350" cy="417830"/>
          </a:xfrm>
          <a:prstGeom prst="rect">
            <a:avLst/>
          </a:prstGeom>
          <a:noFill/>
        </p:spPr>
        <p:txBody>
          <a:bodyPr wrap="none" rtlCol="0">
            <a:spAutoFit/>
          </a:bodyPr>
          <a:lstStyle/>
          <a:p>
            <a:pPr algn="l"/>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warnier图</a:t>
            </a:r>
            <a:endParaRPr lang="zh-CN" altLang="en-US" sz="2000" b="1"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TextBox 15"/>
          <p:cNvSpPr txBox="1"/>
          <p:nvPr/>
        </p:nvSpPr>
        <p:spPr>
          <a:xfrm>
            <a:off x="107504" y="28545"/>
            <a:ext cx="1440160"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Part  02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4268349" y="1831501"/>
            <a:ext cx="607817" cy="875737"/>
            <a:chOff x="6062786" y="3264486"/>
            <a:chExt cx="367323" cy="529237"/>
          </a:xfrm>
          <a:solidFill>
            <a:srgbClr val="959596">
              <a:lumMod val="20000"/>
              <a:lumOff val="80000"/>
              <a:alpha val="13000"/>
            </a:srgbClr>
          </a:solidFill>
        </p:grpSpPr>
        <p:sp>
          <p:nvSpPr>
            <p:cNvPr id="18" name="矩形 17"/>
            <p:cNvSpPr/>
            <p:nvPr/>
          </p:nvSpPr>
          <p:spPr>
            <a:xfrm rot="16200000" flipH="1">
              <a:off x="6074595" y="3301445"/>
              <a:ext cx="341610" cy="267692"/>
            </a:xfrm>
            <a:prstGeom prst="rect">
              <a:avLst/>
            </a:prstGeom>
            <a:grpFill/>
            <a:ln w="12700" cap="flat" cmpd="sng" algn="ctr">
              <a:noFill/>
              <a:prstDash val="solid"/>
              <a:miter lim="800000"/>
            </a:ln>
            <a:effectLst/>
          </p:spPr>
          <p:txBody>
            <a:bodyPr rtlCol="0" anchor="ctr"/>
            <a:lstStyle/>
            <a:p>
              <a:pPr algn="ctr" defTabSz="685165">
                <a:defRPr/>
              </a:pPr>
              <a:endParaRPr lang="zh-CN" altLang="en-US" sz="2100" kern="0">
                <a:solidFill>
                  <a:schemeClr val="bg1"/>
                </a:solidFill>
                <a:latin typeface="Calibri" panose="020F0502020204030204"/>
              </a:endParaRPr>
            </a:p>
          </p:txBody>
        </p:sp>
        <p:sp>
          <p:nvSpPr>
            <p:cNvPr id="19" name="直角三角形 18"/>
            <p:cNvSpPr/>
            <p:nvPr/>
          </p:nvSpPr>
          <p:spPr>
            <a:xfrm rot="2700000" flipH="1">
              <a:off x="6062786" y="3426400"/>
              <a:ext cx="367323" cy="367323"/>
            </a:xfrm>
            <a:prstGeom prst="rtTriangle">
              <a:avLst/>
            </a:prstGeom>
            <a:grpFill/>
            <a:ln w="12700" cap="flat" cmpd="sng" algn="ctr">
              <a:noFill/>
              <a:prstDash val="solid"/>
              <a:miter lim="800000"/>
            </a:ln>
            <a:effectLst/>
          </p:spPr>
          <p:txBody>
            <a:bodyPr rtlCol="0" anchor="ctr"/>
            <a:lstStyle/>
            <a:p>
              <a:pPr algn="ctr" defTabSz="685165">
                <a:defRPr/>
              </a:pPr>
              <a:endParaRPr lang="zh-CN" altLang="en-US" sz="2100" kern="0">
                <a:solidFill>
                  <a:schemeClr val="bg1"/>
                </a:solidFill>
                <a:latin typeface="Calibri" panose="020F0502020204030204"/>
              </a:endParaRPr>
            </a:p>
          </p:txBody>
        </p:sp>
      </p:grpSp>
      <p:pic>
        <p:nvPicPr>
          <p:cNvPr id="3" name="图片 1"/>
          <p:cNvPicPr>
            <a:picLocks noChangeAspect="1"/>
          </p:cNvPicPr>
          <p:nvPr/>
        </p:nvPicPr>
        <p:blipFill>
          <a:blip r:embed="rId1"/>
          <a:stretch>
            <a:fillRect/>
          </a:stretch>
        </p:blipFill>
        <p:spPr>
          <a:xfrm>
            <a:off x="1633220" y="916940"/>
            <a:ext cx="6451600" cy="387858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25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ppt_y</p:attrName>
                                        </p:attrNameLst>
                                      </p:cBhvr>
                                      <p:tavLst>
                                        <p:tav tm="0">
                                          <p:val>
                                            <p:strVal val="#ppt_y-#ppt_h*1.125000"/>
                                          </p:val>
                                        </p:tav>
                                        <p:tav tm="100000">
                                          <p:val>
                                            <p:strVal val="#ppt_y"/>
                                          </p:val>
                                        </p:tav>
                                      </p:tavLst>
                                    </p:anim>
                                    <p:animEffect transition="in" filter="wipe(down)">
                                      <p:cBhvr>
                                        <p:cTn id="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00" y="0"/>
            <a:ext cx="9144000" cy="457200"/>
          </a:xfrm>
          <a:prstGeom prst="rect">
            <a:avLst/>
          </a:prstGeom>
          <a:solidFill>
            <a:schemeClr val="bg1">
              <a:lumMod val="8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 y="0"/>
            <a:ext cx="1465728" cy="457200"/>
          </a:xfrm>
          <a:prstGeom prst="rect">
            <a:avLst/>
          </a:prstGeom>
          <a:solidFill>
            <a:srgbClr val="69A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8954" y="457200"/>
            <a:ext cx="9160030" cy="0"/>
          </a:xfrm>
          <a:prstGeom prst="line">
            <a:avLst/>
          </a:prstGeom>
          <a:ln>
            <a:solidFill>
              <a:srgbClr val="69AC8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261537" y="349624"/>
            <a:ext cx="891988" cy="107577"/>
          </a:xfrm>
          <a:prstGeom prst="rect">
            <a:avLst/>
          </a:prstGeom>
          <a:solidFill>
            <a:srgbClr val="541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369549" y="349624"/>
            <a:ext cx="891988" cy="107577"/>
          </a:xfrm>
          <a:prstGeom prst="rect">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77561" y="349624"/>
            <a:ext cx="891988" cy="107577"/>
          </a:xfrm>
          <a:prstGeom prst="rect">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1"/>
          <p:cNvSpPr txBox="1"/>
          <p:nvPr/>
        </p:nvSpPr>
        <p:spPr>
          <a:xfrm>
            <a:off x="1547663" y="11400"/>
            <a:ext cx="1198880" cy="417830"/>
          </a:xfrm>
          <a:prstGeom prst="rect">
            <a:avLst/>
          </a:prstGeom>
          <a:noFill/>
        </p:spPr>
        <p:txBody>
          <a:bodyPr wrap="none" rtlCol="0">
            <a:spAutoFit/>
          </a:bodyPr>
          <a:lstStyle/>
          <a:p>
            <a:pPr algn="l"/>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数据流图</a:t>
            </a:r>
            <a:endParaRPr lang="zh-CN" altLang="en-US" sz="2000" b="1"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TextBox 15"/>
          <p:cNvSpPr txBox="1"/>
          <p:nvPr/>
        </p:nvSpPr>
        <p:spPr>
          <a:xfrm>
            <a:off x="107504" y="28545"/>
            <a:ext cx="1440160"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Part  02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4268349" y="1831501"/>
            <a:ext cx="607817" cy="875737"/>
            <a:chOff x="6062786" y="3264486"/>
            <a:chExt cx="367323" cy="529237"/>
          </a:xfrm>
          <a:solidFill>
            <a:srgbClr val="959596">
              <a:lumMod val="20000"/>
              <a:lumOff val="80000"/>
              <a:alpha val="13000"/>
            </a:srgbClr>
          </a:solidFill>
        </p:grpSpPr>
        <p:sp>
          <p:nvSpPr>
            <p:cNvPr id="18" name="矩形 17"/>
            <p:cNvSpPr/>
            <p:nvPr/>
          </p:nvSpPr>
          <p:spPr>
            <a:xfrm rot="16200000" flipH="1">
              <a:off x="6074595" y="3301445"/>
              <a:ext cx="341610" cy="267692"/>
            </a:xfrm>
            <a:prstGeom prst="rect">
              <a:avLst/>
            </a:prstGeom>
            <a:grpFill/>
            <a:ln w="12700" cap="flat" cmpd="sng" algn="ctr">
              <a:noFill/>
              <a:prstDash val="solid"/>
              <a:miter lim="800000"/>
            </a:ln>
            <a:effectLst/>
          </p:spPr>
          <p:txBody>
            <a:bodyPr rtlCol="0" anchor="ctr"/>
            <a:lstStyle/>
            <a:p>
              <a:pPr algn="ctr" defTabSz="685165">
                <a:defRPr/>
              </a:pPr>
              <a:endParaRPr lang="zh-CN" altLang="en-US" sz="2100" kern="0">
                <a:solidFill>
                  <a:schemeClr val="bg1"/>
                </a:solidFill>
                <a:latin typeface="Calibri" panose="020F0502020204030204"/>
              </a:endParaRPr>
            </a:p>
          </p:txBody>
        </p:sp>
        <p:sp>
          <p:nvSpPr>
            <p:cNvPr id="19" name="直角三角形 18"/>
            <p:cNvSpPr/>
            <p:nvPr/>
          </p:nvSpPr>
          <p:spPr>
            <a:xfrm rot="2700000" flipH="1">
              <a:off x="6062786" y="3426400"/>
              <a:ext cx="367323" cy="367323"/>
            </a:xfrm>
            <a:prstGeom prst="rtTriangle">
              <a:avLst/>
            </a:prstGeom>
            <a:grpFill/>
            <a:ln w="12700" cap="flat" cmpd="sng" algn="ctr">
              <a:noFill/>
              <a:prstDash val="solid"/>
              <a:miter lim="800000"/>
            </a:ln>
            <a:effectLst/>
          </p:spPr>
          <p:txBody>
            <a:bodyPr rtlCol="0" anchor="ctr"/>
            <a:lstStyle/>
            <a:p>
              <a:pPr algn="ctr" defTabSz="685165">
                <a:defRPr/>
              </a:pPr>
              <a:endParaRPr lang="zh-CN" altLang="en-US" sz="2100" kern="0">
                <a:solidFill>
                  <a:schemeClr val="bg1"/>
                </a:solidFill>
                <a:latin typeface="Calibri" panose="020F0502020204030204"/>
              </a:endParaRPr>
            </a:p>
          </p:txBody>
        </p:sp>
      </p:grpSp>
      <p:pic>
        <p:nvPicPr>
          <p:cNvPr id="2" name="图片 1"/>
          <p:cNvPicPr>
            <a:picLocks noChangeAspect="1"/>
          </p:cNvPicPr>
          <p:nvPr/>
        </p:nvPicPr>
        <p:blipFill>
          <a:blip r:embed="rId1"/>
          <a:stretch>
            <a:fillRect/>
          </a:stretch>
        </p:blipFill>
        <p:spPr>
          <a:xfrm>
            <a:off x="986155" y="904875"/>
            <a:ext cx="7171690" cy="33331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25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ppt_y</p:attrName>
                                        </p:attrNameLst>
                                      </p:cBhvr>
                                      <p:tavLst>
                                        <p:tav tm="0">
                                          <p:val>
                                            <p:strVal val="#ppt_y-#ppt_h*1.125000"/>
                                          </p:val>
                                        </p:tav>
                                        <p:tav tm="100000">
                                          <p:val>
                                            <p:strVal val="#ppt_y"/>
                                          </p:val>
                                        </p:tav>
                                      </p:tavLst>
                                    </p:anim>
                                    <p:animEffect transition="in" filter="wipe(down)">
                                      <p:cBhvr>
                                        <p:cTn id="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00" y="0"/>
            <a:ext cx="9144000" cy="457200"/>
          </a:xfrm>
          <a:prstGeom prst="rect">
            <a:avLst/>
          </a:prstGeom>
          <a:solidFill>
            <a:schemeClr val="bg1">
              <a:lumMod val="8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 y="0"/>
            <a:ext cx="1465728" cy="457200"/>
          </a:xfrm>
          <a:prstGeom prst="rect">
            <a:avLst/>
          </a:prstGeom>
          <a:solidFill>
            <a:srgbClr val="69A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8954" y="457200"/>
            <a:ext cx="9160030" cy="0"/>
          </a:xfrm>
          <a:prstGeom prst="line">
            <a:avLst/>
          </a:prstGeom>
          <a:ln>
            <a:solidFill>
              <a:srgbClr val="69AC8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261537" y="349624"/>
            <a:ext cx="891988" cy="107577"/>
          </a:xfrm>
          <a:prstGeom prst="rect">
            <a:avLst/>
          </a:prstGeom>
          <a:solidFill>
            <a:srgbClr val="541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369549" y="349624"/>
            <a:ext cx="891988" cy="107577"/>
          </a:xfrm>
          <a:prstGeom prst="rect">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77561" y="349624"/>
            <a:ext cx="891988" cy="107577"/>
          </a:xfrm>
          <a:prstGeom prst="rect">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1"/>
          <p:cNvSpPr txBox="1"/>
          <p:nvPr/>
        </p:nvSpPr>
        <p:spPr>
          <a:xfrm>
            <a:off x="1547663" y="11400"/>
            <a:ext cx="2648585" cy="417830"/>
          </a:xfrm>
          <a:prstGeom prst="rect">
            <a:avLst/>
          </a:prstGeom>
          <a:noFill/>
        </p:spPr>
        <p:txBody>
          <a:bodyPr wrap="none" rtlCol="0">
            <a:spAutoFit/>
          </a:bodyPr>
          <a:lstStyle/>
          <a:p>
            <a:pPr algn="l"/>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关系数据模型及</a:t>
            </a:r>
            <a:r>
              <a:rPr lang="en-US" altLang="zh-CN" sz="2000" b="1" dirty="0" smtClean="0">
                <a:solidFill>
                  <a:schemeClr val="bg1">
                    <a:lumMod val="50000"/>
                  </a:schemeClr>
                </a:solidFill>
                <a:latin typeface="微软雅黑" panose="020B0503020204020204" pitchFamily="34" charset="-122"/>
                <a:ea typeface="微软雅黑" panose="020B0503020204020204" pitchFamily="34" charset="-122"/>
              </a:rPr>
              <a:t>E-R</a:t>
            </a:r>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图</a:t>
            </a:r>
            <a:endParaRPr lang="zh-CN" altLang="en-US" sz="2000" b="1"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TextBox 15"/>
          <p:cNvSpPr txBox="1"/>
          <p:nvPr/>
        </p:nvSpPr>
        <p:spPr>
          <a:xfrm>
            <a:off x="107504" y="28545"/>
            <a:ext cx="1440160"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Part  02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4268349" y="1831501"/>
            <a:ext cx="607817" cy="875737"/>
            <a:chOff x="6062786" y="3264486"/>
            <a:chExt cx="367323" cy="529237"/>
          </a:xfrm>
          <a:solidFill>
            <a:srgbClr val="959596">
              <a:lumMod val="20000"/>
              <a:lumOff val="80000"/>
              <a:alpha val="13000"/>
            </a:srgbClr>
          </a:solidFill>
        </p:grpSpPr>
        <p:sp>
          <p:nvSpPr>
            <p:cNvPr id="18" name="矩形 17"/>
            <p:cNvSpPr/>
            <p:nvPr/>
          </p:nvSpPr>
          <p:spPr>
            <a:xfrm rot="16200000" flipH="1">
              <a:off x="6074595" y="3301445"/>
              <a:ext cx="341610" cy="267692"/>
            </a:xfrm>
            <a:prstGeom prst="rect">
              <a:avLst/>
            </a:prstGeom>
            <a:grpFill/>
            <a:ln w="12700" cap="flat" cmpd="sng" algn="ctr">
              <a:noFill/>
              <a:prstDash val="solid"/>
              <a:miter lim="800000"/>
            </a:ln>
            <a:effectLst/>
          </p:spPr>
          <p:txBody>
            <a:bodyPr rtlCol="0" anchor="ctr"/>
            <a:lstStyle/>
            <a:p>
              <a:pPr algn="ctr" defTabSz="685165">
                <a:defRPr/>
              </a:pPr>
              <a:endParaRPr lang="zh-CN" altLang="en-US" sz="2100" kern="0">
                <a:solidFill>
                  <a:schemeClr val="bg1"/>
                </a:solidFill>
                <a:latin typeface="Calibri" panose="020F0502020204030204"/>
              </a:endParaRPr>
            </a:p>
          </p:txBody>
        </p:sp>
        <p:sp>
          <p:nvSpPr>
            <p:cNvPr id="19" name="直角三角形 18"/>
            <p:cNvSpPr/>
            <p:nvPr/>
          </p:nvSpPr>
          <p:spPr>
            <a:xfrm rot="2700000" flipH="1">
              <a:off x="6062786" y="3426400"/>
              <a:ext cx="367323" cy="367323"/>
            </a:xfrm>
            <a:prstGeom prst="rtTriangle">
              <a:avLst/>
            </a:prstGeom>
            <a:grpFill/>
            <a:ln w="12700" cap="flat" cmpd="sng" algn="ctr">
              <a:noFill/>
              <a:prstDash val="solid"/>
              <a:miter lim="800000"/>
            </a:ln>
            <a:effectLst/>
          </p:spPr>
          <p:txBody>
            <a:bodyPr rtlCol="0" anchor="ctr"/>
            <a:lstStyle/>
            <a:p>
              <a:pPr algn="ctr" defTabSz="685165">
                <a:defRPr/>
              </a:pPr>
              <a:endParaRPr lang="zh-CN" altLang="en-US" sz="2100" kern="0">
                <a:solidFill>
                  <a:schemeClr val="bg1"/>
                </a:solidFill>
                <a:latin typeface="Calibri" panose="020F0502020204030204"/>
              </a:endParaRPr>
            </a:p>
          </p:txBody>
        </p:sp>
      </p:grpSp>
      <p:sp>
        <p:nvSpPr>
          <p:cNvPr id="2" name="文本框 1"/>
          <p:cNvSpPr txBox="1"/>
          <p:nvPr/>
        </p:nvSpPr>
        <p:spPr>
          <a:xfrm>
            <a:off x="607695" y="1045845"/>
            <a:ext cx="4669155" cy="2471420"/>
          </a:xfrm>
          <a:prstGeom prst="rect">
            <a:avLst/>
          </a:prstGeom>
          <a:noFill/>
        </p:spPr>
        <p:txBody>
          <a:bodyPr wrap="square" rtlCol="0">
            <a:spAutoFit/>
          </a:bodyPr>
          <a:p>
            <a:r>
              <a:rPr lang="zh-CN" altLang="en-US" sz="1800"/>
              <a:t>用户表：用户名（key），用户密码</a:t>
            </a:r>
            <a:endParaRPr lang="zh-CN" altLang="en-US" sz="1800"/>
          </a:p>
          <a:p>
            <a:endParaRPr lang="zh-CN" altLang="en-US" sz="1000"/>
          </a:p>
          <a:p>
            <a:pPr algn="l"/>
            <a:r>
              <a:rPr lang="zh-CN" altLang="en-US" sz="1800"/>
              <a:t>事务表：事务编号（key），事务内容，提醒           时间，状态，提醒模式，分类模式</a:t>
            </a:r>
            <a:endParaRPr lang="zh-CN" altLang="en-US" sz="1800"/>
          </a:p>
          <a:p>
            <a:pPr algn="l"/>
            <a:endParaRPr lang="zh-CN" altLang="en-US" sz="1000"/>
          </a:p>
          <a:p>
            <a:r>
              <a:rPr lang="zh-CN" altLang="en-US" sz="1800"/>
              <a:t>声音表：声音编号（key），声音内容</a:t>
            </a:r>
            <a:endParaRPr lang="zh-CN" altLang="en-US" sz="1800"/>
          </a:p>
          <a:p>
            <a:endParaRPr lang="zh-CN" altLang="en-US" sz="1000"/>
          </a:p>
          <a:p>
            <a:pPr algn="l"/>
            <a:r>
              <a:rPr lang="zh-CN" altLang="en-US" sz="1800"/>
              <a:t>用户事务表：用户名（外码），事务编号（外码），事务内容，提醒时间，状态，分类模式，提醒模式</a:t>
            </a:r>
            <a:endParaRPr lang="zh-CN" altLang="en-US" sz="1800"/>
          </a:p>
        </p:txBody>
      </p:sp>
      <p:pic>
        <p:nvPicPr>
          <p:cNvPr id="3" name="图片 2"/>
          <p:cNvPicPr>
            <a:picLocks noChangeAspect="1"/>
          </p:cNvPicPr>
          <p:nvPr/>
        </p:nvPicPr>
        <p:blipFill>
          <a:blip r:embed="rId1"/>
          <a:stretch>
            <a:fillRect/>
          </a:stretch>
        </p:blipFill>
        <p:spPr>
          <a:xfrm>
            <a:off x="203200" y="533400"/>
            <a:ext cx="8734425" cy="42335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25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ppt_y</p:attrName>
                                        </p:attrNameLst>
                                      </p:cBhvr>
                                      <p:tavLst>
                                        <p:tav tm="0">
                                          <p:val>
                                            <p:strVal val="#ppt_y-#ppt_h*1.125000"/>
                                          </p:val>
                                        </p:tav>
                                        <p:tav tm="100000">
                                          <p:val>
                                            <p:strVal val="#ppt_y"/>
                                          </p:val>
                                        </p:tav>
                                      </p:tavLst>
                                    </p:anim>
                                    <p:animEffect transition="in" filter="wipe(down)">
                                      <p:cBhvr>
                                        <p:cTn id="8" dur="500"/>
                                        <p:tgtEl>
                                          <p:spTgt spid="1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ppt_y</p:attrName>
                                        </p:attrNameLst>
                                      </p:cBhvr>
                                      <p:tavLst>
                                        <p:tav tm="0">
                                          <p:val>
                                            <p:strVal val="#ppt_y+#ppt_h*1.125000"/>
                                          </p:val>
                                        </p:tav>
                                        <p:tav tm="100000">
                                          <p:val>
                                            <p:strVal val="#ppt_y"/>
                                          </p:val>
                                        </p:tav>
                                      </p:tavLst>
                                    </p:anim>
                                    <p:animEffect transition="in" filter="wipe(up)">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00" y="0"/>
            <a:ext cx="9144000" cy="457200"/>
          </a:xfrm>
          <a:prstGeom prst="rect">
            <a:avLst/>
          </a:prstGeom>
          <a:solidFill>
            <a:schemeClr val="bg1">
              <a:lumMod val="8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 y="0"/>
            <a:ext cx="1465728" cy="457200"/>
          </a:xfrm>
          <a:prstGeom prst="rect">
            <a:avLst/>
          </a:prstGeom>
          <a:solidFill>
            <a:srgbClr val="69A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8954" y="457200"/>
            <a:ext cx="9160030" cy="0"/>
          </a:xfrm>
          <a:prstGeom prst="line">
            <a:avLst/>
          </a:prstGeom>
          <a:ln>
            <a:solidFill>
              <a:srgbClr val="69AC8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261537" y="349624"/>
            <a:ext cx="891988" cy="107577"/>
          </a:xfrm>
          <a:prstGeom prst="rect">
            <a:avLst/>
          </a:prstGeom>
          <a:solidFill>
            <a:srgbClr val="541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369549" y="349624"/>
            <a:ext cx="891988" cy="107577"/>
          </a:xfrm>
          <a:prstGeom prst="rect">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77561" y="349624"/>
            <a:ext cx="891988" cy="107577"/>
          </a:xfrm>
          <a:prstGeom prst="rect">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1"/>
          <p:cNvSpPr txBox="1"/>
          <p:nvPr/>
        </p:nvSpPr>
        <p:spPr>
          <a:xfrm>
            <a:off x="1547663" y="11400"/>
            <a:ext cx="1452880" cy="417830"/>
          </a:xfrm>
          <a:prstGeom prst="rect">
            <a:avLst/>
          </a:prstGeom>
          <a:noFill/>
        </p:spPr>
        <p:txBody>
          <a:bodyPr wrap="none" rtlCol="0">
            <a:spAutoFit/>
          </a:bodyPr>
          <a:lstStyle/>
          <a:p>
            <a:pPr algn="l"/>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状态转换图</a:t>
            </a:r>
            <a:endParaRPr lang="zh-CN" altLang="en-US" sz="2000" b="1"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TextBox 15"/>
          <p:cNvSpPr txBox="1"/>
          <p:nvPr/>
        </p:nvSpPr>
        <p:spPr>
          <a:xfrm>
            <a:off x="107504" y="28545"/>
            <a:ext cx="1440160"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Part  02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4268349" y="1831501"/>
            <a:ext cx="607817" cy="875737"/>
            <a:chOff x="6062786" y="3264486"/>
            <a:chExt cx="367323" cy="529237"/>
          </a:xfrm>
          <a:solidFill>
            <a:srgbClr val="959596">
              <a:lumMod val="20000"/>
              <a:lumOff val="80000"/>
              <a:alpha val="13000"/>
            </a:srgbClr>
          </a:solidFill>
        </p:grpSpPr>
        <p:sp>
          <p:nvSpPr>
            <p:cNvPr id="18" name="矩形 17"/>
            <p:cNvSpPr/>
            <p:nvPr/>
          </p:nvSpPr>
          <p:spPr>
            <a:xfrm rot="16200000" flipH="1">
              <a:off x="6074595" y="3301445"/>
              <a:ext cx="341610" cy="267692"/>
            </a:xfrm>
            <a:prstGeom prst="rect">
              <a:avLst/>
            </a:prstGeom>
            <a:grpFill/>
            <a:ln w="12700" cap="flat" cmpd="sng" algn="ctr">
              <a:noFill/>
              <a:prstDash val="solid"/>
              <a:miter lim="800000"/>
            </a:ln>
            <a:effectLst/>
          </p:spPr>
          <p:txBody>
            <a:bodyPr rtlCol="0" anchor="ctr"/>
            <a:lstStyle/>
            <a:p>
              <a:pPr algn="ctr" defTabSz="685165">
                <a:defRPr/>
              </a:pPr>
              <a:endParaRPr lang="zh-CN" altLang="en-US" sz="2100" kern="0">
                <a:solidFill>
                  <a:schemeClr val="bg1"/>
                </a:solidFill>
                <a:latin typeface="Calibri" panose="020F0502020204030204"/>
              </a:endParaRPr>
            </a:p>
          </p:txBody>
        </p:sp>
        <p:sp>
          <p:nvSpPr>
            <p:cNvPr id="19" name="直角三角形 18"/>
            <p:cNvSpPr/>
            <p:nvPr/>
          </p:nvSpPr>
          <p:spPr>
            <a:xfrm rot="2700000" flipH="1">
              <a:off x="6062786" y="3426400"/>
              <a:ext cx="367323" cy="367323"/>
            </a:xfrm>
            <a:prstGeom prst="rtTriangle">
              <a:avLst/>
            </a:prstGeom>
            <a:grpFill/>
            <a:ln w="12700" cap="flat" cmpd="sng" algn="ctr">
              <a:noFill/>
              <a:prstDash val="solid"/>
              <a:miter lim="800000"/>
            </a:ln>
            <a:effectLst/>
          </p:spPr>
          <p:txBody>
            <a:bodyPr rtlCol="0" anchor="ctr"/>
            <a:lstStyle/>
            <a:p>
              <a:pPr algn="ctr" defTabSz="685165">
                <a:defRPr/>
              </a:pPr>
              <a:endParaRPr lang="zh-CN" altLang="en-US" sz="2100" kern="0">
                <a:solidFill>
                  <a:schemeClr val="bg1"/>
                </a:solidFill>
                <a:latin typeface="Calibri" panose="020F0502020204030204"/>
              </a:endParaRPr>
            </a:p>
          </p:txBody>
        </p:sp>
      </p:grpSp>
      <p:pic>
        <p:nvPicPr>
          <p:cNvPr id="3" name="图片 2"/>
          <p:cNvPicPr>
            <a:picLocks noChangeAspect="1"/>
          </p:cNvPicPr>
          <p:nvPr/>
        </p:nvPicPr>
        <p:blipFill>
          <a:blip r:embed="rId1"/>
          <a:stretch>
            <a:fillRect/>
          </a:stretch>
        </p:blipFill>
        <p:spPr>
          <a:xfrm>
            <a:off x="1042035" y="349885"/>
            <a:ext cx="7085965" cy="47713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25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ppt_y</p:attrName>
                                        </p:attrNameLst>
                                      </p:cBhvr>
                                      <p:tavLst>
                                        <p:tav tm="0">
                                          <p:val>
                                            <p:strVal val="#ppt_y-#ppt_h*1.125000"/>
                                          </p:val>
                                        </p:tav>
                                        <p:tav tm="100000">
                                          <p:val>
                                            <p:strVal val="#ppt_y"/>
                                          </p:val>
                                        </p:tav>
                                      </p:tavLst>
                                    </p:anim>
                                    <p:animEffect transition="in" filter="wipe(down)">
                                      <p:cBhvr>
                                        <p:cTn id="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00" y="0"/>
            <a:ext cx="9144000" cy="457200"/>
          </a:xfrm>
          <a:prstGeom prst="rect">
            <a:avLst/>
          </a:prstGeom>
          <a:solidFill>
            <a:schemeClr val="bg1">
              <a:lumMod val="8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 y="0"/>
            <a:ext cx="1465728" cy="457200"/>
          </a:xfrm>
          <a:prstGeom prst="rect">
            <a:avLst/>
          </a:prstGeom>
          <a:solidFill>
            <a:srgbClr val="69A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8954" y="457200"/>
            <a:ext cx="9160030" cy="0"/>
          </a:xfrm>
          <a:prstGeom prst="line">
            <a:avLst/>
          </a:prstGeom>
          <a:ln>
            <a:solidFill>
              <a:srgbClr val="69AC8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261537" y="349624"/>
            <a:ext cx="891988" cy="107577"/>
          </a:xfrm>
          <a:prstGeom prst="rect">
            <a:avLst/>
          </a:prstGeom>
          <a:solidFill>
            <a:srgbClr val="541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369549" y="349624"/>
            <a:ext cx="891988" cy="107577"/>
          </a:xfrm>
          <a:prstGeom prst="rect">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77561" y="349624"/>
            <a:ext cx="891988" cy="107577"/>
          </a:xfrm>
          <a:prstGeom prst="rect">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1"/>
          <p:cNvSpPr txBox="1"/>
          <p:nvPr/>
        </p:nvSpPr>
        <p:spPr>
          <a:xfrm>
            <a:off x="1547663" y="11400"/>
            <a:ext cx="1198880" cy="417830"/>
          </a:xfrm>
          <a:prstGeom prst="rect">
            <a:avLst/>
          </a:prstGeom>
          <a:noFill/>
        </p:spPr>
        <p:txBody>
          <a:bodyPr wrap="none" rtlCol="0">
            <a:spAutoFit/>
          </a:bodyPr>
          <a:lstStyle/>
          <a:p>
            <a:pPr algn="l"/>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数据字典</a:t>
            </a:r>
            <a:endParaRPr lang="zh-CN" altLang="en-US" sz="2000" b="1"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TextBox 15"/>
          <p:cNvSpPr txBox="1"/>
          <p:nvPr/>
        </p:nvSpPr>
        <p:spPr>
          <a:xfrm>
            <a:off x="107504" y="28545"/>
            <a:ext cx="1440160"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Part  02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4268349" y="1831501"/>
            <a:ext cx="607817" cy="875737"/>
            <a:chOff x="6062786" y="3264486"/>
            <a:chExt cx="367323" cy="529237"/>
          </a:xfrm>
          <a:solidFill>
            <a:srgbClr val="959596">
              <a:lumMod val="20000"/>
              <a:lumOff val="80000"/>
              <a:alpha val="13000"/>
            </a:srgbClr>
          </a:solidFill>
        </p:grpSpPr>
        <p:sp>
          <p:nvSpPr>
            <p:cNvPr id="18" name="矩形 17"/>
            <p:cNvSpPr/>
            <p:nvPr/>
          </p:nvSpPr>
          <p:spPr>
            <a:xfrm rot="16200000" flipH="1">
              <a:off x="6074595" y="3301445"/>
              <a:ext cx="341610" cy="267692"/>
            </a:xfrm>
            <a:prstGeom prst="rect">
              <a:avLst/>
            </a:prstGeom>
            <a:grpFill/>
            <a:ln w="12700" cap="flat" cmpd="sng" algn="ctr">
              <a:noFill/>
              <a:prstDash val="solid"/>
              <a:miter lim="800000"/>
            </a:ln>
            <a:effectLst/>
          </p:spPr>
          <p:txBody>
            <a:bodyPr rtlCol="0" anchor="ctr"/>
            <a:lstStyle/>
            <a:p>
              <a:pPr algn="ctr" defTabSz="685165">
                <a:defRPr/>
              </a:pPr>
              <a:endParaRPr lang="zh-CN" altLang="en-US" sz="2100" kern="0">
                <a:solidFill>
                  <a:schemeClr val="bg1"/>
                </a:solidFill>
                <a:latin typeface="Calibri" panose="020F0502020204030204"/>
              </a:endParaRPr>
            </a:p>
          </p:txBody>
        </p:sp>
        <p:sp>
          <p:nvSpPr>
            <p:cNvPr id="19" name="直角三角形 18"/>
            <p:cNvSpPr/>
            <p:nvPr/>
          </p:nvSpPr>
          <p:spPr>
            <a:xfrm rot="2700000" flipH="1">
              <a:off x="6062786" y="3426400"/>
              <a:ext cx="367323" cy="367323"/>
            </a:xfrm>
            <a:prstGeom prst="rtTriangle">
              <a:avLst/>
            </a:prstGeom>
            <a:grpFill/>
            <a:ln w="12700" cap="flat" cmpd="sng" algn="ctr">
              <a:noFill/>
              <a:prstDash val="solid"/>
              <a:miter lim="800000"/>
            </a:ln>
            <a:effectLst/>
          </p:spPr>
          <p:txBody>
            <a:bodyPr rtlCol="0" anchor="ctr"/>
            <a:lstStyle/>
            <a:p>
              <a:pPr algn="ctr" defTabSz="685165">
                <a:defRPr/>
              </a:pPr>
              <a:endParaRPr lang="zh-CN" altLang="en-US" sz="2100" kern="0">
                <a:solidFill>
                  <a:schemeClr val="bg1"/>
                </a:solidFill>
                <a:latin typeface="Calibri" panose="020F0502020204030204"/>
              </a:endParaRPr>
            </a:p>
          </p:txBody>
        </p:sp>
      </p:grpSp>
      <p:pic>
        <p:nvPicPr>
          <p:cNvPr id="21" name="图片 21" descr="1P(0OJ{8DTP87GJB(@(Q[QE"/>
          <p:cNvPicPr>
            <a:picLocks noChangeAspect="1"/>
          </p:cNvPicPr>
          <p:nvPr/>
        </p:nvPicPr>
        <p:blipFill>
          <a:blip r:embed="rId1"/>
          <a:stretch>
            <a:fillRect/>
          </a:stretch>
        </p:blipFill>
        <p:spPr>
          <a:xfrm>
            <a:off x="195580" y="457200"/>
            <a:ext cx="4232910" cy="3252470"/>
          </a:xfrm>
          <a:prstGeom prst="rect">
            <a:avLst/>
          </a:prstGeom>
        </p:spPr>
      </p:pic>
      <p:pic>
        <p:nvPicPr>
          <p:cNvPr id="23" name="图片 5" descr="IMG_256"/>
          <p:cNvPicPr>
            <a:picLocks noChangeAspect="1"/>
          </p:cNvPicPr>
          <p:nvPr/>
        </p:nvPicPr>
        <p:blipFill>
          <a:blip r:embed="rId2"/>
          <a:srcRect l="3847" t="1787" r="7143" b="5003"/>
          <a:stretch>
            <a:fillRect/>
          </a:stretch>
        </p:blipFill>
        <p:spPr>
          <a:xfrm>
            <a:off x="2309495" y="923290"/>
            <a:ext cx="4096385" cy="3296920"/>
          </a:xfrm>
          <a:prstGeom prst="rect">
            <a:avLst/>
          </a:prstGeom>
          <a:noFill/>
          <a:ln w="9525">
            <a:noFill/>
          </a:ln>
        </p:spPr>
      </p:pic>
      <p:pic>
        <p:nvPicPr>
          <p:cNvPr id="25" name="图片 25" descr="WQ2D6X{9VM$YYI6V3$WI{1C"/>
          <p:cNvPicPr>
            <a:picLocks noChangeAspect="1"/>
          </p:cNvPicPr>
          <p:nvPr/>
        </p:nvPicPr>
        <p:blipFill>
          <a:blip r:embed="rId3"/>
          <a:srcRect l="4412" t="4133" r="3394" b="3307"/>
          <a:stretch>
            <a:fillRect/>
          </a:stretch>
        </p:blipFill>
        <p:spPr>
          <a:xfrm>
            <a:off x="4502785" y="1625600"/>
            <a:ext cx="3961765" cy="32658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25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ppt_y</p:attrName>
                                        </p:attrNameLst>
                                      </p:cBhvr>
                                      <p:tavLst>
                                        <p:tav tm="0">
                                          <p:val>
                                            <p:strVal val="#ppt_y-#ppt_h*1.125000"/>
                                          </p:val>
                                        </p:tav>
                                        <p:tav tm="100000">
                                          <p:val>
                                            <p:strVal val="#ppt_y"/>
                                          </p:val>
                                        </p:tav>
                                      </p:tavLst>
                                    </p:anim>
                                    <p:animEffect transition="in" filter="wipe(down)">
                                      <p:cBhvr>
                                        <p:cTn id="8" dur="500"/>
                                        <p:tgtEl>
                                          <p:spTgt spid="1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p:tgtEl>
                                          <p:spTgt spid="23"/>
                                        </p:tgtEl>
                                        <p:attrNameLst>
                                          <p:attrName>ppt_y</p:attrName>
                                        </p:attrNameLst>
                                      </p:cBhvr>
                                      <p:tavLst>
                                        <p:tav tm="0">
                                          <p:val>
                                            <p:strVal val="#ppt_y+#ppt_h*1.125000"/>
                                          </p:val>
                                        </p:tav>
                                        <p:tav tm="100000">
                                          <p:val>
                                            <p:strVal val="#ppt_y"/>
                                          </p:val>
                                        </p:tav>
                                      </p:tavLst>
                                    </p:anim>
                                    <p:animEffect transition="in" filter="wipe(up)">
                                      <p:cBhvr>
                                        <p:cTn id="14" dur="5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p:tgtEl>
                                          <p:spTgt spid="25"/>
                                        </p:tgtEl>
                                        <p:attrNameLst>
                                          <p:attrName>ppt_y</p:attrName>
                                        </p:attrNameLst>
                                      </p:cBhvr>
                                      <p:tavLst>
                                        <p:tav tm="0">
                                          <p:val>
                                            <p:strVal val="#ppt_y+#ppt_h*1.125000"/>
                                          </p:val>
                                        </p:tav>
                                        <p:tav tm="100000">
                                          <p:val>
                                            <p:strVal val="#ppt_y"/>
                                          </p:val>
                                        </p:tav>
                                      </p:tavLst>
                                    </p:anim>
                                    <p:animEffect transition="in" filter="wipe(up)">
                                      <p:cBhvr>
                                        <p:cTn id="2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00" y="0"/>
            <a:ext cx="9144000" cy="457200"/>
          </a:xfrm>
          <a:prstGeom prst="rect">
            <a:avLst/>
          </a:prstGeom>
          <a:solidFill>
            <a:schemeClr val="bg1">
              <a:lumMod val="8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 y="0"/>
            <a:ext cx="1465728" cy="457200"/>
          </a:xfrm>
          <a:prstGeom prst="rect">
            <a:avLst/>
          </a:prstGeom>
          <a:solidFill>
            <a:srgbClr val="69A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8954" y="457200"/>
            <a:ext cx="9160030" cy="0"/>
          </a:xfrm>
          <a:prstGeom prst="line">
            <a:avLst/>
          </a:prstGeom>
          <a:ln>
            <a:solidFill>
              <a:srgbClr val="69AC8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261537" y="349624"/>
            <a:ext cx="891988" cy="107577"/>
          </a:xfrm>
          <a:prstGeom prst="rect">
            <a:avLst/>
          </a:prstGeom>
          <a:solidFill>
            <a:srgbClr val="541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369549" y="349624"/>
            <a:ext cx="891988" cy="107577"/>
          </a:xfrm>
          <a:prstGeom prst="rect">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77561" y="349624"/>
            <a:ext cx="891988" cy="107577"/>
          </a:xfrm>
          <a:prstGeom prst="rect">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1"/>
          <p:cNvSpPr txBox="1"/>
          <p:nvPr/>
        </p:nvSpPr>
        <p:spPr>
          <a:xfrm>
            <a:off x="1547663" y="11400"/>
            <a:ext cx="1198880" cy="417830"/>
          </a:xfrm>
          <a:prstGeom prst="rect">
            <a:avLst/>
          </a:prstGeom>
          <a:noFill/>
        </p:spPr>
        <p:txBody>
          <a:bodyPr wrap="none" rtlCol="0">
            <a:spAutoFit/>
          </a:bodyPr>
          <a:lstStyle/>
          <a:p>
            <a:pPr algn="l"/>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界面设计</a:t>
            </a:r>
            <a:endParaRPr lang="zh-CN" altLang="en-US" sz="2000" b="1"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TextBox 15"/>
          <p:cNvSpPr txBox="1"/>
          <p:nvPr/>
        </p:nvSpPr>
        <p:spPr>
          <a:xfrm>
            <a:off x="107504" y="28545"/>
            <a:ext cx="1440160"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Part  02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4268349" y="1831501"/>
            <a:ext cx="607817" cy="875737"/>
            <a:chOff x="6062786" y="3264486"/>
            <a:chExt cx="367323" cy="529237"/>
          </a:xfrm>
          <a:solidFill>
            <a:srgbClr val="959596">
              <a:lumMod val="20000"/>
              <a:lumOff val="80000"/>
              <a:alpha val="13000"/>
            </a:srgbClr>
          </a:solidFill>
        </p:grpSpPr>
        <p:sp>
          <p:nvSpPr>
            <p:cNvPr id="18" name="矩形 17"/>
            <p:cNvSpPr/>
            <p:nvPr/>
          </p:nvSpPr>
          <p:spPr>
            <a:xfrm rot="16200000" flipH="1">
              <a:off x="6074595" y="3301445"/>
              <a:ext cx="341610" cy="267692"/>
            </a:xfrm>
            <a:prstGeom prst="rect">
              <a:avLst/>
            </a:prstGeom>
            <a:grpFill/>
            <a:ln w="12700" cap="flat" cmpd="sng" algn="ctr">
              <a:noFill/>
              <a:prstDash val="solid"/>
              <a:miter lim="800000"/>
            </a:ln>
            <a:effectLst/>
          </p:spPr>
          <p:txBody>
            <a:bodyPr rtlCol="0" anchor="ctr"/>
            <a:lstStyle/>
            <a:p>
              <a:pPr algn="ctr" defTabSz="685165">
                <a:defRPr/>
              </a:pPr>
              <a:endParaRPr lang="zh-CN" altLang="en-US" sz="2100" kern="0">
                <a:solidFill>
                  <a:schemeClr val="bg1"/>
                </a:solidFill>
                <a:latin typeface="Calibri" panose="020F0502020204030204"/>
              </a:endParaRPr>
            </a:p>
          </p:txBody>
        </p:sp>
        <p:sp>
          <p:nvSpPr>
            <p:cNvPr id="19" name="直角三角形 18"/>
            <p:cNvSpPr/>
            <p:nvPr/>
          </p:nvSpPr>
          <p:spPr>
            <a:xfrm rot="2700000" flipH="1">
              <a:off x="6062786" y="3426400"/>
              <a:ext cx="367323" cy="367323"/>
            </a:xfrm>
            <a:prstGeom prst="rtTriangle">
              <a:avLst/>
            </a:prstGeom>
            <a:grpFill/>
            <a:ln w="12700" cap="flat" cmpd="sng" algn="ctr">
              <a:noFill/>
              <a:prstDash val="solid"/>
              <a:miter lim="800000"/>
            </a:ln>
            <a:effectLst/>
          </p:spPr>
          <p:txBody>
            <a:bodyPr rtlCol="0" anchor="ctr"/>
            <a:lstStyle/>
            <a:p>
              <a:pPr algn="ctr" defTabSz="685165">
                <a:defRPr/>
              </a:pPr>
              <a:endParaRPr lang="zh-CN" altLang="en-US" sz="2100" kern="0">
                <a:solidFill>
                  <a:schemeClr val="bg1"/>
                </a:solidFill>
                <a:latin typeface="Calibri" panose="020F0502020204030204"/>
              </a:endParaRPr>
            </a:p>
          </p:txBody>
        </p:sp>
      </p:grpSp>
      <p:pic>
        <p:nvPicPr>
          <p:cNvPr id="20" name="图片 3"/>
          <p:cNvPicPr>
            <a:picLocks noChangeAspect="1"/>
          </p:cNvPicPr>
          <p:nvPr/>
        </p:nvPicPr>
        <p:blipFill>
          <a:blip r:embed="rId1"/>
          <a:stretch>
            <a:fillRect/>
          </a:stretch>
        </p:blipFill>
        <p:spPr>
          <a:xfrm>
            <a:off x="522605" y="256540"/>
            <a:ext cx="6726555" cy="4283075"/>
          </a:xfrm>
          <a:prstGeom prst="rect">
            <a:avLst/>
          </a:prstGeom>
        </p:spPr>
      </p:pic>
      <p:pic>
        <p:nvPicPr>
          <p:cNvPr id="12" name="图片 11"/>
          <p:cNvPicPr>
            <a:picLocks noChangeAspect="1"/>
          </p:cNvPicPr>
          <p:nvPr/>
        </p:nvPicPr>
        <p:blipFill>
          <a:blip r:embed="rId2"/>
          <a:stretch>
            <a:fillRect/>
          </a:stretch>
        </p:blipFill>
        <p:spPr>
          <a:xfrm>
            <a:off x="1222375" y="256540"/>
            <a:ext cx="6724650" cy="4467860"/>
          </a:xfrm>
          <a:prstGeom prst="rect">
            <a:avLst/>
          </a:prstGeom>
        </p:spPr>
      </p:pic>
      <p:pic>
        <p:nvPicPr>
          <p:cNvPr id="13" name="图片 12"/>
          <p:cNvPicPr>
            <a:picLocks noChangeAspect="1"/>
          </p:cNvPicPr>
          <p:nvPr/>
        </p:nvPicPr>
        <p:blipFill>
          <a:blip r:embed="rId3"/>
          <a:srcRect r="4532"/>
          <a:stretch>
            <a:fillRect/>
          </a:stretch>
        </p:blipFill>
        <p:spPr>
          <a:xfrm>
            <a:off x="1547495" y="416560"/>
            <a:ext cx="5932170" cy="4069080"/>
          </a:xfrm>
          <a:prstGeom prst="rect">
            <a:avLst/>
          </a:prstGeom>
        </p:spPr>
      </p:pic>
      <p:pic>
        <p:nvPicPr>
          <p:cNvPr id="15" name="图片 14"/>
          <p:cNvPicPr>
            <a:picLocks noChangeAspect="1"/>
          </p:cNvPicPr>
          <p:nvPr/>
        </p:nvPicPr>
        <p:blipFill>
          <a:blip r:embed="rId4"/>
          <a:stretch>
            <a:fillRect/>
          </a:stretch>
        </p:blipFill>
        <p:spPr>
          <a:xfrm>
            <a:off x="2279333" y="933768"/>
            <a:ext cx="5982335" cy="4054475"/>
          </a:xfrm>
          <a:prstGeom prst="rect">
            <a:avLst/>
          </a:prstGeom>
        </p:spPr>
      </p:pic>
      <p:pic>
        <p:nvPicPr>
          <p:cNvPr id="3" name="图片 4"/>
          <p:cNvPicPr>
            <a:picLocks noChangeAspect="1"/>
          </p:cNvPicPr>
          <p:nvPr/>
        </p:nvPicPr>
        <p:blipFill>
          <a:blip r:embed="rId5"/>
          <a:stretch>
            <a:fillRect/>
          </a:stretch>
        </p:blipFill>
        <p:spPr>
          <a:xfrm>
            <a:off x="4792345" y="1094423"/>
            <a:ext cx="3266440" cy="373316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25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ppt_y</p:attrName>
                                        </p:attrNameLst>
                                      </p:cBhvr>
                                      <p:tavLst>
                                        <p:tav tm="0">
                                          <p:val>
                                            <p:strVal val="#ppt_y-#ppt_h*1.125000"/>
                                          </p:val>
                                        </p:tav>
                                        <p:tav tm="100000">
                                          <p:val>
                                            <p:strVal val="#ppt_y"/>
                                          </p:val>
                                        </p:tav>
                                      </p:tavLst>
                                    </p:anim>
                                    <p:animEffect transition="in" filter="wipe(down)">
                                      <p:cBhvr>
                                        <p:cTn id="8" dur="500"/>
                                        <p:tgtEl>
                                          <p:spTgt spid="1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p:tgtEl>
                                          <p:spTgt spid="20"/>
                                        </p:tgtEl>
                                        <p:attrNameLst>
                                          <p:attrName>ppt_y</p:attrName>
                                        </p:attrNameLst>
                                      </p:cBhvr>
                                      <p:tavLst>
                                        <p:tav tm="0">
                                          <p:val>
                                            <p:strVal val="#ppt_y+#ppt_h*1.125000"/>
                                          </p:val>
                                        </p:tav>
                                        <p:tav tm="100000">
                                          <p:val>
                                            <p:strVal val="#ppt_y"/>
                                          </p:val>
                                        </p:tav>
                                      </p:tavLst>
                                    </p:anim>
                                    <p:animEffect transition="in" filter="wipe(up)">
                                      <p:cBhvr>
                                        <p:cTn id="14" dur="5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p:tgtEl>
                                          <p:spTgt spid="12"/>
                                        </p:tgtEl>
                                        <p:attrNameLst>
                                          <p:attrName>ppt_y</p:attrName>
                                        </p:attrNameLst>
                                      </p:cBhvr>
                                      <p:tavLst>
                                        <p:tav tm="0">
                                          <p:val>
                                            <p:strVal val="#ppt_y+#ppt_h*1.125000"/>
                                          </p:val>
                                        </p:tav>
                                        <p:tav tm="100000">
                                          <p:val>
                                            <p:strVal val="#ppt_y"/>
                                          </p:val>
                                        </p:tav>
                                      </p:tavLst>
                                    </p:anim>
                                    <p:animEffect transition="in" filter="wipe(up)">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p:tgtEl>
                                          <p:spTgt spid="13"/>
                                        </p:tgtEl>
                                        <p:attrNameLst>
                                          <p:attrName>ppt_y</p:attrName>
                                        </p:attrNameLst>
                                      </p:cBhvr>
                                      <p:tavLst>
                                        <p:tav tm="0">
                                          <p:val>
                                            <p:strVal val="#ppt_y+#ppt_h*1.125000"/>
                                          </p:val>
                                        </p:tav>
                                        <p:tav tm="100000">
                                          <p:val>
                                            <p:strVal val="#ppt_y"/>
                                          </p:val>
                                        </p:tav>
                                      </p:tavLst>
                                    </p:anim>
                                    <p:animEffect transition="in" filter="wipe(up)">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p:tgtEl>
                                          <p:spTgt spid="15"/>
                                        </p:tgtEl>
                                        <p:attrNameLst>
                                          <p:attrName>ppt_y</p:attrName>
                                        </p:attrNameLst>
                                      </p:cBhvr>
                                      <p:tavLst>
                                        <p:tav tm="0">
                                          <p:val>
                                            <p:strVal val="#ppt_y+#ppt_h*1.125000"/>
                                          </p:val>
                                        </p:tav>
                                        <p:tav tm="100000">
                                          <p:val>
                                            <p:strVal val="#ppt_y"/>
                                          </p:val>
                                        </p:tav>
                                      </p:tavLst>
                                    </p:anim>
                                    <p:animEffect transition="in" filter="wipe(up)">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p:tgtEl>
                                          <p:spTgt spid="3"/>
                                        </p:tgtEl>
                                        <p:attrNameLst>
                                          <p:attrName>ppt_y</p:attrName>
                                        </p:attrNameLst>
                                      </p:cBhvr>
                                      <p:tavLst>
                                        <p:tav tm="0">
                                          <p:val>
                                            <p:strVal val="#ppt_y+#ppt_h*1.125000"/>
                                          </p:val>
                                        </p:tav>
                                        <p:tav tm="100000">
                                          <p:val>
                                            <p:strVal val="#ppt_y"/>
                                          </p:val>
                                        </p:tav>
                                      </p:tavLst>
                                    </p:anim>
                                    <p:animEffect transition="in" filter="wipe(up)">
                                      <p:cBhvr>
                                        <p:cTn id="3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a:off x="2030065" y="1671490"/>
            <a:ext cx="2376264" cy="2025056"/>
          </a:xfrm>
          <a:prstGeom prst="triangle">
            <a:avLst/>
          </a:prstGeom>
          <a:solidFill>
            <a:schemeClr val="tx1">
              <a:lumMod val="65000"/>
              <a:lumOff val="35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TextBox 7"/>
          <p:cNvSpPr txBox="1"/>
          <p:nvPr/>
        </p:nvSpPr>
        <p:spPr>
          <a:xfrm>
            <a:off x="2419741" y="1856894"/>
            <a:ext cx="1826141" cy="1938992"/>
          </a:xfrm>
          <a:prstGeom prst="rect">
            <a:avLst/>
          </a:prstGeom>
          <a:noFill/>
        </p:spPr>
        <p:txBody>
          <a:bodyPr wrap="none" rtlCol="0">
            <a:spAutoFit/>
          </a:bodyPr>
          <a:lstStyle>
            <a:defPPr>
              <a:defRPr lang="zh-CN"/>
            </a:defPPr>
            <a:lvl1pPr>
              <a:defRPr sz="12000">
                <a:solidFill>
                  <a:schemeClr val="accent2"/>
                </a:solidFill>
                <a:latin typeface="Impact" panose="020B0806030902050204" pitchFamily="34" charset="0"/>
              </a:defRPr>
            </a:lvl1pPr>
          </a:lstStyle>
          <a:p>
            <a:r>
              <a:rPr lang="en-US" altLang="zh-CN" dirty="0" smtClean="0">
                <a:solidFill>
                  <a:srgbClr val="C50119"/>
                </a:solidFill>
              </a:rPr>
              <a:t>03</a:t>
            </a:r>
            <a:endParaRPr lang="zh-CN" altLang="en-US" dirty="0">
              <a:solidFill>
                <a:srgbClr val="C50119"/>
              </a:solidFill>
            </a:endParaRPr>
          </a:p>
        </p:txBody>
      </p:sp>
      <p:sp>
        <p:nvSpPr>
          <p:cNvPr id="6" name="TextBox 8"/>
          <p:cNvSpPr txBox="1"/>
          <p:nvPr/>
        </p:nvSpPr>
        <p:spPr>
          <a:xfrm>
            <a:off x="4211962" y="1912771"/>
            <a:ext cx="2926080" cy="972820"/>
          </a:xfrm>
          <a:prstGeom prst="rect">
            <a:avLst/>
          </a:prstGeom>
          <a:noFill/>
        </p:spPr>
        <p:txBody>
          <a:bodyPr wrap="none" rtlCol="0">
            <a:spAutoFit/>
          </a:bodyPr>
          <a:lstStyle/>
          <a:p>
            <a:pPr algn="l"/>
            <a:r>
              <a:rPr lang="zh-CN" altLang="en-US" sz="5400" b="1"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需求规定</a:t>
            </a:r>
            <a:endParaRPr lang="zh-CN" altLang="en-US" sz="5400" b="1"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cxnSp>
        <p:nvCxnSpPr>
          <p:cNvPr id="7" name="直接连接符 6"/>
          <p:cNvCxnSpPr/>
          <p:nvPr/>
        </p:nvCxnSpPr>
        <p:spPr>
          <a:xfrm>
            <a:off x="4152688" y="2826390"/>
            <a:ext cx="3083608"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572002" y="2920884"/>
            <a:ext cx="1626488" cy="384810"/>
            <a:chOff x="1694389" y="3210530"/>
            <a:chExt cx="1626488" cy="384810"/>
          </a:xfrm>
        </p:grpSpPr>
        <p:sp>
          <p:nvSpPr>
            <p:cNvPr id="9" name="矩形 8"/>
            <p:cNvSpPr/>
            <p:nvPr/>
          </p:nvSpPr>
          <p:spPr>
            <a:xfrm flipH="1">
              <a:off x="1694389" y="3363838"/>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TextBox 14"/>
            <p:cNvSpPr txBox="1"/>
            <p:nvPr/>
          </p:nvSpPr>
          <p:spPr>
            <a:xfrm>
              <a:off x="1766397" y="3210530"/>
              <a:ext cx="1554480" cy="384810"/>
            </a:xfrm>
            <a:prstGeom prst="rect">
              <a:avLst/>
            </a:prstGeom>
            <a:noFill/>
          </p:spPr>
          <p:txBody>
            <a:bodyPr wrap="none" rtlCol="0">
              <a:spAutoFit/>
            </a:bodyPr>
            <a:lstStyle/>
            <a:p>
              <a:pPr algn="l"/>
              <a:r>
                <a:rPr lang="zh-CN" altLang="en-US" sz="18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对功能的规定</a:t>
              </a:r>
              <a:endParaRPr lang="zh-CN" altLang="en-US" sz="18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grpSp>
        <p:nvGrpSpPr>
          <p:cNvPr id="14" name="组合 13"/>
          <p:cNvGrpSpPr/>
          <p:nvPr/>
        </p:nvGrpSpPr>
        <p:grpSpPr>
          <a:xfrm>
            <a:off x="4572002" y="3280923"/>
            <a:ext cx="1626488" cy="384810"/>
            <a:chOff x="1694389" y="3875941"/>
            <a:chExt cx="1626488" cy="384810"/>
          </a:xfrm>
        </p:grpSpPr>
        <p:sp>
          <p:nvSpPr>
            <p:cNvPr id="15" name="矩形 14"/>
            <p:cNvSpPr/>
            <p:nvPr/>
          </p:nvSpPr>
          <p:spPr>
            <a:xfrm flipH="1">
              <a:off x="1694389" y="4029249"/>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TextBox 20"/>
            <p:cNvSpPr txBox="1"/>
            <p:nvPr/>
          </p:nvSpPr>
          <p:spPr>
            <a:xfrm>
              <a:off x="1766397" y="3875941"/>
              <a:ext cx="1554480" cy="384810"/>
            </a:xfrm>
            <a:prstGeom prst="rect">
              <a:avLst/>
            </a:prstGeom>
            <a:noFill/>
          </p:spPr>
          <p:txBody>
            <a:bodyPr wrap="none" rtlCol="0">
              <a:spAutoFit/>
            </a:bodyPr>
            <a:lstStyle/>
            <a:p>
              <a:pPr algn="l"/>
              <a:r>
                <a:rPr lang="zh-CN" altLang="en-US" sz="18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输入输出要求</a:t>
              </a:r>
              <a:endParaRPr lang="zh-CN" altLang="en-US" sz="18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sp>
        <p:nvSpPr>
          <p:cNvPr id="20" name="等腰三角形 19"/>
          <p:cNvSpPr/>
          <p:nvPr/>
        </p:nvSpPr>
        <p:spPr>
          <a:xfrm rot="18035669">
            <a:off x="2382961" y="1282355"/>
            <a:ext cx="360040" cy="310379"/>
          </a:xfrm>
          <a:prstGeom prst="triangle">
            <a:avLst/>
          </a:prstGeom>
          <a:solidFill>
            <a:srgbClr val="69A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等腰三角形 20"/>
          <p:cNvSpPr/>
          <p:nvPr/>
        </p:nvSpPr>
        <p:spPr>
          <a:xfrm rot="21283757">
            <a:off x="1968925" y="1497553"/>
            <a:ext cx="191945" cy="165470"/>
          </a:xfrm>
          <a:prstGeom prst="triangle">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等腰三角形 21"/>
          <p:cNvSpPr/>
          <p:nvPr/>
        </p:nvSpPr>
        <p:spPr>
          <a:xfrm rot="15968008">
            <a:off x="1663187" y="1888656"/>
            <a:ext cx="304349" cy="227352"/>
          </a:xfrm>
          <a:prstGeom prst="triangle">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 name="组合 1"/>
          <p:cNvGrpSpPr/>
          <p:nvPr/>
        </p:nvGrpSpPr>
        <p:grpSpPr>
          <a:xfrm>
            <a:off x="4572002" y="3661923"/>
            <a:ext cx="1855088" cy="384810"/>
            <a:chOff x="1694389" y="3875941"/>
            <a:chExt cx="1855088" cy="384810"/>
          </a:xfrm>
        </p:grpSpPr>
        <p:sp>
          <p:nvSpPr>
            <p:cNvPr id="3" name="矩形 2"/>
            <p:cNvSpPr/>
            <p:nvPr/>
          </p:nvSpPr>
          <p:spPr>
            <a:xfrm flipH="1">
              <a:off x="1694389" y="4029249"/>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11" name="TextBox 20"/>
            <p:cNvSpPr txBox="1"/>
            <p:nvPr/>
          </p:nvSpPr>
          <p:spPr>
            <a:xfrm>
              <a:off x="1766397" y="3875941"/>
              <a:ext cx="1783080" cy="384810"/>
            </a:xfrm>
            <a:prstGeom prst="rect">
              <a:avLst/>
            </a:prstGeom>
            <a:noFill/>
          </p:spPr>
          <p:txBody>
            <a:bodyPr wrap="none" rtlCol="0">
              <a:spAutoFit/>
            </a:bodyPr>
            <a:p>
              <a:pPr algn="l"/>
              <a:r>
                <a:rPr lang="zh-CN" altLang="en-US" sz="18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故障分析及要求</a:t>
              </a:r>
              <a:endParaRPr lang="zh-CN" altLang="en-US" sz="18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grpSp>
        <p:nvGrpSpPr>
          <p:cNvPr id="12" name="组合 11"/>
          <p:cNvGrpSpPr/>
          <p:nvPr/>
        </p:nvGrpSpPr>
        <p:grpSpPr>
          <a:xfrm>
            <a:off x="6383657" y="3277113"/>
            <a:ext cx="2083688" cy="384810"/>
            <a:chOff x="1694389" y="3875941"/>
            <a:chExt cx="2083688" cy="384810"/>
          </a:xfrm>
        </p:grpSpPr>
        <p:sp>
          <p:nvSpPr>
            <p:cNvPr id="13" name="矩形 12"/>
            <p:cNvSpPr/>
            <p:nvPr/>
          </p:nvSpPr>
          <p:spPr>
            <a:xfrm flipH="1">
              <a:off x="1694389" y="4029249"/>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TextBox 20"/>
            <p:cNvSpPr txBox="1"/>
            <p:nvPr/>
          </p:nvSpPr>
          <p:spPr>
            <a:xfrm>
              <a:off x="1766397" y="3875941"/>
              <a:ext cx="2011680" cy="384810"/>
            </a:xfrm>
            <a:prstGeom prst="rect">
              <a:avLst/>
            </a:prstGeom>
            <a:noFill/>
          </p:spPr>
          <p:txBody>
            <a:bodyPr wrap="none" rtlCol="0">
              <a:spAutoFit/>
            </a:bodyPr>
            <a:lstStyle/>
            <a:p>
              <a:pPr algn="l"/>
              <a:r>
                <a:rPr lang="zh-CN" altLang="en-US" sz="18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数据管理能力要求</a:t>
              </a:r>
              <a:endParaRPr lang="zh-CN" altLang="en-US" sz="18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grpSp>
        <p:nvGrpSpPr>
          <p:cNvPr id="18" name="组合 17"/>
          <p:cNvGrpSpPr/>
          <p:nvPr/>
        </p:nvGrpSpPr>
        <p:grpSpPr>
          <a:xfrm>
            <a:off x="6383657" y="2896113"/>
            <a:ext cx="1626488" cy="384810"/>
            <a:chOff x="1694389" y="3875941"/>
            <a:chExt cx="1626488" cy="384810"/>
          </a:xfrm>
        </p:grpSpPr>
        <p:sp>
          <p:nvSpPr>
            <p:cNvPr id="19" name="矩形 18"/>
            <p:cNvSpPr/>
            <p:nvPr/>
          </p:nvSpPr>
          <p:spPr>
            <a:xfrm flipH="1">
              <a:off x="1694389" y="4029249"/>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TextBox 20"/>
            <p:cNvSpPr txBox="1"/>
            <p:nvPr/>
          </p:nvSpPr>
          <p:spPr>
            <a:xfrm>
              <a:off x="1766397" y="3875941"/>
              <a:ext cx="1554480" cy="384810"/>
            </a:xfrm>
            <a:prstGeom prst="rect">
              <a:avLst/>
            </a:prstGeom>
            <a:noFill/>
          </p:spPr>
          <p:txBody>
            <a:bodyPr wrap="none" rtlCol="0">
              <a:spAutoFit/>
            </a:bodyPr>
            <a:lstStyle/>
            <a:p>
              <a:pPr algn="l"/>
              <a:r>
                <a:rPr lang="zh-CN" altLang="en-US" sz="18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对性能的规定</a:t>
              </a:r>
              <a:endParaRPr lang="zh-CN" altLang="en-US" sz="18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grpSp>
        <p:nvGrpSpPr>
          <p:cNvPr id="24" name="组合 23"/>
          <p:cNvGrpSpPr/>
          <p:nvPr/>
        </p:nvGrpSpPr>
        <p:grpSpPr>
          <a:xfrm>
            <a:off x="6355082" y="3696213"/>
            <a:ext cx="2380233" cy="384810"/>
            <a:chOff x="1694389" y="3875941"/>
            <a:chExt cx="2380233" cy="384810"/>
          </a:xfrm>
        </p:grpSpPr>
        <p:sp>
          <p:nvSpPr>
            <p:cNvPr id="25" name="矩形 24"/>
            <p:cNvSpPr/>
            <p:nvPr/>
          </p:nvSpPr>
          <p:spPr>
            <a:xfrm flipH="1">
              <a:off x="1694389" y="4029249"/>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TextBox 20"/>
            <p:cNvSpPr txBox="1"/>
            <p:nvPr/>
          </p:nvSpPr>
          <p:spPr>
            <a:xfrm>
              <a:off x="1766397" y="3875941"/>
              <a:ext cx="2308225" cy="384810"/>
            </a:xfrm>
            <a:prstGeom prst="rect">
              <a:avLst/>
            </a:prstGeom>
            <a:noFill/>
          </p:spPr>
          <p:txBody>
            <a:bodyPr wrap="none" rtlCol="0">
              <a:spAutoFit/>
            </a:bodyPr>
            <a:lstStyle/>
            <a:p>
              <a:pPr algn="l"/>
              <a:r>
                <a:rPr lang="zh-CN" altLang="en-US" sz="18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 将来可能提出的要求</a:t>
              </a:r>
              <a:endParaRPr lang="zh-CN" altLang="en-US" sz="18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spTree>
  </p:cSld>
  <p:clrMapOvr>
    <a:masterClrMapping/>
  </p:clrMapOvr>
  <mc:AlternateContent xmlns:mc="http://schemas.openxmlformats.org/markup-compatibility/2006">
    <mc:Choice xmlns:p14="http://schemas.microsoft.com/office/powerpoint/2010/main" Requires="p14">
      <p:transition p14:dur="250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100" fill="hold"/>
                                        <p:tgtEl>
                                          <p:spTgt spid="20"/>
                                        </p:tgtEl>
                                        <p:attrNameLst>
                                          <p:attrName>ppt_x</p:attrName>
                                        </p:attrNameLst>
                                      </p:cBhvr>
                                      <p:tavLst>
                                        <p:tav tm="0">
                                          <p:val>
                                            <p:strVal val="0-#ppt_w/2"/>
                                          </p:val>
                                        </p:tav>
                                        <p:tav tm="100000">
                                          <p:val>
                                            <p:strVal val="#ppt_x"/>
                                          </p:val>
                                        </p:tav>
                                      </p:tavLst>
                                    </p:anim>
                                    <p:anim calcmode="lin" valueType="num">
                                      <p:cBhvr additive="base">
                                        <p:cTn id="8" dur="1100" fill="hold"/>
                                        <p:tgtEl>
                                          <p:spTgt spid="20"/>
                                        </p:tgtEl>
                                        <p:attrNameLst>
                                          <p:attrName>ppt_y</p:attrName>
                                        </p:attrNameLst>
                                      </p:cBhvr>
                                      <p:tavLst>
                                        <p:tav tm="0">
                                          <p:val>
                                            <p:strVal val="0-#ppt_h/2"/>
                                          </p:val>
                                        </p:tav>
                                        <p:tav tm="100000">
                                          <p:val>
                                            <p:strVal val="#ppt_y"/>
                                          </p:val>
                                        </p:tav>
                                      </p:tavLst>
                                    </p:anim>
                                  </p:childTnLst>
                                </p:cTn>
                              </p:par>
                              <p:par>
                                <p:cTn id="9" presetID="8" presetClass="emph" presetSubtype="0" fill="hold" grpId="1" nodeType="withEffect">
                                  <p:stCondLst>
                                    <p:cond delay="0"/>
                                  </p:stCondLst>
                                  <p:childTnLst>
                                    <p:animRot by="21600000">
                                      <p:cBhvr>
                                        <p:cTn id="10" dur="1100" fill="hold"/>
                                        <p:tgtEl>
                                          <p:spTgt spid="20"/>
                                        </p:tgtEl>
                                        <p:attrNameLst>
                                          <p:attrName>r</p:attrName>
                                        </p:attrNameLst>
                                      </p:cBhvr>
                                    </p:animRot>
                                  </p:childTnLst>
                                </p:cTn>
                              </p:par>
                              <p:par>
                                <p:cTn id="11" presetID="2" presetClass="entr" presetSubtype="9" fill="hold" grpId="0" nodeType="withEffect">
                                  <p:stCondLst>
                                    <p:cond delay="60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1100" fill="hold"/>
                                        <p:tgtEl>
                                          <p:spTgt spid="21"/>
                                        </p:tgtEl>
                                        <p:attrNameLst>
                                          <p:attrName>ppt_x</p:attrName>
                                        </p:attrNameLst>
                                      </p:cBhvr>
                                      <p:tavLst>
                                        <p:tav tm="0">
                                          <p:val>
                                            <p:strVal val="0-#ppt_w/2"/>
                                          </p:val>
                                        </p:tav>
                                        <p:tav tm="100000">
                                          <p:val>
                                            <p:strVal val="#ppt_x"/>
                                          </p:val>
                                        </p:tav>
                                      </p:tavLst>
                                    </p:anim>
                                    <p:anim calcmode="lin" valueType="num">
                                      <p:cBhvr additive="base">
                                        <p:cTn id="14" dur="1100" fill="hold"/>
                                        <p:tgtEl>
                                          <p:spTgt spid="21"/>
                                        </p:tgtEl>
                                        <p:attrNameLst>
                                          <p:attrName>ppt_y</p:attrName>
                                        </p:attrNameLst>
                                      </p:cBhvr>
                                      <p:tavLst>
                                        <p:tav tm="0">
                                          <p:val>
                                            <p:strVal val="0-#ppt_h/2"/>
                                          </p:val>
                                        </p:tav>
                                        <p:tav tm="100000">
                                          <p:val>
                                            <p:strVal val="#ppt_y"/>
                                          </p:val>
                                        </p:tav>
                                      </p:tavLst>
                                    </p:anim>
                                  </p:childTnLst>
                                </p:cTn>
                              </p:par>
                              <p:par>
                                <p:cTn id="15" presetID="8" presetClass="emph" presetSubtype="0" fill="hold" grpId="1" nodeType="withEffect">
                                  <p:stCondLst>
                                    <p:cond delay="600"/>
                                  </p:stCondLst>
                                  <p:childTnLst>
                                    <p:animRot by="21600000">
                                      <p:cBhvr>
                                        <p:cTn id="16" dur="1100" fill="hold"/>
                                        <p:tgtEl>
                                          <p:spTgt spid="21"/>
                                        </p:tgtEl>
                                        <p:attrNameLst>
                                          <p:attrName>r</p:attrName>
                                        </p:attrNameLst>
                                      </p:cBhvr>
                                    </p:animRot>
                                  </p:childTnLst>
                                </p:cTn>
                              </p:par>
                              <p:par>
                                <p:cTn id="17" presetID="2" presetClass="entr" presetSubtype="9" fill="hold" grpId="0" nodeType="withEffect">
                                  <p:stCondLst>
                                    <p:cond delay="12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1100" fill="hold"/>
                                        <p:tgtEl>
                                          <p:spTgt spid="22"/>
                                        </p:tgtEl>
                                        <p:attrNameLst>
                                          <p:attrName>ppt_x</p:attrName>
                                        </p:attrNameLst>
                                      </p:cBhvr>
                                      <p:tavLst>
                                        <p:tav tm="0">
                                          <p:val>
                                            <p:strVal val="0-#ppt_w/2"/>
                                          </p:val>
                                        </p:tav>
                                        <p:tav tm="100000">
                                          <p:val>
                                            <p:strVal val="#ppt_x"/>
                                          </p:val>
                                        </p:tav>
                                      </p:tavLst>
                                    </p:anim>
                                    <p:anim calcmode="lin" valueType="num">
                                      <p:cBhvr additive="base">
                                        <p:cTn id="20" dur="1100" fill="hold"/>
                                        <p:tgtEl>
                                          <p:spTgt spid="22"/>
                                        </p:tgtEl>
                                        <p:attrNameLst>
                                          <p:attrName>ppt_y</p:attrName>
                                        </p:attrNameLst>
                                      </p:cBhvr>
                                      <p:tavLst>
                                        <p:tav tm="0">
                                          <p:val>
                                            <p:strVal val="0-#ppt_h/2"/>
                                          </p:val>
                                        </p:tav>
                                        <p:tav tm="100000">
                                          <p:val>
                                            <p:strVal val="#ppt_y"/>
                                          </p:val>
                                        </p:tav>
                                      </p:tavLst>
                                    </p:anim>
                                  </p:childTnLst>
                                </p:cTn>
                              </p:par>
                              <p:par>
                                <p:cTn id="21" presetID="8" presetClass="emph" presetSubtype="0" fill="hold" grpId="1" nodeType="withEffect">
                                  <p:stCondLst>
                                    <p:cond delay="1200"/>
                                  </p:stCondLst>
                                  <p:childTnLst>
                                    <p:animRot by="21600000">
                                      <p:cBhvr>
                                        <p:cTn id="22" dur="1100" fill="hold"/>
                                        <p:tgtEl>
                                          <p:spTgt spid="22"/>
                                        </p:tgtEl>
                                        <p:attrNameLst>
                                          <p:attrName>r</p:attrName>
                                        </p:attrNameLst>
                                      </p:cBhvr>
                                    </p:animRot>
                                  </p:childTnLst>
                                </p:cTn>
                              </p:par>
                              <p:par>
                                <p:cTn id="23" presetID="2" presetClass="entr" presetSubtype="9" fill="hold" grpId="0" nodeType="withEffect">
                                  <p:stCondLst>
                                    <p:cond delay="60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1100" fill="hold"/>
                                        <p:tgtEl>
                                          <p:spTgt spid="4"/>
                                        </p:tgtEl>
                                        <p:attrNameLst>
                                          <p:attrName>ppt_x</p:attrName>
                                        </p:attrNameLst>
                                      </p:cBhvr>
                                      <p:tavLst>
                                        <p:tav tm="0">
                                          <p:val>
                                            <p:strVal val="0-#ppt_w/2"/>
                                          </p:val>
                                        </p:tav>
                                        <p:tav tm="100000">
                                          <p:val>
                                            <p:strVal val="#ppt_x"/>
                                          </p:val>
                                        </p:tav>
                                      </p:tavLst>
                                    </p:anim>
                                    <p:anim calcmode="lin" valueType="num">
                                      <p:cBhvr additive="base">
                                        <p:cTn id="26" dur="1100" fill="hold"/>
                                        <p:tgtEl>
                                          <p:spTgt spid="4"/>
                                        </p:tgtEl>
                                        <p:attrNameLst>
                                          <p:attrName>ppt_y</p:attrName>
                                        </p:attrNameLst>
                                      </p:cBhvr>
                                      <p:tavLst>
                                        <p:tav tm="0">
                                          <p:val>
                                            <p:strVal val="0-#ppt_h/2"/>
                                          </p:val>
                                        </p:tav>
                                        <p:tav tm="100000">
                                          <p:val>
                                            <p:strVal val="#ppt_y"/>
                                          </p:val>
                                        </p:tav>
                                      </p:tavLst>
                                    </p:anim>
                                  </p:childTnLst>
                                </p:cTn>
                              </p:par>
                              <p:par>
                                <p:cTn id="27" presetID="8" presetClass="emph" presetSubtype="0" fill="hold" grpId="1" nodeType="withEffect">
                                  <p:stCondLst>
                                    <p:cond delay="700"/>
                                  </p:stCondLst>
                                  <p:childTnLst>
                                    <p:animRot by="21600000">
                                      <p:cBhvr>
                                        <p:cTn id="28" dur="1100" fill="hold"/>
                                        <p:tgtEl>
                                          <p:spTgt spid="4"/>
                                        </p:tgtEl>
                                        <p:attrNameLst>
                                          <p:attrName>r</p:attrName>
                                        </p:attrNameLst>
                                      </p:cBhvr>
                                    </p:animRo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par>
                          <p:cTn id="33" fill="hold">
                            <p:stCondLst>
                              <p:cond delay="2000"/>
                            </p:stCondLst>
                            <p:childTnLst>
                              <p:par>
                                <p:cTn id="34" presetID="22" presetClass="entr" presetSubtype="8"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par>
                          <p:cTn id="37" fill="hold">
                            <p:stCondLst>
                              <p:cond delay="2500"/>
                            </p:stCondLst>
                            <p:childTnLst>
                              <p:par>
                                <p:cTn id="38" presetID="12" presetClass="entr" presetSubtype="1" fill="hold" grpId="0" nodeType="after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p:tgtEl>
                                          <p:spTgt spid="6"/>
                                        </p:tgtEl>
                                        <p:attrNameLst>
                                          <p:attrName>ppt_y</p:attrName>
                                        </p:attrNameLst>
                                      </p:cBhvr>
                                      <p:tavLst>
                                        <p:tav tm="0">
                                          <p:val>
                                            <p:strVal val="#ppt_y-#ppt_h*1.125000"/>
                                          </p:val>
                                        </p:tav>
                                        <p:tav tm="100000">
                                          <p:val>
                                            <p:strVal val="#ppt_y"/>
                                          </p:val>
                                        </p:tav>
                                      </p:tavLst>
                                    </p:anim>
                                    <p:animEffect transition="in" filter="wipe(down)">
                                      <p:cBhvr>
                                        <p:cTn id="41" dur="500"/>
                                        <p:tgtEl>
                                          <p:spTgt spid="6"/>
                                        </p:tgtEl>
                                      </p:cBhvr>
                                    </p:animEffect>
                                  </p:childTnLst>
                                </p:cTn>
                              </p:par>
                              <p:par>
                                <p:cTn id="42" presetID="42" presetClass="entr" presetSubtype="0" fill="hold" nodeType="withEffect">
                                  <p:stCondLst>
                                    <p:cond delay="20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anim calcmode="lin" valueType="num">
                                      <p:cBhvr>
                                        <p:cTn id="45" dur="500" fill="hold"/>
                                        <p:tgtEl>
                                          <p:spTgt spid="8"/>
                                        </p:tgtEl>
                                        <p:attrNameLst>
                                          <p:attrName>ppt_x</p:attrName>
                                        </p:attrNameLst>
                                      </p:cBhvr>
                                      <p:tavLst>
                                        <p:tav tm="0">
                                          <p:val>
                                            <p:strVal val="#ppt_x"/>
                                          </p:val>
                                        </p:tav>
                                        <p:tav tm="100000">
                                          <p:val>
                                            <p:strVal val="#ppt_x"/>
                                          </p:val>
                                        </p:tav>
                                      </p:tavLst>
                                    </p:anim>
                                    <p:anim calcmode="lin" valueType="num">
                                      <p:cBhvr>
                                        <p:cTn id="46" dur="500" fill="hold"/>
                                        <p:tgtEl>
                                          <p:spTgt spid="8"/>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60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anim calcmode="lin" valueType="num">
                                      <p:cBhvr>
                                        <p:cTn id="50" dur="500" fill="hold"/>
                                        <p:tgtEl>
                                          <p:spTgt spid="14"/>
                                        </p:tgtEl>
                                        <p:attrNameLst>
                                          <p:attrName>ppt_x</p:attrName>
                                        </p:attrNameLst>
                                      </p:cBhvr>
                                      <p:tavLst>
                                        <p:tav tm="0">
                                          <p:val>
                                            <p:strVal val="#ppt_x"/>
                                          </p:val>
                                        </p:tav>
                                        <p:tav tm="100000">
                                          <p:val>
                                            <p:strVal val="#ppt_x"/>
                                          </p:val>
                                        </p:tav>
                                      </p:tavLst>
                                    </p:anim>
                                    <p:anim calcmode="lin" valueType="num">
                                      <p:cBhvr>
                                        <p:cTn id="51" dur="500" fill="hold"/>
                                        <p:tgtEl>
                                          <p:spTgt spid="14"/>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60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500"/>
                                        <p:tgtEl>
                                          <p:spTgt spid="2"/>
                                        </p:tgtEl>
                                      </p:cBhvr>
                                    </p:animEffect>
                                    <p:anim calcmode="lin" valueType="num">
                                      <p:cBhvr>
                                        <p:cTn id="55" dur="500" fill="hold"/>
                                        <p:tgtEl>
                                          <p:spTgt spid="2"/>
                                        </p:tgtEl>
                                        <p:attrNameLst>
                                          <p:attrName>ppt_x</p:attrName>
                                        </p:attrNameLst>
                                      </p:cBhvr>
                                      <p:tavLst>
                                        <p:tav tm="0">
                                          <p:val>
                                            <p:strVal val="#ppt_x"/>
                                          </p:val>
                                        </p:tav>
                                        <p:tav tm="100000">
                                          <p:val>
                                            <p:strVal val="#ppt_x"/>
                                          </p:val>
                                        </p:tav>
                                      </p:tavLst>
                                    </p:anim>
                                    <p:anim calcmode="lin" valueType="num">
                                      <p:cBhvr>
                                        <p:cTn id="56" dur="500" fill="hold"/>
                                        <p:tgtEl>
                                          <p:spTgt spid="2"/>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60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500"/>
                                        <p:tgtEl>
                                          <p:spTgt spid="12"/>
                                        </p:tgtEl>
                                      </p:cBhvr>
                                    </p:animEffect>
                                    <p:anim calcmode="lin" valueType="num">
                                      <p:cBhvr>
                                        <p:cTn id="60" dur="500" fill="hold"/>
                                        <p:tgtEl>
                                          <p:spTgt spid="12"/>
                                        </p:tgtEl>
                                        <p:attrNameLst>
                                          <p:attrName>ppt_x</p:attrName>
                                        </p:attrNameLst>
                                      </p:cBhvr>
                                      <p:tavLst>
                                        <p:tav tm="0">
                                          <p:val>
                                            <p:strVal val="#ppt_x"/>
                                          </p:val>
                                        </p:tav>
                                        <p:tav tm="100000">
                                          <p:val>
                                            <p:strVal val="#ppt_x"/>
                                          </p:val>
                                        </p:tav>
                                      </p:tavLst>
                                    </p:anim>
                                    <p:anim calcmode="lin" valueType="num">
                                      <p:cBhvr>
                                        <p:cTn id="61" dur="500" fill="hold"/>
                                        <p:tgtEl>
                                          <p:spTgt spid="12"/>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60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anim calcmode="lin" valueType="num">
                                      <p:cBhvr>
                                        <p:cTn id="65" dur="500" fill="hold"/>
                                        <p:tgtEl>
                                          <p:spTgt spid="18"/>
                                        </p:tgtEl>
                                        <p:attrNameLst>
                                          <p:attrName>ppt_x</p:attrName>
                                        </p:attrNameLst>
                                      </p:cBhvr>
                                      <p:tavLst>
                                        <p:tav tm="0">
                                          <p:val>
                                            <p:strVal val="#ppt_x"/>
                                          </p:val>
                                        </p:tav>
                                        <p:tav tm="100000">
                                          <p:val>
                                            <p:strVal val="#ppt_x"/>
                                          </p:val>
                                        </p:tav>
                                      </p:tavLst>
                                    </p:anim>
                                    <p:anim calcmode="lin" valueType="num">
                                      <p:cBhvr>
                                        <p:cTn id="66" dur="500" fill="hold"/>
                                        <p:tgtEl>
                                          <p:spTgt spid="18"/>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60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500"/>
                                        <p:tgtEl>
                                          <p:spTgt spid="24"/>
                                        </p:tgtEl>
                                      </p:cBhvr>
                                    </p:animEffect>
                                    <p:anim calcmode="lin" valueType="num">
                                      <p:cBhvr>
                                        <p:cTn id="70" dur="500" fill="hold"/>
                                        <p:tgtEl>
                                          <p:spTgt spid="24"/>
                                        </p:tgtEl>
                                        <p:attrNameLst>
                                          <p:attrName>ppt_x</p:attrName>
                                        </p:attrNameLst>
                                      </p:cBhvr>
                                      <p:tavLst>
                                        <p:tav tm="0">
                                          <p:val>
                                            <p:strVal val="#ppt_x"/>
                                          </p:val>
                                        </p:tav>
                                        <p:tav tm="100000">
                                          <p:val>
                                            <p:strVal val="#ppt_x"/>
                                          </p:val>
                                        </p:tav>
                                      </p:tavLst>
                                    </p:anim>
                                    <p:anim calcmode="lin" valueType="num">
                                      <p:cBhvr>
                                        <p:cTn id="71" dur="5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6" grpId="0"/>
      <p:bldP spid="20" grpId="0" animBg="1"/>
      <p:bldP spid="20" grpId="1" animBg="1"/>
      <p:bldP spid="21" grpId="0" animBg="1"/>
      <p:bldP spid="21" grpId="1" animBg="1"/>
      <p:bldP spid="22" grpId="0" animBg="1"/>
      <p:bldP spid="22"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098001" y="1107425"/>
            <a:ext cx="7056784" cy="2880320"/>
          </a:xfrm>
          <a:prstGeom prst="roundRect">
            <a:avLst>
              <a:gd name="adj" fmla="val 9960"/>
            </a:avLst>
          </a:prstGeom>
          <a:solidFill>
            <a:srgbClr val="69AC89"/>
          </a:solidFill>
          <a:ln w="9525" cap="flat" cmpd="sng" algn="ctr">
            <a:solidFill>
              <a:sysClr val="window" lastClr="FFFFFF"/>
            </a:solidFill>
            <a:prstDash val="solid"/>
          </a:ln>
          <a:effectLst>
            <a:outerShdw blurRad="571500" dist="2413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微软雅黑" panose="020B0503020204020204" pitchFamily="34" charset="-122"/>
              <a:cs typeface="+mn-cs"/>
            </a:endParaRPr>
          </a:p>
        </p:txBody>
      </p:sp>
      <p:sp>
        <p:nvSpPr>
          <p:cNvPr id="5" name="圆角矩形 4"/>
          <p:cNvSpPr/>
          <p:nvPr/>
        </p:nvSpPr>
        <p:spPr>
          <a:xfrm>
            <a:off x="1314025" y="1359644"/>
            <a:ext cx="6624736" cy="2376264"/>
          </a:xfrm>
          <a:prstGeom prst="roundRect">
            <a:avLst/>
          </a:prstGeom>
          <a:solidFill>
            <a:sysClr val="window" lastClr="FFFFFF"/>
          </a:solidFill>
          <a:ln w="25400" cap="flat" cmpd="sng" algn="ctr">
            <a:solidFill>
              <a:sysClr val="window" lastClr="FFFFFF">
                <a:lumMod val="95000"/>
              </a:sysClr>
            </a:solidFill>
            <a:prstDash val="solid"/>
          </a:ln>
          <a:effectLst>
            <a:outerShdw blurRad="279400" dist="101600" dir="5400000" algn="t" rotWithShape="0">
              <a:prstClr val="black">
                <a:alpha val="34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微软雅黑" panose="020B0503020204020204" pitchFamily="34" charset="-122"/>
              <a:cs typeface="+mn-cs"/>
            </a:endParaRPr>
          </a:p>
        </p:txBody>
      </p:sp>
      <p:graphicFrame>
        <p:nvGraphicFramePr>
          <p:cNvPr id="0" name="表格 -1"/>
          <p:cNvGraphicFramePr/>
          <p:nvPr/>
        </p:nvGraphicFramePr>
        <p:xfrm>
          <a:off x="1937703" y="1494790"/>
          <a:ext cx="5267960" cy="0"/>
        </p:xfrm>
        <a:graphic>
          <a:graphicData uri="http://schemas.openxmlformats.org/drawingml/2006/table">
            <a:tbl>
              <a:tblPr firstRow="1" bandRow="1">
                <a:tableStyleId>{5940675A-B579-460E-94D1-54222C63F5DA}</a:tableStyleId>
              </a:tblPr>
              <a:tblGrid>
                <a:gridCol w="1238250"/>
                <a:gridCol w="901700"/>
                <a:gridCol w="3127375"/>
              </a:tblGrid>
              <a:tr h="0">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文件</a:t>
                      </a:r>
                      <a:r>
                        <a:rPr lang="zh-CN" altLang="en-US" sz="1200" b="0" u="none">
                          <a:latin typeface="Calibri" panose="020F0502020204030204" pitchFamily="34" charset="0"/>
                          <a:ea typeface="Calibri" panose="020F0502020204030204" pitchFamily="34" charset="0"/>
                          <a:cs typeface="Calibri" panose="020F0502020204030204" pitchFamily="34" charset="0"/>
                        </a:rPr>
                        <a:t>状态：</a:t>
                      </a:r>
                      <a:r>
                        <a:rPr lang="en-US" altLang="zh-CN"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Calibri" panose="020F0502020204030204" pitchFamily="34" charset="0"/>
                          <a:ea typeface="Calibri" panose="020F0502020204030204" pitchFamily="34" charset="0"/>
                          <a:cs typeface="Calibri" panose="020F0502020204030204" pitchFamily="34" charset="0"/>
                        </a:rPr>
                        <a:t> √ </a:t>
                      </a:r>
                      <a:r>
                        <a:rPr lang="en-US" altLang="zh-CN"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Calibri" panose="020F0502020204030204" pitchFamily="34" charset="0"/>
                          <a:ea typeface="Calibri" panose="020F0502020204030204" pitchFamily="34" charset="0"/>
                          <a:cs typeface="Calibri" panose="020F0502020204030204" pitchFamily="34" charset="0"/>
                        </a:rPr>
                        <a:t> </a:t>
                      </a:r>
                      <a:r>
                        <a:rPr lang="zh-CN" altLang="en-US" sz="1200" b="0" u="none">
                          <a:latin typeface="宋体" panose="02010600030101010101" pitchFamily="2" charset="-122"/>
                          <a:ea typeface="宋体" panose="02010600030101010101" pitchFamily="2" charset="-122"/>
                          <a:cs typeface="宋体" panose="02010600030101010101" pitchFamily="2" charset="-122"/>
                        </a:rPr>
                        <a:t>草稿</a:t>
                      </a:r>
                      <a:r>
                        <a:rPr lang="en-US" altLang="zh-CN" sz="1200" b="0" u="none">
                          <a:latin typeface="Calibri" panose="020F0502020204030204" pitchFamily="34" charset="0"/>
                          <a:ea typeface="Calibri" panose="020F0502020204030204" pitchFamily="34" charset="0"/>
                          <a:cs typeface="Calibri" panose="020F0502020204030204" pitchFamily="34" charset="0"/>
                        </a:rPr>
                        <a:t>[  ] </a:t>
                      </a:r>
                      <a:r>
                        <a:rPr lang="zh-CN" altLang="en-US" sz="1200" b="0" u="none">
                          <a:latin typeface="宋体" panose="02010600030101010101" pitchFamily="2" charset="-122"/>
                          <a:ea typeface="宋体" panose="02010600030101010101" pitchFamily="2" charset="-122"/>
                          <a:cs typeface="宋体" panose="02010600030101010101" pitchFamily="2" charset="-122"/>
                        </a:rPr>
                        <a:t>正式发布</a:t>
                      </a:r>
                      <a:r>
                        <a:rPr lang="en-US" altLang="zh-CN" sz="1200" b="0" u="none">
                          <a:latin typeface="Calibri" panose="020F0502020204030204" pitchFamily="34" charset="0"/>
                          <a:ea typeface="Calibri" panose="020F0502020204030204" pitchFamily="34" charset="0"/>
                          <a:cs typeface="Calibri" panose="020F0502020204030204" pitchFamily="34" charset="0"/>
                        </a:rPr>
                        <a:t>[  ] </a:t>
                      </a:r>
                      <a:r>
                        <a:rPr lang="zh-CN" altLang="en-US" sz="1200" b="0" u="none">
                          <a:latin typeface="宋体" panose="02010600030101010101" pitchFamily="2" charset="-122"/>
                          <a:ea typeface="宋体" panose="02010600030101010101" pitchFamily="2" charset="-122"/>
                          <a:cs typeface="宋体" panose="02010600030101010101" pitchFamily="2" charset="-122"/>
                        </a:rPr>
                        <a:t>正在</a:t>
                      </a:r>
                      <a:r>
                        <a:rPr lang="zh-CN" altLang="en-US" sz="1200" b="0" u="none">
                          <a:latin typeface="Calibri" panose="020F0502020204030204" pitchFamily="34" charset="0"/>
                          <a:ea typeface="Calibri" panose="020F0502020204030204" pitchFamily="34" charset="0"/>
                          <a:cs typeface="Calibri" panose="020F0502020204030204" pitchFamily="34" charset="0"/>
                        </a:rPr>
                        <a:t>修改</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highlight>
                            <a:srgbClr val="D9D9D9"/>
                          </a:highlight>
                          <a:latin typeface="宋体" panose="02010600030101010101" pitchFamily="2" charset="-122"/>
                          <a:ea typeface="宋体" panose="02010600030101010101" pitchFamily="2" charset="-122"/>
                          <a:cs typeface="宋体" panose="02010600030101010101" pitchFamily="2" charset="-122"/>
                        </a:rPr>
                        <a:t>文件</a:t>
                      </a:r>
                      <a:r>
                        <a:rPr lang="zh-CN" altLang="en-US" sz="1200" b="0" u="none">
                          <a:highlight>
                            <a:srgbClr val="D9D9D9"/>
                          </a:highlight>
                          <a:latin typeface="Calibri" panose="020F0502020204030204" pitchFamily="34" charset="0"/>
                          <a:ea typeface="Calibri" panose="020F0502020204030204" pitchFamily="34" charset="0"/>
                          <a:cs typeface="Calibri" panose="020F0502020204030204" pitchFamily="34" charset="0"/>
                        </a:rPr>
                        <a:t>标识</a:t>
                      </a:r>
                      <a:r>
                        <a:rPr lang="zh-CN" altLang="en-US" sz="1200" b="0" u="none">
                          <a:highlight>
                            <a:srgbClr val="D9D9D9"/>
                          </a:highlight>
                          <a:latin typeface="宋体" panose="02010600030101010101" pitchFamily="2" charset="-122"/>
                          <a:ea typeface="宋体" panose="02010600030101010101" pitchFamily="2" charset="-122"/>
                          <a:cs typeface="宋体" panose="02010600030101010101" pitchFamily="2" charset="-122"/>
                        </a:rPr>
                        <a:t>：</a:t>
                      </a:r>
                      <a:endParaRPr lang="zh-CN" altLang="en-US" sz="1200" b="0" u="none">
                        <a:highlight>
                          <a:srgbClr val="D9D9D9"/>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G06-project</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rowSpan="3">
                  <a:txBody>
                    <a:bodyPr/>
                    <a:p>
                      <a:pPr marL="0" indent="0" algn="l">
                        <a:buNone/>
                      </a:pPr>
                      <a:r>
                        <a:rPr lang="en-US" altLang="zh-CN" sz="1200" b="0" u="none">
                          <a:latin typeface="Calibri" panose="020F0502020204030204" pitchFamily="34" charset="0"/>
                          <a:ea typeface="Calibri" panose="020F0502020204030204" pitchFamily="34" charset="0"/>
                          <a:cs typeface="Calibri" panose="020F0502020204030204" pitchFamily="34" charset="0"/>
                        </a:rPr>
                        <a:t> [ √ ] 草稿</a:t>
                      </a:r>
                      <a:endParaRPr lang="en-US" altLang="zh-CN" sz="1200" b="0" u="none">
                        <a:latin typeface="Calibri" panose="020F0502020204030204" pitchFamily="34" charset="0"/>
                        <a:ea typeface="Calibri" panose="020F0502020204030204" pitchFamily="34" charset="0"/>
                        <a:cs typeface="Calibri" panose="020F0502020204030204" pitchFamily="34" charset="0"/>
                      </a:endParaRPr>
                    </a:p>
                    <a:p>
                      <a:pPr marL="0" indent="0" algn="l">
                        <a:buNone/>
                      </a:pPr>
                      <a:r>
                        <a:rPr lang="en-US" altLang="zh-CN" sz="1200" b="0" u="none">
                          <a:latin typeface="Calibri" panose="020F0502020204030204" pitchFamily="34" charset="0"/>
                          <a:ea typeface="Calibri" panose="020F0502020204030204" pitchFamily="34" charset="0"/>
                          <a:cs typeface="Calibri" panose="020F0502020204030204" pitchFamily="34" charset="0"/>
                        </a:rPr>
                        <a:t>[  ] 正式发布</a:t>
                      </a:r>
                      <a:endParaRPr lang="en-US" altLang="zh-CN" sz="1200" b="0" u="none">
                        <a:latin typeface="Calibri" panose="020F0502020204030204" pitchFamily="34" charset="0"/>
                        <a:ea typeface="Calibri" panose="020F0502020204030204" pitchFamily="34" charset="0"/>
                        <a:cs typeface="Calibri" panose="020F0502020204030204" pitchFamily="34" charset="0"/>
                      </a:endParaRPr>
                    </a:p>
                    <a:p>
                      <a:pPr marL="0" indent="0" algn="l">
                        <a:buNone/>
                      </a:pPr>
                      <a:r>
                        <a:rPr lang="en-US" altLang="zh-CN" sz="1200" b="0" u="none">
                          <a:latin typeface="Calibri" panose="020F0502020204030204" pitchFamily="34" charset="0"/>
                          <a:ea typeface="Calibri" panose="020F0502020204030204" pitchFamily="34" charset="0"/>
                          <a:cs typeface="Calibri" panose="020F0502020204030204" pitchFamily="34" charset="0"/>
                        </a:rPr>
                        <a:t>[  ] 正在修改</a:t>
                      </a:r>
                      <a:endParaRPr lang="en-US" altLang="zh-CN" sz="1200" b="0" u="none">
                        <a:latin typeface="Calibri" panose="020F0502020204030204" pitchFamily="34" charset="0"/>
                        <a:ea typeface="Calibri" panose="020F0502020204030204" pitchFamily="34" charset="0"/>
                        <a:cs typeface="Calibri" panose="020F0502020204030204" pitchFamily="3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highlight>
                            <a:srgbClr val="D9D9D9"/>
                          </a:highlight>
                          <a:latin typeface="宋体" panose="02010600030101010101" pitchFamily="2" charset="-122"/>
                          <a:ea typeface="宋体" panose="02010600030101010101" pitchFamily="2" charset="-122"/>
                          <a:cs typeface="宋体" panose="02010600030101010101" pitchFamily="2" charset="-122"/>
                        </a:rPr>
                        <a:t>当前</a:t>
                      </a:r>
                      <a:r>
                        <a:rPr lang="zh-CN" altLang="en-US" sz="1200" b="0" u="none">
                          <a:highlight>
                            <a:srgbClr val="D9D9D9"/>
                          </a:highlight>
                          <a:latin typeface="Calibri" panose="020F0502020204030204" pitchFamily="34" charset="0"/>
                          <a:ea typeface="Calibri" panose="020F0502020204030204" pitchFamily="34" charset="0"/>
                          <a:cs typeface="Calibri" panose="020F0502020204030204" pitchFamily="34" charset="0"/>
                        </a:rPr>
                        <a:t>版本：</a:t>
                      </a:r>
                      <a:endParaRPr lang="zh-CN" altLang="en-US" sz="1200" b="0" u="none">
                        <a:highlight>
                          <a:srgbClr val="D9D9D9"/>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1.1.0</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vMerge="1">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highlight>
                            <a:srgbClr val="D9D9D9"/>
                          </a:highlight>
                          <a:latin typeface="宋体" panose="02010600030101010101" pitchFamily="2" charset="-122"/>
                          <a:ea typeface="宋体" panose="02010600030101010101" pitchFamily="2" charset="-122"/>
                          <a:cs typeface="宋体" panose="02010600030101010101" pitchFamily="2" charset="-122"/>
                        </a:rPr>
                        <a:t>作者：</a:t>
                      </a:r>
                      <a:endParaRPr lang="zh-CN" altLang="en-US" sz="1200" b="0" u="none">
                        <a:highlight>
                          <a:srgbClr val="D9D9D9"/>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江泓 曾雨晴 于欣汝</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vMerge="1">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highlight>
                            <a:srgbClr val="D9D9D9"/>
                          </a:highlight>
                          <a:latin typeface="宋体" panose="02010600030101010101" pitchFamily="2" charset="-122"/>
                          <a:ea typeface="宋体" panose="02010600030101010101" pitchFamily="2" charset="-122"/>
                          <a:cs typeface="宋体" panose="02010600030101010101" pitchFamily="2" charset="-122"/>
                        </a:rPr>
                        <a:t>完成</a:t>
                      </a:r>
                      <a:r>
                        <a:rPr lang="zh-CN" altLang="en-US" sz="1200" b="0" u="none">
                          <a:highlight>
                            <a:srgbClr val="D9D9D9"/>
                          </a:highlight>
                          <a:latin typeface="Calibri" panose="020F0502020204030204" pitchFamily="34" charset="0"/>
                          <a:ea typeface="Calibri" panose="020F0502020204030204" pitchFamily="34" charset="0"/>
                          <a:cs typeface="Calibri" panose="020F0502020204030204" pitchFamily="34" charset="0"/>
                        </a:rPr>
                        <a:t>日期：</a:t>
                      </a:r>
                      <a:endParaRPr lang="zh-CN" altLang="en-US" sz="1200" b="0" u="none">
                        <a:highlight>
                          <a:srgbClr val="D9D9D9"/>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2017-04-</a:t>
                      </a:r>
                      <a:r>
                        <a:rPr lang="en-US" sz="1200" b="0" u="none">
                          <a:latin typeface="宋体" panose="02010600030101010101" pitchFamily="2" charset="-122"/>
                          <a:ea typeface="宋体" panose="02010600030101010101" pitchFamily="2" charset="-122"/>
                          <a:cs typeface="宋体" panose="02010600030101010101" pitchFamily="2" charset="-122"/>
                        </a:rPr>
                        <a:t>4</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2" name="Freeform 5"/>
          <p:cNvSpPr/>
          <p:nvPr/>
        </p:nvSpPr>
        <p:spPr bwMode="auto">
          <a:xfrm>
            <a:off x="6233795" y="377825"/>
            <a:ext cx="1498600" cy="1497330"/>
          </a:xfrm>
          <a:prstGeom prst="ellipse">
            <a:avLst/>
          </a:prstGeom>
          <a:gradFill flip="none" rotWithShape="1">
            <a:gsLst>
              <a:gs pos="55000">
                <a:srgbClr val="E7E7E7"/>
              </a:gs>
              <a:gs pos="0">
                <a:schemeClr val="bg1"/>
              </a:gs>
              <a:gs pos="100000">
                <a:schemeClr val="bg1">
                  <a:lumMod val="75000"/>
                </a:schemeClr>
              </a:gs>
            </a:gsLst>
            <a:path path="circle">
              <a:fillToRect t="100000" r="100000"/>
            </a:path>
            <a:tileRect l="-100000" b="-100000"/>
          </a:gradFill>
          <a:ln w="12700">
            <a:gradFill flip="none" rotWithShape="1">
              <a:gsLst>
                <a:gs pos="0">
                  <a:schemeClr val="bg1">
                    <a:lumMod val="75000"/>
                  </a:schemeClr>
                </a:gs>
                <a:gs pos="100000">
                  <a:schemeClr val="bg1"/>
                </a:gs>
              </a:gsLst>
              <a:lin ang="18900000" scaled="1"/>
              <a:tileRect/>
            </a:gradFill>
          </a:ln>
          <a:effectLst>
            <a:outerShdw blurRad="203200" dist="88900" dir="8100000" sx="102000" sy="10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9" name="Freeform 5"/>
          <p:cNvSpPr/>
          <p:nvPr/>
        </p:nvSpPr>
        <p:spPr bwMode="auto">
          <a:xfrm>
            <a:off x="4871085" y="566420"/>
            <a:ext cx="1121410" cy="1120140"/>
          </a:xfrm>
          <a:prstGeom prst="ellipse">
            <a:avLst/>
          </a:prstGeom>
          <a:gradFill flip="none" rotWithShape="1">
            <a:gsLst>
              <a:gs pos="55000">
                <a:srgbClr val="E7E7E7"/>
              </a:gs>
              <a:gs pos="0">
                <a:schemeClr val="bg1"/>
              </a:gs>
              <a:gs pos="100000">
                <a:schemeClr val="bg1">
                  <a:lumMod val="75000"/>
                </a:schemeClr>
              </a:gs>
            </a:gsLst>
            <a:path path="circle">
              <a:fillToRect t="100000" r="100000"/>
            </a:path>
            <a:tileRect l="-100000" b="-100000"/>
          </a:gradFill>
          <a:ln w="12700">
            <a:gradFill flip="none" rotWithShape="1">
              <a:gsLst>
                <a:gs pos="0">
                  <a:schemeClr val="bg1">
                    <a:lumMod val="75000"/>
                  </a:schemeClr>
                </a:gs>
                <a:gs pos="100000">
                  <a:schemeClr val="bg1"/>
                </a:gs>
              </a:gsLst>
              <a:lin ang="18900000" scaled="1"/>
              <a:tileRect/>
            </a:gradFill>
          </a:ln>
          <a:effectLst>
            <a:outerShdw blurRad="203200" dist="88900" dir="8100000" sx="102000" sy="10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100" name="文本框 99"/>
          <p:cNvSpPr txBox="1"/>
          <p:nvPr/>
        </p:nvSpPr>
        <p:spPr>
          <a:xfrm>
            <a:off x="1860550" y="2595880"/>
            <a:ext cx="5080000" cy="365760"/>
          </a:xfrm>
          <a:prstGeom prst="rect">
            <a:avLst/>
          </a:prstGeom>
          <a:noFill/>
          <a:ln w="9525">
            <a:noFill/>
          </a:ln>
        </p:spPr>
        <p:txBody>
          <a:bodyPr>
            <a:spAutoFit/>
          </a:bodyPr>
          <a:p>
            <a:pPr marL="0" indent="0" algn="ctr"/>
            <a:r>
              <a:rPr lang="zh-CN" altLang="en-US" sz="1800" b="0" u="none">
                <a:latin typeface="宋体" panose="02010600030101010101" pitchFamily="2" charset="-122"/>
                <a:ea typeface="宋体" panose="02010600030101010101" pitchFamily="2" charset="-122"/>
                <a:cs typeface="宋体" panose="02010600030101010101" pitchFamily="2" charset="-122"/>
              </a:rPr>
              <a:t>版本历史</a:t>
            </a:r>
            <a:endParaRPr lang="zh-CN" altLang="en-US"/>
          </a:p>
        </p:txBody>
      </p:sp>
      <p:graphicFrame>
        <p:nvGraphicFramePr>
          <p:cNvPr id="2" name="表格 1"/>
          <p:cNvGraphicFramePr/>
          <p:nvPr/>
        </p:nvGraphicFramePr>
        <p:xfrm>
          <a:off x="1860550" y="2961640"/>
          <a:ext cx="5577205" cy="757555"/>
        </p:xfrm>
        <a:graphic>
          <a:graphicData uri="http://schemas.openxmlformats.org/drawingml/2006/table">
            <a:tbl>
              <a:tblPr firstRow="1" bandRow="1">
                <a:tableStyleId>{5940675A-B579-460E-94D1-54222C63F5DA}</a:tableStyleId>
              </a:tblPr>
              <a:tblGrid>
                <a:gridCol w="897255"/>
                <a:gridCol w="1720850"/>
                <a:gridCol w="1158875"/>
                <a:gridCol w="1800225"/>
              </a:tblGrid>
              <a:tr h="182880">
                <a:tc>
                  <a:txBody>
                    <a:bodyPr/>
                    <a:p>
                      <a:pPr marL="0" indent="0" algn="ctr">
                        <a:buNone/>
                      </a:pPr>
                      <a:r>
                        <a:rPr lang="zh-CN" altLang="en-US" sz="1200" b="0" u="none">
                          <a:highlight>
                            <a:srgbClr val="D9D9D9"/>
                          </a:highlight>
                          <a:latin typeface="宋体" panose="02010600030101010101" pitchFamily="2" charset="-122"/>
                          <a:ea typeface="宋体" panose="02010600030101010101" pitchFamily="2" charset="-122"/>
                          <a:cs typeface="宋体" panose="02010600030101010101" pitchFamily="2" charset="-122"/>
                        </a:rPr>
                        <a:t>版本</a:t>
                      </a:r>
                      <a:r>
                        <a:rPr lang="en-US" altLang="zh-CN" sz="1200" b="0" u="none">
                          <a:highlight>
                            <a:srgbClr val="D9D9D9"/>
                          </a:highlight>
                          <a:latin typeface="宋体" panose="02010600030101010101" pitchFamily="2" charset="-122"/>
                          <a:ea typeface="宋体" panose="02010600030101010101" pitchFamily="2" charset="-122"/>
                          <a:cs typeface="宋体" panose="02010600030101010101" pitchFamily="2" charset="-122"/>
                        </a:rPr>
                        <a:t>/</a:t>
                      </a:r>
                      <a:r>
                        <a:rPr lang="zh-CN" altLang="en-US" sz="1200" b="0" u="none">
                          <a:highlight>
                            <a:srgbClr val="D9D9D9"/>
                          </a:highlight>
                          <a:latin typeface="宋体" panose="02010600030101010101" pitchFamily="2" charset="-122"/>
                          <a:ea typeface="宋体" panose="02010600030101010101" pitchFamily="2" charset="-122"/>
                          <a:cs typeface="宋体" panose="02010600030101010101" pitchFamily="2" charset="-122"/>
                        </a:rPr>
                        <a:t>状态</a:t>
                      </a:r>
                      <a:endParaRPr lang="zh-CN" altLang="en-US" sz="1200" b="0" u="none">
                        <a:highlight>
                          <a:srgbClr val="D9D9D9"/>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marL="0" indent="0" algn="ctr">
                        <a:buNone/>
                      </a:pPr>
                      <a:r>
                        <a:rPr lang="zh-CN" altLang="en-US" sz="1200" b="0" u="none">
                          <a:highlight>
                            <a:srgbClr val="D9D9D9"/>
                          </a:highlight>
                          <a:latin typeface="宋体" panose="02010600030101010101" pitchFamily="2" charset="-122"/>
                          <a:ea typeface="宋体" panose="02010600030101010101" pitchFamily="2" charset="-122"/>
                          <a:cs typeface="宋体" panose="02010600030101010101" pitchFamily="2" charset="-122"/>
                        </a:rPr>
                        <a:t>参与者</a:t>
                      </a:r>
                      <a:endParaRPr lang="zh-CN" altLang="en-US" sz="1200" b="0" u="none">
                        <a:highlight>
                          <a:srgbClr val="D9D9D9"/>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marL="0" indent="0" algn="ctr">
                        <a:buNone/>
                      </a:pPr>
                      <a:r>
                        <a:rPr lang="zh-CN" altLang="en-US" sz="1200" b="0" u="none">
                          <a:highlight>
                            <a:srgbClr val="D9D9D9"/>
                          </a:highlight>
                          <a:latin typeface="宋体" panose="02010600030101010101" pitchFamily="2" charset="-122"/>
                          <a:ea typeface="宋体" panose="02010600030101010101" pitchFamily="2" charset="-122"/>
                          <a:cs typeface="宋体" panose="02010600030101010101" pitchFamily="2" charset="-122"/>
                        </a:rPr>
                        <a:t>起止日期</a:t>
                      </a:r>
                      <a:endParaRPr lang="zh-CN" altLang="en-US" sz="1200" b="0" u="none">
                        <a:highlight>
                          <a:srgbClr val="D9D9D9"/>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marL="0" indent="0" algn="ctr">
                        <a:buNone/>
                      </a:pPr>
                      <a:r>
                        <a:rPr lang="zh-CN" altLang="en-US" sz="1200" b="0" u="none">
                          <a:highlight>
                            <a:srgbClr val="D9D9D9"/>
                          </a:highlight>
                          <a:latin typeface="宋体" panose="02010600030101010101" pitchFamily="2" charset="-122"/>
                          <a:ea typeface="宋体" panose="02010600030101010101" pitchFamily="2" charset="-122"/>
                          <a:cs typeface="宋体" panose="02010600030101010101" pitchFamily="2" charset="-122"/>
                        </a:rPr>
                        <a:t>备注</a:t>
                      </a:r>
                      <a:endParaRPr lang="zh-CN" altLang="en-US" sz="1200" b="0" u="none">
                        <a:highlight>
                          <a:srgbClr val="D9D9D9"/>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r>
              <a:tr h="18288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1.1.0</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江泓 曾雨晴 于欣汝</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2017</a:t>
                      </a:r>
                      <a:r>
                        <a:rPr lang="zh-CN" altLang="en-US" sz="1200" b="0" u="none">
                          <a:latin typeface="宋体" panose="02010600030101010101" pitchFamily="2" charset="-122"/>
                          <a:ea typeface="宋体" panose="02010600030101010101" pitchFamily="2" charset="-122"/>
                          <a:cs typeface="宋体" panose="02010600030101010101" pitchFamily="2" charset="-122"/>
                        </a:rPr>
                        <a:t>年</a:t>
                      </a:r>
                      <a:r>
                        <a:rPr lang="en-US" altLang="zh-CN" sz="1200" b="0" u="none">
                          <a:latin typeface="宋体" panose="02010600030101010101" pitchFamily="2" charset="-122"/>
                          <a:ea typeface="宋体" panose="02010600030101010101" pitchFamily="2" charset="-122"/>
                          <a:cs typeface="宋体" panose="02010600030101010101" pitchFamily="2" charset="-122"/>
                        </a:rPr>
                        <a:t>3</a:t>
                      </a:r>
                      <a:r>
                        <a:rPr lang="zh-CN" altLang="en-US" sz="1200" b="0" u="none">
                          <a:latin typeface="宋体" panose="02010600030101010101" pitchFamily="2" charset="-122"/>
                          <a:ea typeface="宋体" panose="02010600030101010101" pitchFamily="2" charset="-122"/>
                          <a:cs typeface="宋体" panose="02010600030101010101" pitchFamily="2" charset="-122"/>
                        </a:rPr>
                        <a:t>月</a:t>
                      </a:r>
                      <a:r>
                        <a:rPr lang="en-US" altLang="zh-CN" sz="1200" b="0" u="none">
                          <a:latin typeface="宋体" panose="02010600030101010101" pitchFamily="2" charset="-122"/>
                          <a:ea typeface="宋体" panose="02010600030101010101" pitchFamily="2" charset="-122"/>
                          <a:cs typeface="宋体" panose="02010600030101010101" pitchFamily="2" charset="-122"/>
                        </a:rPr>
                        <a:t>18</a:t>
                      </a:r>
                      <a:r>
                        <a:rPr lang="zh-CN" altLang="en-US" sz="1200" b="0" u="none">
                          <a:latin typeface="宋体" panose="02010600030101010101" pitchFamily="2" charset="-122"/>
                          <a:ea typeface="宋体" panose="02010600030101010101" pitchFamily="2" charset="-122"/>
                          <a:cs typeface="宋体" panose="02010600030101010101" pitchFamily="2" charset="-122"/>
                        </a:rPr>
                        <a:t>日</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 </a:t>
                      </a:r>
                      <a:r>
                        <a:rPr lang="zh-CN" altLang="en-US" sz="1200" b="0" u="none">
                          <a:latin typeface="宋体" panose="02010600030101010101" pitchFamily="2" charset="-122"/>
                          <a:ea typeface="宋体" panose="02010600030101010101" pitchFamily="2" charset="-122"/>
                          <a:cs typeface="宋体" panose="02010600030101010101" pitchFamily="2" charset="-122"/>
                        </a:rPr>
                        <a:t>写好项目需求分析报告的大致框架</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70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00" y="0"/>
            <a:ext cx="9144000" cy="457200"/>
          </a:xfrm>
          <a:prstGeom prst="rect">
            <a:avLst/>
          </a:prstGeom>
          <a:solidFill>
            <a:schemeClr val="bg1">
              <a:lumMod val="8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 y="0"/>
            <a:ext cx="1465728" cy="457200"/>
          </a:xfrm>
          <a:prstGeom prst="rect">
            <a:avLst/>
          </a:prstGeom>
          <a:solidFill>
            <a:srgbClr val="69A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8954" y="457200"/>
            <a:ext cx="9160030" cy="0"/>
          </a:xfrm>
          <a:prstGeom prst="line">
            <a:avLst/>
          </a:prstGeom>
          <a:ln>
            <a:solidFill>
              <a:srgbClr val="69AC8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261537" y="349624"/>
            <a:ext cx="891988" cy="107577"/>
          </a:xfrm>
          <a:prstGeom prst="rect">
            <a:avLst/>
          </a:prstGeom>
          <a:solidFill>
            <a:srgbClr val="541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369549" y="349624"/>
            <a:ext cx="891988" cy="107577"/>
          </a:xfrm>
          <a:prstGeom prst="rect">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77561" y="349624"/>
            <a:ext cx="891988" cy="107577"/>
          </a:xfrm>
          <a:prstGeom prst="rect">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1"/>
          <p:cNvSpPr txBox="1"/>
          <p:nvPr/>
        </p:nvSpPr>
        <p:spPr>
          <a:xfrm>
            <a:off x="1547663" y="28545"/>
            <a:ext cx="1706880" cy="417830"/>
          </a:xfrm>
          <a:prstGeom prst="rect">
            <a:avLst/>
          </a:prstGeom>
          <a:noFill/>
        </p:spPr>
        <p:txBody>
          <a:bodyPr wrap="none" rtlCol="0">
            <a:spAutoFit/>
          </a:bodyPr>
          <a:lstStyle/>
          <a:p>
            <a:pPr algn="l"/>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对功能的规定</a:t>
            </a:r>
            <a:endParaRPr lang="zh-CN" altLang="en-US" sz="2000" b="1"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TextBox 15"/>
          <p:cNvSpPr txBox="1"/>
          <p:nvPr/>
        </p:nvSpPr>
        <p:spPr>
          <a:xfrm>
            <a:off x="107504" y="28545"/>
            <a:ext cx="1440160" cy="41783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Part  0</a:t>
            </a:r>
            <a:r>
              <a:rPr lang="en-US" sz="2000" b="1" dirty="0" smtClean="0">
                <a:solidFill>
                  <a:schemeClr val="bg1"/>
                </a:solidFill>
                <a:latin typeface="微软雅黑" panose="020B0503020204020204" pitchFamily="34" charset="-122"/>
                <a:ea typeface="微软雅黑" panose="020B0503020204020204" pitchFamily="34" charset="-122"/>
              </a:rPr>
              <a:t>3</a:t>
            </a:r>
            <a:endParaRPr lang="en-US" sz="2000" b="1" dirty="0">
              <a:solidFill>
                <a:schemeClr val="bg1"/>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551864" y="1421571"/>
            <a:ext cx="6741942" cy="0"/>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4540" y="845820"/>
            <a:ext cx="285750" cy="285750"/>
            <a:chOff x="1407" y="2106"/>
            <a:chExt cx="1440" cy="1440"/>
          </a:xfrm>
        </p:grpSpPr>
        <p:sp>
          <p:nvSpPr>
            <p:cNvPr id="22" name="泪滴形 21"/>
            <p:cNvSpPr/>
            <p:nvPr/>
          </p:nvSpPr>
          <p:spPr>
            <a:xfrm>
              <a:off x="1407" y="2106"/>
              <a:ext cx="1440" cy="1440"/>
            </a:xfrm>
            <a:prstGeom prst="teardrop">
              <a:avLst/>
            </a:prstGeom>
            <a:solidFill>
              <a:srgbClr val="69AC8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nvSpPr>
          <p:spPr>
            <a:xfrm>
              <a:off x="1767" y="2493"/>
              <a:ext cx="720" cy="66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1956" y="2673"/>
              <a:ext cx="342" cy="306"/>
            </a:xfrm>
            <a:prstGeom prst="ellipse">
              <a:avLst/>
            </a:prstGeom>
            <a:solidFill>
              <a:srgbClr val="69A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 name="文本框 2"/>
          <p:cNvSpPr txBox="1"/>
          <p:nvPr/>
        </p:nvSpPr>
        <p:spPr>
          <a:xfrm>
            <a:off x="1050290" y="707390"/>
            <a:ext cx="6946265" cy="4116705"/>
          </a:xfrm>
          <a:prstGeom prst="rect">
            <a:avLst/>
          </a:prstGeom>
          <a:noFill/>
        </p:spPr>
        <p:txBody>
          <a:bodyPr wrap="square" rtlCol="0">
            <a:spAutoFit/>
          </a:bodyPr>
          <a:p>
            <a:pPr fontAlgn="auto">
              <a:spcAft>
                <a:spcPts val="600"/>
              </a:spcAft>
            </a:pPr>
            <a:r>
              <a:rPr lang="en-US" altLang="zh-CN" sz="1600">
                <a:latin typeface="微软雅黑" panose="020B0503020204020204" pitchFamily="34" charset="-122"/>
                <a:ea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rPr>
              <a:t>备忘系统应当有创建事务、修改事务、对已有事务进行排序、统计现有事务、到时提醒这6项基本功能，还应满足以下几点：</a:t>
            </a:r>
            <a:endParaRPr lang="zh-CN" altLang="en-US" sz="1600">
              <a:latin typeface="微软雅黑" panose="020B0503020204020204" pitchFamily="34" charset="-122"/>
              <a:ea typeface="微软雅黑" panose="020B0503020204020204" pitchFamily="34" charset="-122"/>
            </a:endParaRPr>
          </a:p>
          <a:p>
            <a:pPr fontAlgn="auto">
              <a:spcAft>
                <a:spcPts val="600"/>
              </a:spcAft>
            </a:pPr>
            <a:endParaRPr lang="zh-CN" altLang="en-US" sz="1000">
              <a:latin typeface="微软雅黑" panose="020B0503020204020204" pitchFamily="34" charset="-122"/>
              <a:ea typeface="微软雅黑" panose="020B0503020204020204" pitchFamily="34" charset="-122"/>
            </a:endParaRPr>
          </a:p>
          <a:p>
            <a:pPr fontAlgn="auto">
              <a:spcAft>
                <a:spcPts val="600"/>
              </a:spcAft>
            </a:pPr>
            <a:r>
              <a:rPr lang="zh-CN" altLang="en-US" sz="1600">
                <a:latin typeface="微软雅黑" panose="020B0503020204020204" pitchFamily="34" charset="-122"/>
                <a:ea typeface="微软雅黑" panose="020B0503020204020204" pitchFamily="34" charset="-122"/>
              </a:rPr>
              <a:t>1）每天的事务总量应当没有上限，总事务总量应当没有上限。</a:t>
            </a:r>
            <a:endParaRPr lang="zh-CN" altLang="en-US" sz="1600">
              <a:latin typeface="微软雅黑" panose="020B0503020204020204" pitchFamily="34" charset="-122"/>
              <a:ea typeface="微软雅黑" panose="020B0503020204020204" pitchFamily="34" charset="-122"/>
            </a:endParaRPr>
          </a:p>
          <a:p>
            <a:pPr fontAlgn="auto">
              <a:spcAft>
                <a:spcPts val="600"/>
              </a:spcAft>
            </a:pPr>
            <a:r>
              <a:rPr lang="zh-CN" altLang="en-US" sz="1600">
                <a:latin typeface="微软雅黑" panose="020B0503020204020204" pitchFamily="34" charset="-122"/>
                <a:ea typeface="微软雅黑" panose="020B0503020204020204" pitchFamily="34" charset="-122"/>
              </a:rPr>
              <a:t>2）删除的事务将被放入回收站内，保留该事务创建的日期与内容，并且有从回收站移除功能。</a:t>
            </a:r>
            <a:endParaRPr lang="zh-CN" altLang="en-US" sz="1600">
              <a:latin typeface="微软雅黑" panose="020B0503020204020204" pitchFamily="34" charset="-122"/>
              <a:ea typeface="微软雅黑" panose="020B0503020204020204" pitchFamily="34" charset="-122"/>
            </a:endParaRPr>
          </a:p>
          <a:p>
            <a:pPr fontAlgn="auto">
              <a:spcAft>
                <a:spcPts val="600"/>
              </a:spcAft>
            </a:pPr>
            <a:r>
              <a:rPr lang="en-US" altLang="zh-CN" sz="1600">
                <a:latin typeface="微软雅黑" panose="020B0503020204020204" pitchFamily="34" charset="-122"/>
                <a:ea typeface="微软雅黑" panose="020B0503020204020204" pitchFamily="34" charset="-122"/>
              </a:rPr>
              <a:t>3</a:t>
            </a:r>
            <a:r>
              <a:rPr lang="zh-CN" altLang="en-US" sz="1600">
                <a:latin typeface="微软雅黑" panose="020B0503020204020204" pitchFamily="34" charset="-122"/>
                <a:ea typeface="微软雅黑" panose="020B0503020204020204" pitchFamily="34" charset="-122"/>
              </a:rPr>
              <a:t>）事务根据重要性分两栏添加和显示</a:t>
            </a:r>
            <a:endParaRPr lang="en-US" altLang="zh-CN" sz="1600">
              <a:latin typeface="微软雅黑" panose="020B0503020204020204" pitchFamily="34" charset="-122"/>
              <a:ea typeface="微软雅黑" panose="020B0503020204020204" pitchFamily="34" charset="-122"/>
            </a:endParaRPr>
          </a:p>
          <a:p>
            <a:pPr fontAlgn="auto">
              <a:spcAft>
                <a:spcPts val="600"/>
              </a:spcAft>
            </a:pPr>
            <a:r>
              <a:rPr lang="zh-CN" altLang="en-US" sz="1600">
                <a:latin typeface="微软雅黑" panose="020B0503020204020204" pitchFamily="34" charset="-122"/>
                <a:ea typeface="微软雅黑" panose="020B0503020204020204" pitchFamily="34" charset="-122"/>
              </a:rPr>
              <a:t>4）当创建与删除事务时，列表应当自动排序，以时间为基准，从早到晚排列。</a:t>
            </a:r>
            <a:endParaRPr lang="zh-CN" altLang="en-US" sz="1600">
              <a:latin typeface="微软雅黑" panose="020B0503020204020204" pitchFamily="34" charset="-122"/>
              <a:ea typeface="微软雅黑" panose="020B0503020204020204" pitchFamily="34" charset="-122"/>
            </a:endParaRPr>
          </a:p>
          <a:p>
            <a:pPr fontAlgn="auto">
              <a:spcAft>
                <a:spcPts val="600"/>
              </a:spcAft>
            </a:pPr>
            <a:r>
              <a:rPr lang="en-US" altLang="zh-CN" sz="1600">
                <a:latin typeface="微软雅黑" panose="020B0503020204020204" pitchFamily="34" charset="-122"/>
                <a:ea typeface="微软雅黑" panose="020B0503020204020204" pitchFamily="34" charset="-122"/>
              </a:rPr>
              <a:t>5</a:t>
            </a:r>
            <a:r>
              <a:rPr lang="zh-CN" altLang="en-US" sz="1600">
                <a:latin typeface="微软雅黑" panose="020B0503020204020204" pitchFamily="34" charset="-122"/>
                <a:ea typeface="微软雅黑" panose="020B0503020204020204" pitchFamily="34" charset="-122"/>
              </a:rPr>
              <a:t>）若创建时有在同一个时间有事务冲突，则提醒有时间冲突。</a:t>
            </a:r>
            <a:endParaRPr lang="zh-CN" altLang="en-US" sz="1600">
              <a:latin typeface="微软雅黑" panose="020B0503020204020204" pitchFamily="34" charset="-122"/>
              <a:ea typeface="微软雅黑" panose="020B0503020204020204" pitchFamily="34" charset="-122"/>
            </a:endParaRPr>
          </a:p>
          <a:p>
            <a:pPr fontAlgn="auto">
              <a:spcAft>
                <a:spcPts val="600"/>
              </a:spcAft>
            </a:pPr>
            <a:r>
              <a:rPr lang="en-US" altLang="zh-CN" sz="1600">
                <a:latin typeface="微软雅黑" panose="020B0503020204020204" pitchFamily="34" charset="-122"/>
                <a:ea typeface="微软雅黑" panose="020B0503020204020204" pitchFamily="34" charset="-122"/>
              </a:rPr>
              <a:t>6</a:t>
            </a:r>
            <a:r>
              <a:rPr lang="zh-CN" altLang="en-US" sz="1600">
                <a:latin typeface="微软雅黑" panose="020B0503020204020204" pitchFamily="34" charset="-122"/>
                <a:ea typeface="微软雅黑" panose="020B0503020204020204" pitchFamily="34" charset="-122"/>
              </a:rPr>
              <a:t>）当到了事务的提醒时间时，提醒用户</a:t>
            </a:r>
            <a:endParaRPr lang="zh-CN" altLang="en-US" sz="1600">
              <a:latin typeface="微软雅黑" panose="020B0503020204020204" pitchFamily="34" charset="-122"/>
              <a:ea typeface="微软雅黑" panose="020B0503020204020204" pitchFamily="34" charset="-122"/>
            </a:endParaRPr>
          </a:p>
          <a:p>
            <a:pPr fontAlgn="auto">
              <a:spcAft>
                <a:spcPts val="600"/>
              </a:spcAft>
            </a:pPr>
            <a:r>
              <a:rPr lang="en-US" altLang="zh-CN" sz="1600">
                <a:latin typeface="微软雅黑" panose="020B0503020204020204" pitchFamily="34" charset="-122"/>
                <a:ea typeface="微软雅黑" panose="020B0503020204020204" pitchFamily="34" charset="-122"/>
              </a:rPr>
              <a:t>7</a:t>
            </a:r>
            <a:r>
              <a:rPr lang="zh-CN" altLang="en-US" sz="1600">
                <a:latin typeface="微软雅黑" panose="020B0503020204020204" pitchFamily="34" charset="-122"/>
                <a:ea typeface="微软雅黑" panose="020B0503020204020204" pitchFamily="34" charset="-122"/>
              </a:rPr>
              <a:t>）事务有完成和未完成状态，分已完成和未完成两个列表展现。</a:t>
            </a:r>
            <a:endParaRPr lang="zh-CN" altLang="en-US" sz="1600">
              <a:latin typeface="微软雅黑" panose="020B0503020204020204" pitchFamily="34" charset="-122"/>
              <a:ea typeface="微软雅黑" panose="020B0503020204020204" pitchFamily="34" charset="-122"/>
            </a:endParaRPr>
          </a:p>
          <a:p>
            <a:pPr fontAlgn="auto">
              <a:spcAft>
                <a:spcPts val="600"/>
              </a:spcAft>
            </a:pPr>
            <a:r>
              <a:rPr lang="zh-CN" altLang="en-US" sz="1600">
                <a:latin typeface="微软雅黑" panose="020B0503020204020204" pitchFamily="34" charset="-122"/>
                <a:ea typeface="微软雅黑" panose="020B0503020204020204" pitchFamily="34" charset="-122"/>
              </a:rPr>
              <a:t>统计事务应当可以自由选定时间周期，最长为1年，最短为1分钟。对统计好的事务应当有已完成和未完成这两项的划分</a:t>
            </a:r>
            <a:endParaRPr lang="zh-CN" altLang="en-US" sz="16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20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00" y="0"/>
            <a:ext cx="9144000" cy="457200"/>
          </a:xfrm>
          <a:prstGeom prst="rect">
            <a:avLst/>
          </a:prstGeom>
          <a:solidFill>
            <a:schemeClr val="bg1">
              <a:lumMod val="8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 y="0"/>
            <a:ext cx="1465728" cy="457200"/>
          </a:xfrm>
          <a:prstGeom prst="rect">
            <a:avLst/>
          </a:prstGeom>
          <a:solidFill>
            <a:srgbClr val="69A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8954" y="457200"/>
            <a:ext cx="9160030" cy="0"/>
          </a:xfrm>
          <a:prstGeom prst="line">
            <a:avLst/>
          </a:prstGeom>
          <a:ln>
            <a:solidFill>
              <a:srgbClr val="69AC8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261537" y="349624"/>
            <a:ext cx="891988" cy="107577"/>
          </a:xfrm>
          <a:prstGeom prst="rect">
            <a:avLst/>
          </a:prstGeom>
          <a:solidFill>
            <a:srgbClr val="541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369549" y="349624"/>
            <a:ext cx="891988" cy="107577"/>
          </a:xfrm>
          <a:prstGeom prst="rect">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77561" y="349624"/>
            <a:ext cx="891988" cy="107577"/>
          </a:xfrm>
          <a:prstGeom prst="rect">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1"/>
          <p:cNvSpPr txBox="1"/>
          <p:nvPr/>
        </p:nvSpPr>
        <p:spPr>
          <a:xfrm>
            <a:off x="1547663" y="28545"/>
            <a:ext cx="1706880" cy="417830"/>
          </a:xfrm>
          <a:prstGeom prst="rect">
            <a:avLst/>
          </a:prstGeom>
          <a:noFill/>
        </p:spPr>
        <p:txBody>
          <a:bodyPr wrap="none" rtlCol="0">
            <a:spAutoFit/>
          </a:bodyPr>
          <a:lstStyle/>
          <a:p>
            <a:pPr algn="l"/>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对性能的规定</a:t>
            </a:r>
            <a:endParaRPr lang="zh-CN" altLang="en-US" sz="2000" b="1"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TextBox 15"/>
          <p:cNvSpPr txBox="1"/>
          <p:nvPr/>
        </p:nvSpPr>
        <p:spPr>
          <a:xfrm>
            <a:off x="107504" y="28545"/>
            <a:ext cx="1440160" cy="41783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Part  0</a:t>
            </a:r>
            <a:r>
              <a:rPr lang="en-US" sz="2000" b="1" dirty="0" smtClean="0">
                <a:solidFill>
                  <a:schemeClr val="bg1"/>
                </a:solidFill>
                <a:latin typeface="微软雅黑" panose="020B0503020204020204" pitchFamily="34" charset="-122"/>
                <a:ea typeface="微软雅黑" panose="020B0503020204020204" pitchFamily="34" charset="-122"/>
              </a:rPr>
              <a:t>3</a:t>
            </a:r>
            <a:endParaRPr lang="en-US" sz="2000" b="1" dirty="0">
              <a:solidFill>
                <a:schemeClr val="bg1"/>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941754" y="2208971"/>
            <a:ext cx="6741942" cy="0"/>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4540" y="764540"/>
            <a:ext cx="285750" cy="285750"/>
            <a:chOff x="1407" y="2106"/>
            <a:chExt cx="1440" cy="1440"/>
          </a:xfrm>
        </p:grpSpPr>
        <p:sp>
          <p:nvSpPr>
            <p:cNvPr id="22" name="泪滴形 21"/>
            <p:cNvSpPr/>
            <p:nvPr/>
          </p:nvSpPr>
          <p:spPr>
            <a:xfrm>
              <a:off x="1407" y="2106"/>
              <a:ext cx="1440" cy="1440"/>
            </a:xfrm>
            <a:prstGeom prst="teardrop">
              <a:avLst/>
            </a:prstGeom>
            <a:solidFill>
              <a:srgbClr val="69AC8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nvSpPr>
          <p:spPr>
            <a:xfrm>
              <a:off x="1767" y="2493"/>
              <a:ext cx="720" cy="66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1956" y="2673"/>
              <a:ext cx="342" cy="306"/>
            </a:xfrm>
            <a:prstGeom prst="ellipse">
              <a:avLst/>
            </a:prstGeom>
            <a:solidFill>
              <a:srgbClr val="69A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 name="文本框 2"/>
          <p:cNvSpPr txBox="1"/>
          <p:nvPr/>
        </p:nvSpPr>
        <p:spPr>
          <a:xfrm>
            <a:off x="1050290" y="707390"/>
            <a:ext cx="6946265" cy="2936875"/>
          </a:xfrm>
          <a:prstGeom prst="rect">
            <a:avLst/>
          </a:prstGeom>
          <a:noFill/>
        </p:spPr>
        <p:txBody>
          <a:bodyPr wrap="square" rtlCol="0">
            <a:spAutoFit/>
          </a:bodyPr>
          <a:p>
            <a:pPr fontAlgn="auto">
              <a:spcAft>
                <a:spcPts val="600"/>
              </a:spcAft>
            </a:pPr>
            <a:r>
              <a:rPr lang="en-US" altLang="zh-CN" sz="1600">
                <a:latin typeface="微软雅黑" panose="020B0503020204020204" pitchFamily="34" charset="-122"/>
                <a:ea typeface="微软雅黑" panose="020B0503020204020204" pitchFamily="34" charset="-122"/>
              </a:rPr>
              <a:t> </a:t>
            </a:r>
            <a:r>
              <a:rPr sz="2400">
                <a:latin typeface="微软雅黑" panose="020B0503020204020204" pitchFamily="34" charset="-122"/>
                <a:ea typeface="微软雅黑" panose="020B0503020204020204" pitchFamily="34" charset="-122"/>
              </a:rPr>
              <a:t>精度</a:t>
            </a:r>
            <a:endParaRPr sz="2400">
              <a:latin typeface="微软雅黑" panose="020B0503020204020204" pitchFamily="34" charset="-122"/>
              <a:ea typeface="微软雅黑" panose="020B0503020204020204" pitchFamily="34" charset="-122"/>
            </a:endParaRPr>
          </a:p>
          <a:p>
            <a:pPr fontAlgn="auto">
              <a:spcAft>
                <a:spcPts val="600"/>
              </a:spcAft>
            </a:pPr>
            <a:r>
              <a:rPr sz="1600">
                <a:latin typeface="微软雅黑" panose="020B0503020204020204" pitchFamily="34" charset="-122"/>
                <a:ea typeface="微软雅黑" panose="020B0503020204020204" pitchFamily="34" charset="-122"/>
              </a:rPr>
              <a:t>能完成日常需求，在一定程度上可以对未来一个月的事务日常进行记录及管理，抑制bug的发生率，使系统能够稳定的运行在前台和后台。</a:t>
            </a:r>
            <a:endParaRPr sz="1600">
              <a:latin typeface="微软雅黑" panose="020B0503020204020204" pitchFamily="34" charset="-122"/>
              <a:ea typeface="微软雅黑" panose="020B0503020204020204" pitchFamily="34" charset="-122"/>
            </a:endParaRPr>
          </a:p>
          <a:p>
            <a:pPr fontAlgn="auto">
              <a:spcAft>
                <a:spcPts val="600"/>
              </a:spcAft>
            </a:pPr>
            <a:endParaRPr sz="1600">
              <a:latin typeface="微软雅黑" panose="020B0503020204020204" pitchFamily="34" charset="-122"/>
              <a:ea typeface="微软雅黑" panose="020B0503020204020204" pitchFamily="34" charset="-122"/>
            </a:endParaRPr>
          </a:p>
          <a:p>
            <a:pPr fontAlgn="auto">
              <a:spcAft>
                <a:spcPts val="600"/>
              </a:spcAft>
            </a:pPr>
            <a:endParaRPr sz="1600">
              <a:latin typeface="微软雅黑" panose="020B0503020204020204" pitchFamily="34" charset="-122"/>
              <a:ea typeface="微软雅黑" panose="020B0503020204020204" pitchFamily="34" charset="-122"/>
            </a:endParaRPr>
          </a:p>
          <a:p>
            <a:pPr fontAlgn="auto">
              <a:spcAft>
                <a:spcPts val="600"/>
              </a:spcAft>
            </a:pPr>
            <a:r>
              <a:rPr sz="2400">
                <a:latin typeface="微软雅黑" panose="020B0503020204020204" pitchFamily="34" charset="-122"/>
                <a:ea typeface="微软雅黑" panose="020B0503020204020204" pitchFamily="34" charset="-122"/>
              </a:rPr>
              <a:t> 时间特性要求</a:t>
            </a:r>
            <a:endParaRPr sz="1600">
              <a:latin typeface="微软雅黑" panose="020B0503020204020204" pitchFamily="34" charset="-122"/>
              <a:ea typeface="微软雅黑" panose="020B0503020204020204" pitchFamily="34" charset="-122"/>
            </a:endParaRPr>
          </a:p>
          <a:p>
            <a:pPr fontAlgn="auto">
              <a:spcAft>
                <a:spcPts val="600"/>
              </a:spcAft>
            </a:pPr>
            <a:r>
              <a:rPr sz="1600">
                <a:latin typeface="微软雅黑" panose="020B0503020204020204" pitchFamily="34" charset="-122"/>
                <a:ea typeface="微软雅黑" panose="020B0503020204020204" pitchFamily="34" charset="-122"/>
              </a:rPr>
              <a:t>能在指定的时间内响应用户的输入输出的要求，能够在相对允许的时间内对数据库内存有的已有事务的统计和排序，最大不超过5秒时间，在事务的创建和删除上应达到最快处理速度。</a:t>
            </a:r>
            <a:endParaRPr sz="1600">
              <a:latin typeface="微软雅黑" panose="020B0503020204020204" pitchFamily="34" charset="-122"/>
              <a:ea typeface="微软雅黑" panose="020B0503020204020204" pitchFamily="34" charset="-122"/>
            </a:endParaRPr>
          </a:p>
        </p:txBody>
      </p:sp>
      <p:grpSp>
        <p:nvGrpSpPr>
          <p:cNvPr id="2" name="组合 1"/>
          <p:cNvGrpSpPr/>
          <p:nvPr/>
        </p:nvGrpSpPr>
        <p:grpSpPr>
          <a:xfrm>
            <a:off x="683895" y="2428875"/>
            <a:ext cx="285750" cy="285750"/>
            <a:chOff x="1407" y="2106"/>
            <a:chExt cx="1440" cy="1440"/>
          </a:xfrm>
        </p:grpSpPr>
        <p:sp>
          <p:nvSpPr>
            <p:cNvPr id="12" name="泪滴形 11"/>
            <p:cNvSpPr/>
            <p:nvPr/>
          </p:nvSpPr>
          <p:spPr>
            <a:xfrm>
              <a:off x="1407" y="2106"/>
              <a:ext cx="1440" cy="1440"/>
            </a:xfrm>
            <a:prstGeom prst="teardrop">
              <a:avLst/>
            </a:prstGeom>
            <a:solidFill>
              <a:srgbClr val="69AC8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1767" y="2493"/>
              <a:ext cx="720" cy="66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1956" y="2673"/>
              <a:ext cx="342" cy="306"/>
            </a:xfrm>
            <a:prstGeom prst="ellipse">
              <a:avLst/>
            </a:prstGeom>
            <a:solidFill>
              <a:srgbClr val="69A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20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00" y="0"/>
            <a:ext cx="9144000" cy="457200"/>
          </a:xfrm>
          <a:prstGeom prst="rect">
            <a:avLst/>
          </a:prstGeom>
          <a:solidFill>
            <a:schemeClr val="bg1">
              <a:lumMod val="8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 y="0"/>
            <a:ext cx="1465728" cy="457200"/>
          </a:xfrm>
          <a:prstGeom prst="rect">
            <a:avLst/>
          </a:prstGeom>
          <a:solidFill>
            <a:srgbClr val="69A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8954" y="457200"/>
            <a:ext cx="9160030" cy="0"/>
          </a:xfrm>
          <a:prstGeom prst="line">
            <a:avLst/>
          </a:prstGeom>
          <a:ln>
            <a:solidFill>
              <a:srgbClr val="69AC8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261537" y="349624"/>
            <a:ext cx="891988" cy="107577"/>
          </a:xfrm>
          <a:prstGeom prst="rect">
            <a:avLst/>
          </a:prstGeom>
          <a:solidFill>
            <a:srgbClr val="541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369549" y="349624"/>
            <a:ext cx="891988" cy="107577"/>
          </a:xfrm>
          <a:prstGeom prst="rect">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77561" y="349624"/>
            <a:ext cx="891988" cy="107577"/>
          </a:xfrm>
          <a:prstGeom prst="rect">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1"/>
          <p:cNvSpPr txBox="1"/>
          <p:nvPr/>
        </p:nvSpPr>
        <p:spPr>
          <a:xfrm>
            <a:off x="1547663" y="28545"/>
            <a:ext cx="1706880" cy="417830"/>
          </a:xfrm>
          <a:prstGeom prst="rect">
            <a:avLst/>
          </a:prstGeom>
          <a:noFill/>
        </p:spPr>
        <p:txBody>
          <a:bodyPr wrap="none" rtlCol="0">
            <a:spAutoFit/>
          </a:bodyPr>
          <a:lstStyle/>
          <a:p>
            <a:pPr algn="l"/>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输入输出要求</a:t>
            </a:r>
            <a:endParaRPr lang="zh-CN" altLang="en-US" sz="2000" b="1"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TextBox 15"/>
          <p:cNvSpPr txBox="1"/>
          <p:nvPr/>
        </p:nvSpPr>
        <p:spPr>
          <a:xfrm>
            <a:off x="107504" y="28545"/>
            <a:ext cx="1440160" cy="41783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Part  0</a:t>
            </a:r>
            <a:r>
              <a:rPr lang="en-US" sz="2000" b="1" dirty="0" smtClean="0">
                <a:solidFill>
                  <a:schemeClr val="bg1"/>
                </a:solidFill>
                <a:latin typeface="微软雅黑" panose="020B0503020204020204" pitchFamily="34" charset="-122"/>
                <a:ea typeface="微软雅黑" panose="020B0503020204020204" pitchFamily="34" charset="-122"/>
              </a:rPr>
              <a:t>3</a:t>
            </a:r>
            <a:endParaRPr lang="en-US" sz="2000" b="1" dirty="0">
              <a:solidFill>
                <a:schemeClr val="bg1"/>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764540" y="764540"/>
            <a:ext cx="285750" cy="285750"/>
            <a:chOff x="1407" y="2106"/>
            <a:chExt cx="1440" cy="1440"/>
          </a:xfrm>
        </p:grpSpPr>
        <p:sp>
          <p:nvSpPr>
            <p:cNvPr id="22" name="泪滴形 21"/>
            <p:cNvSpPr/>
            <p:nvPr/>
          </p:nvSpPr>
          <p:spPr>
            <a:xfrm>
              <a:off x="1407" y="2106"/>
              <a:ext cx="1440" cy="1440"/>
            </a:xfrm>
            <a:prstGeom prst="teardrop">
              <a:avLst/>
            </a:prstGeom>
            <a:solidFill>
              <a:srgbClr val="69AC8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nvSpPr>
          <p:spPr>
            <a:xfrm>
              <a:off x="1767" y="2493"/>
              <a:ext cx="720" cy="66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1956" y="2673"/>
              <a:ext cx="342" cy="306"/>
            </a:xfrm>
            <a:prstGeom prst="ellipse">
              <a:avLst/>
            </a:prstGeom>
            <a:solidFill>
              <a:srgbClr val="69A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 name="文本框 2"/>
          <p:cNvSpPr txBox="1"/>
          <p:nvPr/>
        </p:nvSpPr>
        <p:spPr>
          <a:xfrm>
            <a:off x="1050290" y="707390"/>
            <a:ext cx="3833495" cy="1695450"/>
          </a:xfrm>
          <a:prstGeom prst="rect">
            <a:avLst/>
          </a:prstGeom>
          <a:noFill/>
        </p:spPr>
        <p:txBody>
          <a:bodyPr wrap="square" rtlCol="0">
            <a:spAutoFit/>
          </a:bodyPr>
          <a:p>
            <a:pPr fontAlgn="auto">
              <a:spcAft>
                <a:spcPts val="600"/>
              </a:spcAft>
            </a:pPr>
            <a:r>
              <a:rPr sz="1800">
                <a:latin typeface="微软雅黑" panose="020B0503020204020204" pitchFamily="34" charset="-122"/>
                <a:ea typeface="微软雅黑" panose="020B0503020204020204" pitchFamily="34" charset="-122"/>
              </a:rPr>
              <a:t>对时间以外的文字，以字符形式输入和输出，时间以DATE型输入和输出。并能向如下的IPO表进行服务。</a:t>
            </a:r>
            <a:endParaRPr sz="1800">
              <a:latin typeface="微软雅黑" panose="020B0503020204020204" pitchFamily="34" charset="-122"/>
              <a:ea typeface="微软雅黑" panose="020B0503020204020204" pitchFamily="34" charset="-122"/>
            </a:endParaRPr>
          </a:p>
          <a:p>
            <a:pPr fontAlgn="auto">
              <a:spcAft>
                <a:spcPts val="600"/>
              </a:spcAft>
            </a:pPr>
            <a:endParaRPr sz="1600">
              <a:latin typeface="微软雅黑" panose="020B0503020204020204" pitchFamily="34" charset="-122"/>
              <a:ea typeface="微软雅黑" panose="020B0503020204020204" pitchFamily="34" charset="-122"/>
            </a:endParaRPr>
          </a:p>
          <a:p>
            <a:pPr fontAlgn="auto">
              <a:spcAft>
                <a:spcPts val="600"/>
              </a:spcAft>
            </a:pPr>
            <a:r>
              <a:rPr sz="2400">
                <a:latin typeface="微软雅黑" panose="020B0503020204020204" pitchFamily="34" charset="-122"/>
                <a:ea typeface="微软雅黑" panose="020B0503020204020204" pitchFamily="34" charset="-122"/>
              </a:rPr>
              <a:t> </a:t>
            </a:r>
            <a:endParaRPr sz="160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4918710" y="577850"/>
            <a:ext cx="3841750" cy="44221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200" advTm="0">
        <p:checker/>
      </p:transition>
    </mc:Choice>
    <mc:Fallback>
      <p:transition advTm="0">
        <p:checker/>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00" y="0"/>
            <a:ext cx="9144000" cy="457200"/>
          </a:xfrm>
          <a:prstGeom prst="rect">
            <a:avLst/>
          </a:prstGeom>
          <a:solidFill>
            <a:schemeClr val="bg1">
              <a:lumMod val="8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 name="组合 1"/>
          <p:cNvGrpSpPr/>
          <p:nvPr/>
        </p:nvGrpSpPr>
        <p:grpSpPr>
          <a:xfrm>
            <a:off x="-9525" y="0"/>
            <a:ext cx="9163050" cy="457200"/>
            <a:chOff x="-15" y="0"/>
            <a:chExt cx="14430" cy="720"/>
          </a:xfrm>
        </p:grpSpPr>
        <p:sp>
          <p:nvSpPr>
            <p:cNvPr id="5" name="矩形 4"/>
            <p:cNvSpPr/>
            <p:nvPr/>
          </p:nvSpPr>
          <p:spPr>
            <a:xfrm>
              <a:off x="-1" y="0"/>
              <a:ext cx="2308" cy="720"/>
            </a:xfrm>
            <a:prstGeom prst="rect">
              <a:avLst/>
            </a:prstGeom>
            <a:solidFill>
              <a:srgbClr val="69A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5" y="720"/>
              <a:ext cx="14425" cy="0"/>
            </a:xfrm>
            <a:prstGeom prst="line">
              <a:avLst/>
            </a:prstGeom>
            <a:ln>
              <a:solidFill>
                <a:srgbClr val="69AC8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3010" y="551"/>
              <a:ext cx="1405" cy="169"/>
            </a:xfrm>
            <a:prstGeom prst="rect">
              <a:avLst/>
            </a:prstGeom>
            <a:solidFill>
              <a:srgbClr val="541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1605" y="551"/>
              <a:ext cx="1405" cy="169"/>
            </a:xfrm>
            <a:prstGeom prst="rect">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0200" y="551"/>
              <a:ext cx="1405" cy="169"/>
            </a:xfrm>
            <a:prstGeom prst="rect">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1"/>
            <p:cNvSpPr txBox="1"/>
            <p:nvPr/>
          </p:nvSpPr>
          <p:spPr>
            <a:xfrm>
              <a:off x="2436" y="18"/>
              <a:ext cx="3488" cy="658"/>
            </a:xfrm>
            <a:prstGeom prst="rect">
              <a:avLst/>
            </a:prstGeom>
            <a:noFill/>
          </p:spPr>
          <p:txBody>
            <a:bodyPr wrap="none" rtlCol="0">
              <a:spAutoFit/>
            </a:bodyPr>
            <a:lstStyle/>
            <a:p>
              <a:pPr algn="l"/>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数据管理能力要求</a:t>
              </a:r>
              <a:endParaRPr lang="zh-CN" altLang="en-US" sz="2000" b="1"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TextBox 15"/>
            <p:cNvSpPr txBox="1"/>
            <p:nvPr/>
          </p:nvSpPr>
          <p:spPr>
            <a:xfrm>
              <a:off x="168" y="45"/>
              <a:ext cx="2268" cy="63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Part  02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3" name="圆角矩形 2"/>
          <p:cNvSpPr/>
          <p:nvPr/>
        </p:nvSpPr>
        <p:spPr>
          <a:xfrm>
            <a:off x="1056640" y="1096010"/>
            <a:ext cx="7056755" cy="2652395"/>
          </a:xfrm>
          <a:prstGeom prst="roundRect">
            <a:avLst>
              <a:gd name="adj" fmla="val 9960"/>
            </a:avLst>
          </a:prstGeom>
          <a:solidFill>
            <a:srgbClr val="69AC89"/>
          </a:solidFill>
          <a:ln w="9525" cap="flat" cmpd="sng" algn="ctr">
            <a:solidFill>
              <a:sysClr val="window" lastClr="FFFFFF"/>
            </a:solidFill>
            <a:prstDash val="solid"/>
          </a:ln>
          <a:effectLst>
            <a:outerShdw blurRad="571500" dist="2413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微软雅黑" panose="020B0503020204020204" pitchFamily="34" charset="-122"/>
              <a:cs typeface="+mn-cs"/>
            </a:endParaRPr>
          </a:p>
        </p:txBody>
      </p:sp>
      <p:sp>
        <p:nvSpPr>
          <p:cNvPr id="17" name="圆角矩形 16"/>
          <p:cNvSpPr/>
          <p:nvPr/>
        </p:nvSpPr>
        <p:spPr>
          <a:xfrm>
            <a:off x="1255395" y="1279525"/>
            <a:ext cx="6624955" cy="1975485"/>
          </a:xfrm>
          <a:prstGeom prst="roundRect">
            <a:avLst/>
          </a:prstGeom>
          <a:solidFill>
            <a:sysClr val="window" lastClr="FFFFFF"/>
          </a:solidFill>
          <a:ln w="25400" cap="flat" cmpd="sng" algn="ctr">
            <a:solidFill>
              <a:sysClr val="window" lastClr="FFFFFF">
                <a:lumMod val="95000"/>
              </a:sysClr>
            </a:solidFill>
            <a:prstDash val="solid"/>
          </a:ln>
          <a:effectLst>
            <a:outerShdw blurRad="279400" dist="101600" dir="5400000" algn="t" rotWithShape="0">
              <a:prstClr val="black">
                <a:alpha val="34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a:ln>
                  <a:noFill/>
                </a:ln>
                <a:solidFill>
                  <a:sysClr val="window" lastClr="FFFFFF"/>
                </a:solidFill>
                <a:effectLst/>
                <a:uLnTx/>
                <a:uFillTx/>
                <a:latin typeface="Calibri" panose="020F0502020204030204"/>
                <a:ea typeface="微软雅黑" panose="020B0503020204020204" pitchFamily="34" charset="-122"/>
                <a:cs typeface="+mn-cs"/>
              </a:rPr>
              <a:t>实现系统对事务的增加、删除、修改、统计、排序、提醒这6个功能，对于界面应该尽量简单，在易用的前提下使界面更加美观。在本学期内完成这个软件。</a:t>
            </a:r>
            <a:endParaRPr kumimoji="0" lang="en-US" sz="1800" b="0" i="0" u="none" strike="noStrike" kern="0" cap="none" spc="0" normalizeH="0" baseline="0" noProof="0">
              <a:ln>
                <a:noFill/>
              </a:ln>
              <a:solidFill>
                <a:sysClr val="window" lastClr="FFFFFF"/>
              </a:solidFill>
              <a:effectLst/>
              <a:uLnTx/>
              <a:uFillTx/>
              <a:latin typeface="Calibri" panose="020F0502020204030204"/>
              <a:ea typeface="微软雅黑" panose="020B0503020204020204" pitchFamily="34" charset="-122"/>
              <a:cs typeface="+mn-cs"/>
            </a:endParaRPr>
          </a:p>
        </p:txBody>
      </p:sp>
      <p:sp>
        <p:nvSpPr>
          <p:cNvPr id="12" name="文本框 11"/>
          <p:cNvSpPr txBox="1"/>
          <p:nvPr/>
        </p:nvSpPr>
        <p:spPr>
          <a:xfrm>
            <a:off x="1546860" y="1524000"/>
            <a:ext cx="6206490" cy="1617980"/>
          </a:xfrm>
          <a:prstGeom prst="rect">
            <a:avLst/>
          </a:prstGeom>
          <a:noFill/>
        </p:spPr>
        <p:txBody>
          <a:bodyPr wrap="square" rtlCol="0">
            <a:spAutoFit/>
          </a:bodyPr>
          <a:p>
            <a:r>
              <a:rPr lang="en-US" sz="2000"/>
              <a:t>        </a:t>
            </a:r>
            <a:r>
              <a:rPr sz="2000"/>
              <a:t>能有一定规模的数据库做支持，可管理一个人在未来一个月内的事务内容，其包括一天24小时，每周七天，每月四周的工作内容。并且管理内容不允许出错，即时间轴不可乱，事务与时间相匹配，不会产生错误的记录条例。</a:t>
            </a:r>
            <a:r>
              <a:rPr lang="zh-CN" sz="2000"/>
              <a:t>各种事务列表也能正确的显示出。</a:t>
            </a:r>
            <a:endParaRPr lang="zh-CN" sz="2000"/>
          </a:p>
        </p:txBody>
      </p:sp>
    </p:spTree>
  </p:cSld>
  <p:clrMapOvr>
    <a:masterClrMapping/>
  </p:clrMapOvr>
  <mc:AlternateContent xmlns:mc="http://schemas.openxmlformats.org/markup-compatibility/2006">
    <mc:Choice xmlns:p14="http://schemas.microsoft.com/office/powerpoint/2010/main" Requires="p14">
      <p:transition p14:dur="125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1" nodeType="click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7" grpId="0" bldLvl="0" animBg="1"/>
      <p:bldP spid="12" grpId="0"/>
      <p:bldP spid="12"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圆角矩形 21"/>
          <p:cNvSpPr/>
          <p:nvPr/>
        </p:nvSpPr>
        <p:spPr>
          <a:xfrm>
            <a:off x="650240" y="1306830"/>
            <a:ext cx="7844155" cy="2751455"/>
          </a:xfrm>
          <a:prstGeom prst="roundRect">
            <a:avLst/>
          </a:prstGeom>
          <a:solidFill>
            <a:schemeClr val="bg1"/>
          </a:solidFill>
          <a:ln>
            <a:noFill/>
          </a:ln>
          <a:effectLst>
            <a:outerShdw blurRad="228600" dist="38100" dir="4800000" sx="101000" sy="101000" algn="tl" rotWithShape="0">
              <a:schemeClr val="tx1">
                <a:alpha val="4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5" name="组合 4"/>
          <p:cNvGrpSpPr/>
          <p:nvPr/>
        </p:nvGrpSpPr>
        <p:grpSpPr>
          <a:xfrm>
            <a:off x="-9525" y="0"/>
            <a:ext cx="9163050" cy="457200"/>
            <a:chOff x="-15" y="0"/>
            <a:chExt cx="14430" cy="720"/>
          </a:xfrm>
        </p:grpSpPr>
        <p:sp>
          <p:nvSpPr>
            <p:cNvPr id="6" name="矩形 5"/>
            <p:cNvSpPr/>
            <p:nvPr/>
          </p:nvSpPr>
          <p:spPr>
            <a:xfrm>
              <a:off x="-1" y="0"/>
              <a:ext cx="2308" cy="720"/>
            </a:xfrm>
            <a:prstGeom prst="rect">
              <a:avLst/>
            </a:prstGeom>
            <a:solidFill>
              <a:srgbClr val="69A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b="1" dirty="0">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15" y="720"/>
              <a:ext cx="14425" cy="0"/>
            </a:xfrm>
            <a:prstGeom prst="line">
              <a:avLst/>
            </a:prstGeom>
            <a:ln>
              <a:solidFill>
                <a:srgbClr val="69AC89"/>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3010" y="551"/>
              <a:ext cx="1405" cy="169"/>
            </a:xfrm>
            <a:prstGeom prst="rect">
              <a:avLst/>
            </a:prstGeom>
            <a:solidFill>
              <a:srgbClr val="541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11605" y="551"/>
              <a:ext cx="1405" cy="169"/>
            </a:xfrm>
            <a:prstGeom prst="rect">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10200" y="551"/>
              <a:ext cx="1405" cy="169"/>
            </a:xfrm>
            <a:prstGeom prst="rect">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TextBox 11"/>
            <p:cNvSpPr txBox="1"/>
            <p:nvPr/>
          </p:nvSpPr>
          <p:spPr>
            <a:xfrm>
              <a:off x="2436" y="18"/>
              <a:ext cx="3088" cy="658"/>
            </a:xfrm>
            <a:prstGeom prst="rect">
              <a:avLst/>
            </a:prstGeom>
            <a:noFill/>
          </p:spPr>
          <p:txBody>
            <a:bodyPr wrap="none" rtlCol="0">
              <a:spAutoFit/>
            </a:bodyPr>
            <a:p>
              <a:pPr algn="l"/>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故障分析及要求</a:t>
              </a:r>
              <a:endParaRPr lang="zh-CN" altLang="en-US" sz="2000" b="1"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12" name="TextBox 15"/>
            <p:cNvSpPr txBox="1"/>
            <p:nvPr/>
          </p:nvSpPr>
          <p:spPr>
            <a:xfrm>
              <a:off x="168" y="45"/>
              <a:ext cx="2268" cy="630"/>
            </a:xfrm>
            <a:prstGeom prst="rect">
              <a:avLst/>
            </a:prstGeom>
            <a:noFill/>
          </p:spPr>
          <p:txBody>
            <a:bodyPr wrap="square" rtlCol="0">
              <a:spAutoFit/>
            </a:bodyPr>
            <a:p>
              <a:r>
                <a:rPr lang="en-US" altLang="zh-CN" sz="2000" b="1" dirty="0" smtClean="0">
                  <a:solidFill>
                    <a:schemeClr val="bg1"/>
                  </a:solidFill>
                  <a:latin typeface="微软雅黑" panose="020B0503020204020204" pitchFamily="34" charset="-122"/>
                  <a:ea typeface="微软雅黑" panose="020B0503020204020204" pitchFamily="34" charset="-122"/>
                </a:rPr>
                <a:t>Part  02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7" name="文本框 16"/>
          <p:cNvSpPr txBox="1"/>
          <p:nvPr/>
        </p:nvSpPr>
        <p:spPr>
          <a:xfrm>
            <a:off x="844550" y="1550670"/>
            <a:ext cx="7451090" cy="2288540"/>
          </a:xfrm>
          <a:prstGeom prst="rect">
            <a:avLst/>
          </a:prstGeom>
          <a:noFill/>
          <a:ln w="47625" cap="flat">
            <a:solidFill>
              <a:srgbClr val="D3B600">
                <a:alpha val="54000"/>
              </a:srgbClr>
            </a:solidFill>
          </a:ln>
        </p:spPr>
        <p:txBody>
          <a:bodyPr wrap="square" rtlCol="0">
            <a:spAutoFit/>
          </a:bodyPr>
          <a:p>
            <a:pPr algn="l"/>
            <a:r>
              <a:rPr lang="en-US" altLang="zh-CN" sz="1600"/>
              <a:t>          </a:t>
            </a:r>
            <a:r>
              <a:rPr lang="zh-CN" altLang="en-US" sz="1600"/>
              <a:t>本软件是该小组成员初次开发的成果，因此必然存在一定问题。</a:t>
            </a:r>
            <a:endParaRPr lang="zh-CN" altLang="en-US" sz="1600"/>
          </a:p>
          <a:p>
            <a:pPr algn="l"/>
            <a:r>
              <a:rPr lang="zh-CN" altLang="en-US" sz="1600"/>
              <a:t>          例如：在相同时间内可能存在多重事务，系统应该能够区分并同时记录多项事务，我们打算采用冲突处理的方式，避免一个时间安排多个事务；当一件事务是多天执行的时候，系统可能出现过早结束事务的可能，因此系统应该设有短时间的保护功能，能让用户轻松恢复因为系统过错而删除掉的事务，即该系统由备份功能，存在一张备份数据表对事务数据表中的内容进行存放，并且在达到上限时有自动按时间排序删除最远项的功能。</a:t>
            </a:r>
            <a:endParaRPr lang="zh-CN" altLang="en-US" sz="1600"/>
          </a:p>
          <a:p>
            <a:pPr algn="l"/>
            <a:r>
              <a:rPr lang="zh-CN" altLang="en-US" sz="1600"/>
              <a:t>            数据库因提供事务功能，当程序出现错误的时候能够自主地完成数据的备份和事后的数据还原功能。</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500" advTm="0">
        <p:checker/>
      </p:transition>
    </mc:Choice>
    <mc:Fallback>
      <p:transition advTm="0">
        <p:checker/>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00" y="0"/>
            <a:ext cx="9144000" cy="457200"/>
          </a:xfrm>
          <a:prstGeom prst="rect">
            <a:avLst/>
          </a:prstGeom>
          <a:solidFill>
            <a:schemeClr val="bg1">
              <a:lumMod val="8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 y="0"/>
            <a:ext cx="1465728" cy="457200"/>
          </a:xfrm>
          <a:prstGeom prst="rect">
            <a:avLst/>
          </a:prstGeom>
          <a:solidFill>
            <a:srgbClr val="69A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8954" y="457200"/>
            <a:ext cx="9160030" cy="0"/>
          </a:xfrm>
          <a:prstGeom prst="line">
            <a:avLst/>
          </a:prstGeom>
          <a:ln>
            <a:solidFill>
              <a:srgbClr val="69AC8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261537" y="349624"/>
            <a:ext cx="891988" cy="107577"/>
          </a:xfrm>
          <a:prstGeom prst="rect">
            <a:avLst/>
          </a:prstGeom>
          <a:solidFill>
            <a:srgbClr val="541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369549" y="349624"/>
            <a:ext cx="891988" cy="107577"/>
          </a:xfrm>
          <a:prstGeom prst="rect">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77561" y="349624"/>
            <a:ext cx="891988" cy="107577"/>
          </a:xfrm>
          <a:prstGeom prst="rect">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1"/>
          <p:cNvSpPr txBox="1"/>
          <p:nvPr/>
        </p:nvSpPr>
        <p:spPr>
          <a:xfrm>
            <a:off x="1547663" y="28545"/>
            <a:ext cx="2468880" cy="417830"/>
          </a:xfrm>
          <a:prstGeom prst="rect">
            <a:avLst/>
          </a:prstGeom>
          <a:noFill/>
        </p:spPr>
        <p:txBody>
          <a:bodyPr wrap="none" rtlCol="0">
            <a:spAutoFit/>
          </a:bodyPr>
          <a:lstStyle/>
          <a:p>
            <a:pPr algn="l"/>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将来可能提出的要求</a:t>
            </a:r>
            <a:endParaRPr lang="zh-CN" altLang="en-US" sz="2000" b="1"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TextBox 15"/>
          <p:cNvSpPr txBox="1"/>
          <p:nvPr/>
        </p:nvSpPr>
        <p:spPr>
          <a:xfrm>
            <a:off x="107504" y="28545"/>
            <a:ext cx="1440160" cy="41783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Part  0</a:t>
            </a:r>
            <a:r>
              <a:rPr lang="en-US" sz="2000" b="1" dirty="0" smtClean="0">
                <a:solidFill>
                  <a:schemeClr val="bg1"/>
                </a:solidFill>
                <a:latin typeface="微软雅黑" panose="020B0503020204020204" pitchFamily="34" charset="-122"/>
                <a:ea typeface="微软雅黑" panose="020B0503020204020204" pitchFamily="34" charset="-122"/>
              </a:rPr>
              <a:t>3</a:t>
            </a:r>
            <a:endParaRPr lang="en-US" sz="2000" b="1" dirty="0">
              <a:solidFill>
                <a:schemeClr val="bg1"/>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896620" y="1080770"/>
            <a:ext cx="285750" cy="285750"/>
            <a:chOff x="1407" y="2106"/>
            <a:chExt cx="1440" cy="1440"/>
          </a:xfrm>
        </p:grpSpPr>
        <p:sp>
          <p:nvSpPr>
            <p:cNvPr id="22" name="泪滴形 21"/>
            <p:cNvSpPr/>
            <p:nvPr/>
          </p:nvSpPr>
          <p:spPr>
            <a:xfrm>
              <a:off x="1407" y="2106"/>
              <a:ext cx="1440" cy="1440"/>
            </a:xfrm>
            <a:prstGeom prst="teardrop">
              <a:avLst/>
            </a:prstGeom>
            <a:solidFill>
              <a:srgbClr val="69AC8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nvSpPr>
          <p:spPr>
            <a:xfrm>
              <a:off x="1767" y="2493"/>
              <a:ext cx="720" cy="66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1956" y="2673"/>
              <a:ext cx="342" cy="306"/>
            </a:xfrm>
            <a:prstGeom prst="ellipse">
              <a:avLst/>
            </a:prstGeom>
            <a:solidFill>
              <a:srgbClr val="69A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 name="文本框 2"/>
          <p:cNvSpPr txBox="1"/>
          <p:nvPr/>
        </p:nvSpPr>
        <p:spPr>
          <a:xfrm>
            <a:off x="1315085" y="1080770"/>
            <a:ext cx="6946265" cy="1710690"/>
          </a:xfrm>
          <a:prstGeom prst="rect">
            <a:avLst/>
          </a:prstGeom>
          <a:noFill/>
        </p:spPr>
        <p:txBody>
          <a:bodyPr wrap="square" rtlCol="0">
            <a:spAutoFit/>
          </a:bodyPr>
          <a:p>
            <a:pPr fontAlgn="auto">
              <a:spcAft>
                <a:spcPts val="600"/>
              </a:spcAft>
            </a:pPr>
            <a:r>
              <a:rPr sz="1800">
                <a:latin typeface="微软雅黑" panose="020B0503020204020204" pitchFamily="34" charset="-122"/>
                <a:ea typeface="微软雅黑" panose="020B0503020204020204" pitchFamily="34" charset="-122"/>
              </a:rPr>
              <a:t>1、能够连上网络</a:t>
            </a:r>
            <a:endParaRPr sz="1800">
              <a:latin typeface="微软雅黑" panose="020B0503020204020204" pitchFamily="34" charset="-122"/>
              <a:ea typeface="微软雅黑" panose="020B0503020204020204" pitchFamily="34" charset="-122"/>
            </a:endParaRPr>
          </a:p>
          <a:p>
            <a:pPr fontAlgn="auto">
              <a:spcAft>
                <a:spcPts val="600"/>
              </a:spcAft>
            </a:pPr>
            <a:r>
              <a:rPr sz="1800">
                <a:latin typeface="微软雅黑" panose="020B0503020204020204" pitchFamily="34" charset="-122"/>
                <a:ea typeface="微软雅黑" panose="020B0503020204020204" pitchFamily="34" charset="-122"/>
              </a:rPr>
              <a:t>2、使界面更加简洁美观</a:t>
            </a:r>
            <a:endParaRPr sz="1800">
              <a:latin typeface="微软雅黑" panose="020B0503020204020204" pitchFamily="34" charset="-122"/>
              <a:ea typeface="微软雅黑" panose="020B0503020204020204" pitchFamily="34" charset="-122"/>
            </a:endParaRPr>
          </a:p>
          <a:p>
            <a:pPr fontAlgn="auto">
              <a:spcAft>
                <a:spcPts val="600"/>
              </a:spcAft>
            </a:pPr>
            <a:r>
              <a:rPr sz="1800">
                <a:latin typeface="微软雅黑" panose="020B0503020204020204" pitchFamily="34" charset="-122"/>
                <a:ea typeface="微软雅黑" panose="020B0503020204020204" pitchFamily="34" charset="-122"/>
              </a:rPr>
              <a:t>3、开发一个手机端app，可以将个人的事务信息同步到手机，更加方便。</a:t>
            </a:r>
            <a:endParaRPr sz="1800">
              <a:latin typeface="微软雅黑" panose="020B0503020204020204" pitchFamily="34" charset="-122"/>
              <a:ea typeface="微软雅黑" panose="020B0503020204020204" pitchFamily="34" charset="-122"/>
            </a:endParaRPr>
          </a:p>
          <a:p>
            <a:pPr fontAlgn="auto">
              <a:spcAft>
                <a:spcPts val="600"/>
              </a:spcAft>
            </a:pPr>
            <a:r>
              <a:rPr sz="1800">
                <a:latin typeface="微软雅黑" panose="020B0503020204020204" pitchFamily="34" charset="-122"/>
                <a:ea typeface="微软雅黑" panose="020B0503020204020204" pitchFamily="34" charset="-122"/>
              </a:rPr>
              <a:t>4、减少软件内部的bug</a:t>
            </a:r>
            <a:endParaRPr sz="1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200" advTm="0">
        <p:checker/>
      </p:transition>
    </mc:Choice>
    <mc:Fallback>
      <p:transition advTm="0">
        <p:checker/>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a:off x="2030065" y="1671490"/>
            <a:ext cx="2376264" cy="2025056"/>
          </a:xfrm>
          <a:prstGeom prst="triangle">
            <a:avLst/>
          </a:prstGeom>
          <a:solidFill>
            <a:schemeClr val="tx1">
              <a:lumMod val="65000"/>
              <a:lumOff val="35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TextBox 7"/>
          <p:cNvSpPr txBox="1"/>
          <p:nvPr/>
        </p:nvSpPr>
        <p:spPr>
          <a:xfrm>
            <a:off x="2419741" y="1856894"/>
            <a:ext cx="1779654" cy="1938992"/>
          </a:xfrm>
          <a:prstGeom prst="rect">
            <a:avLst/>
          </a:prstGeom>
          <a:noFill/>
        </p:spPr>
        <p:txBody>
          <a:bodyPr wrap="none" rtlCol="0">
            <a:spAutoFit/>
          </a:bodyPr>
          <a:lstStyle>
            <a:defPPr>
              <a:defRPr lang="zh-CN"/>
            </a:defPPr>
            <a:lvl1pPr>
              <a:defRPr sz="12000">
                <a:solidFill>
                  <a:schemeClr val="accent2"/>
                </a:solidFill>
                <a:latin typeface="Impact" panose="020B0806030902050204" pitchFamily="34" charset="0"/>
              </a:defRPr>
            </a:lvl1pPr>
          </a:lstStyle>
          <a:p>
            <a:r>
              <a:rPr lang="en-US" altLang="zh-CN" dirty="0" smtClean="0">
                <a:solidFill>
                  <a:srgbClr val="D3B600"/>
                </a:solidFill>
              </a:rPr>
              <a:t>04</a:t>
            </a:r>
            <a:endParaRPr lang="zh-CN" altLang="en-US" dirty="0">
              <a:solidFill>
                <a:srgbClr val="D3B600"/>
              </a:solidFill>
            </a:endParaRPr>
          </a:p>
        </p:txBody>
      </p:sp>
      <p:sp>
        <p:nvSpPr>
          <p:cNvPr id="6" name="TextBox 8"/>
          <p:cNvSpPr txBox="1"/>
          <p:nvPr/>
        </p:nvSpPr>
        <p:spPr>
          <a:xfrm>
            <a:off x="4130047" y="1965476"/>
            <a:ext cx="4502150" cy="972820"/>
          </a:xfrm>
          <a:prstGeom prst="rect">
            <a:avLst/>
          </a:prstGeom>
          <a:noFill/>
        </p:spPr>
        <p:txBody>
          <a:bodyPr wrap="none" rtlCol="0">
            <a:spAutoFit/>
          </a:bodyPr>
          <a:lstStyle/>
          <a:p>
            <a:pPr algn="l"/>
            <a:r>
              <a:rPr lang="zh-CN" altLang="en-US" sz="5400" b="1"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 运行环境规定</a:t>
            </a:r>
            <a:endParaRPr lang="zh-CN" altLang="en-US" sz="5400" b="1"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cxnSp>
        <p:nvCxnSpPr>
          <p:cNvPr id="7" name="直接连接符 6"/>
          <p:cNvCxnSpPr/>
          <p:nvPr/>
        </p:nvCxnSpPr>
        <p:spPr>
          <a:xfrm>
            <a:off x="4280958" y="2938150"/>
            <a:ext cx="3083608"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rot="18035669">
            <a:off x="2382961" y="1282355"/>
            <a:ext cx="360040" cy="310379"/>
          </a:xfrm>
          <a:prstGeom prst="triangle">
            <a:avLst/>
          </a:prstGeom>
          <a:solidFill>
            <a:srgbClr val="69A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等腰三角形 20"/>
          <p:cNvSpPr/>
          <p:nvPr/>
        </p:nvSpPr>
        <p:spPr>
          <a:xfrm rot="21283757">
            <a:off x="1968925" y="1497553"/>
            <a:ext cx="191945" cy="165470"/>
          </a:xfrm>
          <a:prstGeom prst="triangle">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等腰三角形 21"/>
          <p:cNvSpPr/>
          <p:nvPr/>
        </p:nvSpPr>
        <p:spPr>
          <a:xfrm rot="15968008">
            <a:off x="1663187" y="1888656"/>
            <a:ext cx="304349" cy="227352"/>
          </a:xfrm>
          <a:prstGeom prst="triangle">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8" name="组合 7"/>
          <p:cNvGrpSpPr/>
          <p:nvPr/>
        </p:nvGrpSpPr>
        <p:grpSpPr>
          <a:xfrm>
            <a:off x="4643757" y="3500639"/>
            <a:ext cx="1169288" cy="384810"/>
            <a:chOff x="1694389" y="3210530"/>
            <a:chExt cx="1169288" cy="384810"/>
          </a:xfrm>
        </p:grpSpPr>
        <p:sp>
          <p:nvSpPr>
            <p:cNvPr id="9" name="矩形 8"/>
            <p:cNvSpPr/>
            <p:nvPr/>
          </p:nvSpPr>
          <p:spPr>
            <a:xfrm flipH="1">
              <a:off x="1694389" y="3363838"/>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10" name="TextBox 14"/>
            <p:cNvSpPr txBox="1"/>
            <p:nvPr/>
          </p:nvSpPr>
          <p:spPr>
            <a:xfrm>
              <a:off x="1766397" y="3210530"/>
              <a:ext cx="1097280" cy="384810"/>
            </a:xfrm>
            <a:prstGeom prst="rect">
              <a:avLst/>
            </a:prstGeom>
            <a:noFill/>
          </p:spPr>
          <p:txBody>
            <a:bodyPr wrap="none" rtlCol="0">
              <a:spAutoFit/>
            </a:bodyPr>
            <a:p>
              <a:pPr algn="l"/>
              <a:r>
                <a:rPr lang="zh-CN" altLang="en-US" sz="18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支持软件</a:t>
              </a:r>
              <a:endParaRPr lang="zh-CN" altLang="en-US" sz="18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grpSp>
        <p:nvGrpSpPr>
          <p:cNvPr id="2" name="组合 1"/>
          <p:cNvGrpSpPr/>
          <p:nvPr/>
        </p:nvGrpSpPr>
        <p:grpSpPr>
          <a:xfrm>
            <a:off x="4643757" y="3044709"/>
            <a:ext cx="712088" cy="384810"/>
            <a:chOff x="1694389" y="3210530"/>
            <a:chExt cx="712088" cy="384810"/>
          </a:xfrm>
        </p:grpSpPr>
        <p:sp>
          <p:nvSpPr>
            <p:cNvPr id="3" name="矩形 2"/>
            <p:cNvSpPr/>
            <p:nvPr/>
          </p:nvSpPr>
          <p:spPr>
            <a:xfrm flipH="1">
              <a:off x="1694389" y="3363838"/>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TextBox 14"/>
            <p:cNvSpPr txBox="1"/>
            <p:nvPr/>
          </p:nvSpPr>
          <p:spPr>
            <a:xfrm>
              <a:off x="1766397" y="3210530"/>
              <a:ext cx="640080" cy="384810"/>
            </a:xfrm>
            <a:prstGeom prst="rect">
              <a:avLst/>
            </a:prstGeom>
            <a:noFill/>
          </p:spPr>
          <p:txBody>
            <a:bodyPr wrap="none" rtlCol="0">
              <a:spAutoFit/>
            </a:bodyPr>
            <a:lstStyle/>
            <a:p>
              <a:pPr algn="l"/>
              <a:r>
                <a:rPr lang="zh-CN" altLang="en-US" sz="18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设备</a:t>
              </a:r>
              <a:endParaRPr lang="zh-CN" altLang="en-US" sz="18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grpSp>
        <p:nvGrpSpPr>
          <p:cNvPr id="12" name="组合 11"/>
          <p:cNvGrpSpPr/>
          <p:nvPr/>
        </p:nvGrpSpPr>
        <p:grpSpPr>
          <a:xfrm>
            <a:off x="4643757" y="3966729"/>
            <a:ext cx="712088" cy="384810"/>
            <a:chOff x="1694389" y="3210530"/>
            <a:chExt cx="712088" cy="384810"/>
          </a:xfrm>
        </p:grpSpPr>
        <p:sp>
          <p:nvSpPr>
            <p:cNvPr id="13" name="矩形 12"/>
            <p:cNvSpPr/>
            <p:nvPr/>
          </p:nvSpPr>
          <p:spPr>
            <a:xfrm flipH="1">
              <a:off x="1694389" y="3363838"/>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TextBox 14"/>
            <p:cNvSpPr txBox="1"/>
            <p:nvPr/>
          </p:nvSpPr>
          <p:spPr>
            <a:xfrm>
              <a:off x="1766397" y="3210530"/>
              <a:ext cx="640080" cy="384810"/>
            </a:xfrm>
            <a:prstGeom prst="rect">
              <a:avLst/>
            </a:prstGeom>
            <a:noFill/>
          </p:spPr>
          <p:txBody>
            <a:bodyPr wrap="none" rtlCol="0">
              <a:spAutoFit/>
            </a:bodyPr>
            <a:lstStyle/>
            <a:p>
              <a:pPr algn="l"/>
              <a:r>
                <a:rPr lang="zh-CN" altLang="en-US" sz="18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接口</a:t>
              </a:r>
              <a:endParaRPr lang="zh-CN" altLang="en-US" sz="18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spTree>
  </p:cSld>
  <p:clrMapOvr>
    <a:masterClrMapping/>
  </p:clrMapOvr>
  <mc:AlternateContent xmlns:mc="http://schemas.openxmlformats.org/markup-compatibility/2006">
    <mc:Choice xmlns:p14="http://schemas.microsoft.com/office/powerpoint/2010/main" Requires="p14">
      <p:transition p14:dur="250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100" fill="hold"/>
                                        <p:tgtEl>
                                          <p:spTgt spid="20"/>
                                        </p:tgtEl>
                                        <p:attrNameLst>
                                          <p:attrName>ppt_x</p:attrName>
                                        </p:attrNameLst>
                                      </p:cBhvr>
                                      <p:tavLst>
                                        <p:tav tm="0">
                                          <p:val>
                                            <p:strVal val="0-#ppt_w/2"/>
                                          </p:val>
                                        </p:tav>
                                        <p:tav tm="100000">
                                          <p:val>
                                            <p:strVal val="#ppt_x"/>
                                          </p:val>
                                        </p:tav>
                                      </p:tavLst>
                                    </p:anim>
                                    <p:anim calcmode="lin" valueType="num">
                                      <p:cBhvr additive="base">
                                        <p:cTn id="8" dur="1100" fill="hold"/>
                                        <p:tgtEl>
                                          <p:spTgt spid="20"/>
                                        </p:tgtEl>
                                        <p:attrNameLst>
                                          <p:attrName>ppt_y</p:attrName>
                                        </p:attrNameLst>
                                      </p:cBhvr>
                                      <p:tavLst>
                                        <p:tav tm="0">
                                          <p:val>
                                            <p:strVal val="0-#ppt_h/2"/>
                                          </p:val>
                                        </p:tav>
                                        <p:tav tm="100000">
                                          <p:val>
                                            <p:strVal val="#ppt_y"/>
                                          </p:val>
                                        </p:tav>
                                      </p:tavLst>
                                    </p:anim>
                                  </p:childTnLst>
                                </p:cTn>
                              </p:par>
                              <p:par>
                                <p:cTn id="9" presetID="8" presetClass="emph" presetSubtype="0" fill="hold" grpId="1" nodeType="withEffect">
                                  <p:stCondLst>
                                    <p:cond delay="0"/>
                                  </p:stCondLst>
                                  <p:childTnLst>
                                    <p:animRot by="21600000">
                                      <p:cBhvr>
                                        <p:cTn id="10" dur="1100" fill="hold"/>
                                        <p:tgtEl>
                                          <p:spTgt spid="20"/>
                                        </p:tgtEl>
                                        <p:attrNameLst>
                                          <p:attrName>r</p:attrName>
                                        </p:attrNameLst>
                                      </p:cBhvr>
                                    </p:animRot>
                                  </p:childTnLst>
                                </p:cTn>
                              </p:par>
                              <p:par>
                                <p:cTn id="11" presetID="2" presetClass="entr" presetSubtype="9" fill="hold" grpId="0" nodeType="withEffect">
                                  <p:stCondLst>
                                    <p:cond delay="60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1100" fill="hold"/>
                                        <p:tgtEl>
                                          <p:spTgt spid="21"/>
                                        </p:tgtEl>
                                        <p:attrNameLst>
                                          <p:attrName>ppt_x</p:attrName>
                                        </p:attrNameLst>
                                      </p:cBhvr>
                                      <p:tavLst>
                                        <p:tav tm="0">
                                          <p:val>
                                            <p:strVal val="0-#ppt_w/2"/>
                                          </p:val>
                                        </p:tav>
                                        <p:tav tm="100000">
                                          <p:val>
                                            <p:strVal val="#ppt_x"/>
                                          </p:val>
                                        </p:tav>
                                      </p:tavLst>
                                    </p:anim>
                                    <p:anim calcmode="lin" valueType="num">
                                      <p:cBhvr additive="base">
                                        <p:cTn id="14" dur="1100" fill="hold"/>
                                        <p:tgtEl>
                                          <p:spTgt spid="21"/>
                                        </p:tgtEl>
                                        <p:attrNameLst>
                                          <p:attrName>ppt_y</p:attrName>
                                        </p:attrNameLst>
                                      </p:cBhvr>
                                      <p:tavLst>
                                        <p:tav tm="0">
                                          <p:val>
                                            <p:strVal val="0-#ppt_h/2"/>
                                          </p:val>
                                        </p:tav>
                                        <p:tav tm="100000">
                                          <p:val>
                                            <p:strVal val="#ppt_y"/>
                                          </p:val>
                                        </p:tav>
                                      </p:tavLst>
                                    </p:anim>
                                  </p:childTnLst>
                                </p:cTn>
                              </p:par>
                              <p:par>
                                <p:cTn id="15" presetID="8" presetClass="emph" presetSubtype="0" fill="hold" grpId="1" nodeType="withEffect">
                                  <p:stCondLst>
                                    <p:cond delay="600"/>
                                  </p:stCondLst>
                                  <p:childTnLst>
                                    <p:animRot by="21600000">
                                      <p:cBhvr>
                                        <p:cTn id="16" dur="1100" fill="hold"/>
                                        <p:tgtEl>
                                          <p:spTgt spid="21"/>
                                        </p:tgtEl>
                                        <p:attrNameLst>
                                          <p:attrName>r</p:attrName>
                                        </p:attrNameLst>
                                      </p:cBhvr>
                                    </p:animRot>
                                  </p:childTnLst>
                                </p:cTn>
                              </p:par>
                              <p:par>
                                <p:cTn id="17" presetID="2" presetClass="entr" presetSubtype="9" fill="hold" grpId="0" nodeType="withEffect">
                                  <p:stCondLst>
                                    <p:cond delay="12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1100" fill="hold"/>
                                        <p:tgtEl>
                                          <p:spTgt spid="22"/>
                                        </p:tgtEl>
                                        <p:attrNameLst>
                                          <p:attrName>ppt_x</p:attrName>
                                        </p:attrNameLst>
                                      </p:cBhvr>
                                      <p:tavLst>
                                        <p:tav tm="0">
                                          <p:val>
                                            <p:strVal val="0-#ppt_w/2"/>
                                          </p:val>
                                        </p:tav>
                                        <p:tav tm="100000">
                                          <p:val>
                                            <p:strVal val="#ppt_x"/>
                                          </p:val>
                                        </p:tav>
                                      </p:tavLst>
                                    </p:anim>
                                    <p:anim calcmode="lin" valueType="num">
                                      <p:cBhvr additive="base">
                                        <p:cTn id="20" dur="1100" fill="hold"/>
                                        <p:tgtEl>
                                          <p:spTgt spid="22"/>
                                        </p:tgtEl>
                                        <p:attrNameLst>
                                          <p:attrName>ppt_y</p:attrName>
                                        </p:attrNameLst>
                                      </p:cBhvr>
                                      <p:tavLst>
                                        <p:tav tm="0">
                                          <p:val>
                                            <p:strVal val="0-#ppt_h/2"/>
                                          </p:val>
                                        </p:tav>
                                        <p:tav tm="100000">
                                          <p:val>
                                            <p:strVal val="#ppt_y"/>
                                          </p:val>
                                        </p:tav>
                                      </p:tavLst>
                                    </p:anim>
                                  </p:childTnLst>
                                </p:cTn>
                              </p:par>
                              <p:par>
                                <p:cTn id="21" presetID="8" presetClass="emph" presetSubtype="0" fill="hold" grpId="1" nodeType="withEffect">
                                  <p:stCondLst>
                                    <p:cond delay="1200"/>
                                  </p:stCondLst>
                                  <p:childTnLst>
                                    <p:animRot by="21600000">
                                      <p:cBhvr>
                                        <p:cTn id="22" dur="1100" fill="hold"/>
                                        <p:tgtEl>
                                          <p:spTgt spid="22"/>
                                        </p:tgtEl>
                                        <p:attrNameLst>
                                          <p:attrName>r</p:attrName>
                                        </p:attrNameLst>
                                      </p:cBhvr>
                                    </p:animRot>
                                  </p:childTnLst>
                                </p:cTn>
                              </p:par>
                              <p:par>
                                <p:cTn id="23" presetID="2" presetClass="entr" presetSubtype="9" fill="hold" grpId="0" nodeType="withEffect">
                                  <p:stCondLst>
                                    <p:cond delay="60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1100" fill="hold"/>
                                        <p:tgtEl>
                                          <p:spTgt spid="4"/>
                                        </p:tgtEl>
                                        <p:attrNameLst>
                                          <p:attrName>ppt_x</p:attrName>
                                        </p:attrNameLst>
                                      </p:cBhvr>
                                      <p:tavLst>
                                        <p:tav tm="0">
                                          <p:val>
                                            <p:strVal val="0-#ppt_w/2"/>
                                          </p:val>
                                        </p:tav>
                                        <p:tav tm="100000">
                                          <p:val>
                                            <p:strVal val="#ppt_x"/>
                                          </p:val>
                                        </p:tav>
                                      </p:tavLst>
                                    </p:anim>
                                    <p:anim calcmode="lin" valueType="num">
                                      <p:cBhvr additive="base">
                                        <p:cTn id="26" dur="1100" fill="hold"/>
                                        <p:tgtEl>
                                          <p:spTgt spid="4"/>
                                        </p:tgtEl>
                                        <p:attrNameLst>
                                          <p:attrName>ppt_y</p:attrName>
                                        </p:attrNameLst>
                                      </p:cBhvr>
                                      <p:tavLst>
                                        <p:tav tm="0">
                                          <p:val>
                                            <p:strVal val="0-#ppt_h/2"/>
                                          </p:val>
                                        </p:tav>
                                        <p:tav tm="100000">
                                          <p:val>
                                            <p:strVal val="#ppt_y"/>
                                          </p:val>
                                        </p:tav>
                                      </p:tavLst>
                                    </p:anim>
                                  </p:childTnLst>
                                </p:cTn>
                              </p:par>
                              <p:par>
                                <p:cTn id="27" presetID="8" presetClass="emph" presetSubtype="0" fill="hold" grpId="1" nodeType="withEffect">
                                  <p:stCondLst>
                                    <p:cond delay="700"/>
                                  </p:stCondLst>
                                  <p:childTnLst>
                                    <p:animRot by="21600000">
                                      <p:cBhvr>
                                        <p:cTn id="28" dur="1100" fill="hold"/>
                                        <p:tgtEl>
                                          <p:spTgt spid="4"/>
                                        </p:tgtEl>
                                        <p:attrNameLst>
                                          <p:attrName>r</p:attrName>
                                        </p:attrNameLst>
                                      </p:cBhvr>
                                    </p:animRo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par>
                          <p:cTn id="33" fill="hold">
                            <p:stCondLst>
                              <p:cond delay="2000"/>
                            </p:stCondLst>
                            <p:childTnLst>
                              <p:par>
                                <p:cTn id="34" presetID="22" presetClass="entr" presetSubtype="8"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par>
                          <p:cTn id="37" fill="hold">
                            <p:stCondLst>
                              <p:cond delay="2500"/>
                            </p:stCondLst>
                            <p:childTnLst>
                              <p:par>
                                <p:cTn id="38" presetID="12" presetClass="entr" presetSubtype="1" fill="hold" grpId="0" nodeType="after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p:tgtEl>
                                          <p:spTgt spid="6"/>
                                        </p:tgtEl>
                                        <p:attrNameLst>
                                          <p:attrName>ppt_y</p:attrName>
                                        </p:attrNameLst>
                                      </p:cBhvr>
                                      <p:tavLst>
                                        <p:tav tm="0">
                                          <p:val>
                                            <p:strVal val="#ppt_y-#ppt_h*1.125000"/>
                                          </p:val>
                                        </p:tav>
                                        <p:tav tm="100000">
                                          <p:val>
                                            <p:strVal val="#ppt_y"/>
                                          </p:val>
                                        </p:tav>
                                      </p:tavLst>
                                    </p:anim>
                                    <p:animEffect transition="in" filter="wipe(down)">
                                      <p:cBhvr>
                                        <p:cTn id="41" dur="500"/>
                                        <p:tgtEl>
                                          <p:spTgt spid="6"/>
                                        </p:tgtEl>
                                      </p:cBhvr>
                                    </p:animEffect>
                                  </p:childTnLst>
                                </p:cTn>
                              </p:par>
                              <p:par>
                                <p:cTn id="42" presetID="42" presetClass="entr" presetSubtype="0" fill="hold" nodeType="withEffect">
                                  <p:stCondLst>
                                    <p:cond delay="20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anim calcmode="lin" valueType="num">
                                      <p:cBhvr>
                                        <p:cTn id="45" dur="500" fill="hold"/>
                                        <p:tgtEl>
                                          <p:spTgt spid="8"/>
                                        </p:tgtEl>
                                        <p:attrNameLst>
                                          <p:attrName>ppt_x</p:attrName>
                                        </p:attrNameLst>
                                      </p:cBhvr>
                                      <p:tavLst>
                                        <p:tav tm="0">
                                          <p:val>
                                            <p:strVal val="#ppt_x"/>
                                          </p:val>
                                        </p:tav>
                                        <p:tav tm="100000">
                                          <p:val>
                                            <p:strVal val="#ppt_x"/>
                                          </p:val>
                                        </p:tav>
                                      </p:tavLst>
                                    </p:anim>
                                    <p:anim calcmode="lin" valueType="num">
                                      <p:cBhvr>
                                        <p:cTn id="46" dur="500" fill="hold"/>
                                        <p:tgtEl>
                                          <p:spTgt spid="8"/>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20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anim calcmode="lin" valueType="num">
                                      <p:cBhvr>
                                        <p:cTn id="50" dur="500" fill="hold"/>
                                        <p:tgtEl>
                                          <p:spTgt spid="2"/>
                                        </p:tgtEl>
                                        <p:attrNameLst>
                                          <p:attrName>ppt_x</p:attrName>
                                        </p:attrNameLst>
                                      </p:cBhvr>
                                      <p:tavLst>
                                        <p:tav tm="0">
                                          <p:val>
                                            <p:strVal val="#ppt_x"/>
                                          </p:val>
                                        </p:tav>
                                        <p:tav tm="100000">
                                          <p:val>
                                            <p:strVal val="#ppt_x"/>
                                          </p:val>
                                        </p:tav>
                                      </p:tavLst>
                                    </p:anim>
                                    <p:anim calcmode="lin" valueType="num">
                                      <p:cBhvr>
                                        <p:cTn id="51" dur="500" fill="hold"/>
                                        <p:tgtEl>
                                          <p:spTgt spid="2"/>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20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anim calcmode="lin" valueType="num">
                                      <p:cBhvr>
                                        <p:cTn id="55" dur="500" fill="hold"/>
                                        <p:tgtEl>
                                          <p:spTgt spid="12"/>
                                        </p:tgtEl>
                                        <p:attrNameLst>
                                          <p:attrName>ppt_x</p:attrName>
                                        </p:attrNameLst>
                                      </p:cBhvr>
                                      <p:tavLst>
                                        <p:tav tm="0">
                                          <p:val>
                                            <p:strVal val="#ppt_x"/>
                                          </p:val>
                                        </p:tav>
                                        <p:tav tm="100000">
                                          <p:val>
                                            <p:strVal val="#ppt_x"/>
                                          </p:val>
                                        </p:tav>
                                      </p:tavLst>
                                    </p:anim>
                                    <p:anim calcmode="lin" valueType="num">
                                      <p:cBhvr>
                                        <p:cTn id="56"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6" grpId="0"/>
      <p:bldP spid="20" grpId="0" animBg="1"/>
      <p:bldP spid="20" grpId="1" animBg="1"/>
      <p:bldP spid="21" grpId="0" animBg="1"/>
      <p:bldP spid="21" grpId="1" animBg="1"/>
      <p:bldP spid="22" grpId="0" animBg="1"/>
      <p:bldP spid="22"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00" y="0"/>
            <a:ext cx="9144000" cy="457200"/>
          </a:xfrm>
          <a:prstGeom prst="rect">
            <a:avLst/>
          </a:prstGeom>
          <a:solidFill>
            <a:schemeClr val="bg1">
              <a:lumMod val="8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 y="0"/>
            <a:ext cx="1465728" cy="457200"/>
          </a:xfrm>
          <a:prstGeom prst="rect">
            <a:avLst/>
          </a:prstGeom>
          <a:solidFill>
            <a:srgbClr val="69A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8954" y="457200"/>
            <a:ext cx="9160030" cy="0"/>
          </a:xfrm>
          <a:prstGeom prst="line">
            <a:avLst/>
          </a:prstGeom>
          <a:ln>
            <a:solidFill>
              <a:srgbClr val="69AC8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261537" y="349624"/>
            <a:ext cx="891988" cy="107577"/>
          </a:xfrm>
          <a:prstGeom prst="rect">
            <a:avLst/>
          </a:prstGeom>
          <a:solidFill>
            <a:srgbClr val="541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369549" y="349624"/>
            <a:ext cx="891988" cy="107577"/>
          </a:xfrm>
          <a:prstGeom prst="rect">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77561" y="349624"/>
            <a:ext cx="891988" cy="107577"/>
          </a:xfrm>
          <a:prstGeom prst="rect">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1"/>
          <p:cNvSpPr txBox="1"/>
          <p:nvPr/>
        </p:nvSpPr>
        <p:spPr>
          <a:xfrm>
            <a:off x="1547663" y="28545"/>
            <a:ext cx="1706880" cy="417830"/>
          </a:xfrm>
          <a:prstGeom prst="rect">
            <a:avLst/>
          </a:prstGeom>
          <a:noFill/>
        </p:spPr>
        <p:txBody>
          <a:bodyPr wrap="none" rtlCol="0">
            <a:spAutoFit/>
          </a:bodyPr>
          <a:lstStyle/>
          <a:p>
            <a:pPr algn="l"/>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运行环境规定</a:t>
            </a:r>
            <a:endParaRPr lang="zh-CN" altLang="en-US" sz="2000" b="1"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TextBox 15"/>
          <p:cNvSpPr txBox="1"/>
          <p:nvPr/>
        </p:nvSpPr>
        <p:spPr>
          <a:xfrm>
            <a:off x="107504" y="28545"/>
            <a:ext cx="1440160" cy="41783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Part  04</a:t>
            </a:r>
            <a:endParaRPr lang="en-US" sz="20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82930" y="603885"/>
            <a:ext cx="6946265" cy="4164330"/>
          </a:xfrm>
          <a:prstGeom prst="rect">
            <a:avLst/>
          </a:prstGeom>
          <a:noFill/>
        </p:spPr>
        <p:txBody>
          <a:bodyPr wrap="square" rtlCol="0">
            <a:spAutoFit/>
          </a:bodyPr>
          <a:p>
            <a:pPr fontAlgn="auto">
              <a:spcAft>
                <a:spcPts val="600"/>
              </a:spcAft>
            </a:pPr>
            <a:r>
              <a:rPr sz="1800">
                <a:latin typeface="微软雅黑" panose="020B0503020204020204" pitchFamily="34" charset="-122"/>
                <a:ea typeface="微软雅黑" panose="020B0503020204020204" pitchFamily="34" charset="-122"/>
              </a:rPr>
              <a:t>1、设备</a:t>
            </a:r>
            <a:endParaRPr sz="1800">
              <a:latin typeface="微软雅黑" panose="020B0503020204020204" pitchFamily="34" charset="-122"/>
              <a:ea typeface="微软雅黑" panose="020B0503020204020204" pitchFamily="34" charset="-122"/>
            </a:endParaRPr>
          </a:p>
          <a:p>
            <a:pPr fontAlgn="auto">
              <a:spcAft>
                <a:spcPts val="600"/>
              </a:spcAft>
            </a:pPr>
            <a:endParaRPr sz="1800">
              <a:latin typeface="微软雅黑" panose="020B0503020204020204" pitchFamily="34" charset="-122"/>
              <a:ea typeface="微软雅黑" panose="020B0503020204020204" pitchFamily="34" charset="-122"/>
            </a:endParaRPr>
          </a:p>
          <a:p>
            <a:pPr fontAlgn="auto">
              <a:spcAft>
                <a:spcPts val="600"/>
              </a:spcAft>
            </a:pPr>
            <a:r>
              <a:rPr sz="1800">
                <a:latin typeface="微软雅黑" panose="020B0503020204020204" pitchFamily="34" charset="-122"/>
                <a:ea typeface="微软雅黑" panose="020B0503020204020204" pitchFamily="34" charset="-122"/>
              </a:rPr>
              <a:t>Windows系统电脑能运行，通过软件安装的方式组件软件运行环境进入用户电脑，使得用户可以轻松应用软件。</a:t>
            </a:r>
            <a:endParaRPr sz="1800">
              <a:latin typeface="微软雅黑" panose="020B0503020204020204" pitchFamily="34" charset="-122"/>
              <a:ea typeface="微软雅黑" panose="020B0503020204020204" pitchFamily="34" charset="-122"/>
            </a:endParaRPr>
          </a:p>
          <a:p>
            <a:pPr fontAlgn="auto">
              <a:spcAft>
                <a:spcPts val="600"/>
              </a:spcAft>
            </a:pPr>
            <a:endParaRPr sz="1800">
              <a:latin typeface="微软雅黑" panose="020B0503020204020204" pitchFamily="34" charset="-122"/>
              <a:ea typeface="微软雅黑" panose="020B0503020204020204" pitchFamily="34" charset="-122"/>
            </a:endParaRPr>
          </a:p>
          <a:p>
            <a:pPr fontAlgn="auto">
              <a:spcAft>
                <a:spcPts val="600"/>
              </a:spcAft>
            </a:pPr>
            <a:r>
              <a:rPr sz="1800">
                <a:latin typeface="微软雅黑" panose="020B0503020204020204" pitchFamily="34" charset="-122"/>
                <a:ea typeface="微软雅黑" panose="020B0503020204020204" pitchFamily="34" charset="-122"/>
              </a:rPr>
              <a:t>2、支持软件</a:t>
            </a:r>
            <a:endParaRPr sz="1800">
              <a:latin typeface="微软雅黑" panose="020B0503020204020204" pitchFamily="34" charset="-122"/>
              <a:ea typeface="微软雅黑" panose="020B0503020204020204" pitchFamily="34" charset="-122"/>
            </a:endParaRPr>
          </a:p>
          <a:p>
            <a:pPr fontAlgn="auto">
              <a:spcAft>
                <a:spcPts val="600"/>
              </a:spcAft>
            </a:pPr>
            <a:endParaRPr sz="1800">
              <a:latin typeface="微软雅黑" panose="020B0503020204020204" pitchFamily="34" charset="-122"/>
              <a:ea typeface="微软雅黑" panose="020B0503020204020204" pitchFamily="34" charset="-122"/>
            </a:endParaRPr>
          </a:p>
          <a:p>
            <a:pPr fontAlgn="auto">
              <a:spcAft>
                <a:spcPts val="600"/>
              </a:spcAft>
            </a:pPr>
            <a:r>
              <a:rPr sz="1800">
                <a:latin typeface="微软雅黑" panose="020B0503020204020204" pitchFamily="34" charset="-122"/>
                <a:ea typeface="微软雅黑" panose="020B0503020204020204" pitchFamily="34" charset="-122"/>
              </a:rPr>
              <a:t>Windows7及以上Windows操作系统</a:t>
            </a:r>
            <a:endParaRPr sz="1800">
              <a:latin typeface="微软雅黑" panose="020B0503020204020204" pitchFamily="34" charset="-122"/>
              <a:ea typeface="微软雅黑" panose="020B0503020204020204" pitchFamily="34" charset="-122"/>
            </a:endParaRPr>
          </a:p>
          <a:p>
            <a:pPr fontAlgn="auto">
              <a:spcAft>
                <a:spcPts val="600"/>
              </a:spcAft>
            </a:pPr>
            <a:endParaRPr sz="1800">
              <a:latin typeface="微软雅黑" panose="020B0503020204020204" pitchFamily="34" charset="-122"/>
              <a:ea typeface="微软雅黑" panose="020B0503020204020204" pitchFamily="34" charset="-122"/>
            </a:endParaRPr>
          </a:p>
          <a:p>
            <a:pPr fontAlgn="auto">
              <a:spcAft>
                <a:spcPts val="600"/>
              </a:spcAft>
            </a:pPr>
            <a:r>
              <a:rPr sz="1800">
                <a:latin typeface="微软雅黑" panose="020B0503020204020204" pitchFamily="34" charset="-122"/>
                <a:ea typeface="微软雅黑" panose="020B0503020204020204" pitchFamily="34" charset="-122"/>
              </a:rPr>
              <a:t>3、接口</a:t>
            </a:r>
            <a:endParaRPr sz="1800">
              <a:latin typeface="微软雅黑" panose="020B0503020204020204" pitchFamily="34" charset="-122"/>
              <a:ea typeface="微软雅黑" panose="020B0503020204020204" pitchFamily="34" charset="-122"/>
            </a:endParaRPr>
          </a:p>
          <a:p>
            <a:pPr fontAlgn="auto">
              <a:spcAft>
                <a:spcPts val="600"/>
              </a:spcAft>
            </a:pPr>
            <a:endParaRPr sz="1800">
              <a:latin typeface="微软雅黑" panose="020B0503020204020204" pitchFamily="34" charset="-122"/>
              <a:ea typeface="微软雅黑" panose="020B0503020204020204" pitchFamily="34" charset="-122"/>
            </a:endParaRPr>
          </a:p>
          <a:p>
            <a:pPr fontAlgn="auto">
              <a:spcAft>
                <a:spcPts val="600"/>
              </a:spcAft>
            </a:pPr>
            <a:r>
              <a:rPr sz="1800">
                <a:latin typeface="微软雅黑" panose="020B0503020204020204" pitchFamily="34" charset="-122"/>
                <a:ea typeface="微软雅黑" panose="020B0503020204020204" pitchFamily="34" charset="-122"/>
              </a:rPr>
              <a:t>数据库接口，用户平台接口</a:t>
            </a:r>
            <a:endParaRPr sz="1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200" advTm="0">
        <p:checker/>
      </p:transition>
    </mc:Choice>
    <mc:Fallback>
      <p:transition advTm="0">
        <p:checker/>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a:off x="2030065" y="1671490"/>
            <a:ext cx="2376264" cy="2025056"/>
          </a:xfrm>
          <a:prstGeom prst="triangle">
            <a:avLst/>
          </a:prstGeom>
          <a:solidFill>
            <a:schemeClr val="tx1">
              <a:lumMod val="65000"/>
              <a:lumOff val="35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TextBox 7"/>
          <p:cNvSpPr txBox="1"/>
          <p:nvPr/>
        </p:nvSpPr>
        <p:spPr>
          <a:xfrm>
            <a:off x="2419741" y="1856894"/>
            <a:ext cx="1818005" cy="1935480"/>
          </a:xfrm>
          <a:prstGeom prst="rect">
            <a:avLst/>
          </a:prstGeom>
          <a:noFill/>
        </p:spPr>
        <p:txBody>
          <a:bodyPr wrap="none" rtlCol="0">
            <a:spAutoFit/>
          </a:bodyPr>
          <a:lstStyle>
            <a:defPPr>
              <a:defRPr lang="zh-CN"/>
            </a:defPPr>
            <a:lvl1pPr>
              <a:defRPr sz="12000">
                <a:solidFill>
                  <a:schemeClr val="accent2"/>
                </a:solidFill>
                <a:latin typeface="Impact" panose="020B0806030902050204" pitchFamily="34" charset="0"/>
              </a:defRPr>
            </a:lvl1pPr>
          </a:lstStyle>
          <a:p>
            <a:r>
              <a:rPr lang="en-US" altLang="zh-CN" dirty="0" smtClean="0">
                <a:solidFill>
                  <a:schemeClr val="accent6"/>
                </a:solidFill>
              </a:rPr>
              <a:t>05</a:t>
            </a:r>
            <a:endParaRPr lang="en-US" altLang="zh-CN" dirty="0" smtClean="0">
              <a:solidFill>
                <a:schemeClr val="accent6"/>
              </a:solidFill>
            </a:endParaRPr>
          </a:p>
        </p:txBody>
      </p:sp>
      <p:sp>
        <p:nvSpPr>
          <p:cNvPr id="6" name="TextBox 8"/>
          <p:cNvSpPr txBox="1"/>
          <p:nvPr/>
        </p:nvSpPr>
        <p:spPr>
          <a:xfrm>
            <a:off x="4199897" y="1856891"/>
            <a:ext cx="4502150" cy="972820"/>
          </a:xfrm>
          <a:prstGeom prst="rect">
            <a:avLst/>
          </a:prstGeom>
          <a:noFill/>
        </p:spPr>
        <p:txBody>
          <a:bodyPr wrap="none" rtlCol="0">
            <a:spAutoFit/>
          </a:bodyPr>
          <a:lstStyle/>
          <a:p>
            <a:pPr algn="l"/>
            <a:r>
              <a:rPr lang="zh-CN" altLang="en-US" sz="5400" b="1"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 软件需求验证</a:t>
            </a:r>
            <a:endParaRPr lang="zh-CN" altLang="en-US" sz="5400" b="1"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cxnSp>
        <p:nvCxnSpPr>
          <p:cNvPr id="7" name="直接连接符 6"/>
          <p:cNvCxnSpPr/>
          <p:nvPr/>
        </p:nvCxnSpPr>
        <p:spPr>
          <a:xfrm>
            <a:off x="4406053" y="2824485"/>
            <a:ext cx="3083608"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rot="18035669">
            <a:off x="2382961" y="1282355"/>
            <a:ext cx="360040" cy="310379"/>
          </a:xfrm>
          <a:prstGeom prst="triangle">
            <a:avLst/>
          </a:prstGeom>
          <a:solidFill>
            <a:srgbClr val="69A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等腰三角形 20"/>
          <p:cNvSpPr/>
          <p:nvPr/>
        </p:nvSpPr>
        <p:spPr>
          <a:xfrm rot="21283757">
            <a:off x="1968925" y="1497553"/>
            <a:ext cx="191945" cy="165470"/>
          </a:xfrm>
          <a:prstGeom prst="triangle">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等腰三角形 21"/>
          <p:cNvSpPr/>
          <p:nvPr/>
        </p:nvSpPr>
        <p:spPr>
          <a:xfrm rot="15968008">
            <a:off x="1663187" y="1888656"/>
            <a:ext cx="304349" cy="227352"/>
          </a:xfrm>
          <a:prstGeom prst="triangle">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8" name="组合 7"/>
          <p:cNvGrpSpPr/>
          <p:nvPr/>
        </p:nvGrpSpPr>
        <p:grpSpPr>
          <a:xfrm>
            <a:off x="4572002" y="2920884"/>
            <a:ext cx="2083688" cy="384810"/>
            <a:chOff x="1694389" y="3210530"/>
            <a:chExt cx="2083688" cy="384810"/>
          </a:xfrm>
        </p:grpSpPr>
        <p:sp>
          <p:nvSpPr>
            <p:cNvPr id="9" name="矩形 8"/>
            <p:cNvSpPr/>
            <p:nvPr/>
          </p:nvSpPr>
          <p:spPr>
            <a:xfrm flipH="1">
              <a:off x="1694389" y="3363838"/>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TextBox 14"/>
            <p:cNvSpPr txBox="1"/>
            <p:nvPr/>
          </p:nvSpPr>
          <p:spPr>
            <a:xfrm>
              <a:off x="1766397" y="3210530"/>
              <a:ext cx="2011680" cy="384810"/>
            </a:xfrm>
            <a:prstGeom prst="rect">
              <a:avLst/>
            </a:prstGeom>
            <a:noFill/>
          </p:spPr>
          <p:txBody>
            <a:bodyPr wrap="none" rtlCol="0">
              <a:spAutoFit/>
            </a:bodyPr>
            <a:lstStyle/>
            <a:p>
              <a:pPr algn="l"/>
              <a:r>
                <a:rPr lang="zh-CN" altLang="en-US" sz="18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需求问卷结果分析</a:t>
              </a:r>
              <a:endParaRPr lang="zh-CN" altLang="en-US" sz="18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grpSp>
        <p:nvGrpSpPr>
          <p:cNvPr id="2" name="组合 1"/>
          <p:cNvGrpSpPr/>
          <p:nvPr/>
        </p:nvGrpSpPr>
        <p:grpSpPr>
          <a:xfrm>
            <a:off x="4572002" y="3407294"/>
            <a:ext cx="1626488" cy="384810"/>
            <a:chOff x="1694389" y="3210530"/>
            <a:chExt cx="1626488" cy="384810"/>
          </a:xfrm>
        </p:grpSpPr>
        <p:sp>
          <p:nvSpPr>
            <p:cNvPr id="3" name="矩形 2"/>
            <p:cNvSpPr/>
            <p:nvPr/>
          </p:nvSpPr>
          <p:spPr>
            <a:xfrm flipH="1">
              <a:off x="1694389" y="3363838"/>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TextBox 14"/>
            <p:cNvSpPr txBox="1"/>
            <p:nvPr/>
          </p:nvSpPr>
          <p:spPr>
            <a:xfrm>
              <a:off x="1766397" y="3210530"/>
              <a:ext cx="1554480" cy="384810"/>
            </a:xfrm>
            <a:prstGeom prst="rect">
              <a:avLst/>
            </a:prstGeom>
            <a:noFill/>
          </p:spPr>
          <p:txBody>
            <a:bodyPr wrap="none" rtlCol="0">
              <a:spAutoFit/>
            </a:bodyPr>
            <a:lstStyle/>
            <a:p>
              <a:pPr algn="l"/>
              <a:r>
                <a:rPr lang="zh-CN" altLang="en-US" sz="18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用户访谈分析</a:t>
              </a:r>
              <a:endParaRPr lang="zh-CN" altLang="en-US" sz="18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spTree>
  </p:cSld>
  <p:clrMapOvr>
    <a:masterClrMapping/>
  </p:clrMapOvr>
  <mc:AlternateContent xmlns:mc="http://schemas.openxmlformats.org/markup-compatibility/2006">
    <mc:Choice xmlns:p14="http://schemas.microsoft.com/office/powerpoint/2010/main" Requires="p14">
      <p:transition p14:dur="250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100" fill="hold"/>
                                        <p:tgtEl>
                                          <p:spTgt spid="20"/>
                                        </p:tgtEl>
                                        <p:attrNameLst>
                                          <p:attrName>ppt_x</p:attrName>
                                        </p:attrNameLst>
                                      </p:cBhvr>
                                      <p:tavLst>
                                        <p:tav tm="0">
                                          <p:val>
                                            <p:strVal val="0-#ppt_w/2"/>
                                          </p:val>
                                        </p:tav>
                                        <p:tav tm="100000">
                                          <p:val>
                                            <p:strVal val="#ppt_x"/>
                                          </p:val>
                                        </p:tav>
                                      </p:tavLst>
                                    </p:anim>
                                    <p:anim calcmode="lin" valueType="num">
                                      <p:cBhvr additive="base">
                                        <p:cTn id="8" dur="1100" fill="hold"/>
                                        <p:tgtEl>
                                          <p:spTgt spid="20"/>
                                        </p:tgtEl>
                                        <p:attrNameLst>
                                          <p:attrName>ppt_y</p:attrName>
                                        </p:attrNameLst>
                                      </p:cBhvr>
                                      <p:tavLst>
                                        <p:tav tm="0">
                                          <p:val>
                                            <p:strVal val="0-#ppt_h/2"/>
                                          </p:val>
                                        </p:tav>
                                        <p:tav tm="100000">
                                          <p:val>
                                            <p:strVal val="#ppt_y"/>
                                          </p:val>
                                        </p:tav>
                                      </p:tavLst>
                                    </p:anim>
                                  </p:childTnLst>
                                </p:cTn>
                              </p:par>
                              <p:par>
                                <p:cTn id="9" presetID="8" presetClass="emph" presetSubtype="0" fill="hold" grpId="1" nodeType="withEffect">
                                  <p:stCondLst>
                                    <p:cond delay="0"/>
                                  </p:stCondLst>
                                  <p:childTnLst>
                                    <p:animRot by="21600000">
                                      <p:cBhvr>
                                        <p:cTn id="10" dur="1100" fill="hold"/>
                                        <p:tgtEl>
                                          <p:spTgt spid="20"/>
                                        </p:tgtEl>
                                        <p:attrNameLst>
                                          <p:attrName>r</p:attrName>
                                        </p:attrNameLst>
                                      </p:cBhvr>
                                    </p:animRot>
                                  </p:childTnLst>
                                </p:cTn>
                              </p:par>
                              <p:par>
                                <p:cTn id="11" presetID="2" presetClass="entr" presetSubtype="9" fill="hold" grpId="0" nodeType="withEffect">
                                  <p:stCondLst>
                                    <p:cond delay="60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1100" fill="hold"/>
                                        <p:tgtEl>
                                          <p:spTgt spid="21"/>
                                        </p:tgtEl>
                                        <p:attrNameLst>
                                          <p:attrName>ppt_x</p:attrName>
                                        </p:attrNameLst>
                                      </p:cBhvr>
                                      <p:tavLst>
                                        <p:tav tm="0">
                                          <p:val>
                                            <p:strVal val="0-#ppt_w/2"/>
                                          </p:val>
                                        </p:tav>
                                        <p:tav tm="100000">
                                          <p:val>
                                            <p:strVal val="#ppt_x"/>
                                          </p:val>
                                        </p:tav>
                                      </p:tavLst>
                                    </p:anim>
                                    <p:anim calcmode="lin" valueType="num">
                                      <p:cBhvr additive="base">
                                        <p:cTn id="14" dur="1100" fill="hold"/>
                                        <p:tgtEl>
                                          <p:spTgt spid="21"/>
                                        </p:tgtEl>
                                        <p:attrNameLst>
                                          <p:attrName>ppt_y</p:attrName>
                                        </p:attrNameLst>
                                      </p:cBhvr>
                                      <p:tavLst>
                                        <p:tav tm="0">
                                          <p:val>
                                            <p:strVal val="0-#ppt_h/2"/>
                                          </p:val>
                                        </p:tav>
                                        <p:tav tm="100000">
                                          <p:val>
                                            <p:strVal val="#ppt_y"/>
                                          </p:val>
                                        </p:tav>
                                      </p:tavLst>
                                    </p:anim>
                                  </p:childTnLst>
                                </p:cTn>
                              </p:par>
                              <p:par>
                                <p:cTn id="15" presetID="8" presetClass="emph" presetSubtype="0" fill="hold" grpId="1" nodeType="withEffect">
                                  <p:stCondLst>
                                    <p:cond delay="600"/>
                                  </p:stCondLst>
                                  <p:childTnLst>
                                    <p:animRot by="21600000">
                                      <p:cBhvr>
                                        <p:cTn id="16" dur="1100" fill="hold"/>
                                        <p:tgtEl>
                                          <p:spTgt spid="21"/>
                                        </p:tgtEl>
                                        <p:attrNameLst>
                                          <p:attrName>r</p:attrName>
                                        </p:attrNameLst>
                                      </p:cBhvr>
                                    </p:animRot>
                                  </p:childTnLst>
                                </p:cTn>
                              </p:par>
                              <p:par>
                                <p:cTn id="17" presetID="2" presetClass="entr" presetSubtype="9" fill="hold" grpId="0" nodeType="withEffect">
                                  <p:stCondLst>
                                    <p:cond delay="12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1100" fill="hold"/>
                                        <p:tgtEl>
                                          <p:spTgt spid="22"/>
                                        </p:tgtEl>
                                        <p:attrNameLst>
                                          <p:attrName>ppt_x</p:attrName>
                                        </p:attrNameLst>
                                      </p:cBhvr>
                                      <p:tavLst>
                                        <p:tav tm="0">
                                          <p:val>
                                            <p:strVal val="0-#ppt_w/2"/>
                                          </p:val>
                                        </p:tav>
                                        <p:tav tm="100000">
                                          <p:val>
                                            <p:strVal val="#ppt_x"/>
                                          </p:val>
                                        </p:tav>
                                      </p:tavLst>
                                    </p:anim>
                                    <p:anim calcmode="lin" valueType="num">
                                      <p:cBhvr additive="base">
                                        <p:cTn id="20" dur="1100" fill="hold"/>
                                        <p:tgtEl>
                                          <p:spTgt spid="22"/>
                                        </p:tgtEl>
                                        <p:attrNameLst>
                                          <p:attrName>ppt_y</p:attrName>
                                        </p:attrNameLst>
                                      </p:cBhvr>
                                      <p:tavLst>
                                        <p:tav tm="0">
                                          <p:val>
                                            <p:strVal val="0-#ppt_h/2"/>
                                          </p:val>
                                        </p:tav>
                                        <p:tav tm="100000">
                                          <p:val>
                                            <p:strVal val="#ppt_y"/>
                                          </p:val>
                                        </p:tav>
                                      </p:tavLst>
                                    </p:anim>
                                  </p:childTnLst>
                                </p:cTn>
                              </p:par>
                              <p:par>
                                <p:cTn id="21" presetID="8" presetClass="emph" presetSubtype="0" fill="hold" grpId="1" nodeType="withEffect">
                                  <p:stCondLst>
                                    <p:cond delay="1200"/>
                                  </p:stCondLst>
                                  <p:childTnLst>
                                    <p:animRot by="21600000">
                                      <p:cBhvr>
                                        <p:cTn id="22" dur="1100" fill="hold"/>
                                        <p:tgtEl>
                                          <p:spTgt spid="22"/>
                                        </p:tgtEl>
                                        <p:attrNameLst>
                                          <p:attrName>r</p:attrName>
                                        </p:attrNameLst>
                                      </p:cBhvr>
                                    </p:animRot>
                                  </p:childTnLst>
                                </p:cTn>
                              </p:par>
                              <p:par>
                                <p:cTn id="23" presetID="2" presetClass="entr" presetSubtype="9" fill="hold" grpId="0" nodeType="withEffect">
                                  <p:stCondLst>
                                    <p:cond delay="60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1100" fill="hold"/>
                                        <p:tgtEl>
                                          <p:spTgt spid="4"/>
                                        </p:tgtEl>
                                        <p:attrNameLst>
                                          <p:attrName>ppt_x</p:attrName>
                                        </p:attrNameLst>
                                      </p:cBhvr>
                                      <p:tavLst>
                                        <p:tav tm="0">
                                          <p:val>
                                            <p:strVal val="0-#ppt_w/2"/>
                                          </p:val>
                                        </p:tav>
                                        <p:tav tm="100000">
                                          <p:val>
                                            <p:strVal val="#ppt_x"/>
                                          </p:val>
                                        </p:tav>
                                      </p:tavLst>
                                    </p:anim>
                                    <p:anim calcmode="lin" valueType="num">
                                      <p:cBhvr additive="base">
                                        <p:cTn id="26" dur="1100" fill="hold"/>
                                        <p:tgtEl>
                                          <p:spTgt spid="4"/>
                                        </p:tgtEl>
                                        <p:attrNameLst>
                                          <p:attrName>ppt_y</p:attrName>
                                        </p:attrNameLst>
                                      </p:cBhvr>
                                      <p:tavLst>
                                        <p:tav tm="0">
                                          <p:val>
                                            <p:strVal val="0-#ppt_h/2"/>
                                          </p:val>
                                        </p:tav>
                                        <p:tav tm="100000">
                                          <p:val>
                                            <p:strVal val="#ppt_y"/>
                                          </p:val>
                                        </p:tav>
                                      </p:tavLst>
                                    </p:anim>
                                  </p:childTnLst>
                                </p:cTn>
                              </p:par>
                              <p:par>
                                <p:cTn id="27" presetID="8" presetClass="emph" presetSubtype="0" fill="hold" grpId="1" nodeType="withEffect">
                                  <p:stCondLst>
                                    <p:cond delay="700"/>
                                  </p:stCondLst>
                                  <p:childTnLst>
                                    <p:animRot by="21600000">
                                      <p:cBhvr>
                                        <p:cTn id="28" dur="1100" fill="hold"/>
                                        <p:tgtEl>
                                          <p:spTgt spid="4"/>
                                        </p:tgtEl>
                                        <p:attrNameLst>
                                          <p:attrName>r</p:attrName>
                                        </p:attrNameLst>
                                      </p:cBhvr>
                                    </p:animRo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par>
                          <p:cTn id="33" fill="hold">
                            <p:stCondLst>
                              <p:cond delay="2000"/>
                            </p:stCondLst>
                            <p:childTnLst>
                              <p:par>
                                <p:cTn id="34" presetID="22" presetClass="entr" presetSubtype="8"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par>
                          <p:cTn id="37" fill="hold">
                            <p:stCondLst>
                              <p:cond delay="2500"/>
                            </p:stCondLst>
                            <p:childTnLst>
                              <p:par>
                                <p:cTn id="38" presetID="12" presetClass="entr" presetSubtype="1" fill="hold" grpId="0" nodeType="after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p:tgtEl>
                                          <p:spTgt spid="6"/>
                                        </p:tgtEl>
                                        <p:attrNameLst>
                                          <p:attrName>ppt_y</p:attrName>
                                        </p:attrNameLst>
                                      </p:cBhvr>
                                      <p:tavLst>
                                        <p:tav tm="0">
                                          <p:val>
                                            <p:strVal val="#ppt_y-#ppt_h*1.125000"/>
                                          </p:val>
                                        </p:tav>
                                        <p:tav tm="100000">
                                          <p:val>
                                            <p:strVal val="#ppt_y"/>
                                          </p:val>
                                        </p:tav>
                                      </p:tavLst>
                                    </p:anim>
                                    <p:animEffect transition="in" filter="wipe(down)">
                                      <p:cBhvr>
                                        <p:cTn id="41" dur="500"/>
                                        <p:tgtEl>
                                          <p:spTgt spid="6"/>
                                        </p:tgtEl>
                                      </p:cBhvr>
                                    </p:animEffect>
                                  </p:childTnLst>
                                </p:cTn>
                              </p:par>
                              <p:par>
                                <p:cTn id="42" presetID="42" presetClass="entr" presetSubtype="0" fill="hold" nodeType="withEffect">
                                  <p:stCondLst>
                                    <p:cond delay="20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anim calcmode="lin" valueType="num">
                                      <p:cBhvr>
                                        <p:cTn id="45" dur="500" fill="hold"/>
                                        <p:tgtEl>
                                          <p:spTgt spid="8"/>
                                        </p:tgtEl>
                                        <p:attrNameLst>
                                          <p:attrName>ppt_x</p:attrName>
                                        </p:attrNameLst>
                                      </p:cBhvr>
                                      <p:tavLst>
                                        <p:tav tm="0">
                                          <p:val>
                                            <p:strVal val="#ppt_x"/>
                                          </p:val>
                                        </p:tav>
                                        <p:tav tm="100000">
                                          <p:val>
                                            <p:strVal val="#ppt_x"/>
                                          </p:val>
                                        </p:tav>
                                      </p:tavLst>
                                    </p:anim>
                                    <p:anim calcmode="lin" valueType="num">
                                      <p:cBhvr>
                                        <p:cTn id="46" dur="500" fill="hold"/>
                                        <p:tgtEl>
                                          <p:spTgt spid="8"/>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20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anim calcmode="lin" valueType="num">
                                      <p:cBhvr>
                                        <p:cTn id="50" dur="500" fill="hold"/>
                                        <p:tgtEl>
                                          <p:spTgt spid="2"/>
                                        </p:tgtEl>
                                        <p:attrNameLst>
                                          <p:attrName>ppt_x</p:attrName>
                                        </p:attrNameLst>
                                      </p:cBhvr>
                                      <p:tavLst>
                                        <p:tav tm="0">
                                          <p:val>
                                            <p:strVal val="#ppt_x"/>
                                          </p:val>
                                        </p:tav>
                                        <p:tav tm="100000">
                                          <p:val>
                                            <p:strVal val="#ppt_x"/>
                                          </p:val>
                                        </p:tav>
                                      </p:tavLst>
                                    </p:anim>
                                    <p:anim calcmode="lin" valueType="num">
                                      <p:cBhvr>
                                        <p:cTn id="51"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bldLvl="0" animBg="1"/>
      <p:bldP spid="5" grpId="0"/>
      <p:bldP spid="6" grpId="0"/>
      <p:bldP spid="20" grpId="0" bldLvl="0" animBg="1"/>
      <p:bldP spid="20" grpId="1" bldLvl="0" animBg="1"/>
      <p:bldP spid="21" grpId="0" bldLvl="0" animBg="1"/>
      <p:bldP spid="21" grpId="1" bldLvl="0" animBg="1"/>
      <p:bldP spid="22" grpId="0" bldLvl="0" animBg="1"/>
      <p:bldP spid="22" grpId="1"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00" y="0"/>
            <a:ext cx="9144000" cy="457200"/>
          </a:xfrm>
          <a:prstGeom prst="rect">
            <a:avLst/>
          </a:prstGeom>
          <a:solidFill>
            <a:schemeClr val="bg1">
              <a:lumMod val="8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 y="0"/>
            <a:ext cx="1465728" cy="457200"/>
          </a:xfrm>
          <a:prstGeom prst="rect">
            <a:avLst/>
          </a:prstGeom>
          <a:solidFill>
            <a:srgbClr val="69A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8954" y="457200"/>
            <a:ext cx="9160030" cy="0"/>
          </a:xfrm>
          <a:prstGeom prst="line">
            <a:avLst/>
          </a:prstGeom>
          <a:ln>
            <a:solidFill>
              <a:srgbClr val="69AC8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261537" y="349624"/>
            <a:ext cx="891988" cy="107577"/>
          </a:xfrm>
          <a:prstGeom prst="rect">
            <a:avLst/>
          </a:prstGeom>
          <a:solidFill>
            <a:srgbClr val="541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369549" y="349624"/>
            <a:ext cx="891988" cy="107577"/>
          </a:xfrm>
          <a:prstGeom prst="rect">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77561" y="349624"/>
            <a:ext cx="891988" cy="107577"/>
          </a:xfrm>
          <a:prstGeom prst="rect">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1"/>
          <p:cNvSpPr txBox="1"/>
          <p:nvPr/>
        </p:nvSpPr>
        <p:spPr>
          <a:xfrm>
            <a:off x="1547663" y="11400"/>
            <a:ext cx="2214880" cy="417830"/>
          </a:xfrm>
          <a:prstGeom prst="rect">
            <a:avLst/>
          </a:prstGeom>
          <a:noFill/>
        </p:spPr>
        <p:txBody>
          <a:bodyPr wrap="none" rtlCol="0">
            <a:spAutoFit/>
          </a:bodyPr>
          <a:lstStyle/>
          <a:p>
            <a:pPr algn="l"/>
            <a:r>
              <a:rPr lang="zh-CN" altLang="en-US" sz="2000" b="1" dirty="0">
                <a:solidFill>
                  <a:schemeClr val="bg1">
                    <a:lumMod val="50000"/>
                  </a:schemeClr>
                </a:solidFill>
                <a:latin typeface="微软雅黑" panose="020B0503020204020204" pitchFamily="34" charset="-122"/>
                <a:ea typeface="微软雅黑" panose="020B0503020204020204" pitchFamily="34" charset="-122"/>
              </a:rPr>
              <a:t>需求问卷结果分析</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TextBox 15"/>
          <p:cNvSpPr txBox="1"/>
          <p:nvPr/>
        </p:nvSpPr>
        <p:spPr>
          <a:xfrm>
            <a:off x="107504" y="28545"/>
            <a:ext cx="1440160" cy="41783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rPr>
              <a:t>Part  05</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68070" y="1072515"/>
            <a:ext cx="7193915" cy="2014220"/>
          </a:xfrm>
          <a:prstGeom prst="rect">
            <a:avLst/>
          </a:prstGeom>
          <a:noFill/>
        </p:spPr>
        <p:txBody>
          <a:bodyPr wrap="square" rtlCol="0">
            <a:spAutoFit/>
          </a:bodyPr>
          <a:p>
            <a:r>
              <a:rPr lang="zh-CN" altLang="en-US" sz="1800"/>
              <a:t>1、调查人员主体：在采访的性别方面男女比例相差不大。主要采访的主要人群以学生为主还有大约1/5的已经工作的人员。</a:t>
            </a:r>
            <a:endParaRPr lang="zh-CN" altLang="en-US" sz="1800"/>
          </a:p>
          <a:p>
            <a:endParaRPr lang="zh-CN" altLang="en-US" sz="1800"/>
          </a:p>
          <a:p>
            <a:r>
              <a:rPr lang="zh-CN" altLang="en-US" sz="1800"/>
              <a:t>2、在调查结果中有近3/4的人有存在忘记某些事情或者错过时间，由此看出事务管理类的软件有其开发的必要性，同时我们还对用户是否经常使用电脑做了调查，显示被调查人中有70%的人经常使用电脑所以我们在开发pc端的还是具有一定的可行性的</a:t>
            </a:r>
            <a:endParaRPr lang="zh-CN" altLang="en-US" sz="1800"/>
          </a:p>
        </p:txBody>
      </p:sp>
    </p:spTree>
  </p:cSld>
  <p:clrMapOvr>
    <a:masterClrMapping/>
  </p:clrMapOvr>
  <mc:AlternateContent xmlns:mc="http://schemas.openxmlformats.org/markup-compatibility/2006">
    <mc:Choice xmlns:p14="http://schemas.microsoft.com/office/powerpoint/2010/main" Requires="p14">
      <p:transition p14:dur="1600" advTm="0">
        <p:checker/>
      </p:transition>
    </mc:Choice>
    <mc:Fallback>
      <p:transition advTm="0">
        <p:checker/>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529580" y="733425"/>
            <a:ext cx="1459230" cy="487680"/>
            <a:chOff x="8708" y="1678"/>
            <a:chExt cx="2298" cy="768"/>
          </a:xfrm>
        </p:grpSpPr>
        <p:grpSp>
          <p:nvGrpSpPr>
            <p:cNvPr id="4" name="组合 14"/>
            <p:cNvGrpSpPr/>
            <p:nvPr/>
          </p:nvGrpSpPr>
          <p:grpSpPr bwMode="auto">
            <a:xfrm>
              <a:off x="8708" y="1678"/>
              <a:ext cx="740" cy="750"/>
              <a:chOff x="0" y="0"/>
              <a:chExt cx="1835076" cy="1829528"/>
            </a:xfrm>
          </p:grpSpPr>
          <p:sp>
            <p:nvSpPr>
              <p:cNvPr id="5" name="矩形 15"/>
              <p:cNvSpPr>
                <a:spLocks noChangeArrowheads="1"/>
              </p:cNvSpPr>
              <p:nvPr/>
            </p:nvSpPr>
            <p:spPr bwMode="auto">
              <a:xfrm>
                <a:off x="0" y="0"/>
                <a:ext cx="1061843" cy="1061842"/>
              </a:xfrm>
              <a:prstGeom prst="rect">
                <a:avLst/>
              </a:prstGeom>
              <a:noFill/>
              <a:ln w="19050">
                <a:solidFill>
                  <a:srgbClr val="9CC4AE"/>
                </a:solidFill>
                <a:miter lim="800000"/>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sp>
            <p:nvSpPr>
              <p:cNvPr id="6" name="矩形 16"/>
              <p:cNvSpPr>
                <a:spLocks noChangeArrowheads="1"/>
              </p:cNvSpPr>
              <p:nvPr/>
            </p:nvSpPr>
            <p:spPr bwMode="auto">
              <a:xfrm>
                <a:off x="731325" y="725777"/>
                <a:ext cx="1103751" cy="1103751"/>
              </a:xfrm>
              <a:prstGeom prst="rect">
                <a:avLst/>
              </a:prstGeom>
              <a:noFill/>
              <a:ln w="19050">
                <a:solidFill>
                  <a:srgbClr val="1B9C77"/>
                </a:solidFill>
                <a:miter lim="800000"/>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grpSp>
        <p:sp>
          <p:nvSpPr>
            <p:cNvPr id="10" name="文本框 8"/>
            <p:cNvSpPr txBox="1">
              <a:spLocks noChangeArrowheads="1"/>
            </p:cNvSpPr>
            <p:nvPr/>
          </p:nvSpPr>
          <p:spPr bwMode="auto">
            <a:xfrm>
              <a:off x="9448" y="1870"/>
              <a:ext cx="155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l" eaLnBrk="1" hangingPunct="1"/>
              <a:r>
                <a:rPr lang="en-US" altLang="zh-CN" sz="1800" b="1" dirty="0" smtClean="0">
                  <a:solidFill>
                    <a:srgbClr val="404040"/>
                  </a:solidFill>
                  <a:latin typeface="方正兰亭黑_GBK" pitchFamily="2" charset="-122"/>
                  <a:ea typeface="方正兰亭黑_GBK" pitchFamily="2" charset="-122"/>
                </a:rPr>
                <a:t>01.</a:t>
              </a:r>
              <a:r>
                <a:rPr lang="zh-CN" altLang="en-US" sz="1800" b="1" dirty="0" smtClean="0">
                  <a:solidFill>
                    <a:srgbClr val="404040"/>
                  </a:solidFill>
                  <a:latin typeface="方正兰亭黑_GBK" pitchFamily="2" charset="-122"/>
                  <a:ea typeface="方正兰亭黑_GBK" pitchFamily="2" charset="-122"/>
                </a:rPr>
                <a:t>引言</a:t>
              </a:r>
              <a:endParaRPr lang="zh-CN" altLang="en-US" sz="1800" b="1" dirty="0" smtClean="0">
                <a:solidFill>
                  <a:srgbClr val="404040"/>
                </a:solidFill>
                <a:latin typeface="方正兰亭黑_GBK" pitchFamily="2" charset="-122"/>
                <a:ea typeface="方正兰亭黑_GBK" pitchFamily="2" charset="-122"/>
              </a:endParaRPr>
            </a:p>
          </p:txBody>
        </p:sp>
      </p:grpSp>
      <p:grpSp>
        <p:nvGrpSpPr>
          <p:cNvPr id="3" name="组合 2"/>
          <p:cNvGrpSpPr/>
          <p:nvPr/>
        </p:nvGrpSpPr>
        <p:grpSpPr>
          <a:xfrm>
            <a:off x="5528945" y="1566545"/>
            <a:ext cx="1918970" cy="508635"/>
            <a:chOff x="8708" y="3162"/>
            <a:chExt cx="3022" cy="801"/>
          </a:xfrm>
        </p:grpSpPr>
        <p:grpSp>
          <p:nvGrpSpPr>
            <p:cNvPr id="7" name="组合 17"/>
            <p:cNvGrpSpPr/>
            <p:nvPr/>
          </p:nvGrpSpPr>
          <p:grpSpPr bwMode="auto">
            <a:xfrm>
              <a:off x="8708" y="3162"/>
              <a:ext cx="740" cy="750"/>
              <a:chOff x="0" y="0"/>
              <a:chExt cx="1835076" cy="1829528"/>
            </a:xfrm>
          </p:grpSpPr>
          <p:sp>
            <p:nvSpPr>
              <p:cNvPr id="8" name="矩形 18"/>
              <p:cNvSpPr>
                <a:spLocks noChangeArrowheads="1"/>
              </p:cNvSpPr>
              <p:nvPr/>
            </p:nvSpPr>
            <p:spPr bwMode="auto">
              <a:xfrm>
                <a:off x="0" y="0"/>
                <a:ext cx="1061843" cy="1061842"/>
              </a:xfrm>
              <a:prstGeom prst="rect">
                <a:avLst/>
              </a:prstGeom>
              <a:noFill/>
              <a:ln w="19050">
                <a:solidFill>
                  <a:srgbClr val="9CC4AE"/>
                </a:solidFill>
                <a:miter lim="800000"/>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sp>
            <p:nvSpPr>
              <p:cNvPr id="9" name="矩形 19"/>
              <p:cNvSpPr>
                <a:spLocks noChangeArrowheads="1"/>
              </p:cNvSpPr>
              <p:nvPr/>
            </p:nvSpPr>
            <p:spPr bwMode="auto">
              <a:xfrm>
                <a:off x="731325" y="725777"/>
                <a:ext cx="1103751" cy="1103751"/>
              </a:xfrm>
              <a:prstGeom prst="rect">
                <a:avLst/>
              </a:prstGeom>
              <a:noFill/>
              <a:ln w="19050">
                <a:solidFill>
                  <a:srgbClr val="1B9C77"/>
                </a:solidFill>
                <a:miter lim="800000"/>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grpSp>
        <p:sp>
          <p:nvSpPr>
            <p:cNvPr id="11" name="文本框 9"/>
            <p:cNvSpPr txBox="1">
              <a:spLocks noChangeArrowheads="1"/>
            </p:cNvSpPr>
            <p:nvPr/>
          </p:nvSpPr>
          <p:spPr bwMode="auto">
            <a:xfrm>
              <a:off x="9448" y="3387"/>
              <a:ext cx="228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l"/>
              <a:r>
                <a:rPr lang="en-US" altLang="zh-CN" sz="1800" b="1" dirty="0">
                  <a:solidFill>
                    <a:srgbClr val="404040"/>
                  </a:solidFill>
                  <a:latin typeface="方正兰亭黑_GBK" pitchFamily="2" charset="-122"/>
                  <a:ea typeface="方正兰亭黑_GBK" pitchFamily="2" charset="-122"/>
                </a:rPr>
                <a:t>02</a:t>
              </a:r>
              <a:r>
                <a:rPr lang="en-US" altLang="zh-CN" sz="1800" b="1" dirty="0" smtClean="0">
                  <a:solidFill>
                    <a:srgbClr val="404040"/>
                  </a:solidFill>
                  <a:latin typeface="方正兰亭黑_GBK" pitchFamily="2" charset="-122"/>
                  <a:ea typeface="方正兰亭黑_GBK" pitchFamily="2" charset="-122"/>
                </a:rPr>
                <a:t>.</a:t>
              </a:r>
              <a:r>
                <a:rPr lang="zh-CN" altLang="en-US" sz="1800" b="1" dirty="0">
                  <a:solidFill>
                    <a:srgbClr val="404040"/>
                  </a:solidFill>
                  <a:latin typeface="方正兰亭黑_GBK" pitchFamily="2" charset="-122"/>
                  <a:ea typeface="方正兰亭黑_GBK" pitchFamily="2" charset="-122"/>
                </a:rPr>
                <a:t>任务概述</a:t>
              </a:r>
              <a:endParaRPr lang="zh-CN" altLang="en-US" sz="1800" b="1" dirty="0">
                <a:solidFill>
                  <a:srgbClr val="404040"/>
                </a:solidFill>
                <a:latin typeface="方正兰亭黑_GBK" pitchFamily="2" charset="-122"/>
                <a:ea typeface="方正兰亭黑_GBK" pitchFamily="2" charset="-122"/>
              </a:endParaRPr>
            </a:p>
          </p:txBody>
        </p:sp>
      </p:grpSp>
      <p:grpSp>
        <p:nvGrpSpPr>
          <p:cNvPr id="27" name="组合 26"/>
          <p:cNvGrpSpPr/>
          <p:nvPr/>
        </p:nvGrpSpPr>
        <p:grpSpPr>
          <a:xfrm>
            <a:off x="5539740" y="2374265"/>
            <a:ext cx="1918970" cy="530860"/>
            <a:chOff x="8708" y="4775"/>
            <a:chExt cx="3022" cy="836"/>
          </a:xfrm>
        </p:grpSpPr>
        <p:sp>
          <p:nvSpPr>
            <p:cNvPr id="12" name="文本框 10"/>
            <p:cNvSpPr txBox="1">
              <a:spLocks noChangeArrowheads="1"/>
            </p:cNvSpPr>
            <p:nvPr/>
          </p:nvSpPr>
          <p:spPr bwMode="auto">
            <a:xfrm>
              <a:off x="9448" y="5035"/>
              <a:ext cx="228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l"/>
              <a:r>
                <a:rPr lang="en-US" altLang="zh-CN" sz="1800" b="1" dirty="0">
                  <a:solidFill>
                    <a:srgbClr val="404040"/>
                  </a:solidFill>
                  <a:latin typeface="方正兰亭黑_GBK" pitchFamily="2" charset="-122"/>
                  <a:ea typeface="方正兰亭黑_GBK" pitchFamily="2" charset="-122"/>
                </a:rPr>
                <a:t>03</a:t>
              </a:r>
              <a:r>
                <a:rPr lang="en-US" altLang="zh-CN" sz="1800" b="1" dirty="0" smtClean="0">
                  <a:solidFill>
                    <a:srgbClr val="404040"/>
                  </a:solidFill>
                  <a:latin typeface="方正兰亭黑_GBK" pitchFamily="2" charset="-122"/>
                  <a:ea typeface="方正兰亭黑_GBK" pitchFamily="2" charset="-122"/>
                </a:rPr>
                <a:t>.</a:t>
              </a:r>
              <a:r>
                <a:rPr lang="zh-CN" altLang="en-US" sz="1800" b="1" dirty="0">
                  <a:solidFill>
                    <a:srgbClr val="404040"/>
                  </a:solidFill>
                  <a:latin typeface="方正兰亭黑_GBK" pitchFamily="2" charset="-122"/>
                  <a:ea typeface="方正兰亭黑_GBK" pitchFamily="2" charset="-122"/>
                </a:rPr>
                <a:t>需求规定</a:t>
              </a:r>
              <a:endParaRPr lang="zh-CN" altLang="en-US" sz="1800" b="1" dirty="0">
                <a:solidFill>
                  <a:srgbClr val="404040"/>
                </a:solidFill>
                <a:latin typeface="方正兰亭黑_GBK" pitchFamily="2" charset="-122"/>
                <a:ea typeface="方正兰亭黑_GBK" pitchFamily="2" charset="-122"/>
              </a:endParaRPr>
            </a:p>
          </p:txBody>
        </p:sp>
        <p:grpSp>
          <p:nvGrpSpPr>
            <p:cNvPr id="14" name="组合 24"/>
            <p:cNvGrpSpPr/>
            <p:nvPr/>
          </p:nvGrpSpPr>
          <p:grpSpPr bwMode="auto">
            <a:xfrm>
              <a:off x="8708" y="4775"/>
              <a:ext cx="740" cy="748"/>
              <a:chOff x="0" y="0"/>
              <a:chExt cx="1835076" cy="1829528"/>
            </a:xfrm>
          </p:grpSpPr>
          <p:sp>
            <p:nvSpPr>
              <p:cNvPr id="15" name="矩形 25"/>
              <p:cNvSpPr>
                <a:spLocks noChangeArrowheads="1"/>
              </p:cNvSpPr>
              <p:nvPr/>
            </p:nvSpPr>
            <p:spPr bwMode="auto">
              <a:xfrm>
                <a:off x="0" y="0"/>
                <a:ext cx="1061843" cy="1061842"/>
              </a:xfrm>
              <a:prstGeom prst="rect">
                <a:avLst/>
              </a:prstGeom>
              <a:noFill/>
              <a:ln w="19050">
                <a:solidFill>
                  <a:srgbClr val="9CC4AE"/>
                </a:solidFill>
                <a:miter lim="800000"/>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sp>
            <p:nvSpPr>
              <p:cNvPr id="16" name="矩形 26"/>
              <p:cNvSpPr>
                <a:spLocks noChangeArrowheads="1"/>
              </p:cNvSpPr>
              <p:nvPr/>
            </p:nvSpPr>
            <p:spPr bwMode="auto">
              <a:xfrm>
                <a:off x="731325" y="725777"/>
                <a:ext cx="1103751" cy="1103751"/>
              </a:xfrm>
              <a:prstGeom prst="rect">
                <a:avLst/>
              </a:prstGeom>
              <a:noFill/>
              <a:ln w="19050">
                <a:solidFill>
                  <a:srgbClr val="1B9C77"/>
                </a:solidFill>
                <a:miter lim="800000"/>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grpSp>
      </p:grpSp>
      <p:grpSp>
        <p:nvGrpSpPr>
          <p:cNvPr id="28" name="组合 27"/>
          <p:cNvGrpSpPr/>
          <p:nvPr/>
        </p:nvGrpSpPr>
        <p:grpSpPr>
          <a:xfrm>
            <a:off x="5539740" y="3199130"/>
            <a:ext cx="2378710" cy="553085"/>
            <a:chOff x="8708" y="6305"/>
            <a:chExt cx="3746" cy="871"/>
          </a:xfrm>
        </p:grpSpPr>
        <p:sp>
          <p:nvSpPr>
            <p:cNvPr id="13" name="文本框 11"/>
            <p:cNvSpPr txBox="1">
              <a:spLocks noChangeArrowheads="1"/>
            </p:cNvSpPr>
            <p:nvPr/>
          </p:nvSpPr>
          <p:spPr bwMode="auto">
            <a:xfrm>
              <a:off x="9448" y="6600"/>
              <a:ext cx="300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l"/>
              <a:r>
                <a:rPr lang="en-US" altLang="zh-CN" sz="1800" b="1" dirty="0">
                  <a:solidFill>
                    <a:srgbClr val="404040"/>
                  </a:solidFill>
                  <a:latin typeface="方正兰亭黑_GBK" pitchFamily="2" charset="-122"/>
                  <a:ea typeface="方正兰亭黑_GBK" pitchFamily="2" charset="-122"/>
                </a:rPr>
                <a:t>04</a:t>
              </a:r>
              <a:r>
                <a:rPr lang="en-US" altLang="zh-CN" sz="1800" b="1" dirty="0" smtClean="0">
                  <a:solidFill>
                    <a:srgbClr val="404040"/>
                  </a:solidFill>
                  <a:latin typeface="方正兰亭黑_GBK" pitchFamily="2" charset="-122"/>
                  <a:ea typeface="方正兰亭黑_GBK" pitchFamily="2" charset="-122"/>
                </a:rPr>
                <a:t>.</a:t>
              </a:r>
              <a:r>
                <a:rPr lang="zh-CN" altLang="en-US" sz="1800" b="1" dirty="0">
                  <a:solidFill>
                    <a:srgbClr val="404040"/>
                  </a:solidFill>
                  <a:latin typeface="方正兰亭黑_GBK" pitchFamily="2" charset="-122"/>
                  <a:ea typeface="方正兰亭黑_GBK" pitchFamily="2" charset="-122"/>
                </a:rPr>
                <a:t>运行环境规定</a:t>
              </a:r>
              <a:endParaRPr lang="zh-CN" altLang="en-US" sz="1800" b="1" dirty="0">
                <a:solidFill>
                  <a:srgbClr val="404040"/>
                </a:solidFill>
                <a:latin typeface="方正兰亭黑_GBK" pitchFamily="2" charset="-122"/>
                <a:ea typeface="方正兰亭黑_GBK" pitchFamily="2" charset="-122"/>
              </a:endParaRPr>
            </a:p>
          </p:txBody>
        </p:sp>
        <p:grpSp>
          <p:nvGrpSpPr>
            <p:cNvPr id="17" name="组合 27"/>
            <p:cNvGrpSpPr/>
            <p:nvPr/>
          </p:nvGrpSpPr>
          <p:grpSpPr bwMode="auto">
            <a:xfrm>
              <a:off x="8708" y="6305"/>
              <a:ext cx="740" cy="747"/>
              <a:chOff x="0" y="0"/>
              <a:chExt cx="1835076" cy="1829528"/>
            </a:xfrm>
          </p:grpSpPr>
          <p:sp>
            <p:nvSpPr>
              <p:cNvPr id="18" name="矩形 28"/>
              <p:cNvSpPr>
                <a:spLocks noChangeArrowheads="1"/>
              </p:cNvSpPr>
              <p:nvPr/>
            </p:nvSpPr>
            <p:spPr bwMode="auto">
              <a:xfrm>
                <a:off x="0" y="0"/>
                <a:ext cx="1061843" cy="1061842"/>
              </a:xfrm>
              <a:prstGeom prst="rect">
                <a:avLst/>
              </a:prstGeom>
              <a:noFill/>
              <a:ln w="19050">
                <a:solidFill>
                  <a:srgbClr val="9CC4AE"/>
                </a:solidFill>
                <a:miter lim="800000"/>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sp>
            <p:nvSpPr>
              <p:cNvPr id="19" name="矩形 29"/>
              <p:cNvSpPr>
                <a:spLocks noChangeArrowheads="1"/>
              </p:cNvSpPr>
              <p:nvPr/>
            </p:nvSpPr>
            <p:spPr bwMode="auto">
              <a:xfrm>
                <a:off x="731325" y="725777"/>
                <a:ext cx="1103751" cy="1103751"/>
              </a:xfrm>
              <a:prstGeom prst="rect">
                <a:avLst/>
              </a:prstGeom>
              <a:noFill/>
              <a:ln w="19050">
                <a:solidFill>
                  <a:srgbClr val="1B9C77"/>
                </a:solidFill>
                <a:miter lim="800000"/>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grpSp>
      </p:grpSp>
      <p:sp>
        <p:nvSpPr>
          <p:cNvPr id="20" name="文本框 23"/>
          <p:cNvSpPr txBox="1">
            <a:spLocks noChangeArrowheads="1"/>
          </p:cNvSpPr>
          <p:nvPr/>
        </p:nvSpPr>
        <p:spPr bwMode="auto">
          <a:xfrm>
            <a:off x="2535851" y="2075228"/>
            <a:ext cx="1349854" cy="708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defTabSz="914400" eaLnBrk="1" hangingPunct="1"/>
            <a:r>
              <a:rPr lang="zh-CN" altLang="en-US" sz="4000" b="1" dirty="0">
                <a:solidFill>
                  <a:srgbClr val="404040"/>
                </a:solidFill>
                <a:latin typeface="方正兰亭黑_GBK" pitchFamily="2" charset="-122"/>
                <a:ea typeface="方正兰亭黑_GBK" pitchFamily="2" charset="-122"/>
              </a:rPr>
              <a:t>目 录</a:t>
            </a:r>
            <a:endParaRPr lang="en-US" sz="4000" b="1" dirty="0">
              <a:solidFill>
                <a:srgbClr val="404040"/>
              </a:solidFill>
              <a:latin typeface="方正兰亭黑_GBK" pitchFamily="2" charset="-122"/>
              <a:ea typeface="方正兰亭黑_GBK" pitchFamily="2" charset="-122"/>
            </a:endParaRPr>
          </a:p>
        </p:txBody>
      </p:sp>
      <p:grpSp>
        <p:nvGrpSpPr>
          <p:cNvPr id="21" name="组合 20"/>
          <p:cNvGrpSpPr/>
          <p:nvPr/>
        </p:nvGrpSpPr>
        <p:grpSpPr>
          <a:xfrm>
            <a:off x="895350" y="1220788"/>
            <a:ext cx="3170238" cy="2771775"/>
            <a:chOff x="895350" y="1220788"/>
            <a:chExt cx="3170238" cy="2771775"/>
          </a:xfrm>
        </p:grpSpPr>
        <p:sp>
          <p:nvSpPr>
            <p:cNvPr id="22" name="矩形 31"/>
            <p:cNvSpPr>
              <a:spLocks noChangeArrowheads="1"/>
            </p:cNvSpPr>
            <p:nvPr/>
          </p:nvSpPr>
          <p:spPr bwMode="auto">
            <a:xfrm>
              <a:off x="895350" y="2516613"/>
              <a:ext cx="1342009" cy="1362857"/>
            </a:xfrm>
            <a:prstGeom prst="rect">
              <a:avLst/>
            </a:prstGeom>
            <a:noFill/>
            <a:ln w="28575">
              <a:solidFill>
                <a:srgbClr val="0D4677"/>
              </a:solidFill>
              <a:miter lim="800000"/>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sp>
          <p:nvSpPr>
            <p:cNvPr id="23" name="矩形 12"/>
            <p:cNvSpPr>
              <a:spLocks noChangeArrowheads="1"/>
            </p:cNvSpPr>
            <p:nvPr/>
          </p:nvSpPr>
          <p:spPr bwMode="auto">
            <a:xfrm>
              <a:off x="1284407" y="1220788"/>
              <a:ext cx="1135431" cy="1153070"/>
            </a:xfrm>
            <a:prstGeom prst="rect">
              <a:avLst/>
            </a:prstGeom>
            <a:noFill/>
            <a:ln w="28575">
              <a:solidFill>
                <a:srgbClr val="E03646"/>
              </a:solidFill>
              <a:miter lim="800000"/>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sp>
          <p:nvSpPr>
            <p:cNvPr id="24" name="矩形 13"/>
            <p:cNvSpPr>
              <a:spLocks noChangeArrowheads="1"/>
            </p:cNvSpPr>
            <p:nvPr/>
          </p:nvSpPr>
          <p:spPr bwMode="auto">
            <a:xfrm>
              <a:off x="2030402" y="1951156"/>
              <a:ext cx="1644045" cy="1669588"/>
            </a:xfrm>
            <a:prstGeom prst="rect">
              <a:avLst/>
            </a:prstGeom>
            <a:noFill/>
            <a:ln w="28575">
              <a:solidFill>
                <a:srgbClr val="1B9C77"/>
              </a:solidFill>
              <a:miter lim="800000"/>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sp>
          <p:nvSpPr>
            <p:cNvPr id="25" name="矩形 30"/>
            <p:cNvSpPr>
              <a:spLocks noChangeArrowheads="1"/>
            </p:cNvSpPr>
            <p:nvPr/>
          </p:nvSpPr>
          <p:spPr bwMode="auto">
            <a:xfrm>
              <a:off x="3425065" y="3342090"/>
              <a:ext cx="640523" cy="650473"/>
            </a:xfrm>
            <a:prstGeom prst="rect">
              <a:avLst/>
            </a:prstGeom>
            <a:noFill/>
            <a:ln w="28575">
              <a:solidFill>
                <a:srgbClr val="F8E45E"/>
              </a:solidFill>
              <a:miter lim="800000"/>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sp>
          <p:nvSpPr>
            <p:cNvPr id="26" name="矩形 30"/>
            <p:cNvSpPr>
              <a:spLocks noChangeArrowheads="1"/>
            </p:cNvSpPr>
            <p:nvPr/>
          </p:nvSpPr>
          <p:spPr bwMode="auto">
            <a:xfrm>
              <a:off x="3425065" y="1541500"/>
              <a:ext cx="640523" cy="650473"/>
            </a:xfrm>
            <a:prstGeom prst="rect">
              <a:avLst/>
            </a:prstGeom>
            <a:noFill/>
            <a:ln w="28575">
              <a:solidFill>
                <a:srgbClr val="ECAF45"/>
              </a:solidFill>
              <a:miter lim="800000"/>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grpSp>
      <p:grpSp>
        <p:nvGrpSpPr>
          <p:cNvPr id="29" name="组合 28"/>
          <p:cNvGrpSpPr/>
          <p:nvPr/>
        </p:nvGrpSpPr>
        <p:grpSpPr>
          <a:xfrm>
            <a:off x="5534660" y="3992245"/>
            <a:ext cx="2378710" cy="553085"/>
            <a:chOff x="8708" y="6305"/>
            <a:chExt cx="3746" cy="871"/>
          </a:xfrm>
        </p:grpSpPr>
        <p:sp>
          <p:nvSpPr>
            <p:cNvPr id="30" name="文本框 11"/>
            <p:cNvSpPr txBox="1">
              <a:spLocks noChangeArrowheads="1"/>
            </p:cNvSpPr>
            <p:nvPr/>
          </p:nvSpPr>
          <p:spPr bwMode="auto">
            <a:xfrm>
              <a:off x="9448" y="6600"/>
              <a:ext cx="300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l"/>
              <a:r>
                <a:rPr lang="en-US" altLang="zh-CN" sz="1800" b="1" dirty="0">
                  <a:solidFill>
                    <a:srgbClr val="404040"/>
                  </a:solidFill>
                  <a:latin typeface="方正兰亭黑_GBK" pitchFamily="2" charset="-122"/>
                  <a:ea typeface="方正兰亭黑_GBK" pitchFamily="2" charset="-122"/>
                </a:rPr>
                <a:t>05.</a:t>
              </a:r>
              <a:r>
                <a:rPr sz="1800" b="1" dirty="0">
                  <a:solidFill>
                    <a:srgbClr val="404040"/>
                  </a:solidFill>
                  <a:latin typeface="方正兰亭黑_GBK" pitchFamily="2" charset="-122"/>
                  <a:ea typeface="方正兰亭黑_GBK" pitchFamily="2" charset="-122"/>
                </a:rPr>
                <a:t>软件需求验证</a:t>
              </a:r>
              <a:endParaRPr sz="1800" b="1" dirty="0">
                <a:solidFill>
                  <a:srgbClr val="404040"/>
                </a:solidFill>
                <a:latin typeface="方正兰亭黑_GBK" pitchFamily="2" charset="-122"/>
                <a:ea typeface="方正兰亭黑_GBK" pitchFamily="2" charset="-122"/>
              </a:endParaRPr>
            </a:p>
          </p:txBody>
        </p:sp>
        <p:grpSp>
          <p:nvGrpSpPr>
            <p:cNvPr id="31" name="组合 27"/>
            <p:cNvGrpSpPr/>
            <p:nvPr/>
          </p:nvGrpSpPr>
          <p:grpSpPr bwMode="auto">
            <a:xfrm>
              <a:off x="8708" y="6305"/>
              <a:ext cx="740" cy="747"/>
              <a:chOff x="0" y="0"/>
              <a:chExt cx="1835076" cy="1829528"/>
            </a:xfrm>
          </p:grpSpPr>
          <p:sp>
            <p:nvSpPr>
              <p:cNvPr id="32" name="矩形 28"/>
              <p:cNvSpPr>
                <a:spLocks noChangeArrowheads="1"/>
              </p:cNvSpPr>
              <p:nvPr/>
            </p:nvSpPr>
            <p:spPr bwMode="auto">
              <a:xfrm>
                <a:off x="0" y="0"/>
                <a:ext cx="1061843" cy="1061842"/>
              </a:xfrm>
              <a:prstGeom prst="rect">
                <a:avLst/>
              </a:prstGeom>
              <a:noFill/>
              <a:ln w="19050">
                <a:solidFill>
                  <a:srgbClr val="9CC4AE"/>
                </a:solidFill>
                <a:miter lim="800000"/>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sp>
            <p:nvSpPr>
              <p:cNvPr id="33" name="矩形 29"/>
              <p:cNvSpPr>
                <a:spLocks noChangeArrowheads="1"/>
              </p:cNvSpPr>
              <p:nvPr/>
            </p:nvSpPr>
            <p:spPr bwMode="auto">
              <a:xfrm>
                <a:off x="731325" y="725777"/>
                <a:ext cx="1103751" cy="1103751"/>
              </a:xfrm>
              <a:prstGeom prst="rect">
                <a:avLst/>
              </a:prstGeom>
              <a:noFill/>
              <a:ln w="19050">
                <a:solidFill>
                  <a:srgbClr val="1B9C77"/>
                </a:solidFill>
                <a:miter lim="800000"/>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grpSp>
      </p:grpSp>
    </p:spTree>
  </p:cSld>
  <p:clrMapOvr>
    <a:masterClrMapping/>
  </p:clrMapOvr>
  <mc:AlternateContent xmlns:mc="http://schemas.openxmlformats.org/markup-compatibility/2006">
    <mc:Choice xmlns:p14="http://schemas.microsoft.com/office/powerpoint/2010/main" Requires="p14">
      <p:transition p14:dur="90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500" fill="hold"/>
                                        <p:tgtEl>
                                          <p:spTgt spid="20"/>
                                        </p:tgtEl>
                                        <p:attrNameLst>
                                          <p:attrName>ppt_w</p:attrName>
                                        </p:attrNameLst>
                                      </p:cBhvr>
                                      <p:tavLst>
                                        <p:tav tm="0">
                                          <p:val>
                                            <p:fltVal val="0"/>
                                          </p:val>
                                        </p:tav>
                                        <p:tav tm="100000">
                                          <p:val>
                                            <p:strVal val="#ppt_w"/>
                                          </p:val>
                                        </p:tav>
                                      </p:tavLst>
                                    </p:anim>
                                    <p:anim calcmode="lin" valueType="num">
                                      <p:cBhvr>
                                        <p:cTn id="12" dur="500" fill="hold"/>
                                        <p:tgtEl>
                                          <p:spTgt spid="20"/>
                                        </p:tgtEl>
                                        <p:attrNameLst>
                                          <p:attrName>ppt_h</p:attrName>
                                        </p:attrNameLst>
                                      </p:cBhvr>
                                      <p:tavLst>
                                        <p:tav tm="0">
                                          <p:val>
                                            <p:fltVal val="0"/>
                                          </p:val>
                                        </p:tav>
                                        <p:tav tm="100000">
                                          <p:val>
                                            <p:strVal val="#ppt_h"/>
                                          </p:val>
                                        </p:tav>
                                      </p:tavLst>
                                    </p:anim>
                                    <p:animEffect transition="in" filter="fade">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00" y="0"/>
            <a:ext cx="9144000" cy="457200"/>
          </a:xfrm>
          <a:prstGeom prst="rect">
            <a:avLst/>
          </a:prstGeom>
          <a:solidFill>
            <a:schemeClr val="bg1">
              <a:lumMod val="8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 y="0"/>
            <a:ext cx="1465728" cy="457200"/>
          </a:xfrm>
          <a:prstGeom prst="rect">
            <a:avLst/>
          </a:prstGeom>
          <a:solidFill>
            <a:srgbClr val="69A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8954" y="457200"/>
            <a:ext cx="9160030" cy="0"/>
          </a:xfrm>
          <a:prstGeom prst="line">
            <a:avLst/>
          </a:prstGeom>
          <a:ln>
            <a:solidFill>
              <a:srgbClr val="69AC8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261537" y="349624"/>
            <a:ext cx="891988" cy="107577"/>
          </a:xfrm>
          <a:prstGeom prst="rect">
            <a:avLst/>
          </a:prstGeom>
          <a:solidFill>
            <a:srgbClr val="541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369549" y="349624"/>
            <a:ext cx="891988" cy="107577"/>
          </a:xfrm>
          <a:prstGeom prst="rect">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77561" y="349624"/>
            <a:ext cx="891988" cy="107577"/>
          </a:xfrm>
          <a:prstGeom prst="rect">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1"/>
          <p:cNvSpPr txBox="1"/>
          <p:nvPr/>
        </p:nvSpPr>
        <p:spPr>
          <a:xfrm>
            <a:off x="1547663" y="11400"/>
            <a:ext cx="2214880" cy="417830"/>
          </a:xfrm>
          <a:prstGeom prst="rect">
            <a:avLst/>
          </a:prstGeom>
          <a:noFill/>
        </p:spPr>
        <p:txBody>
          <a:bodyPr wrap="none" rtlCol="0">
            <a:spAutoFit/>
          </a:bodyPr>
          <a:lstStyle/>
          <a:p>
            <a:pPr algn="l"/>
            <a:r>
              <a:rPr lang="zh-CN" altLang="en-US" sz="2000" b="1" dirty="0">
                <a:solidFill>
                  <a:schemeClr val="bg1">
                    <a:lumMod val="50000"/>
                  </a:schemeClr>
                </a:solidFill>
                <a:latin typeface="微软雅黑" panose="020B0503020204020204" pitchFamily="34" charset="-122"/>
                <a:ea typeface="微软雅黑" panose="020B0503020204020204" pitchFamily="34" charset="-122"/>
              </a:rPr>
              <a:t>需求问卷结果分析</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TextBox 15"/>
          <p:cNvSpPr txBox="1"/>
          <p:nvPr/>
        </p:nvSpPr>
        <p:spPr>
          <a:xfrm>
            <a:off x="107504" y="28545"/>
            <a:ext cx="1440160" cy="41783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rPr>
              <a:t>Part  05</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68070" y="1072515"/>
            <a:ext cx="3232785" cy="2288540"/>
          </a:xfrm>
          <a:prstGeom prst="rect">
            <a:avLst/>
          </a:prstGeom>
          <a:noFill/>
        </p:spPr>
        <p:txBody>
          <a:bodyPr wrap="square" rtlCol="0">
            <a:spAutoFit/>
          </a:bodyPr>
          <a:p>
            <a:r>
              <a:rPr lang="zh-CN" altLang="en-US" sz="1800"/>
              <a:t>3、是否时候用时间管理类的软件：有40%的人有使用类似软件对于用过的软件或其有什么优缺点，大致有这么几种有效的回复（如下表），但其中有一部分是手机端的，PC端的不多。有的也存在一些提醒或顺序的问题。</a:t>
            </a:r>
            <a:endParaRPr lang="zh-CN" altLang="en-US" sz="1800"/>
          </a:p>
        </p:txBody>
      </p:sp>
      <p:pic>
        <p:nvPicPr>
          <p:cNvPr id="3" name="图片 2"/>
          <p:cNvPicPr>
            <a:picLocks noChangeAspect="1"/>
          </p:cNvPicPr>
          <p:nvPr/>
        </p:nvPicPr>
        <p:blipFill>
          <a:blip r:embed="rId1"/>
          <a:stretch>
            <a:fillRect/>
          </a:stretch>
        </p:blipFill>
        <p:spPr>
          <a:xfrm>
            <a:off x="4473575" y="911860"/>
            <a:ext cx="4333240" cy="35521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600" advTm="0">
        <p:checker/>
      </p:transition>
    </mc:Choice>
    <mc:Fallback>
      <p:transition advTm="0">
        <p:checker/>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00" y="0"/>
            <a:ext cx="9144000" cy="457200"/>
          </a:xfrm>
          <a:prstGeom prst="rect">
            <a:avLst/>
          </a:prstGeom>
          <a:solidFill>
            <a:schemeClr val="bg1">
              <a:lumMod val="8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 y="0"/>
            <a:ext cx="1465728" cy="457200"/>
          </a:xfrm>
          <a:prstGeom prst="rect">
            <a:avLst/>
          </a:prstGeom>
          <a:solidFill>
            <a:srgbClr val="69A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8954" y="457200"/>
            <a:ext cx="9160030" cy="0"/>
          </a:xfrm>
          <a:prstGeom prst="line">
            <a:avLst/>
          </a:prstGeom>
          <a:ln>
            <a:solidFill>
              <a:srgbClr val="69AC8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261537" y="349624"/>
            <a:ext cx="891988" cy="107577"/>
          </a:xfrm>
          <a:prstGeom prst="rect">
            <a:avLst/>
          </a:prstGeom>
          <a:solidFill>
            <a:srgbClr val="541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369549" y="349624"/>
            <a:ext cx="891988" cy="107577"/>
          </a:xfrm>
          <a:prstGeom prst="rect">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77561" y="349624"/>
            <a:ext cx="891988" cy="107577"/>
          </a:xfrm>
          <a:prstGeom prst="rect">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1"/>
          <p:cNvSpPr txBox="1"/>
          <p:nvPr/>
        </p:nvSpPr>
        <p:spPr>
          <a:xfrm>
            <a:off x="1547663" y="11400"/>
            <a:ext cx="2214880" cy="417830"/>
          </a:xfrm>
          <a:prstGeom prst="rect">
            <a:avLst/>
          </a:prstGeom>
          <a:noFill/>
        </p:spPr>
        <p:txBody>
          <a:bodyPr wrap="none" rtlCol="0">
            <a:spAutoFit/>
          </a:bodyPr>
          <a:lstStyle/>
          <a:p>
            <a:pPr algn="l"/>
            <a:r>
              <a:rPr lang="zh-CN" altLang="en-US" sz="2000" b="1" dirty="0">
                <a:solidFill>
                  <a:schemeClr val="bg1">
                    <a:lumMod val="50000"/>
                  </a:schemeClr>
                </a:solidFill>
                <a:latin typeface="微软雅黑" panose="020B0503020204020204" pitchFamily="34" charset="-122"/>
                <a:ea typeface="微软雅黑" panose="020B0503020204020204" pitchFamily="34" charset="-122"/>
              </a:rPr>
              <a:t>需求问卷结果分析</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TextBox 15"/>
          <p:cNvSpPr txBox="1"/>
          <p:nvPr/>
        </p:nvSpPr>
        <p:spPr>
          <a:xfrm>
            <a:off x="107504" y="28545"/>
            <a:ext cx="1440160" cy="41783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rPr>
              <a:t>Part  05</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242695" y="793750"/>
            <a:ext cx="2787650" cy="2837180"/>
          </a:xfrm>
          <a:prstGeom prst="rect">
            <a:avLst/>
          </a:prstGeom>
          <a:noFill/>
        </p:spPr>
        <p:txBody>
          <a:bodyPr wrap="square" rtlCol="0">
            <a:spAutoFit/>
          </a:bodyPr>
          <a:p>
            <a:r>
              <a:rPr lang="zh-CN" altLang="en-US" sz="1800"/>
              <a:t>4、关于对软件的的建议（如下图）</a:t>
            </a:r>
            <a:endParaRPr lang="zh-CN" altLang="en-US" sz="1800"/>
          </a:p>
          <a:p>
            <a:r>
              <a:rPr lang="zh-CN" altLang="en-US" sz="1800"/>
              <a:t>总结一下主要包括：界面设计简洁美观一些、操作上简单一些，要实用、希望有缩小版的、</a:t>
            </a:r>
            <a:endParaRPr lang="zh-CN" altLang="en-US" sz="1800"/>
          </a:p>
          <a:p>
            <a:r>
              <a:rPr lang="zh-CN" altLang="en-US" sz="1800"/>
              <a:t>可以语音输入等几个方面，想语音输入这方面可能技术上我们目前没法实现。但简洁易用等会尽力做好</a:t>
            </a:r>
            <a:endParaRPr lang="zh-CN" altLang="en-US" sz="1800"/>
          </a:p>
        </p:txBody>
      </p:sp>
      <p:pic>
        <p:nvPicPr>
          <p:cNvPr id="33" name="图片 12"/>
          <p:cNvPicPr>
            <a:picLocks noChangeAspect="1"/>
          </p:cNvPicPr>
          <p:nvPr/>
        </p:nvPicPr>
        <p:blipFill>
          <a:blip r:embed="rId1"/>
          <a:srcRect r="34004"/>
          <a:stretch>
            <a:fillRect/>
          </a:stretch>
        </p:blipFill>
        <p:spPr>
          <a:xfrm>
            <a:off x="4331970" y="793750"/>
            <a:ext cx="4358005" cy="338328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600" advTm="0">
        <p:checker/>
      </p:transition>
    </mc:Choice>
    <mc:Fallback>
      <p:transition advTm="0">
        <p:checker/>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00" y="0"/>
            <a:ext cx="9144000" cy="457200"/>
          </a:xfrm>
          <a:prstGeom prst="rect">
            <a:avLst/>
          </a:prstGeom>
          <a:solidFill>
            <a:schemeClr val="bg1">
              <a:lumMod val="8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 y="0"/>
            <a:ext cx="1465728" cy="457200"/>
          </a:xfrm>
          <a:prstGeom prst="rect">
            <a:avLst/>
          </a:prstGeom>
          <a:solidFill>
            <a:srgbClr val="69A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8954" y="457200"/>
            <a:ext cx="9160030" cy="0"/>
          </a:xfrm>
          <a:prstGeom prst="line">
            <a:avLst/>
          </a:prstGeom>
          <a:ln>
            <a:solidFill>
              <a:srgbClr val="69AC8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261537" y="349624"/>
            <a:ext cx="891988" cy="107577"/>
          </a:xfrm>
          <a:prstGeom prst="rect">
            <a:avLst/>
          </a:prstGeom>
          <a:solidFill>
            <a:srgbClr val="541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369549" y="349624"/>
            <a:ext cx="891988" cy="107577"/>
          </a:xfrm>
          <a:prstGeom prst="rect">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77561" y="349624"/>
            <a:ext cx="891988" cy="107577"/>
          </a:xfrm>
          <a:prstGeom prst="rect">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1"/>
          <p:cNvSpPr txBox="1"/>
          <p:nvPr/>
        </p:nvSpPr>
        <p:spPr>
          <a:xfrm>
            <a:off x="1547663" y="11400"/>
            <a:ext cx="1198880" cy="417830"/>
          </a:xfrm>
          <a:prstGeom prst="rect">
            <a:avLst/>
          </a:prstGeom>
          <a:noFill/>
        </p:spPr>
        <p:txBody>
          <a:bodyPr wrap="none" rtlCol="0">
            <a:spAutoFit/>
          </a:bodyPr>
          <a:lstStyle/>
          <a:p>
            <a:pPr algn="l"/>
            <a:r>
              <a:rPr lang="zh-CN" altLang="en-US" sz="2000" b="1" dirty="0">
                <a:solidFill>
                  <a:schemeClr val="bg1">
                    <a:lumMod val="50000"/>
                  </a:schemeClr>
                </a:solidFill>
                <a:latin typeface="微软雅黑" panose="020B0503020204020204" pitchFamily="34" charset="-122"/>
                <a:ea typeface="微软雅黑" panose="020B0503020204020204" pitchFamily="34" charset="-122"/>
              </a:rPr>
              <a:t>用户访谈</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TextBox 15"/>
          <p:cNvSpPr txBox="1"/>
          <p:nvPr/>
        </p:nvSpPr>
        <p:spPr>
          <a:xfrm>
            <a:off x="107504" y="28545"/>
            <a:ext cx="1440160" cy="41783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rPr>
              <a:t>Part  05</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300480" y="1017270"/>
            <a:ext cx="6332220" cy="3108960"/>
          </a:xfrm>
          <a:prstGeom prst="rect">
            <a:avLst/>
          </a:prstGeom>
          <a:noFill/>
        </p:spPr>
        <p:txBody>
          <a:bodyPr wrap="square" rtlCol="0">
            <a:spAutoFit/>
          </a:bodyPr>
          <a:p>
            <a:r>
              <a:rPr lang="zh-CN" altLang="en-US" sz="1800"/>
              <a:t>通过对用户的访谈，我们了解到一些用户的意见，只要包括：</a:t>
            </a:r>
            <a:endParaRPr lang="zh-CN" altLang="en-US" sz="1800"/>
          </a:p>
          <a:p>
            <a:endParaRPr lang="zh-CN" altLang="en-US" sz="1800"/>
          </a:p>
          <a:p>
            <a:endParaRPr lang="zh-CN" altLang="en-US" sz="1800"/>
          </a:p>
          <a:p>
            <a:r>
              <a:rPr lang="zh-CN" altLang="en-US" sz="1800"/>
              <a:t>1、一般用过自带的备忘录，效果一般</a:t>
            </a:r>
            <a:endParaRPr lang="zh-CN" altLang="en-US" sz="1800"/>
          </a:p>
          <a:p>
            <a:r>
              <a:rPr lang="zh-CN" altLang="en-US" sz="1800"/>
              <a:t>2、用户希望弹出的提醒窗口在右下角这样的位置，万一在中间可能会影响到正常的工作。</a:t>
            </a:r>
            <a:endParaRPr lang="zh-CN" altLang="en-US" sz="1800"/>
          </a:p>
          <a:p>
            <a:r>
              <a:rPr lang="zh-CN" altLang="en-US" sz="1800"/>
              <a:t>3、我们尝试问如果强制退出正在进行的工作，用户虽接受，但显得很不情愿，所以不打算加这个功能</a:t>
            </a:r>
            <a:endParaRPr lang="zh-CN" altLang="en-US" sz="1800"/>
          </a:p>
          <a:p>
            <a:r>
              <a:rPr lang="zh-CN" altLang="en-US" sz="1800"/>
              <a:t>4、关于事务管理软件是否可能提高效率，用户给了肯定意见</a:t>
            </a:r>
            <a:endParaRPr lang="zh-CN" altLang="en-US" sz="1800"/>
          </a:p>
          <a:p>
            <a:r>
              <a:rPr lang="zh-CN" altLang="en-US" sz="1800"/>
              <a:t>5、界面功能方面用户希望简单一些，不要多，太多会显得乱。</a:t>
            </a:r>
            <a:endParaRPr lang="zh-CN" altLang="en-US" sz="1800"/>
          </a:p>
          <a:p>
            <a:endParaRPr lang="zh-CN" altLang="en-US" sz="1800"/>
          </a:p>
        </p:txBody>
      </p:sp>
    </p:spTree>
  </p:cSld>
  <p:clrMapOvr>
    <a:masterClrMapping/>
  </p:clrMapOvr>
  <mc:AlternateContent xmlns:mc="http://schemas.openxmlformats.org/markup-compatibility/2006">
    <mc:Choice xmlns:p14="http://schemas.microsoft.com/office/powerpoint/2010/main" Requires="p14">
      <p:transition p14:dur="1600" advTm="0">
        <p:checker/>
      </p:transition>
    </mc:Choice>
    <mc:Fallback>
      <p:transition advTm="0">
        <p:checker/>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1" cstate="print">
            <a:extLst>
              <a:ext uri="{28A0092B-C50C-407E-A947-70E740481C1C}">
                <a14:useLocalDpi xmlns:a14="http://schemas.microsoft.com/office/drawing/2010/main" val="0"/>
              </a:ext>
            </a:extLst>
          </a:blip>
          <a:srcRect r="7943" b="4281"/>
          <a:stretch>
            <a:fillRect/>
          </a:stretch>
        </p:blipFill>
        <p:spPr>
          <a:xfrm rot="8137823">
            <a:off x="-510037" y="-945489"/>
            <a:ext cx="3295528" cy="3426599"/>
          </a:xfrm>
          <a:prstGeom prst="rect">
            <a:avLst/>
          </a:prstGeom>
        </p:spPr>
      </p:pic>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492710">
            <a:off x="6536501" y="2520027"/>
            <a:ext cx="3579862" cy="3579862"/>
          </a:xfrm>
          <a:prstGeom prst="rect">
            <a:avLst/>
          </a:prstGeom>
        </p:spPr>
      </p:pic>
      <p:sp>
        <p:nvSpPr>
          <p:cNvPr id="15" name="TextBox 7"/>
          <p:cNvSpPr txBox="1"/>
          <p:nvPr/>
        </p:nvSpPr>
        <p:spPr>
          <a:xfrm>
            <a:off x="2636411" y="1302427"/>
            <a:ext cx="3870960" cy="1554480"/>
          </a:xfrm>
          <a:prstGeom prst="rect">
            <a:avLst/>
          </a:prstGeom>
          <a:noFill/>
        </p:spPr>
        <p:txBody>
          <a:bodyPr wrap="none" rtlCol="0">
            <a:spAutoFit/>
          </a:bodyPr>
          <a:lstStyle/>
          <a:p>
            <a:r>
              <a:rPr lang="en-US" altLang="zh-CN" sz="9600" b="1" dirty="0">
                <a:latin typeface="Detonate (BRK)" pitchFamily="2" charset="-122"/>
                <a:ea typeface="Detonate (BRK)" pitchFamily="2" charset="-122"/>
              </a:rPr>
              <a:t>thanks</a:t>
            </a:r>
            <a:endParaRPr lang="en-US" altLang="zh-CN" sz="9600" b="1" dirty="0">
              <a:latin typeface="Detonate (BRK)" pitchFamily="2" charset="-122"/>
              <a:ea typeface="Detonate (BRK)" pitchFamily="2" charset="-122"/>
            </a:endParaRPr>
          </a:p>
        </p:txBody>
      </p:sp>
      <p:cxnSp>
        <p:nvCxnSpPr>
          <p:cNvPr id="17" name="直接连接符 16"/>
          <p:cNvCxnSpPr/>
          <p:nvPr/>
        </p:nvCxnSpPr>
        <p:spPr>
          <a:xfrm>
            <a:off x="2391599" y="2970606"/>
            <a:ext cx="4896757" cy="0"/>
          </a:xfrm>
          <a:prstGeom prst="line">
            <a:avLst/>
          </a:prstGeom>
          <a:ln w="19050">
            <a:solidFill>
              <a:srgbClr val="69AC89"/>
            </a:solidFill>
          </a:ln>
        </p:spPr>
        <p:style>
          <a:lnRef idx="1">
            <a:schemeClr val="accent1"/>
          </a:lnRef>
          <a:fillRef idx="0">
            <a:schemeClr val="accent1"/>
          </a:fillRef>
          <a:effectRef idx="0">
            <a:schemeClr val="accent1"/>
          </a:effectRef>
          <a:fontRef idx="minor">
            <a:schemeClr val="tx1"/>
          </a:fontRef>
        </p:style>
      </p:cxnSp>
      <p:sp>
        <p:nvSpPr>
          <p:cNvPr id="18" name="圆角矩形 17"/>
          <p:cNvSpPr/>
          <p:nvPr/>
        </p:nvSpPr>
        <p:spPr>
          <a:xfrm>
            <a:off x="3131840" y="2856620"/>
            <a:ext cx="3187979" cy="288188"/>
          </a:xfrm>
          <a:prstGeom prst="roundRect">
            <a:avLst/>
          </a:prstGeom>
          <a:solidFill>
            <a:srgbClr val="69AC89"/>
          </a:solidFill>
          <a:ln>
            <a:noFill/>
          </a:ln>
        </p:spPr>
        <p:style>
          <a:lnRef idx="2">
            <a:schemeClr val="accent1">
              <a:shade val="50000"/>
            </a:schemeClr>
          </a:lnRef>
          <a:fillRef idx="1">
            <a:schemeClr val="accent1"/>
          </a:fillRef>
          <a:effectRef idx="0">
            <a:schemeClr val="accent1"/>
          </a:effectRef>
          <a:fontRef idx="minor">
            <a:schemeClr val="lt1"/>
          </a:fontRef>
        </p:style>
        <p:txBody>
          <a:bodyPr lIns="91450" tIns="45725" rIns="91450" bIns="45725" rtlCol="0" anchor="ctr"/>
          <a:lstStyle/>
          <a:p>
            <a:pPr algn="ct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400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6" presetClass="entr" presetSubtype="0" fill="hold" nodeType="afterEffect">
                                  <p:stCondLst>
                                    <p:cond delay="0"/>
                                  </p:stCondLst>
                                  <p:iterate type="lt">
                                    <p:tmPct val="10000"/>
                                  </p:iterate>
                                  <p:childTnLst>
                                    <p:set>
                                      <p:cBhvr>
                                        <p:cTn id="15" dur="1" fill="hold">
                                          <p:stCondLst>
                                            <p:cond delay="0"/>
                                          </p:stCondLst>
                                        </p:cTn>
                                        <p:tgtEl>
                                          <p:spTgt spid="15">
                                            <p:txEl>
                                              <p:pRg st="0" end="0"/>
                                            </p:txEl>
                                          </p:spTgt>
                                        </p:tgtEl>
                                        <p:attrNameLst>
                                          <p:attrName>style.visibility</p:attrName>
                                        </p:attrNameLst>
                                      </p:cBhvr>
                                      <p:to>
                                        <p:strVal val="visible"/>
                                      </p:to>
                                    </p:set>
                                    <p:anim by="(-#ppt_w*2)" calcmode="lin" valueType="num">
                                      <p:cBhvr rctx="PPT">
                                        <p:cTn id="16" dur="500" autoRev="1" fill="hold">
                                          <p:stCondLst>
                                            <p:cond delay="0"/>
                                          </p:stCondLst>
                                        </p:cTn>
                                        <p:tgtEl>
                                          <p:spTgt spid="15">
                                            <p:txEl>
                                              <p:pRg st="0" end="0"/>
                                            </p:txEl>
                                          </p:spTgt>
                                        </p:tgtEl>
                                        <p:attrNameLst>
                                          <p:attrName>ppt_w</p:attrName>
                                        </p:attrNameLst>
                                      </p:cBhvr>
                                    </p:anim>
                                    <p:anim by="(#ppt_w*0.50)" calcmode="lin" valueType="num">
                                      <p:cBhvr>
                                        <p:cTn id="17" dur="500" decel="50000" autoRev="1" fill="hold">
                                          <p:stCondLst>
                                            <p:cond delay="0"/>
                                          </p:stCondLst>
                                        </p:cTn>
                                        <p:tgtEl>
                                          <p:spTgt spid="15">
                                            <p:txEl>
                                              <p:pRg st="0" end="0"/>
                                            </p:txEl>
                                          </p:spTgt>
                                        </p:tgtEl>
                                        <p:attrNameLst>
                                          <p:attrName>ppt_x</p:attrName>
                                        </p:attrNameLst>
                                      </p:cBhvr>
                                    </p:anim>
                                    <p:anim from="(-#ppt_h/2)" to="(#ppt_y)" calcmode="lin" valueType="num">
                                      <p:cBhvr>
                                        <p:cTn id="18" dur="1000" fill="hold">
                                          <p:stCondLst>
                                            <p:cond delay="0"/>
                                          </p:stCondLst>
                                        </p:cTn>
                                        <p:tgtEl>
                                          <p:spTgt spid="15">
                                            <p:txEl>
                                              <p:pRg st="0" end="0"/>
                                            </p:txEl>
                                          </p:spTgt>
                                        </p:tgtEl>
                                        <p:attrNameLst>
                                          <p:attrName>ppt_y</p:attrName>
                                        </p:attrNameLst>
                                      </p:cBhvr>
                                    </p:anim>
                                    <p:animRot by="21600000">
                                      <p:cBhvr>
                                        <p:cTn id="19" dur="1000" fill="hold">
                                          <p:stCondLst>
                                            <p:cond delay="0"/>
                                          </p:stCondLst>
                                        </p:cTn>
                                        <p:tgtEl>
                                          <p:spTgt spid="15">
                                            <p:txEl>
                                              <p:pRg st="0" end="0"/>
                                            </p:txEl>
                                          </p:spTgt>
                                        </p:tgtEl>
                                        <p:attrNameLst>
                                          <p:attrName>r</p:attrName>
                                        </p:attrNameLst>
                                      </p:cBhvr>
                                    </p:animRot>
                                  </p:childTnLst>
                                </p:cTn>
                              </p:par>
                            </p:childTnLst>
                          </p:cTn>
                        </p:par>
                        <p:par>
                          <p:cTn id="20" fill="hold">
                            <p:stCondLst>
                              <p:cond delay="2000"/>
                            </p:stCondLst>
                            <p:childTnLst>
                              <p:par>
                                <p:cTn id="21" presetID="16" presetClass="entr" presetSubtype="21"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arn(inVertical)">
                                      <p:cBhvr>
                                        <p:cTn id="23" dur="500"/>
                                        <p:tgtEl>
                                          <p:spTgt spid="17"/>
                                        </p:tgtEl>
                                      </p:cBhvr>
                                    </p:animEffect>
                                  </p:childTnLst>
                                </p:cTn>
                              </p:par>
                            </p:childTnLst>
                          </p:cTn>
                        </p:par>
                        <p:par>
                          <p:cTn id="24" fill="hold">
                            <p:stCondLst>
                              <p:cond delay="2500"/>
                            </p:stCondLst>
                            <p:childTnLst>
                              <p:par>
                                <p:cTn id="25" presetID="16" presetClass="entr" presetSubtype="37"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outVertical)">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a:off x="2030065" y="1671490"/>
            <a:ext cx="2376264" cy="2025056"/>
          </a:xfrm>
          <a:prstGeom prst="triangle">
            <a:avLst/>
          </a:prstGeom>
          <a:solidFill>
            <a:schemeClr val="tx1">
              <a:lumMod val="65000"/>
              <a:lumOff val="35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TextBox 7"/>
          <p:cNvSpPr txBox="1"/>
          <p:nvPr/>
        </p:nvSpPr>
        <p:spPr>
          <a:xfrm>
            <a:off x="2419741" y="1856894"/>
            <a:ext cx="1596912" cy="1938992"/>
          </a:xfrm>
          <a:prstGeom prst="rect">
            <a:avLst/>
          </a:prstGeom>
          <a:noFill/>
        </p:spPr>
        <p:txBody>
          <a:bodyPr wrap="none" rtlCol="0">
            <a:spAutoFit/>
          </a:bodyPr>
          <a:lstStyle>
            <a:defPPr>
              <a:defRPr lang="zh-CN"/>
            </a:defPPr>
            <a:lvl1pPr>
              <a:defRPr sz="12000">
                <a:solidFill>
                  <a:schemeClr val="accent2"/>
                </a:solidFill>
                <a:latin typeface="Impact" panose="020B0806030902050204" pitchFamily="34" charset="0"/>
              </a:defRPr>
            </a:lvl1pPr>
          </a:lstStyle>
          <a:p>
            <a:r>
              <a:rPr lang="en-US" altLang="zh-CN" dirty="0">
                <a:solidFill>
                  <a:srgbClr val="69AC89"/>
                </a:solidFill>
              </a:rPr>
              <a:t>01</a:t>
            </a:r>
            <a:endParaRPr lang="zh-CN" altLang="en-US" dirty="0">
              <a:solidFill>
                <a:srgbClr val="69AC89"/>
              </a:solidFill>
            </a:endParaRPr>
          </a:p>
        </p:txBody>
      </p:sp>
      <p:sp>
        <p:nvSpPr>
          <p:cNvPr id="6" name="TextBox 8"/>
          <p:cNvSpPr txBox="1"/>
          <p:nvPr/>
        </p:nvSpPr>
        <p:spPr>
          <a:xfrm>
            <a:off x="4211962" y="1912771"/>
            <a:ext cx="1560830" cy="914400"/>
          </a:xfrm>
          <a:prstGeom prst="rect">
            <a:avLst/>
          </a:prstGeom>
          <a:noFill/>
        </p:spPr>
        <p:txBody>
          <a:bodyPr wrap="none" rtlCol="0">
            <a:spAutoFit/>
          </a:bodyPr>
          <a:lstStyle/>
          <a:p>
            <a:pPr algn="l"/>
            <a:r>
              <a:rPr lang="zh-CN" altLang="en-US" sz="5400" b="1" dirty="0" smtClean="0">
                <a:solidFill>
                  <a:srgbClr val="404040"/>
                </a:solidFill>
                <a:latin typeface="方正兰亭黑_GBK" pitchFamily="2" charset="-122"/>
                <a:ea typeface="方正兰亭黑_GBK" pitchFamily="2" charset="-122"/>
                <a:sym typeface="+mn-ea"/>
              </a:rPr>
              <a:t>引言</a:t>
            </a:r>
            <a:endParaRPr lang="zh-CN" altLang="en-US" sz="5400" b="1"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cxnSp>
        <p:nvCxnSpPr>
          <p:cNvPr id="7" name="直接连接符 6"/>
          <p:cNvCxnSpPr/>
          <p:nvPr/>
        </p:nvCxnSpPr>
        <p:spPr>
          <a:xfrm>
            <a:off x="4152688" y="2826390"/>
            <a:ext cx="3083608"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572002" y="2920884"/>
            <a:ext cx="966088" cy="319405"/>
            <a:chOff x="1694389" y="3210530"/>
            <a:chExt cx="966088" cy="319405"/>
          </a:xfrm>
        </p:grpSpPr>
        <p:sp>
          <p:nvSpPr>
            <p:cNvPr id="9" name="矩形 8"/>
            <p:cNvSpPr/>
            <p:nvPr/>
          </p:nvSpPr>
          <p:spPr>
            <a:xfrm flipH="1">
              <a:off x="1694389" y="3363838"/>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TextBox 14"/>
            <p:cNvSpPr txBox="1"/>
            <p:nvPr/>
          </p:nvSpPr>
          <p:spPr>
            <a:xfrm>
              <a:off x="1766397" y="3210530"/>
              <a:ext cx="894080" cy="319405"/>
            </a:xfrm>
            <a:prstGeom prst="rect">
              <a:avLst/>
            </a:prstGeom>
            <a:noFill/>
          </p:spPr>
          <p:txBody>
            <a:bodyPr wrap="none" rtlCol="0">
              <a:spAutoFit/>
            </a:bodyPr>
            <a:lstStyle/>
            <a:p>
              <a:pPr algn="l"/>
              <a:r>
                <a:rPr lang="zh-CN" altLang="en-US" sz="1400"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编写目的</a:t>
              </a:r>
              <a:endParaRPr lang="zh-CN" altLang="en-US" sz="1400"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grpSp>
        <p:nvGrpSpPr>
          <p:cNvPr id="11" name="组合 10"/>
          <p:cNvGrpSpPr/>
          <p:nvPr/>
        </p:nvGrpSpPr>
        <p:grpSpPr>
          <a:xfrm>
            <a:off x="5973447" y="2920884"/>
            <a:ext cx="610488" cy="532765"/>
            <a:chOff x="1694389" y="3537387"/>
            <a:chExt cx="610488" cy="532765"/>
          </a:xfrm>
        </p:grpSpPr>
        <p:sp>
          <p:nvSpPr>
            <p:cNvPr id="12" name="矩形 11"/>
            <p:cNvSpPr/>
            <p:nvPr/>
          </p:nvSpPr>
          <p:spPr>
            <a:xfrm flipH="1">
              <a:off x="1694389" y="3690695"/>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TextBox 17"/>
            <p:cNvSpPr txBox="1"/>
            <p:nvPr/>
          </p:nvSpPr>
          <p:spPr>
            <a:xfrm>
              <a:off x="1766397" y="3537387"/>
              <a:ext cx="538480" cy="532765"/>
            </a:xfrm>
            <a:prstGeom prst="rect">
              <a:avLst/>
            </a:prstGeom>
            <a:noFill/>
          </p:spPr>
          <p:txBody>
            <a:bodyPr wrap="none" rtlCol="0">
              <a:spAutoFit/>
            </a:bodyPr>
            <a:lstStyle/>
            <a:p>
              <a:pPr algn="l"/>
              <a:r>
                <a:rPr lang="zh-CN" altLang="en-US" sz="1400"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sym typeface="+mn-ea"/>
                </a:rPr>
                <a:t>背景</a:t>
              </a:r>
              <a:endParaRPr lang="zh-CN" altLang="en-US" sz="1400"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sym typeface="+mn-ea"/>
              </a:endParaRPr>
            </a:p>
            <a:p>
              <a:pPr algn="l"/>
              <a:endParaRPr lang="zh-CN" altLang="en-US" sz="14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sp>
        <p:nvSpPr>
          <p:cNvPr id="20" name="等腰三角形 19"/>
          <p:cNvSpPr/>
          <p:nvPr/>
        </p:nvSpPr>
        <p:spPr>
          <a:xfrm rot="18035669">
            <a:off x="2382961" y="1282355"/>
            <a:ext cx="360040" cy="310379"/>
          </a:xfrm>
          <a:prstGeom prst="triangle">
            <a:avLst/>
          </a:prstGeom>
          <a:solidFill>
            <a:srgbClr val="69A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等腰三角形 20"/>
          <p:cNvSpPr/>
          <p:nvPr/>
        </p:nvSpPr>
        <p:spPr>
          <a:xfrm rot="21283757">
            <a:off x="1968925" y="1497553"/>
            <a:ext cx="191945" cy="165470"/>
          </a:xfrm>
          <a:prstGeom prst="triangle">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等腰三角形 21"/>
          <p:cNvSpPr/>
          <p:nvPr/>
        </p:nvSpPr>
        <p:spPr>
          <a:xfrm rot="15968008">
            <a:off x="1663187" y="1888656"/>
            <a:ext cx="304349" cy="227352"/>
          </a:xfrm>
          <a:prstGeom prst="triangle">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 name="组合 1"/>
          <p:cNvGrpSpPr/>
          <p:nvPr/>
        </p:nvGrpSpPr>
        <p:grpSpPr>
          <a:xfrm>
            <a:off x="4572002" y="3600328"/>
            <a:ext cx="966088" cy="319405"/>
            <a:chOff x="1694389" y="3875941"/>
            <a:chExt cx="966088" cy="319405"/>
          </a:xfrm>
        </p:grpSpPr>
        <p:sp>
          <p:nvSpPr>
            <p:cNvPr id="3" name="矩形 2"/>
            <p:cNvSpPr/>
            <p:nvPr/>
          </p:nvSpPr>
          <p:spPr>
            <a:xfrm flipH="1">
              <a:off x="1694389" y="4029249"/>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23" name="TextBox 20"/>
            <p:cNvSpPr txBox="1"/>
            <p:nvPr/>
          </p:nvSpPr>
          <p:spPr>
            <a:xfrm>
              <a:off x="1766397" y="3875941"/>
              <a:ext cx="894080" cy="319405"/>
            </a:xfrm>
            <a:prstGeom prst="rect">
              <a:avLst/>
            </a:prstGeom>
            <a:noFill/>
          </p:spPr>
          <p:txBody>
            <a:bodyPr wrap="none" rtlCol="0">
              <a:spAutoFit/>
            </a:bodyPr>
            <a:p>
              <a:pPr algn="l"/>
              <a:r>
                <a:rPr lang="zh-CN" altLang="en-US" sz="14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sym typeface="+mn-ea"/>
                </a:rPr>
                <a:t>参考资料</a:t>
              </a:r>
              <a:endParaRPr lang="zh-CN" altLang="en-US" sz="14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sym typeface="+mn-ea"/>
              </a:endParaRPr>
            </a:p>
          </p:txBody>
        </p:sp>
      </p:grpSp>
      <p:grpSp>
        <p:nvGrpSpPr>
          <p:cNvPr id="24" name="组合 23"/>
          <p:cNvGrpSpPr/>
          <p:nvPr/>
        </p:nvGrpSpPr>
        <p:grpSpPr>
          <a:xfrm>
            <a:off x="4572002" y="3240283"/>
            <a:ext cx="1321688" cy="319405"/>
            <a:chOff x="1694389" y="3875941"/>
            <a:chExt cx="1321688" cy="319405"/>
          </a:xfrm>
        </p:grpSpPr>
        <p:sp>
          <p:nvSpPr>
            <p:cNvPr id="25" name="矩形 24"/>
            <p:cNvSpPr/>
            <p:nvPr/>
          </p:nvSpPr>
          <p:spPr>
            <a:xfrm flipH="1">
              <a:off x="1694389" y="4029249"/>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TextBox 20"/>
            <p:cNvSpPr txBox="1"/>
            <p:nvPr/>
          </p:nvSpPr>
          <p:spPr>
            <a:xfrm>
              <a:off x="1766397" y="3875941"/>
              <a:ext cx="1249680" cy="319405"/>
            </a:xfrm>
            <a:prstGeom prst="rect">
              <a:avLst/>
            </a:prstGeom>
            <a:noFill/>
          </p:spPr>
          <p:txBody>
            <a:bodyPr wrap="none" rtlCol="0">
              <a:spAutoFit/>
            </a:bodyPr>
            <a:lstStyle/>
            <a:p>
              <a:pPr algn="l"/>
              <a:r>
                <a:rPr lang="zh-CN" altLang="en-US" sz="14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sym typeface="+mn-ea"/>
                </a:rPr>
                <a:t>主要参加人员</a:t>
              </a:r>
              <a:endParaRPr lang="zh-CN" altLang="en-US" sz="14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spTree>
  </p:cSld>
  <p:clrMapOvr>
    <a:masterClrMapping/>
  </p:clrMapOvr>
  <mc:AlternateContent xmlns:mc="http://schemas.openxmlformats.org/markup-compatibility/2006">
    <mc:Choice xmlns:p14="http://schemas.microsoft.com/office/powerpoint/2010/main" Requires="p14">
      <p:transition p14:dur="250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0-#ppt_h/2"/>
                                          </p:val>
                                        </p:tav>
                                        <p:tav tm="100000">
                                          <p:val>
                                            <p:strVal val="#ppt_y"/>
                                          </p:val>
                                        </p:tav>
                                      </p:tavLst>
                                    </p:anim>
                                  </p:childTnLst>
                                </p:cTn>
                              </p:par>
                              <p:par>
                                <p:cTn id="9" presetID="8" presetClass="emph" presetSubtype="0" fill="hold" grpId="1" nodeType="withEffect">
                                  <p:stCondLst>
                                    <p:cond delay="0"/>
                                  </p:stCondLst>
                                  <p:childTnLst>
                                    <p:animRot by="21600000">
                                      <p:cBhvr>
                                        <p:cTn id="10" dur="1000" fill="hold"/>
                                        <p:tgtEl>
                                          <p:spTgt spid="20"/>
                                        </p:tgtEl>
                                        <p:attrNameLst>
                                          <p:attrName>r</p:attrName>
                                        </p:attrNameLst>
                                      </p:cBhvr>
                                    </p:animRot>
                                  </p:childTnLst>
                                </p:cTn>
                              </p:par>
                              <p:par>
                                <p:cTn id="11" presetID="2" presetClass="entr" presetSubtype="9" fill="hold" grpId="0" nodeType="withEffect">
                                  <p:stCondLst>
                                    <p:cond delay="60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1100" fill="hold"/>
                                        <p:tgtEl>
                                          <p:spTgt spid="21"/>
                                        </p:tgtEl>
                                        <p:attrNameLst>
                                          <p:attrName>ppt_x</p:attrName>
                                        </p:attrNameLst>
                                      </p:cBhvr>
                                      <p:tavLst>
                                        <p:tav tm="0">
                                          <p:val>
                                            <p:strVal val="0-#ppt_w/2"/>
                                          </p:val>
                                        </p:tav>
                                        <p:tav tm="100000">
                                          <p:val>
                                            <p:strVal val="#ppt_x"/>
                                          </p:val>
                                        </p:tav>
                                      </p:tavLst>
                                    </p:anim>
                                    <p:anim calcmode="lin" valueType="num">
                                      <p:cBhvr additive="base">
                                        <p:cTn id="14" dur="1100" fill="hold"/>
                                        <p:tgtEl>
                                          <p:spTgt spid="21"/>
                                        </p:tgtEl>
                                        <p:attrNameLst>
                                          <p:attrName>ppt_y</p:attrName>
                                        </p:attrNameLst>
                                      </p:cBhvr>
                                      <p:tavLst>
                                        <p:tav tm="0">
                                          <p:val>
                                            <p:strVal val="0-#ppt_h/2"/>
                                          </p:val>
                                        </p:tav>
                                        <p:tav tm="100000">
                                          <p:val>
                                            <p:strVal val="#ppt_y"/>
                                          </p:val>
                                        </p:tav>
                                      </p:tavLst>
                                    </p:anim>
                                  </p:childTnLst>
                                </p:cTn>
                              </p:par>
                              <p:par>
                                <p:cTn id="15" presetID="8" presetClass="emph" presetSubtype="0" fill="hold" grpId="1" nodeType="withEffect">
                                  <p:stCondLst>
                                    <p:cond delay="600"/>
                                  </p:stCondLst>
                                  <p:childTnLst>
                                    <p:animRot by="21600000">
                                      <p:cBhvr>
                                        <p:cTn id="16" dur="1100" fill="hold"/>
                                        <p:tgtEl>
                                          <p:spTgt spid="21"/>
                                        </p:tgtEl>
                                        <p:attrNameLst>
                                          <p:attrName>r</p:attrName>
                                        </p:attrNameLst>
                                      </p:cBhvr>
                                    </p:animRot>
                                  </p:childTnLst>
                                </p:cTn>
                              </p:par>
                              <p:par>
                                <p:cTn id="17" presetID="2" presetClass="entr" presetSubtype="9" fill="hold" grpId="0" nodeType="withEffect">
                                  <p:stCondLst>
                                    <p:cond delay="12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1100" fill="hold"/>
                                        <p:tgtEl>
                                          <p:spTgt spid="22"/>
                                        </p:tgtEl>
                                        <p:attrNameLst>
                                          <p:attrName>ppt_x</p:attrName>
                                        </p:attrNameLst>
                                      </p:cBhvr>
                                      <p:tavLst>
                                        <p:tav tm="0">
                                          <p:val>
                                            <p:strVal val="0-#ppt_w/2"/>
                                          </p:val>
                                        </p:tav>
                                        <p:tav tm="100000">
                                          <p:val>
                                            <p:strVal val="#ppt_x"/>
                                          </p:val>
                                        </p:tav>
                                      </p:tavLst>
                                    </p:anim>
                                    <p:anim calcmode="lin" valueType="num">
                                      <p:cBhvr additive="base">
                                        <p:cTn id="20" dur="1100" fill="hold"/>
                                        <p:tgtEl>
                                          <p:spTgt spid="22"/>
                                        </p:tgtEl>
                                        <p:attrNameLst>
                                          <p:attrName>ppt_y</p:attrName>
                                        </p:attrNameLst>
                                      </p:cBhvr>
                                      <p:tavLst>
                                        <p:tav tm="0">
                                          <p:val>
                                            <p:strVal val="0-#ppt_h/2"/>
                                          </p:val>
                                        </p:tav>
                                        <p:tav tm="100000">
                                          <p:val>
                                            <p:strVal val="#ppt_y"/>
                                          </p:val>
                                        </p:tav>
                                      </p:tavLst>
                                    </p:anim>
                                  </p:childTnLst>
                                </p:cTn>
                              </p:par>
                              <p:par>
                                <p:cTn id="21" presetID="8" presetClass="emph" presetSubtype="0" fill="hold" grpId="1" nodeType="withEffect">
                                  <p:stCondLst>
                                    <p:cond delay="1200"/>
                                  </p:stCondLst>
                                  <p:childTnLst>
                                    <p:animRot by="21600000">
                                      <p:cBhvr>
                                        <p:cTn id="22" dur="1100" fill="hold"/>
                                        <p:tgtEl>
                                          <p:spTgt spid="22"/>
                                        </p:tgtEl>
                                        <p:attrNameLst>
                                          <p:attrName>r</p:attrName>
                                        </p:attrNameLst>
                                      </p:cBhvr>
                                    </p:animRot>
                                  </p:childTnLst>
                                </p:cTn>
                              </p:par>
                              <p:par>
                                <p:cTn id="23" presetID="2" presetClass="entr" presetSubtype="9" fill="hold" grpId="0" nodeType="withEffect">
                                  <p:stCondLst>
                                    <p:cond delay="60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1100" fill="hold"/>
                                        <p:tgtEl>
                                          <p:spTgt spid="4"/>
                                        </p:tgtEl>
                                        <p:attrNameLst>
                                          <p:attrName>ppt_x</p:attrName>
                                        </p:attrNameLst>
                                      </p:cBhvr>
                                      <p:tavLst>
                                        <p:tav tm="0">
                                          <p:val>
                                            <p:strVal val="0-#ppt_w/2"/>
                                          </p:val>
                                        </p:tav>
                                        <p:tav tm="100000">
                                          <p:val>
                                            <p:strVal val="#ppt_x"/>
                                          </p:val>
                                        </p:tav>
                                      </p:tavLst>
                                    </p:anim>
                                    <p:anim calcmode="lin" valueType="num">
                                      <p:cBhvr additive="base">
                                        <p:cTn id="26" dur="1100" fill="hold"/>
                                        <p:tgtEl>
                                          <p:spTgt spid="4"/>
                                        </p:tgtEl>
                                        <p:attrNameLst>
                                          <p:attrName>ppt_y</p:attrName>
                                        </p:attrNameLst>
                                      </p:cBhvr>
                                      <p:tavLst>
                                        <p:tav tm="0">
                                          <p:val>
                                            <p:strVal val="0-#ppt_h/2"/>
                                          </p:val>
                                        </p:tav>
                                        <p:tav tm="100000">
                                          <p:val>
                                            <p:strVal val="#ppt_y"/>
                                          </p:val>
                                        </p:tav>
                                      </p:tavLst>
                                    </p:anim>
                                  </p:childTnLst>
                                </p:cTn>
                              </p:par>
                              <p:par>
                                <p:cTn id="27" presetID="8" presetClass="emph" presetSubtype="0" fill="hold" grpId="1" nodeType="withEffect">
                                  <p:stCondLst>
                                    <p:cond delay="700"/>
                                  </p:stCondLst>
                                  <p:childTnLst>
                                    <p:animRot by="21600000">
                                      <p:cBhvr>
                                        <p:cTn id="28" dur="1100" fill="hold"/>
                                        <p:tgtEl>
                                          <p:spTgt spid="4"/>
                                        </p:tgtEl>
                                        <p:attrNameLst>
                                          <p:attrName>r</p:attrName>
                                        </p:attrNameLst>
                                      </p:cBhvr>
                                    </p:animRo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par>
                          <p:cTn id="37" fill="hold">
                            <p:stCondLst>
                              <p:cond delay="1500"/>
                            </p:stCondLst>
                            <p:childTnLst>
                              <p:par>
                                <p:cTn id="38" presetID="12" presetClass="entr" presetSubtype="1" fill="hold" grpId="0" nodeType="after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p:tgtEl>
                                          <p:spTgt spid="6"/>
                                        </p:tgtEl>
                                        <p:attrNameLst>
                                          <p:attrName>ppt_y</p:attrName>
                                        </p:attrNameLst>
                                      </p:cBhvr>
                                      <p:tavLst>
                                        <p:tav tm="0">
                                          <p:val>
                                            <p:strVal val="#ppt_y-#ppt_h*1.125000"/>
                                          </p:val>
                                        </p:tav>
                                        <p:tav tm="100000">
                                          <p:val>
                                            <p:strVal val="#ppt_y"/>
                                          </p:val>
                                        </p:tav>
                                      </p:tavLst>
                                    </p:anim>
                                    <p:animEffect transition="in" filter="wipe(down)">
                                      <p:cBhvr>
                                        <p:cTn id="41" dur="500"/>
                                        <p:tgtEl>
                                          <p:spTgt spid="6"/>
                                        </p:tgtEl>
                                      </p:cBhvr>
                                    </p:animEffect>
                                  </p:childTnLst>
                                </p:cTn>
                              </p:par>
                              <p:par>
                                <p:cTn id="42" presetID="42" presetClass="entr" presetSubtype="0" fill="hold" nodeType="withEffect">
                                  <p:stCondLst>
                                    <p:cond delay="20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anim calcmode="lin" valueType="num">
                                      <p:cBhvr>
                                        <p:cTn id="45" dur="500" fill="hold"/>
                                        <p:tgtEl>
                                          <p:spTgt spid="8"/>
                                        </p:tgtEl>
                                        <p:attrNameLst>
                                          <p:attrName>ppt_x</p:attrName>
                                        </p:attrNameLst>
                                      </p:cBhvr>
                                      <p:tavLst>
                                        <p:tav tm="0">
                                          <p:val>
                                            <p:strVal val="#ppt_x"/>
                                          </p:val>
                                        </p:tav>
                                        <p:tav tm="100000">
                                          <p:val>
                                            <p:strVal val="#ppt_x"/>
                                          </p:val>
                                        </p:tav>
                                      </p:tavLst>
                                    </p:anim>
                                    <p:anim calcmode="lin" valueType="num">
                                      <p:cBhvr>
                                        <p:cTn id="46" dur="500" fill="hold"/>
                                        <p:tgtEl>
                                          <p:spTgt spid="8"/>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40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anim calcmode="lin" valueType="num">
                                      <p:cBhvr>
                                        <p:cTn id="50" dur="500" fill="hold"/>
                                        <p:tgtEl>
                                          <p:spTgt spid="11"/>
                                        </p:tgtEl>
                                        <p:attrNameLst>
                                          <p:attrName>ppt_x</p:attrName>
                                        </p:attrNameLst>
                                      </p:cBhvr>
                                      <p:tavLst>
                                        <p:tav tm="0">
                                          <p:val>
                                            <p:strVal val="#ppt_x"/>
                                          </p:val>
                                        </p:tav>
                                        <p:tav tm="100000">
                                          <p:val>
                                            <p:strVal val="#ppt_x"/>
                                          </p:val>
                                        </p:tav>
                                      </p:tavLst>
                                    </p:anim>
                                    <p:anim calcmode="lin" valueType="num">
                                      <p:cBhvr>
                                        <p:cTn id="51" dur="500" fill="hold"/>
                                        <p:tgtEl>
                                          <p:spTgt spid="11"/>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60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500"/>
                                        <p:tgtEl>
                                          <p:spTgt spid="2"/>
                                        </p:tgtEl>
                                      </p:cBhvr>
                                    </p:animEffect>
                                    <p:anim calcmode="lin" valueType="num">
                                      <p:cBhvr>
                                        <p:cTn id="55" dur="500" fill="hold"/>
                                        <p:tgtEl>
                                          <p:spTgt spid="2"/>
                                        </p:tgtEl>
                                        <p:attrNameLst>
                                          <p:attrName>ppt_x</p:attrName>
                                        </p:attrNameLst>
                                      </p:cBhvr>
                                      <p:tavLst>
                                        <p:tav tm="0">
                                          <p:val>
                                            <p:strVal val="#ppt_x"/>
                                          </p:val>
                                        </p:tav>
                                        <p:tav tm="100000">
                                          <p:val>
                                            <p:strVal val="#ppt_x"/>
                                          </p:val>
                                        </p:tav>
                                      </p:tavLst>
                                    </p:anim>
                                    <p:anim calcmode="lin" valueType="num">
                                      <p:cBhvr>
                                        <p:cTn id="56" dur="500" fill="hold"/>
                                        <p:tgtEl>
                                          <p:spTgt spid="2"/>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60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anim calcmode="lin" valueType="num">
                                      <p:cBhvr>
                                        <p:cTn id="60" dur="500" fill="hold"/>
                                        <p:tgtEl>
                                          <p:spTgt spid="24"/>
                                        </p:tgtEl>
                                        <p:attrNameLst>
                                          <p:attrName>ppt_x</p:attrName>
                                        </p:attrNameLst>
                                      </p:cBhvr>
                                      <p:tavLst>
                                        <p:tav tm="0">
                                          <p:val>
                                            <p:strVal val="#ppt_x"/>
                                          </p:val>
                                        </p:tav>
                                        <p:tav tm="100000">
                                          <p:val>
                                            <p:strVal val="#ppt_x"/>
                                          </p:val>
                                        </p:tav>
                                      </p:tavLst>
                                    </p:anim>
                                    <p:anim calcmode="lin" valueType="num">
                                      <p:cBhvr>
                                        <p:cTn id="61" dur="5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6" grpId="0"/>
      <p:bldP spid="20" grpId="0" animBg="1"/>
      <p:bldP spid="20" grpId="1" animBg="1"/>
      <p:bldP spid="21" grpId="0" animBg="1"/>
      <p:bldP spid="21" grpId="1" animBg="1"/>
      <p:bldP spid="22" grpId="0" animBg="1"/>
      <p:bldP spid="2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890" y="0"/>
            <a:ext cx="9144000" cy="457200"/>
          </a:xfrm>
          <a:prstGeom prst="rect">
            <a:avLst/>
          </a:prstGeom>
          <a:solidFill>
            <a:schemeClr val="bg1">
              <a:lumMod val="8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 y="0"/>
            <a:ext cx="1465728" cy="457200"/>
          </a:xfrm>
          <a:prstGeom prst="rect">
            <a:avLst/>
          </a:prstGeom>
          <a:solidFill>
            <a:srgbClr val="69A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8954" y="457200"/>
            <a:ext cx="9160030" cy="0"/>
          </a:xfrm>
          <a:prstGeom prst="line">
            <a:avLst/>
          </a:prstGeom>
          <a:ln>
            <a:solidFill>
              <a:srgbClr val="69AC8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261537" y="349624"/>
            <a:ext cx="891988" cy="107577"/>
          </a:xfrm>
          <a:prstGeom prst="rect">
            <a:avLst/>
          </a:prstGeom>
          <a:solidFill>
            <a:srgbClr val="541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369549" y="349624"/>
            <a:ext cx="891988" cy="107577"/>
          </a:xfrm>
          <a:prstGeom prst="rect">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77561" y="349624"/>
            <a:ext cx="891988" cy="107577"/>
          </a:xfrm>
          <a:prstGeom prst="rect">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1"/>
          <p:cNvSpPr txBox="1"/>
          <p:nvPr/>
        </p:nvSpPr>
        <p:spPr>
          <a:xfrm>
            <a:off x="1547663" y="11400"/>
            <a:ext cx="1452880" cy="417830"/>
          </a:xfrm>
          <a:prstGeom prst="rect">
            <a:avLst/>
          </a:prstGeom>
          <a:noFill/>
        </p:spPr>
        <p:txBody>
          <a:bodyPr wrap="none" rtlCol="0">
            <a:spAutoFit/>
          </a:bodyPr>
          <a:lstStyle/>
          <a:p>
            <a:r>
              <a:rPr lang="zh-CN" altLang="en-US" sz="2000" b="1" dirty="0">
                <a:solidFill>
                  <a:schemeClr val="bg1">
                    <a:lumMod val="50000"/>
                  </a:schemeClr>
                </a:solidFill>
                <a:latin typeface="微软雅黑" panose="020B0503020204020204" pitchFamily="34" charset="-122"/>
                <a:ea typeface="微软雅黑" panose="020B0503020204020204" pitchFamily="34" charset="-122"/>
              </a:rPr>
              <a:t>目的及背景</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TextBox 15"/>
          <p:cNvSpPr txBox="1"/>
          <p:nvPr/>
        </p:nvSpPr>
        <p:spPr>
          <a:xfrm>
            <a:off x="107504" y="28545"/>
            <a:ext cx="1440160"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rPr>
              <a:t>Part  01</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8890" y="2392471"/>
            <a:ext cx="9144000" cy="2751029"/>
          </a:xfrm>
          <a:prstGeom prst="rect">
            <a:avLst/>
          </a:prstGeom>
          <a:solidFill>
            <a:srgbClr val="69A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endParaRPr lang="zh-CN" altLang="en-US" sz="1800" kern="0">
              <a:solidFill>
                <a:sysClr val="windowText" lastClr="000000"/>
              </a:solidFill>
            </a:endParaRPr>
          </a:p>
        </p:txBody>
      </p:sp>
      <p:sp>
        <p:nvSpPr>
          <p:cNvPr id="2" name="文本框 1"/>
          <p:cNvSpPr txBox="1"/>
          <p:nvPr/>
        </p:nvSpPr>
        <p:spPr>
          <a:xfrm>
            <a:off x="710565" y="624840"/>
            <a:ext cx="7550150" cy="1402080"/>
          </a:xfrm>
          <a:prstGeom prst="rect">
            <a:avLst/>
          </a:prstGeom>
          <a:noFill/>
        </p:spPr>
        <p:txBody>
          <a:bodyPr wrap="square" rtlCol="0">
            <a:spAutoFit/>
          </a:bodyPr>
          <a:p>
            <a:r>
              <a:rPr lang="zh-CN" altLang="en-US" sz="2800" b="1">
                <a:latin typeface="宋体" panose="02010600030101010101" pitchFamily="2" charset="-122"/>
                <a:ea typeface="宋体" panose="02010600030101010101" pitchFamily="2" charset="-122"/>
              </a:rPr>
              <a:t>编写目的</a:t>
            </a:r>
            <a:endParaRPr lang="zh-CN" altLang="en-US" sz="2800" b="1">
              <a:latin typeface="宋体" panose="02010600030101010101" pitchFamily="2" charset="-122"/>
              <a:ea typeface="宋体" panose="02010600030101010101" pitchFamily="2" charset="-122"/>
            </a:endParaRPr>
          </a:p>
          <a:p>
            <a:endParaRPr lang="zh-CN" altLang="en-US" sz="1000" b="1">
              <a:latin typeface="仿宋" panose="02010609060101010101" charset="-122"/>
              <a:ea typeface="仿宋" panose="02010609060101010101" charset="-122"/>
            </a:endParaRPr>
          </a:p>
          <a:p>
            <a:r>
              <a:rPr lang="zh-CN" altLang="en-US" sz="2400" b="1">
                <a:latin typeface="仿宋" panose="02010609060101010101" charset="-122"/>
                <a:ea typeface="仿宋" panose="02010609060101010101" charset="-122"/>
              </a:rPr>
              <a:t>    为使开发人员与用户能够对软件有一个初始的理解，能够对软件开发有一个引导方向，特写此计划。</a:t>
            </a:r>
            <a:endParaRPr lang="zh-CN" altLang="en-US" sz="2400" b="1">
              <a:latin typeface="仿宋" panose="02010609060101010101" charset="-122"/>
              <a:ea typeface="仿宋" panose="02010609060101010101" charset="-122"/>
            </a:endParaRPr>
          </a:p>
        </p:txBody>
      </p:sp>
      <p:grpSp>
        <p:nvGrpSpPr>
          <p:cNvPr id="26" name="组合 25"/>
          <p:cNvGrpSpPr/>
          <p:nvPr/>
        </p:nvGrpSpPr>
        <p:grpSpPr>
          <a:xfrm>
            <a:off x="424815" y="754380"/>
            <a:ext cx="285750" cy="285750"/>
            <a:chOff x="1407" y="2106"/>
            <a:chExt cx="1440" cy="1440"/>
          </a:xfrm>
        </p:grpSpPr>
        <p:sp>
          <p:nvSpPr>
            <p:cNvPr id="22" name="泪滴形 21"/>
            <p:cNvSpPr/>
            <p:nvPr/>
          </p:nvSpPr>
          <p:spPr>
            <a:xfrm>
              <a:off x="1407" y="2106"/>
              <a:ext cx="1440" cy="1440"/>
            </a:xfrm>
            <a:prstGeom prst="teardrop">
              <a:avLst/>
            </a:prstGeom>
            <a:solidFill>
              <a:srgbClr val="69AC8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nvSpPr>
          <p:spPr>
            <a:xfrm>
              <a:off x="1767" y="2493"/>
              <a:ext cx="720" cy="66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1956" y="2673"/>
              <a:ext cx="342" cy="306"/>
            </a:xfrm>
            <a:prstGeom prst="ellipse">
              <a:avLst/>
            </a:prstGeom>
            <a:solidFill>
              <a:srgbClr val="69A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7" name="组合 26"/>
          <p:cNvGrpSpPr/>
          <p:nvPr/>
        </p:nvGrpSpPr>
        <p:grpSpPr>
          <a:xfrm>
            <a:off x="496570" y="2515870"/>
            <a:ext cx="285750" cy="285750"/>
            <a:chOff x="1407" y="2106"/>
            <a:chExt cx="1440" cy="1440"/>
          </a:xfrm>
        </p:grpSpPr>
        <p:sp>
          <p:nvSpPr>
            <p:cNvPr id="28" name="泪滴形 27"/>
            <p:cNvSpPr/>
            <p:nvPr/>
          </p:nvSpPr>
          <p:spPr>
            <a:xfrm>
              <a:off x="1407" y="2106"/>
              <a:ext cx="1440" cy="1440"/>
            </a:xfrm>
            <a:prstGeom prst="teardrop">
              <a:avLst/>
            </a:prstGeom>
            <a:solidFill>
              <a:srgbClr val="69AC8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椭圆 28"/>
            <p:cNvSpPr/>
            <p:nvPr/>
          </p:nvSpPr>
          <p:spPr>
            <a:xfrm>
              <a:off x="1767" y="2493"/>
              <a:ext cx="720" cy="66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椭圆 29"/>
            <p:cNvSpPr/>
            <p:nvPr/>
          </p:nvSpPr>
          <p:spPr>
            <a:xfrm>
              <a:off x="1956" y="2673"/>
              <a:ext cx="342" cy="306"/>
            </a:xfrm>
            <a:prstGeom prst="ellipse">
              <a:avLst/>
            </a:prstGeom>
            <a:solidFill>
              <a:srgbClr val="69A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1" name="文本框 30"/>
          <p:cNvSpPr txBox="1"/>
          <p:nvPr/>
        </p:nvSpPr>
        <p:spPr>
          <a:xfrm>
            <a:off x="782320" y="2392680"/>
            <a:ext cx="1851660" cy="518160"/>
          </a:xfrm>
          <a:prstGeom prst="rect">
            <a:avLst/>
          </a:prstGeom>
          <a:noFill/>
        </p:spPr>
        <p:txBody>
          <a:bodyPr wrap="square" rtlCol="0">
            <a:spAutoFit/>
          </a:bodyPr>
          <a:p>
            <a:r>
              <a:rPr lang="zh-CN" altLang="en-US" sz="2800" b="1"/>
              <a:t>背景</a:t>
            </a:r>
            <a:endParaRPr lang="zh-CN" altLang="en-US" sz="2800" b="1"/>
          </a:p>
        </p:txBody>
      </p:sp>
      <p:sp>
        <p:nvSpPr>
          <p:cNvPr id="32" name="文本框 31"/>
          <p:cNvSpPr txBox="1"/>
          <p:nvPr/>
        </p:nvSpPr>
        <p:spPr>
          <a:xfrm>
            <a:off x="962660" y="2801620"/>
            <a:ext cx="7579360" cy="2286000"/>
          </a:xfrm>
          <a:prstGeom prst="rect">
            <a:avLst/>
          </a:prstGeom>
          <a:noFill/>
        </p:spPr>
        <p:txBody>
          <a:bodyPr wrap="square" rtlCol="0">
            <a:spAutoFit/>
          </a:bodyPr>
          <a:p>
            <a:r>
              <a:rPr lang="en-US" altLang="zh-CN" sz="2400" b="1">
                <a:latin typeface="仿宋" panose="02010609060101010101" charset="-122"/>
                <a:ea typeface="仿宋" panose="02010609060101010101" charset="-122"/>
              </a:rPr>
              <a:t>  </a:t>
            </a:r>
            <a:r>
              <a:rPr lang="en-US" altLang="zh-CN" sz="2400" b="1">
                <a:solidFill>
                  <a:schemeClr val="bg1">
                    <a:lumMod val="95000"/>
                  </a:schemeClr>
                </a:solidFill>
                <a:latin typeface="仿宋" panose="02010609060101010101" charset="-122"/>
                <a:ea typeface="仿宋" panose="02010609060101010101" charset="-122"/>
              </a:rPr>
              <a:t>  </a:t>
            </a:r>
            <a:r>
              <a:rPr lang="zh-CN" altLang="en-US" sz="2400" b="1">
                <a:solidFill>
                  <a:schemeClr val="tx1">
                    <a:lumMod val="95000"/>
                    <a:lumOff val="5000"/>
                  </a:schemeClr>
                </a:solidFill>
                <a:latin typeface="仿宋" panose="02010609060101010101" charset="-122"/>
                <a:ea typeface="仿宋" panose="02010609060101010101" charset="-122"/>
              </a:rPr>
              <a:t>随着时代的发展，人们能够做的事和需要做的事越来越多，面对着日益繁忙的生活，人们更为容易忘记一些要做的事，对此经常懊恼不已，合理的规划和安排时间成了非常重要的事情，为改变现状，提供相应服务，该小组通过激烈讨论，研究与分析之后，决定开发一项在指定时间发出提醒的事务管理系统。</a:t>
            </a:r>
            <a:endParaRPr lang="zh-CN" altLang="en-US" sz="2400" b="1">
              <a:solidFill>
                <a:schemeClr val="tx1">
                  <a:lumMod val="95000"/>
                  <a:lumOff val="5000"/>
                </a:schemeClr>
              </a:solidFill>
              <a:latin typeface="仿宋" panose="02010609060101010101" charset="-122"/>
              <a:ea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160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00" y="0"/>
            <a:ext cx="9144000" cy="457200"/>
          </a:xfrm>
          <a:prstGeom prst="rect">
            <a:avLst/>
          </a:prstGeom>
          <a:solidFill>
            <a:schemeClr val="bg1">
              <a:lumMod val="8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 y="0"/>
            <a:ext cx="1465728" cy="457200"/>
          </a:xfrm>
          <a:prstGeom prst="rect">
            <a:avLst/>
          </a:prstGeom>
          <a:solidFill>
            <a:srgbClr val="69A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8954" y="457200"/>
            <a:ext cx="9160030" cy="0"/>
          </a:xfrm>
          <a:prstGeom prst="line">
            <a:avLst/>
          </a:prstGeom>
          <a:ln>
            <a:solidFill>
              <a:srgbClr val="69AC8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261537" y="349624"/>
            <a:ext cx="891988" cy="107577"/>
          </a:xfrm>
          <a:prstGeom prst="rect">
            <a:avLst/>
          </a:prstGeom>
          <a:solidFill>
            <a:srgbClr val="541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369549" y="349624"/>
            <a:ext cx="891988" cy="107577"/>
          </a:xfrm>
          <a:prstGeom prst="rect">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77561" y="349624"/>
            <a:ext cx="891988" cy="107577"/>
          </a:xfrm>
          <a:prstGeom prst="rect">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1"/>
          <p:cNvSpPr txBox="1"/>
          <p:nvPr/>
        </p:nvSpPr>
        <p:spPr>
          <a:xfrm>
            <a:off x="1547663" y="11400"/>
            <a:ext cx="1198880" cy="417830"/>
          </a:xfrm>
          <a:prstGeom prst="rect">
            <a:avLst/>
          </a:prstGeom>
          <a:noFill/>
        </p:spPr>
        <p:txBody>
          <a:bodyPr wrap="none" rtlCol="0">
            <a:spAutoFit/>
          </a:bodyPr>
          <a:lstStyle/>
          <a:p>
            <a:r>
              <a:rPr lang="zh-CN" altLang="en-US" sz="2000" b="1" dirty="0">
                <a:solidFill>
                  <a:schemeClr val="bg1">
                    <a:lumMod val="50000"/>
                  </a:schemeClr>
                </a:solidFill>
                <a:latin typeface="微软雅黑" panose="020B0503020204020204" pitchFamily="34" charset="-122"/>
                <a:ea typeface="微软雅黑" panose="020B0503020204020204" pitchFamily="34" charset="-122"/>
              </a:rPr>
              <a:t>参考资料</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2" name="圆角矩形 4"/>
          <p:cNvSpPr>
            <a:spLocks noChangeArrowheads="1"/>
          </p:cNvSpPr>
          <p:nvPr/>
        </p:nvSpPr>
        <p:spPr bwMode="auto">
          <a:xfrm>
            <a:off x="1875790" y="1344930"/>
            <a:ext cx="5417820" cy="1828800"/>
          </a:xfrm>
          <a:prstGeom prst="roundRect">
            <a:avLst>
              <a:gd name="adj" fmla="val 16667"/>
            </a:avLst>
          </a:prstGeom>
          <a:solidFill>
            <a:srgbClr val="69AC89"/>
          </a:solidFill>
          <a:ln>
            <a:noFill/>
          </a:ln>
        </p:spPr>
        <p:txBody>
          <a:bodyPr/>
          <a:lstStyle/>
          <a:p>
            <a:endParaRPr lang="zh-CN" altLang="en-US">
              <a:solidFill>
                <a:schemeClr val="bg1"/>
              </a:solidFill>
            </a:endParaRPr>
          </a:p>
        </p:txBody>
      </p:sp>
      <p:sp>
        <p:nvSpPr>
          <p:cNvPr id="16" name="TextBox 8"/>
          <p:cNvSpPr txBox="1">
            <a:spLocks noChangeArrowheads="1"/>
          </p:cNvSpPr>
          <p:nvPr/>
        </p:nvSpPr>
        <p:spPr bwMode="auto">
          <a:xfrm>
            <a:off x="2100580" y="1827530"/>
            <a:ext cx="496760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1650" dirty="0">
                <a:solidFill>
                  <a:schemeClr val="bg1"/>
                </a:solidFill>
                <a:latin typeface="微软雅黑" panose="020B0503020204020204" pitchFamily="34" charset="-122"/>
                <a:ea typeface="微软雅黑" panose="020B0503020204020204" pitchFamily="34" charset="-122"/>
              </a:rPr>
              <a:t>《软件工程导论（第六版）》——清华大学出版社</a:t>
            </a:r>
            <a:endParaRPr lang="zh-CN" altLang="en-US" sz="1650" dirty="0">
              <a:solidFill>
                <a:schemeClr val="bg1"/>
              </a:solidFill>
              <a:latin typeface="微软雅黑" panose="020B0503020204020204" pitchFamily="34" charset="-122"/>
              <a:ea typeface="微软雅黑" panose="020B0503020204020204" pitchFamily="34" charset="-122"/>
            </a:endParaRPr>
          </a:p>
          <a:p>
            <a:pPr algn="l"/>
            <a:r>
              <a:rPr lang="zh-CN" altLang="en-US" sz="1650" dirty="0">
                <a:solidFill>
                  <a:schemeClr val="bg1"/>
                </a:solidFill>
                <a:latin typeface="微软雅黑" panose="020B0503020204020204" pitchFamily="34" charset="-122"/>
                <a:ea typeface="微软雅黑" panose="020B0503020204020204" pitchFamily="34" charset="-122"/>
              </a:rPr>
              <a:t>QQ备忘录 （软件）</a:t>
            </a:r>
            <a:endParaRPr lang="zh-CN" altLang="en-US" sz="1650" dirty="0">
              <a:solidFill>
                <a:schemeClr val="bg1"/>
              </a:solidFill>
              <a:latin typeface="微软雅黑" panose="020B0503020204020204" pitchFamily="34" charset="-122"/>
              <a:ea typeface="微软雅黑" panose="020B0503020204020204" pitchFamily="34" charset="-122"/>
            </a:endParaRPr>
          </a:p>
          <a:p>
            <a:pPr algn="l"/>
            <a:r>
              <a:rPr lang="zh-CN" altLang="en-US" sz="1650" dirty="0">
                <a:solidFill>
                  <a:schemeClr val="bg1"/>
                </a:solidFill>
                <a:latin typeface="微软雅黑" panose="020B0503020204020204" pitchFamily="34" charset="-122"/>
                <a:ea typeface="微软雅黑" panose="020B0503020204020204" pitchFamily="34" charset="-122"/>
              </a:rPr>
              <a:t>高校to do （软件）</a:t>
            </a:r>
            <a:endParaRPr lang="zh-CN" altLang="en-US" sz="1650" dirty="0">
              <a:solidFill>
                <a:schemeClr val="bg1"/>
              </a:solidFill>
              <a:latin typeface="微软雅黑" panose="020B0503020204020204" pitchFamily="34" charset="-122"/>
              <a:ea typeface="微软雅黑" panose="020B0503020204020204" pitchFamily="34" charset="-122"/>
            </a:endParaRPr>
          </a:p>
        </p:txBody>
      </p:sp>
      <p:sp>
        <p:nvSpPr>
          <p:cNvPr id="18" name="TextBox 10"/>
          <p:cNvSpPr txBox="1">
            <a:spLocks noChangeArrowheads="1"/>
          </p:cNvSpPr>
          <p:nvPr/>
        </p:nvSpPr>
        <p:spPr bwMode="auto">
          <a:xfrm>
            <a:off x="3189629" y="3184683"/>
            <a:ext cx="785506" cy="599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650" dirty="0">
                <a:solidFill>
                  <a:schemeClr val="bg1"/>
                </a:solidFill>
                <a:latin typeface="微软雅黑" panose="020B0503020204020204" pitchFamily="34" charset="-122"/>
                <a:ea typeface="微软雅黑" panose="020B0503020204020204" pitchFamily="34" charset="-122"/>
              </a:rPr>
              <a:t>标题文本</a:t>
            </a:r>
            <a:endParaRPr lang="zh-CN" altLang="en-US" sz="1650" dirty="0">
              <a:solidFill>
                <a:schemeClr val="bg1"/>
              </a:solidFill>
              <a:latin typeface="微软雅黑" panose="020B0503020204020204" pitchFamily="34" charset="-122"/>
              <a:ea typeface="微软雅黑" panose="020B0503020204020204" pitchFamily="34" charset="-122"/>
            </a:endParaRPr>
          </a:p>
        </p:txBody>
      </p:sp>
      <p:sp>
        <p:nvSpPr>
          <p:cNvPr id="19" name="TextBox 11"/>
          <p:cNvSpPr txBox="1">
            <a:spLocks noChangeArrowheads="1"/>
          </p:cNvSpPr>
          <p:nvPr/>
        </p:nvSpPr>
        <p:spPr bwMode="auto">
          <a:xfrm>
            <a:off x="4813007" y="3173972"/>
            <a:ext cx="785506" cy="599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650">
                <a:solidFill>
                  <a:schemeClr val="bg1"/>
                </a:solidFill>
                <a:latin typeface="微软雅黑" panose="020B0503020204020204" pitchFamily="34" charset="-122"/>
                <a:ea typeface="微软雅黑" panose="020B0503020204020204" pitchFamily="34" charset="-122"/>
              </a:rPr>
              <a:t>标题文本</a:t>
            </a:r>
            <a:endParaRPr lang="zh-CN" altLang="en-US" sz="165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25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0" presetClass="entr" presetSubtype="0" fill="hold" grpId="1" nodeType="withEffect">
                                  <p:stCondLst>
                                    <p:cond delay="0"/>
                                  </p:stCondLst>
                                  <p:childTnLst>
                                    <p:set>
                                      <p:cBhvr>
                                        <p:cTn id="8" dur="1" fill="hold">
                                          <p:stCondLst>
                                            <p:cond delay="0"/>
                                          </p:stCondLst>
                                        </p:cTn>
                                        <p:tgtEl>
                                          <p:spTgt spid="12"/>
                                        </p:tgtEl>
                                        <p:attrNameLst>
                                          <p:attrName>style.visibility</p:attrName>
                                        </p:attrNameLst>
                                      </p:cBhvr>
                                      <p:to>
                                        <p:strVal val="visible"/>
                                      </p:to>
                                    </p:set>
                                    <p:anim calcmode="lin" valueType="num">
                                      <p:cBhvr>
                                        <p:cTn id="9" dur="500" fill="hold"/>
                                        <p:tgtEl>
                                          <p:spTgt spid="12"/>
                                        </p:tgtEl>
                                        <p:attrNameLst>
                                          <p:attrName>ppt_w</p:attrName>
                                        </p:attrNameLst>
                                      </p:cBhvr>
                                      <p:tavLst>
                                        <p:tav tm="0">
                                          <p:val>
                                            <p:fltVal val="0"/>
                                          </p:val>
                                        </p:tav>
                                        <p:tav tm="100000">
                                          <p:val>
                                            <p:strVal val="#ppt_w"/>
                                          </p:val>
                                        </p:tav>
                                      </p:tavLst>
                                    </p:anim>
                                    <p:anim calcmode="lin" valueType="num">
                                      <p:cBhvr>
                                        <p:cTn id="10" dur="500" fill="hold"/>
                                        <p:tgtEl>
                                          <p:spTgt spid="12"/>
                                        </p:tgtEl>
                                        <p:attrNameLst>
                                          <p:attrName>ppt_h</p:attrName>
                                        </p:attrNameLst>
                                      </p:cBhvr>
                                      <p:tavLst>
                                        <p:tav tm="0">
                                          <p:val>
                                            <p:fltVal val="0"/>
                                          </p:val>
                                        </p:tav>
                                        <p:tav tm="100000">
                                          <p:val>
                                            <p:strVal val="#ppt_h"/>
                                          </p:val>
                                        </p:tav>
                                      </p:tavLst>
                                    </p:anim>
                                    <p:animEffect transition="in" filter="fade">
                                      <p:cBhvr>
                                        <p:cTn id="11" dur="500"/>
                                        <p:tgtEl>
                                          <p:spTgt spid="12"/>
                                        </p:tgtEl>
                                      </p:cBhvr>
                                    </p:animEffect>
                                  </p:childTnLst>
                                </p:cTn>
                              </p:par>
                              <p:par>
                                <p:cTn id="12" presetID="49" presetClass="path" presetSubtype="0" accel="50000" decel="50000" fill="hold" grpId="2" nodeType="withEffect">
                                  <p:stCondLst>
                                    <p:cond delay="0"/>
                                  </p:stCondLst>
                                  <p:childTnLst>
                                    <p:animMotion origin="layout" path="M 1.38889E-6 -1.9334E-6 L 0.09358 0.12188 " pathEditMode="relative" rAng="0" ptsTypes="AA">
                                      <p:cBhvr>
                                        <p:cTn id="13" dur="500" spd="-99800" fill="hold"/>
                                        <p:tgtEl>
                                          <p:spTgt spid="12"/>
                                        </p:tgtEl>
                                        <p:attrNameLst>
                                          <p:attrName>ppt_x</p:attrName>
                                          <p:attrName>ppt_y</p:attrName>
                                        </p:attrNameLst>
                                      </p:cBhvr>
                                      <p:rCtr x="4700" y="6100"/>
                                    </p:animMotion>
                                  </p:childTnLst>
                                </p:cTn>
                              </p:par>
                            </p:childTnLst>
                          </p:cTn>
                        </p:par>
                        <p:par>
                          <p:cTn id="14" fill="hold">
                            <p:stCondLst>
                              <p:cond delay="0"/>
                            </p:stCondLst>
                            <p:childTnLst>
                              <p:par>
                                <p:cTn id="15" presetID="31" presetClass="entr" presetSubtype="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 calcmode="lin" valueType="num">
                                      <p:cBhvr>
                                        <p:cTn id="19" dur="500" fill="hold"/>
                                        <p:tgtEl>
                                          <p:spTgt spid="16"/>
                                        </p:tgtEl>
                                        <p:attrNameLst>
                                          <p:attrName>style.rotation</p:attrName>
                                        </p:attrNameLst>
                                      </p:cBhvr>
                                      <p:tavLst>
                                        <p:tav tm="0">
                                          <p:val>
                                            <p:fltVal val="90"/>
                                          </p:val>
                                        </p:tav>
                                        <p:tav tm="100000">
                                          <p:val>
                                            <p:fltVal val="0"/>
                                          </p:val>
                                        </p:tav>
                                      </p:tavLst>
                                    </p:anim>
                                    <p:animEffect transition="in" filter="fade">
                                      <p:cBhvr>
                                        <p:cTn id="20" dur="500"/>
                                        <p:tgtEl>
                                          <p:spTgt spid="16"/>
                                        </p:tgtEl>
                                      </p:cBhvr>
                                    </p:animEffect>
                                  </p:childTnLst>
                                </p:cTn>
                              </p:par>
                            </p:childTnLst>
                          </p:cTn>
                        </p:par>
                        <p:par>
                          <p:cTn id="21" fill="hold">
                            <p:stCondLst>
                              <p:cond delay="500"/>
                            </p:stCondLst>
                            <p:childTnLst>
                              <p:par>
                                <p:cTn id="22" presetID="31" presetClass="entr" presetSubtype="0"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 calcmode="lin" valueType="num">
                                      <p:cBhvr>
                                        <p:cTn id="26" dur="500" fill="hold"/>
                                        <p:tgtEl>
                                          <p:spTgt spid="18"/>
                                        </p:tgtEl>
                                        <p:attrNameLst>
                                          <p:attrName>style.rotation</p:attrName>
                                        </p:attrNameLst>
                                      </p:cBhvr>
                                      <p:tavLst>
                                        <p:tav tm="0">
                                          <p:val>
                                            <p:fltVal val="90"/>
                                          </p:val>
                                        </p:tav>
                                        <p:tav tm="100000">
                                          <p:val>
                                            <p:fltVal val="0"/>
                                          </p:val>
                                        </p:tav>
                                      </p:tavLst>
                                    </p:anim>
                                    <p:animEffect transition="in" filter="fade">
                                      <p:cBhvr>
                                        <p:cTn id="27" dur="500"/>
                                        <p:tgtEl>
                                          <p:spTgt spid="18"/>
                                        </p:tgtEl>
                                      </p:cBhvr>
                                    </p:animEffect>
                                  </p:childTnLst>
                                </p:cTn>
                              </p:par>
                            </p:childTnLst>
                          </p:cTn>
                        </p:par>
                        <p:par>
                          <p:cTn id="28" fill="hold">
                            <p:stCondLst>
                              <p:cond delay="1000"/>
                            </p:stCondLst>
                            <p:childTnLst>
                              <p:par>
                                <p:cTn id="29" presetID="31"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 calcmode="lin" valueType="num">
                                      <p:cBhvr>
                                        <p:cTn id="33" dur="500" fill="hold"/>
                                        <p:tgtEl>
                                          <p:spTgt spid="19"/>
                                        </p:tgtEl>
                                        <p:attrNameLst>
                                          <p:attrName>style.rotation</p:attrName>
                                        </p:attrNameLst>
                                      </p:cBhvr>
                                      <p:tavLst>
                                        <p:tav tm="0">
                                          <p:val>
                                            <p:fltVal val="90"/>
                                          </p:val>
                                        </p:tav>
                                        <p:tav tm="100000">
                                          <p:val>
                                            <p:fltVal val="0"/>
                                          </p:val>
                                        </p:tav>
                                      </p:tavLst>
                                    </p:anim>
                                    <p:animEffect transition="in" filter="fade">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2" grpId="1" bldLvl="0" animBg="1"/>
      <p:bldP spid="12" grpId="2" bldLvl="0" animBg="1"/>
      <p:bldP spid="16" grpId="0"/>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00" y="0"/>
            <a:ext cx="9144000" cy="457200"/>
          </a:xfrm>
          <a:prstGeom prst="rect">
            <a:avLst/>
          </a:prstGeom>
          <a:solidFill>
            <a:schemeClr val="bg1">
              <a:lumMod val="8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 y="0"/>
            <a:ext cx="1465728" cy="457200"/>
          </a:xfrm>
          <a:prstGeom prst="rect">
            <a:avLst/>
          </a:prstGeom>
          <a:solidFill>
            <a:srgbClr val="69A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8954" y="457200"/>
            <a:ext cx="9160030" cy="0"/>
          </a:xfrm>
          <a:prstGeom prst="line">
            <a:avLst/>
          </a:prstGeom>
          <a:ln>
            <a:solidFill>
              <a:srgbClr val="69AC8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261537" y="349624"/>
            <a:ext cx="891988" cy="107577"/>
          </a:xfrm>
          <a:prstGeom prst="rect">
            <a:avLst/>
          </a:prstGeom>
          <a:solidFill>
            <a:srgbClr val="541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369549" y="349624"/>
            <a:ext cx="891988" cy="107577"/>
          </a:xfrm>
          <a:prstGeom prst="rect">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77561" y="349624"/>
            <a:ext cx="891988" cy="107577"/>
          </a:xfrm>
          <a:prstGeom prst="rect">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1"/>
          <p:cNvSpPr txBox="1"/>
          <p:nvPr/>
        </p:nvSpPr>
        <p:spPr>
          <a:xfrm>
            <a:off x="1547663" y="11400"/>
            <a:ext cx="2214880" cy="417830"/>
          </a:xfrm>
          <a:prstGeom prst="rect">
            <a:avLst/>
          </a:prstGeom>
          <a:noFill/>
        </p:spPr>
        <p:txBody>
          <a:bodyPr wrap="none" rtlCol="0">
            <a:spAutoFit/>
          </a:bodyPr>
          <a:lstStyle/>
          <a:p>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本次作业小组分工</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441137" y="1312665"/>
            <a:ext cx="400409" cy="584775"/>
            <a:chOff x="5210487" y="1340290"/>
            <a:chExt cx="400409" cy="584775"/>
          </a:xfrm>
        </p:grpSpPr>
        <p:sp>
          <p:nvSpPr>
            <p:cNvPr id="20" name="椭圆 19"/>
            <p:cNvSpPr/>
            <p:nvPr/>
          </p:nvSpPr>
          <p:spPr>
            <a:xfrm>
              <a:off x="5210487" y="1432913"/>
              <a:ext cx="390818" cy="390818"/>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18"/>
            <p:cNvSpPr txBox="1"/>
            <p:nvPr/>
          </p:nvSpPr>
          <p:spPr>
            <a:xfrm>
              <a:off x="5219442" y="1340290"/>
              <a:ext cx="391454" cy="584775"/>
            </a:xfrm>
            <a:prstGeom prst="rect">
              <a:avLst/>
            </a:prstGeom>
            <a:noFill/>
          </p:spPr>
          <p:txBody>
            <a:bodyPr wrap="none" rtlCol="0">
              <a:spAutoFit/>
            </a:bodyPr>
            <a:lstStyle/>
            <a:p>
              <a:r>
                <a:rPr lang="en-US" altLang="zh-CN" sz="3200" dirty="0" smtClean="0">
                  <a:solidFill>
                    <a:schemeClr val="bg1"/>
                  </a:solidFill>
                  <a:latin typeface="Impact" panose="020B0806030902050204" pitchFamily="34" charset="0"/>
                </a:rPr>
                <a:t>2</a:t>
              </a:r>
              <a:endParaRPr lang="zh-CN" altLang="en-US" sz="3200" dirty="0">
                <a:solidFill>
                  <a:schemeClr val="bg1"/>
                </a:solidFill>
                <a:latin typeface="Impact" panose="020B0806030902050204" pitchFamily="34" charset="0"/>
              </a:endParaRPr>
            </a:p>
          </p:txBody>
        </p:sp>
      </p:grpSp>
      <p:grpSp>
        <p:nvGrpSpPr>
          <p:cNvPr id="22" name="组合 21"/>
          <p:cNvGrpSpPr/>
          <p:nvPr/>
        </p:nvGrpSpPr>
        <p:grpSpPr>
          <a:xfrm>
            <a:off x="3323903" y="1312665"/>
            <a:ext cx="390818" cy="584775"/>
            <a:chOff x="5210487" y="1340290"/>
            <a:chExt cx="390818" cy="584775"/>
          </a:xfrm>
        </p:grpSpPr>
        <p:sp>
          <p:nvSpPr>
            <p:cNvPr id="23" name="椭圆 22"/>
            <p:cNvSpPr/>
            <p:nvPr/>
          </p:nvSpPr>
          <p:spPr>
            <a:xfrm>
              <a:off x="5210487" y="1432913"/>
              <a:ext cx="390818" cy="390818"/>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1"/>
            <p:cNvSpPr txBox="1"/>
            <p:nvPr/>
          </p:nvSpPr>
          <p:spPr>
            <a:xfrm>
              <a:off x="5219442" y="1340290"/>
              <a:ext cx="341760" cy="584775"/>
            </a:xfrm>
            <a:prstGeom prst="rect">
              <a:avLst/>
            </a:prstGeom>
            <a:noFill/>
          </p:spPr>
          <p:txBody>
            <a:bodyPr wrap="none" rtlCol="0">
              <a:spAutoFit/>
            </a:bodyPr>
            <a:lstStyle/>
            <a:p>
              <a:r>
                <a:rPr lang="en-US" altLang="zh-CN" sz="3200" dirty="0" smtClean="0">
                  <a:solidFill>
                    <a:schemeClr val="bg1"/>
                  </a:solidFill>
                  <a:latin typeface="Impact" panose="020B0806030902050204" pitchFamily="34" charset="0"/>
                </a:rPr>
                <a:t>1</a:t>
              </a:r>
              <a:endParaRPr lang="zh-CN" altLang="en-US" sz="3200" dirty="0">
                <a:solidFill>
                  <a:schemeClr val="bg1"/>
                </a:solidFill>
                <a:latin typeface="Impact" panose="020B0806030902050204" pitchFamily="34" charset="0"/>
              </a:endParaRPr>
            </a:p>
          </p:txBody>
        </p:sp>
      </p:grpSp>
      <p:grpSp>
        <p:nvGrpSpPr>
          <p:cNvPr id="25" name="组合 24"/>
          <p:cNvGrpSpPr/>
          <p:nvPr/>
        </p:nvGrpSpPr>
        <p:grpSpPr>
          <a:xfrm>
            <a:off x="4359836" y="3140668"/>
            <a:ext cx="411629" cy="584775"/>
            <a:chOff x="5210487" y="1340290"/>
            <a:chExt cx="411629" cy="584775"/>
          </a:xfrm>
        </p:grpSpPr>
        <p:sp>
          <p:nvSpPr>
            <p:cNvPr id="26" name="椭圆 25"/>
            <p:cNvSpPr/>
            <p:nvPr/>
          </p:nvSpPr>
          <p:spPr>
            <a:xfrm>
              <a:off x="5210487" y="1432913"/>
              <a:ext cx="390818" cy="390818"/>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4"/>
            <p:cNvSpPr txBox="1"/>
            <p:nvPr/>
          </p:nvSpPr>
          <p:spPr>
            <a:xfrm>
              <a:off x="5219442" y="1340290"/>
              <a:ext cx="402674" cy="584775"/>
            </a:xfrm>
            <a:prstGeom prst="rect">
              <a:avLst/>
            </a:prstGeom>
            <a:noFill/>
          </p:spPr>
          <p:txBody>
            <a:bodyPr wrap="none" rtlCol="0">
              <a:spAutoFit/>
            </a:bodyPr>
            <a:lstStyle/>
            <a:p>
              <a:r>
                <a:rPr lang="en-US" altLang="zh-CN" sz="3200" dirty="0" smtClean="0">
                  <a:solidFill>
                    <a:schemeClr val="bg1"/>
                  </a:solidFill>
                  <a:latin typeface="Impact" panose="020B0806030902050204" pitchFamily="34" charset="0"/>
                </a:rPr>
                <a:t>3</a:t>
              </a:r>
              <a:endParaRPr lang="zh-CN" altLang="en-US" sz="3200" dirty="0">
                <a:solidFill>
                  <a:schemeClr val="bg1"/>
                </a:solidFill>
                <a:latin typeface="Impact" panose="020B0806030902050204" pitchFamily="34" charset="0"/>
              </a:endParaRPr>
            </a:p>
          </p:txBody>
        </p:sp>
      </p:grpSp>
      <p:sp>
        <p:nvSpPr>
          <p:cNvPr id="28" name="Freeform 18">
            <a:hlinkClick r:id="rId1"/>
          </p:cNvPr>
          <p:cNvSpPr>
            <a:spLocks noEditPoints="1"/>
          </p:cNvSpPr>
          <p:nvPr/>
        </p:nvSpPr>
        <p:spPr bwMode="auto">
          <a:xfrm>
            <a:off x="4269515" y="1929383"/>
            <a:ext cx="597156" cy="607418"/>
          </a:xfrm>
          <a:custGeom>
            <a:avLst/>
            <a:gdLst>
              <a:gd name="T0" fmla="*/ 60 w 120"/>
              <a:gd name="T1" fmla="*/ 62 h 122"/>
              <a:gd name="T2" fmla="*/ 91 w 120"/>
              <a:gd name="T3" fmla="*/ 31 h 122"/>
              <a:gd name="T4" fmla="*/ 60 w 120"/>
              <a:gd name="T5" fmla="*/ 0 h 122"/>
              <a:gd name="T6" fmla="*/ 29 w 120"/>
              <a:gd name="T7" fmla="*/ 31 h 122"/>
              <a:gd name="T8" fmla="*/ 60 w 120"/>
              <a:gd name="T9" fmla="*/ 62 h 122"/>
              <a:gd name="T10" fmla="*/ 75 w 120"/>
              <a:gd name="T11" fmla="*/ 64 h 122"/>
              <a:gd name="T12" fmla="*/ 60 w 120"/>
              <a:gd name="T13" fmla="*/ 83 h 122"/>
              <a:gd name="T14" fmla="*/ 44 w 120"/>
              <a:gd name="T15" fmla="*/ 64 h 122"/>
              <a:gd name="T16" fmla="*/ 0 w 120"/>
              <a:gd name="T17" fmla="*/ 122 h 122"/>
              <a:gd name="T18" fmla="*/ 59 w 120"/>
              <a:gd name="T19" fmla="*/ 122 h 122"/>
              <a:gd name="T20" fmla="*/ 60 w 120"/>
              <a:gd name="T21" fmla="*/ 122 h 122"/>
              <a:gd name="T22" fmla="*/ 120 w 120"/>
              <a:gd name="T23" fmla="*/ 122 h 122"/>
              <a:gd name="T24" fmla="*/ 75 w 120"/>
              <a:gd name="T25" fmla="*/ 6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22">
                <a:moveTo>
                  <a:pt x="60" y="62"/>
                </a:moveTo>
                <a:cubicBezTo>
                  <a:pt x="77" y="62"/>
                  <a:pt x="91" y="48"/>
                  <a:pt x="91" y="31"/>
                </a:cubicBezTo>
                <a:cubicBezTo>
                  <a:pt x="91" y="13"/>
                  <a:pt x="77" y="0"/>
                  <a:pt x="60" y="0"/>
                </a:cubicBezTo>
                <a:cubicBezTo>
                  <a:pt x="43" y="0"/>
                  <a:pt x="29" y="13"/>
                  <a:pt x="29" y="31"/>
                </a:cubicBezTo>
                <a:cubicBezTo>
                  <a:pt x="29" y="48"/>
                  <a:pt x="43" y="62"/>
                  <a:pt x="60" y="62"/>
                </a:cubicBezTo>
                <a:moveTo>
                  <a:pt x="75" y="64"/>
                </a:moveTo>
                <a:cubicBezTo>
                  <a:pt x="60" y="83"/>
                  <a:pt x="60" y="83"/>
                  <a:pt x="60" y="83"/>
                </a:cubicBezTo>
                <a:cubicBezTo>
                  <a:pt x="44" y="64"/>
                  <a:pt x="44" y="64"/>
                  <a:pt x="44" y="64"/>
                </a:cubicBezTo>
                <a:cubicBezTo>
                  <a:pt x="44" y="64"/>
                  <a:pt x="10" y="63"/>
                  <a:pt x="0" y="122"/>
                </a:cubicBezTo>
                <a:cubicBezTo>
                  <a:pt x="59" y="122"/>
                  <a:pt x="59" y="122"/>
                  <a:pt x="59" y="122"/>
                </a:cubicBezTo>
                <a:cubicBezTo>
                  <a:pt x="60" y="122"/>
                  <a:pt x="60" y="122"/>
                  <a:pt x="60" y="122"/>
                </a:cubicBezTo>
                <a:cubicBezTo>
                  <a:pt x="120" y="122"/>
                  <a:pt x="120" y="122"/>
                  <a:pt x="120" y="122"/>
                </a:cubicBezTo>
                <a:cubicBezTo>
                  <a:pt x="110" y="63"/>
                  <a:pt x="75" y="64"/>
                  <a:pt x="75" y="64"/>
                </a:cubicBezTo>
              </a:path>
            </a:pathLst>
          </a:custGeom>
          <a:solidFill>
            <a:schemeClr val="bg1"/>
          </a:solidFill>
          <a:ln>
            <a:noFill/>
          </a:ln>
        </p:spPr>
        <p:txBody>
          <a:bodyPr vert="horz" wrap="square" lIns="68580" tIns="34290" rIns="68580" bIns="34290" numCol="1" anchor="t" anchorCtr="0" compatLnSpc="1"/>
          <a:lstStyle/>
          <a:p>
            <a:pPr defTabSz="685800"/>
            <a:endParaRPr lang="zh-CN" altLang="en-US" sz="1015">
              <a:solidFill>
                <a:prstClr val="black"/>
              </a:solidFill>
            </a:endParaRPr>
          </a:p>
        </p:txBody>
      </p:sp>
      <p:sp>
        <p:nvSpPr>
          <p:cNvPr id="2" name="圆角矩形 4"/>
          <p:cNvSpPr>
            <a:spLocks noChangeArrowheads="1"/>
          </p:cNvSpPr>
          <p:nvPr/>
        </p:nvSpPr>
        <p:spPr bwMode="auto">
          <a:xfrm>
            <a:off x="1875790" y="1344930"/>
            <a:ext cx="5417820" cy="1828800"/>
          </a:xfrm>
          <a:prstGeom prst="roundRect">
            <a:avLst>
              <a:gd name="adj" fmla="val 16667"/>
            </a:avLst>
          </a:prstGeom>
          <a:solidFill>
            <a:srgbClr val="69AC89"/>
          </a:solidFill>
          <a:ln>
            <a:noFill/>
          </a:ln>
        </p:spPr>
        <p:txBody>
          <a:bodyPr/>
          <a:p>
            <a:endParaRPr lang="zh-CN" altLang="en-US">
              <a:solidFill>
                <a:schemeClr val="bg1"/>
              </a:solidFill>
            </a:endParaRPr>
          </a:p>
        </p:txBody>
      </p:sp>
      <p:sp>
        <p:nvSpPr>
          <p:cNvPr id="33" name="TextBox 8"/>
          <p:cNvSpPr txBox="1">
            <a:spLocks noChangeArrowheads="1"/>
          </p:cNvSpPr>
          <p:nvPr/>
        </p:nvSpPr>
        <p:spPr bwMode="auto">
          <a:xfrm>
            <a:off x="2100580" y="1827530"/>
            <a:ext cx="496760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zh-CN" altLang="en-US" sz="1650" dirty="0">
                <a:solidFill>
                  <a:schemeClr val="bg1"/>
                </a:solidFill>
                <a:latin typeface="微软雅黑" panose="020B0503020204020204" pitchFamily="34" charset="-122"/>
                <a:ea typeface="微软雅黑" panose="020B0503020204020204" pitchFamily="34" charset="-122"/>
                <a:sym typeface="+mn-ea"/>
              </a:rPr>
              <a:t>江   泓：完成初步的总体设计报告</a:t>
            </a:r>
            <a:endParaRPr lang="en-US" altLang="zh-CN" sz="1650" dirty="0">
              <a:solidFill>
                <a:schemeClr val="bg1"/>
              </a:solidFill>
              <a:latin typeface="微软雅黑" panose="020B0503020204020204" pitchFamily="34" charset="-122"/>
              <a:ea typeface="微软雅黑" panose="020B0503020204020204" pitchFamily="34" charset="-122"/>
              <a:sym typeface="+mn-ea"/>
            </a:endParaRPr>
          </a:p>
          <a:p>
            <a:pPr algn="l"/>
            <a:r>
              <a:rPr lang="zh-CN" altLang="en-US" sz="1650" dirty="0">
                <a:solidFill>
                  <a:schemeClr val="bg1"/>
                </a:solidFill>
                <a:latin typeface="微软雅黑" panose="020B0503020204020204" pitchFamily="34" charset="-122"/>
                <a:ea typeface="微软雅黑" panose="020B0503020204020204" pitchFamily="34" charset="-122"/>
              </a:rPr>
              <a:t>于欣汝：需求分析</a:t>
            </a:r>
            <a:r>
              <a:rPr lang="en-US" altLang="zh-CN" sz="1650" dirty="0">
                <a:solidFill>
                  <a:schemeClr val="bg1"/>
                </a:solidFill>
                <a:latin typeface="微软雅黑" panose="020B0503020204020204" pitchFamily="34" charset="-122"/>
                <a:ea typeface="微软雅黑" panose="020B0503020204020204" pitchFamily="34" charset="-122"/>
              </a:rPr>
              <a:t>ppt</a:t>
            </a:r>
            <a:endParaRPr lang="zh-CN" altLang="en-US" sz="1650" dirty="0">
              <a:solidFill>
                <a:schemeClr val="bg1"/>
              </a:solidFill>
              <a:latin typeface="微软雅黑" panose="020B0503020204020204" pitchFamily="34" charset="-122"/>
              <a:ea typeface="微软雅黑" panose="020B0503020204020204" pitchFamily="34" charset="-122"/>
            </a:endParaRPr>
          </a:p>
          <a:p>
            <a:pPr algn="l"/>
            <a:r>
              <a:rPr lang="zh-CN" altLang="en-US" sz="1650" dirty="0">
                <a:solidFill>
                  <a:schemeClr val="bg1"/>
                </a:solidFill>
                <a:latin typeface="微软雅黑" panose="020B0503020204020204" pitchFamily="34" charset="-122"/>
                <a:ea typeface="微软雅黑" panose="020B0503020204020204" pitchFamily="34" charset="-122"/>
                <a:sym typeface="+mn-ea"/>
              </a:rPr>
              <a:t>曾雨晴：修改项目计划</a:t>
            </a:r>
            <a:endParaRPr lang="zh-CN" altLang="en-US" sz="1650"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25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50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16" fill="hold" nodeType="withEffect">
                                  <p:stCondLst>
                                    <p:cond delay="150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nodeType="withEffect">
                                  <p:stCondLst>
                                    <p:cond delay="150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nodeType="withEffect">
                                  <p:stCondLst>
                                    <p:cond delay="150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transition="in" filter="fade">
                                      <p:cBhvr>
                                        <p:cTn id="24" dur="500"/>
                                        <p:tgtEl>
                                          <p:spTgt spid="25"/>
                                        </p:tgtEl>
                                      </p:cBhvr>
                                    </p:animEffect>
                                  </p:childTnLst>
                                </p:cTn>
                              </p:par>
                            </p:childTnLst>
                          </p:cTn>
                        </p:par>
                        <p:par>
                          <p:cTn id="25" fill="hold">
                            <p:stCondLst>
                              <p:cond delay="2000"/>
                            </p:stCondLst>
                            <p:childTnLst>
                              <p:par>
                                <p:cTn id="26" presetID="1" presetClass="entr" presetSubtype="0"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childTnLst>
                                </p:cTn>
                              </p:par>
                              <p:par>
                                <p:cTn id="28" presetID="10" presetClass="entr" presetSubtype="0" fill="hold" grpId="1" nodeType="with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p:cTn id="30" dur="500" fill="hold"/>
                                        <p:tgtEl>
                                          <p:spTgt spid="2"/>
                                        </p:tgtEl>
                                        <p:attrNameLst>
                                          <p:attrName>ppt_w</p:attrName>
                                        </p:attrNameLst>
                                      </p:cBhvr>
                                      <p:tavLst>
                                        <p:tav tm="0">
                                          <p:val>
                                            <p:fltVal val="0"/>
                                          </p:val>
                                        </p:tav>
                                        <p:tav tm="100000">
                                          <p:val>
                                            <p:strVal val="#ppt_w"/>
                                          </p:val>
                                        </p:tav>
                                      </p:tavLst>
                                    </p:anim>
                                    <p:anim calcmode="lin" valueType="num">
                                      <p:cBhvr>
                                        <p:cTn id="31" dur="500" fill="hold"/>
                                        <p:tgtEl>
                                          <p:spTgt spid="2"/>
                                        </p:tgtEl>
                                        <p:attrNameLst>
                                          <p:attrName>ppt_h</p:attrName>
                                        </p:attrNameLst>
                                      </p:cBhvr>
                                      <p:tavLst>
                                        <p:tav tm="0">
                                          <p:val>
                                            <p:fltVal val="0"/>
                                          </p:val>
                                        </p:tav>
                                        <p:tav tm="100000">
                                          <p:val>
                                            <p:strVal val="#ppt_h"/>
                                          </p:val>
                                        </p:tav>
                                      </p:tavLst>
                                    </p:anim>
                                    <p:animEffect transition="in" filter="fade">
                                      <p:cBhvr>
                                        <p:cTn id="32" dur="500"/>
                                        <p:tgtEl>
                                          <p:spTgt spid="2"/>
                                        </p:tgtEl>
                                      </p:cBhvr>
                                    </p:animEffect>
                                  </p:childTnLst>
                                </p:cTn>
                              </p:par>
                              <p:par>
                                <p:cTn id="33" presetID="49" presetClass="path" presetSubtype="0" accel="50000" decel="50000" fill="hold" grpId="2" nodeType="withEffect">
                                  <p:stCondLst>
                                    <p:cond delay="0"/>
                                  </p:stCondLst>
                                  <p:childTnLst>
                                    <p:animMotion origin="layout" path="M 1.38889E-6 -1.9334E-6 L 0.09358 0.12188 " pathEditMode="relative" rAng="0" ptsTypes="AA">
                                      <p:cBhvr>
                                        <p:cTn id="34" dur="500" spd="-99800" fill="hold"/>
                                        <p:tgtEl>
                                          <p:spTgt spid="2"/>
                                        </p:tgtEl>
                                        <p:attrNameLst>
                                          <p:attrName>ppt_x</p:attrName>
                                          <p:attrName>ppt_y</p:attrName>
                                        </p:attrNameLst>
                                      </p:cBhvr>
                                      <p:rCtr x="4700" y="6100"/>
                                    </p:animMotion>
                                  </p:childTnLst>
                                </p:cTn>
                              </p:par>
                            </p:childTnLst>
                          </p:cTn>
                        </p:par>
                        <p:par>
                          <p:cTn id="35" fill="hold">
                            <p:stCondLst>
                              <p:cond delay="2000"/>
                            </p:stCondLst>
                            <p:childTnLst>
                              <p:par>
                                <p:cTn id="36" presetID="31" presetClass="entr" presetSubtype="0" fill="hold" grpId="0" nodeType="afterEffect">
                                  <p:stCondLst>
                                    <p:cond delay="0"/>
                                  </p:stCondLst>
                                  <p:childTnLst>
                                    <p:set>
                                      <p:cBhvr>
                                        <p:cTn id="37" dur="1" fill="hold">
                                          <p:stCondLst>
                                            <p:cond delay="0"/>
                                          </p:stCondLst>
                                        </p:cTn>
                                        <p:tgtEl>
                                          <p:spTgt spid="33"/>
                                        </p:tgtEl>
                                        <p:attrNameLst>
                                          <p:attrName>style.visibility</p:attrName>
                                        </p:attrNameLst>
                                      </p:cBhvr>
                                      <p:to>
                                        <p:strVal val="visible"/>
                                      </p:to>
                                    </p:set>
                                    <p:anim calcmode="lin" valueType="num">
                                      <p:cBhvr>
                                        <p:cTn id="38" dur="500" fill="hold"/>
                                        <p:tgtEl>
                                          <p:spTgt spid="33"/>
                                        </p:tgtEl>
                                        <p:attrNameLst>
                                          <p:attrName>ppt_w</p:attrName>
                                        </p:attrNameLst>
                                      </p:cBhvr>
                                      <p:tavLst>
                                        <p:tav tm="0">
                                          <p:val>
                                            <p:fltVal val="0"/>
                                          </p:val>
                                        </p:tav>
                                        <p:tav tm="100000">
                                          <p:val>
                                            <p:strVal val="#ppt_w"/>
                                          </p:val>
                                        </p:tav>
                                      </p:tavLst>
                                    </p:anim>
                                    <p:anim calcmode="lin" valueType="num">
                                      <p:cBhvr>
                                        <p:cTn id="39" dur="500" fill="hold"/>
                                        <p:tgtEl>
                                          <p:spTgt spid="33"/>
                                        </p:tgtEl>
                                        <p:attrNameLst>
                                          <p:attrName>ppt_h</p:attrName>
                                        </p:attrNameLst>
                                      </p:cBhvr>
                                      <p:tavLst>
                                        <p:tav tm="0">
                                          <p:val>
                                            <p:fltVal val="0"/>
                                          </p:val>
                                        </p:tav>
                                        <p:tav tm="100000">
                                          <p:val>
                                            <p:strVal val="#ppt_h"/>
                                          </p:val>
                                        </p:tav>
                                      </p:tavLst>
                                    </p:anim>
                                    <p:anim calcmode="lin" valueType="num">
                                      <p:cBhvr>
                                        <p:cTn id="40" dur="500" fill="hold"/>
                                        <p:tgtEl>
                                          <p:spTgt spid="33"/>
                                        </p:tgtEl>
                                        <p:attrNameLst>
                                          <p:attrName>style.rotation</p:attrName>
                                        </p:attrNameLst>
                                      </p:cBhvr>
                                      <p:tavLst>
                                        <p:tav tm="0">
                                          <p:val>
                                            <p:fltVal val="90"/>
                                          </p:val>
                                        </p:tav>
                                        <p:tav tm="100000">
                                          <p:val>
                                            <p:fltVal val="0"/>
                                          </p:val>
                                        </p:tav>
                                      </p:tavLst>
                                    </p:anim>
                                    <p:animEffect transition="in" filter="fade">
                                      <p:cBhvr>
                                        <p:cTn id="4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 grpId="0" bldLvl="0" animBg="1"/>
      <p:bldP spid="2" grpId="1" bldLvl="0" animBg="1"/>
      <p:bldP spid="2" grpId="2" bldLvl="0" animBg="1"/>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a:off x="2030065" y="1671490"/>
            <a:ext cx="2376264" cy="2025056"/>
          </a:xfrm>
          <a:prstGeom prst="triangle">
            <a:avLst/>
          </a:prstGeom>
          <a:solidFill>
            <a:schemeClr val="tx1">
              <a:lumMod val="65000"/>
              <a:lumOff val="35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TextBox 7"/>
          <p:cNvSpPr txBox="1"/>
          <p:nvPr/>
        </p:nvSpPr>
        <p:spPr>
          <a:xfrm>
            <a:off x="2419741" y="1856894"/>
            <a:ext cx="1782860" cy="1938992"/>
          </a:xfrm>
          <a:prstGeom prst="rect">
            <a:avLst/>
          </a:prstGeom>
          <a:noFill/>
        </p:spPr>
        <p:txBody>
          <a:bodyPr wrap="none" rtlCol="0">
            <a:spAutoFit/>
          </a:bodyPr>
          <a:lstStyle>
            <a:defPPr>
              <a:defRPr lang="zh-CN"/>
            </a:defPPr>
            <a:lvl1pPr>
              <a:defRPr sz="12000">
                <a:solidFill>
                  <a:schemeClr val="accent2"/>
                </a:solidFill>
                <a:latin typeface="Impact" panose="020B0806030902050204" pitchFamily="34" charset="0"/>
              </a:defRPr>
            </a:lvl1pPr>
          </a:lstStyle>
          <a:p>
            <a:r>
              <a:rPr lang="en-US" altLang="zh-CN" dirty="0" smtClean="0">
                <a:solidFill>
                  <a:srgbClr val="A3CD39"/>
                </a:solidFill>
              </a:rPr>
              <a:t>02</a:t>
            </a:r>
            <a:endParaRPr lang="zh-CN" altLang="en-US" dirty="0">
              <a:solidFill>
                <a:srgbClr val="A3CD39"/>
              </a:solidFill>
            </a:endParaRPr>
          </a:p>
        </p:txBody>
      </p:sp>
      <p:sp>
        <p:nvSpPr>
          <p:cNvPr id="6" name="TextBox 8"/>
          <p:cNvSpPr txBox="1"/>
          <p:nvPr/>
        </p:nvSpPr>
        <p:spPr>
          <a:xfrm>
            <a:off x="4211962" y="1912771"/>
            <a:ext cx="2926080" cy="972820"/>
          </a:xfrm>
          <a:prstGeom prst="rect">
            <a:avLst/>
          </a:prstGeom>
          <a:noFill/>
        </p:spPr>
        <p:txBody>
          <a:bodyPr wrap="none" rtlCol="0">
            <a:spAutoFit/>
          </a:bodyPr>
          <a:lstStyle/>
          <a:p>
            <a:pPr algn="l"/>
            <a:r>
              <a:rPr lang="zh-CN" altLang="en-US" sz="5400" b="1"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任务概述</a:t>
            </a:r>
            <a:endParaRPr lang="zh-CN" altLang="en-US" sz="5400" b="1"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cxnSp>
        <p:nvCxnSpPr>
          <p:cNvPr id="7" name="直接连接符 6"/>
          <p:cNvCxnSpPr/>
          <p:nvPr/>
        </p:nvCxnSpPr>
        <p:spPr>
          <a:xfrm>
            <a:off x="4152688" y="2826390"/>
            <a:ext cx="3083608"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572002" y="2920884"/>
            <a:ext cx="661288" cy="352425"/>
            <a:chOff x="1694389" y="3210530"/>
            <a:chExt cx="661288" cy="352425"/>
          </a:xfrm>
        </p:grpSpPr>
        <p:sp>
          <p:nvSpPr>
            <p:cNvPr id="9" name="矩形 8"/>
            <p:cNvSpPr/>
            <p:nvPr/>
          </p:nvSpPr>
          <p:spPr>
            <a:xfrm flipH="1">
              <a:off x="1694389" y="3363838"/>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TextBox 14"/>
            <p:cNvSpPr txBox="1"/>
            <p:nvPr/>
          </p:nvSpPr>
          <p:spPr>
            <a:xfrm>
              <a:off x="1766397" y="3210530"/>
              <a:ext cx="589280" cy="352425"/>
            </a:xfrm>
            <a:prstGeom prst="rect">
              <a:avLst/>
            </a:prstGeom>
            <a:noFill/>
          </p:spPr>
          <p:txBody>
            <a:bodyPr wrap="none" rtlCol="0">
              <a:spAutoFit/>
            </a:bodyPr>
            <a:lstStyle/>
            <a:p>
              <a:pPr algn="l"/>
              <a:r>
                <a:rPr lang="zh-CN" altLang="en-US" sz="16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目标</a:t>
              </a:r>
              <a:endParaRPr lang="zh-CN" altLang="en-US" sz="16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grpSp>
        <p:nvGrpSpPr>
          <p:cNvPr id="14" name="组合 13"/>
          <p:cNvGrpSpPr/>
          <p:nvPr/>
        </p:nvGrpSpPr>
        <p:grpSpPr>
          <a:xfrm>
            <a:off x="4572002" y="3280923"/>
            <a:ext cx="1270888" cy="352425"/>
            <a:chOff x="1694389" y="3875941"/>
            <a:chExt cx="1270888" cy="352425"/>
          </a:xfrm>
        </p:grpSpPr>
        <p:sp>
          <p:nvSpPr>
            <p:cNvPr id="15" name="矩形 14"/>
            <p:cNvSpPr/>
            <p:nvPr/>
          </p:nvSpPr>
          <p:spPr>
            <a:xfrm flipH="1">
              <a:off x="1694389" y="4029249"/>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TextBox 20"/>
            <p:cNvSpPr txBox="1"/>
            <p:nvPr/>
          </p:nvSpPr>
          <p:spPr>
            <a:xfrm>
              <a:off x="1766397" y="3875941"/>
              <a:ext cx="1198880" cy="352425"/>
            </a:xfrm>
            <a:prstGeom prst="rect">
              <a:avLst/>
            </a:prstGeom>
            <a:noFill/>
          </p:spPr>
          <p:txBody>
            <a:bodyPr wrap="none" rtlCol="0">
              <a:spAutoFit/>
            </a:bodyPr>
            <a:lstStyle/>
            <a:p>
              <a:pPr algn="l"/>
              <a:r>
                <a:rPr lang="zh-CN" altLang="en-US" sz="16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sym typeface="+mn-ea"/>
                </a:rPr>
                <a:t>用户与特点</a:t>
              </a:r>
              <a:endParaRPr lang="zh-CN" altLang="en-US" sz="16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sp>
        <p:nvSpPr>
          <p:cNvPr id="20" name="等腰三角形 19"/>
          <p:cNvSpPr/>
          <p:nvPr/>
        </p:nvSpPr>
        <p:spPr>
          <a:xfrm rot="18035669">
            <a:off x="2382961" y="1282355"/>
            <a:ext cx="360040" cy="310379"/>
          </a:xfrm>
          <a:prstGeom prst="triangle">
            <a:avLst/>
          </a:prstGeom>
          <a:solidFill>
            <a:srgbClr val="69A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等腰三角形 20"/>
          <p:cNvSpPr/>
          <p:nvPr/>
        </p:nvSpPr>
        <p:spPr>
          <a:xfrm rot="21283757">
            <a:off x="1968925" y="1497553"/>
            <a:ext cx="191945" cy="165470"/>
          </a:xfrm>
          <a:prstGeom prst="triangle">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等腰三角形 21"/>
          <p:cNvSpPr/>
          <p:nvPr/>
        </p:nvSpPr>
        <p:spPr>
          <a:xfrm rot="15968008">
            <a:off x="1663187" y="1888656"/>
            <a:ext cx="304349" cy="227352"/>
          </a:xfrm>
          <a:prstGeom prst="triangle">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 name="组合 1"/>
          <p:cNvGrpSpPr/>
          <p:nvPr/>
        </p:nvGrpSpPr>
        <p:grpSpPr>
          <a:xfrm>
            <a:off x="4572002" y="3600328"/>
            <a:ext cx="1270888" cy="352425"/>
            <a:chOff x="1694389" y="3875941"/>
            <a:chExt cx="1270888" cy="352425"/>
          </a:xfrm>
        </p:grpSpPr>
        <p:sp>
          <p:nvSpPr>
            <p:cNvPr id="3" name="矩形 2"/>
            <p:cNvSpPr/>
            <p:nvPr/>
          </p:nvSpPr>
          <p:spPr>
            <a:xfrm flipH="1">
              <a:off x="1694389" y="4029249"/>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23" name="TextBox 20"/>
            <p:cNvSpPr txBox="1"/>
            <p:nvPr/>
          </p:nvSpPr>
          <p:spPr>
            <a:xfrm>
              <a:off x="1766397" y="3875941"/>
              <a:ext cx="1198880" cy="352425"/>
            </a:xfrm>
            <a:prstGeom prst="rect">
              <a:avLst/>
            </a:prstGeom>
            <a:noFill/>
          </p:spPr>
          <p:txBody>
            <a:bodyPr wrap="none" rtlCol="0">
              <a:spAutoFit/>
            </a:bodyPr>
            <a:p>
              <a:pPr algn="l"/>
              <a:r>
                <a:rPr lang="zh-CN" altLang="en-US" sz="16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sym typeface="+mn-ea"/>
                </a:rPr>
                <a:t>假定与约束</a:t>
              </a:r>
              <a:endParaRPr lang="zh-CN" altLang="en-US" sz="16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sym typeface="+mn-ea"/>
              </a:endParaRPr>
            </a:p>
          </p:txBody>
        </p:sp>
      </p:grpSp>
      <p:grpSp>
        <p:nvGrpSpPr>
          <p:cNvPr id="11" name="组合 10"/>
          <p:cNvGrpSpPr/>
          <p:nvPr/>
        </p:nvGrpSpPr>
        <p:grpSpPr>
          <a:xfrm>
            <a:off x="4572002" y="3952753"/>
            <a:ext cx="1067688" cy="352425"/>
            <a:chOff x="1694389" y="3875941"/>
            <a:chExt cx="1067688" cy="352425"/>
          </a:xfrm>
        </p:grpSpPr>
        <p:sp>
          <p:nvSpPr>
            <p:cNvPr id="12" name="矩形 11"/>
            <p:cNvSpPr/>
            <p:nvPr/>
          </p:nvSpPr>
          <p:spPr>
            <a:xfrm flipH="1">
              <a:off x="1694389" y="4029249"/>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13" name="TextBox 20"/>
            <p:cNvSpPr txBox="1"/>
            <p:nvPr/>
          </p:nvSpPr>
          <p:spPr>
            <a:xfrm>
              <a:off x="1766397" y="3875941"/>
              <a:ext cx="995680" cy="352425"/>
            </a:xfrm>
            <a:prstGeom prst="rect">
              <a:avLst/>
            </a:prstGeom>
            <a:noFill/>
          </p:spPr>
          <p:txBody>
            <a:bodyPr wrap="none" rtlCol="0">
              <a:spAutoFit/>
            </a:bodyPr>
            <a:p>
              <a:pPr algn="l"/>
              <a:r>
                <a:rPr lang="zh-CN" altLang="en-US" sz="16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sym typeface="+mn-ea"/>
                </a:rPr>
                <a:t>相关图表</a:t>
              </a:r>
              <a:endParaRPr lang="zh-CN" altLang="en-US" sz="16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spTree>
  </p:cSld>
  <p:clrMapOvr>
    <a:masterClrMapping/>
  </p:clrMapOvr>
  <mc:AlternateContent xmlns:mc="http://schemas.openxmlformats.org/markup-compatibility/2006">
    <mc:Choice xmlns:p14="http://schemas.microsoft.com/office/powerpoint/2010/main" Requires="p14">
      <p:transition p14:dur="50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0-#ppt_h/2"/>
                                          </p:val>
                                        </p:tav>
                                        <p:tav tm="100000">
                                          <p:val>
                                            <p:strVal val="#ppt_y"/>
                                          </p:val>
                                        </p:tav>
                                      </p:tavLst>
                                    </p:anim>
                                  </p:childTnLst>
                                </p:cTn>
                              </p:par>
                              <p:par>
                                <p:cTn id="9" presetID="8" presetClass="emph" presetSubtype="0" fill="hold" grpId="1" nodeType="withEffect">
                                  <p:stCondLst>
                                    <p:cond delay="0"/>
                                  </p:stCondLst>
                                  <p:childTnLst>
                                    <p:animRot by="21600000">
                                      <p:cBhvr>
                                        <p:cTn id="10" dur="1100" fill="hold"/>
                                        <p:tgtEl>
                                          <p:spTgt spid="20"/>
                                        </p:tgtEl>
                                        <p:attrNameLst>
                                          <p:attrName>r</p:attrName>
                                        </p:attrNameLst>
                                      </p:cBhvr>
                                    </p:animRot>
                                  </p:childTnLst>
                                </p:cTn>
                              </p:par>
                              <p:par>
                                <p:cTn id="11" presetID="2" presetClass="entr" presetSubtype="9" fill="hold" grpId="0" nodeType="withEffect">
                                  <p:stCondLst>
                                    <p:cond delay="60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1100" fill="hold"/>
                                        <p:tgtEl>
                                          <p:spTgt spid="21"/>
                                        </p:tgtEl>
                                        <p:attrNameLst>
                                          <p:attrName>ppt_x</p:attrName>
                                        </p:attrNameLst>
                                      </p:cBhvr>
                                      <p:tavLst>
                                        <p:tav tm="0">
                                          <p:val>
                                            <p:strVal val="0-#ppt_w/2"/>
                                          </p:val>
                                        </p:tav>
                                        <p:tav tm="100000">
                                          <p:val>
                                            <p:strVal val="#ppt_x"/>
                                          </p:val>
                                        </p:tav>
                                      </p:tavLst>
                                    </p:anim>
                                    <p:anim calcmode="lin" valueType="num">
                                      <p:cBhvr additive="base">
                                        <p:cTn id="14" dur="1100" fill="hold"/>
                                        <p:tgtEl>
                                          <p:spTgt spid="21"/>
                                        </p:tgtEl>
                                        <p:attrNameLst>
                                          <p:attrName>ppt_y</p:attrName>
                                        </p:attrNameLst>
                                      </p:cBhvr>
                                      <p:tavLst>
                                        <p:tav tm="0">
                                          <p:val>
                                            <p:strVal val="0-#ppt_h/2"/>
                                          </p:val>
                                        </p:tav>
                                        <p:tav tm="100000">
                                          <p:val>
                                            <p:strVal val="#ppt_y"/>
                                          </p:val>
                                        </p:tav>
                                      </p:tavLst>
                                    </p:anim>
                                  </p:childTnLst>
                                </p:cTn>
                              </p:par>
                              <p:par>
                                <p:cTn id="15" presetID="8" presetClass="emph" presetSubtype="0" fill="hold" grpId="1" nodeType="withEffect">
                                  <p:stCondLst>
                                    <p:cond delay="600"/>
                                  </p:stCondLst>
                                  <p:childTnLst>
                                    <p:animRot by="21600000">
                                      <p:cBhvr>
                                        <p:cTn id="16" dur="1100" fill="hold"/>
                                        <p:tgtEl>
                                          <p:spTgt spid="21"/>
                                        </p:tgtEl>
                                        <p:attrNameLst>
                                          <p:attrName>r</p:attrName>
                                        </p:attrNameLst>
                                      </p:cBhvr>
                                    </p:animRot>
                                  </p:childTnLst>
                                </p:cTn>
                              </p:par>
                              <p:par>
                                <p:cTn id="17" presetID="2" presetClass="entr" presetSubtype="9" fill="hold" grpId="0" nodeType="withEffect">
                                  <p:stCondLst>
                                    <p:cond delay="12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1100" fill="hold"/>
                                        <p:tgtEl>
                                          <p:spTgt spid="22"/>
                                        </p:tgtEl>
                                        <p:attrNameLst>
                                          <p:attrName>ppt_x</p:attrName>
                                        </p:attrNameLst>
                                      </p:cBhvr>
                                      <p:tavLst>
                                        <p:tav tm="0">
                                          <p:val>
                                            <p:strVal val="0-#ppt_w/2"/>
                                          </p:val>
                                        </p:tav>
                                        <p:tav tm="100000">
                                          <p:val>
                                            <p:strVal val="#ppt_x"/>
                                          </p:val>
                                        </p:tav>
                                      </p:tavLst>
                                    </p:anim>
                                    <p:anim calcmode="lin" valueType="num">
                                      <p:cBhvr additive="base">
                                        <p:cTn id="20" dur="1100" fill="hold"/>
                                        <p:tgtEl>
                                          <p:spTgt spid="22"/>
                                        </p:tgtEl>
                                        <p:attrNameLst>
                                          <p:attrName>ppt_y</p:attrName>
                                        </p:attrNameLst>
                                      </p:cBhvr>
                                      <p:tavLst>
                                        <p:tav tm="0">
                                          <p:val>
                                            <p:strVal val="0-#ppt_h/2"/>
                                          </p:val>
                                        </p:tav>
                                        <p:tav tm="100000">
                                          <p:val>
                                            <p:strVal val="#ppt_y"/>
                                          </p:val>
                                        </p:tav>
                                      </p:tavLst>
                                    </p:anim>
                                  </p:childTnLst>
                                </p:cTn>
                              </p:par>
                              <p:par>
                                <p:cTn id="21" presetID="8" presetClass="emph" presetSubtype="0" fill="hold" grpId="1" nodeType="withEffect">
                                  <p:stCondLst>
                                    <p:cond delay="1200"/>
                                  </p:stCondLst>
                                  <p:childTnLst>
                                    <p:animRot by="21600000">
                                      <p:cBhvr>
                                        <p:cTn id="22" dur="1100" fill="hold"/>
                                        <p:tgtEl>
                                          <p:spTgt spid="22"/>
                                        </p:tgtEl>
                                        <p:attrNameLst>
                                          <p:attrName>r</p:attrName>
                                        </p:attrNameLst>
                                      </p:cBhvr>
                                    </p:animRot>
                                  </p:childTnLst>
                                </p:cTn>
                              </p:par>
                              <p:par>
                                <p:cTn id="23" presetID="2" presetClass="entr" presetSubtype="9" fill="hold" grpId="0" nodeType="withEffect">
                                  <p:stCondLst>
                                    <p:cond delay="60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1100" fill="hold"/>
                                        <p:tgtEl>
                                          <p:spTgt spid="4"/>
                                        </p:tgtEl>
                                        <p:attrNameLst>
                                          <p:attrName>ppt_x</p:attrName>
                                        </p:attrNameLst>
                                      </p:cBhvr>
                                      <p:tavLst>
                                        <p:tav tm="0">
                                          <p:val>
                                            <p:strVal val="0-#ppt_w/2"/>
                                          </p:val>
                                        </p:tav>
                                        <p:tav tm="100000">
                                          <p:val>
                                            <p:strVal val="#ppt_x"/>
                                          </p:val>
                                        </p:tav>
                                      </p:tavLst>
                                    </p:anim>
                                    <p:anim calcmode="lin" valueType="num">
                                      <p:cBhvr additive="base">
                                        <p:cTn id="26" dur="1100" fill="hold"/>
                                        <p:tgtEl>
                                          <p:spTgt spid="4"/>
                                        </p:tgtEl>
                                        <p:attrNameLst>
                                          <p:attrName>ppt_y</p:attrName>
                                        </p:attrNameLst>
                                      </p:cBhvr>
                                      <p:tavLst>
                                        <p:tav tm="0">
                                          <p:val>
                                            <p:strVal val="0-#ppt_h/2"/>
                                          </p:val>
                                        </p:tav>
                                        <p:tav tm="100000">
                                          <p:val>
                                            <p:strVal val="#ppt_y"/>
                                          </p:val>
                                        </p:tav>
                                      </p:tavLst>
                                    </p:anim>
                                  </p:childTnLst>
                                </p:cTn>
                              </p:par>
                              <p:par>
                                <p:cTn id="27" presetID="8" presetClass="emph" presetSubtype="0" fill="hold" grpId="1" nodeType="withEffect">
                                  <p:stCondLst>
                                    <p:cond delay="700"/>
                                  </p:stCondLst>
                                  <p:childTnLst>
                                    <p:animRot by="21600000">
                                      <p:cBhvr>
                                        <p:cTn id="28" dur="1100" fill="hold"/>
                                        <p:tgtEl>
                                          <p:spTgt spid="4"/>
                                        </p:tgtEl>
                                        <p:attrNameLst>
                                          <p:attrName>r</p:attrName>
                                        </p:attrNameLst>
                                      </p:cBhvr>
                                    </p:animRo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par>
                          <p:cTn id="37" fill="hold">
                            <p:stCondLst>
                              <p:cond delay="1500"/>
                            </p:stCondLst>
                            <p:childTnLst>
                              <p:par>
                                <p:cTn id="38" presetID="12" presetClass="entr" presetSubtype="1" fill="hold" grpId="0" nodeType="after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p:tgtEl>
                                          <p:spTgt spid="6"/>
                                        </p:tgtEl>
                                        <p:attrNameLst>
                                          <p:attrName>ppt_y</p:attrName>
                                        </p:attrNameLst>
                                      </p:cBhvr>
                                      <p:tavLst>
                                        <p:tav tm="0">
                                          <p:val>
                                            <p:strVal val="#ppt_y-#ppt_h*1.125000"/>
                                          </p:val>
                                        </p:tav>
                                        <p:tav tm="100000">
                                          <p:val>
                                            <p:strVal val="#ppt_y"/>
                                          </p:val>
                                        </p:tav>
                                      </p:tavLst>
                                    </p:anim>
                                    <p:animEffect transition="in" filter="wipe(down)">
                                      <p:cBhvr>
                                        <p:cTn id="41" dur="500"/>
                                        <p:tgtEl>
                                          <p:spTgt spid="6"/>
                                        </p:tgtEl>
                                      </p:cBhvr>
                                    </p:animEffect>
                                  </p:childTnLst>
                                </p:cTn>
                              </p:par>
                              <p:par>
                                <p:cTn id="42" presetID="42" presetClass="entr" presetSubtype="0" fill="hold" nodeType="withEffect">
                                  <p:stCondLst>
                                    <p:cond delay="20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anim calcmode="lin" valueType="num">
                                      <p:cBhvr>
                                        <p:cTn id="45" dur="500" fill="hold"/>
                                        <p:tgtEl>
                                          <p:spTgt spid="8"/>
                                        </p:tgtEl>
                                        <p:attrNameLst>
                                          <p:attrName>ppt_x</p:attrName>
                                        </p:attrNameLst>
                                      </p:cBhvr>
                                      <p:tavLst>
                                        <p:tav tm="0">
                                          <p:val>
                                            <p:strVal val="#ppt_x"/>
                                          </p:val>
                                        </p:tav>
                                        <p:tav tm="100000">
                                          <p:val>
                                            <p:strVal val="#ppt_x"/>
                                          </p:val>
                                        </p:tav>
                                      </p:tavLst>
                                    </p:anim>
                                    <p:anim calcmode="lin" valueType="num">
                                      <p:cBhvr>
                                        <p:cTn id="46" dur="500" fill="hold"/>
                                        <p:tgtEl>
                                          <p:spTgt spid="8"/>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60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anim calcmode="lin" valueType="num">
                                      <p:cBhvr>
                                        <p:cTn id="50" dur="500" fill="hold"/>
                                        <p:tgtEl>
                                          <p:spTgt spid="14"/>
                                        </p:tgtEl>
                                        <p:attrNameLst>
                                          <p:attrName>ppt_x</p:attrName>
                                        </p:attrNameLst>
                                      </p:cBhvr>
                                      <p:tavLst>
                                        <p:tav tm="0">
                                          <p:val>
                                            <p:strVal val="#ppt_x"/>
                                          </p:val>
                                        </p:tav>
                                        <p:tav tm="100000">
                                          <p:val>
                                            <p:strVal val="#ppt_x"/>
                                          </p:val>
                                        </p:tav>
                                      </p:tavLst>
                                    </p:anim>
                                    <p:anim calcmode="lin" valueType="num">
                                      <p:cBhvr>
                                        <p:cTn id="51" dur="500" fill="hold"/>
                                        <p:tgtEl>
                                          <p:spTgt spid="14"/>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60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500"/>
                                        <p:tgtEl>
                                          <p:spTgt spid="2"/>
                                        </p:tgtEl>
                                      </p:cBhvr>
                                    </p:animEffect>
                                    <p:anim calcmode="lin" valueType="num">
                                      <p:cBhvr>
                                        <p:cTn id="55" dur="500" fill="hold"/>
                                        <p:tgtEl>
                                          <p:spTgt spid="2"/>
                                        </p:tgtEl>
                                        <p:attrNameLst>
                                          <p:attrName>ppt_x</p:attrName>
                                        </p:attrNameLst>
                                      </p:cBhvr>
                                      <p:tavLst>
                                        <p:tav tm="0">
                                          <p:val>
                                            <p:strVal val="#ppt_x"/>
                                          </p:val>
                                        </p:tav>
                                        <p:tav tm="100000">
                                          <p:val>
                                            <p:strVal val="#ppt_x"/>
                                          </p:val>
                                        </p:tav>
                                      </p:tavLst>
                                    </p:anim>
                                    <p:anim calcmode="lin" valueType="num">
                                      <p:cBhvr>
                                        <p:cTn id="56" dur="500" fill="hold"/>
                                        <p:tgtEl>
                                          <p:spTgt spid="2"/>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60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anim calcmode="lin" valueType="num">
                                      <p:cBhvr>
                                        <p:cTn id="60" dur="500" fill="hold"/>
                                        <p:tgtEl>
                                          <p:spTgt spid="11"/>
                                        </p:tgtEl>
                                        <p:attrNameLst>
                                          <p:attrName>ppt_x</p:attrName>
                                        </p:attrNameLst>
                                      </p:cBhvr>
                                      <p:tavLst>
                                        <p:tav tm="0">
                                          <p:val>
                                            <p:strVal val="#ppt_x"/>
                                          </p:val>
                                        </p:tav>
                                        <p:tav tm="100000">
                                          <p:val>
                                            <p:strVal val="#ppt_x"/>
                                          </p:val>
                                        </p:tav>
                                      </p:tavLst>
                                    </p:anim>
                                    <p:anim calcmode="lin" valueType="num">
                                      <p:cBhvr>
                                        <p:cTn id="61"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6" grpId="0"/>
      <p:bldP spid="20" grpId="0" animBg="1"/>
      <p:bldP spid="20" grpId="1" animBg="1"/>
      <p:bldP spid="21" grpId="0" animBg="1"/>
      <p:bldP spid="21" grpId="1" animBg="1"/>
      <p:bldP spid="22" grpId="0" animBg="1"/>
      <p:bldP spid="22"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00" y="0"/>
            <a:ext cx="9144000" cy="457200"/>
          </a:xfrm>
          <a:prstGeom prst="rect">
            <a:avLst/>
          </a:prstGeom>
          <a:solidFill>
            <a:schemeClr val="bg1">
              <a:lumMod val="8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 name="组合 1"/>
          <p:cNvGrpSpPr/>
          <p:nvPr/>
        </p:nvGrpSpPr>
        <p:grpSpPr>
          <a:xfrm>
            <a:off x="-9525" y="0"/>
            <a:ext cx="9163050" cy="457200"/>
            <a:chOff x="-15" y="0"/>
            <a:chExt cx="14430" cy="720"/>
          </a:xfrm>
        </p:grpSpPr>
        <p:sp>
          <p:nvSpPr>
            <p:cNvPr id="5" name="矩形 4"/>
            <p:cNvSpPr/>
            <p:nvPr/>
          </p:nvSpPr>
          <p:spPr>
            <a:xfrm>
              <a:off x="-1" y="0"/>
              <a:ext cx="2308" cy="720"/>
            </a:xfrm>
            <a:prstGeom prst="rect">
              <a:avLst/>
            </a:prstGeom>
            <a:solidFill>
              <a:srgbClr val="69A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5" y="720"/>
              <a:ext cx="14425" cy="0"/>
            </a:xfrm>
            <a:prstGeom prst="line">
              <a:avLst/>
            </a:prstGeom>
            <a:ln>
              <a:solidFill>
                <a:srgbClr val="69AC8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3010" y="551"/>
              <a:ext cx="1405" cy="169"/>
            </a:xfrm>
            <a:prstGeom prst="rect">
              <a:avLst/>
            </a:prstGeom>
            <a:solidFill>
              <a:srgbClr val="541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1605" y="551"/>
              <a:ext cx="1405" cy="169"/>
            </a:xfrm>
            <a:prstGeom prst="rect">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0200" y="551"/>
              <a:ext cx="1405" cy="169"/>
            </a:xfrm>
            <a:prstGeom prst="rect">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1"/>
            <p:cNvSpPr txBox="1"/>
            <p:nvPr/>
          </p:nvSpPr>
          <p:spPr>
            <a:xfrm>
              <a:off x="2436" y="18"/>
              <a:ext cx="3488" cy="658"/>
            </a:xfrm>
            <a:prstGeom prst="rect">
              <a:avLst/>
            </a:prstGeom>
            <a:noFill/>
          </p:spPr>
          <p:txBody>
            <a:bodyPr wrap="none" rtlCol="0">
              <a:spAutoFit/>
            </a:bodyPr>
            <a:lstStyle/>
            <a:p>
              <a:pPr algn="l"/>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目标、用户与特点</a:t>
              </a:r>
              <a:endParaRPr lang="zh-CN" altLang="en-US" sz="2000" b="1"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TextBox 15"/>
            <p:cNvSpPr txBox="1"/>
            <p:nvPr/>
          </p:nvSpPr>
          <p:spPr>
            <a:xfrm>
              <a:off x="168" y="45"/>
              <a:ext cx="2268" cy="63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Part  02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3" name="圆角矩形 2"/>
          <p:cNvSpPr/>
          <p:nvPr/>
        </p:nvSpPr>
        <p:spPr>
          <a:xfrm>
            <a:off x="1097915" y="1107440"/>
            <a:ext cx="7056755" cy="3395980"/>
          </a:xfrm>
          <a:prstGeom prst="roundRect">
            <a:avLst>
              <a:gd name="adj" fmla="val 9960"/>
            </a:avLst>
          </a:prstGeom>
          <a:solidFill>
            <a:srgbClr val="69AC89"/>
          </a:solidFill>
          <a:ln w="9525" cap="flat" cmpd="sng" algn="ctr">
            <a:solidFill>
              <a:sysClr val="window" lastClr="FFFFFF"/>
            </a:solidFill>
            <a:prstDash val="solid"/>
          </a:ln>
          <a:effectLst>
            <a:outerShdw blurRad="571500" dist="2413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微软雅黑" panose="020B0503020204020204" pitchFamily="34" charset="-122"/>
              <a:cs typeface="+mn-cs"/>
            </a:endParaRPr>
          </a:p>
        </p:txBody>
      </p:sp>
      <p:sp>
        <p:nvSpPr>
          <p:cNvPr id="17" name="圆角矩形 16"/>
          <p:cNvSpPr/>
          <p:nvPr/>
        </p:nvSpPr>
        <p:spPr>
          <a:xfrm>
            <a:off x="1313815" y="1359535"/>
            <a:ext cx="6624955" cy="1104900"/>
          </a:xfrm>
          <a:prstGeom prst="roundRect">
            <a:avLst/>
          </a:prstGeom>
          <a:solidFill>
            <a:sysClr val="window" lastClr="FFFFFF"/>
          </a:solidFill>
          <a:ln w="25400" cap="flat" cmpd="sng" algn="ctr">
            <a:solidFill>
              <a:sysClr val="window" lastClr="FFFFFF">
                <a:lumMod val="95000"/>
              </a:sysClr>
            </a:solidFill>
            <a:prstDash val="solid"/>
          </a:ln>
          <a:effectLst>
            <a:outerShdw blurRad="279400" dist="101600" dir="5400000" algn="t" rotWithShape="0">
              <a:prstClr val="black">
                <a:alpha val="34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a:ln>
                  <a:noFill/>
                </a:ln>
                <a:solidFill>
                  <a:sysClr val="window" lastClr="FFFFFF"/>
                </a:solidFill>
                <a:effectLst/>
                <a:uLnTx/>
                <a:uFillTx/>
                <a:latin typeface="Calibri" panose="020F0502020204030204"/>
                <a:ea typeface="微软雅黑" panose="020B0503020204020204" pitchFamily="34" charset="-122"/>
                <a:cs typeface="+mn-cs"/>
              </a:rPr>
              <a:t>实现系统对事务的增加、删除、修改、统计、排序、提醒这6个功能，对于界面应该尽量简单，在易用的前提下使界面更加美观。在本学期内完成这个软件。</a:t>
            </a:r>
            <a:endParaRPr kumimoji="0" lang="en-US" sz="1800" b="0" i="0" u="none" strike="noStrike" kern="0" cap="none" spc="0" normalizeH="0" baseline="0" noProof="0">
              <a:ln>
                <a:noFill/>
              </a:ln>
              <a:solidFill>
                <a:sysClr val="window" lastClr="FFFFFF"/>
              </a:solidFill>
              <a:effectLst/>
              <a:uLnTx/>
              <a:uFillTx/>
              <a:latin typeface="Calibri" panose="020F0502020204030204"/>
              <a:ea typeface="微软雅黑" panose="020B0503020204020204" pitchFamily="34" charset="-122"/>
              <a:cs typeface="+mn-cs"/>
            </a:endParaRPr>
          </a:p>
        </p:txBody>
      </p:sp>
      <p:sp>
        <p:nvSpPr>
          <p:cNvPr id="12" name="文本框 11"/>
          <p:cNvSpPr txBox="1"/>
          <p:nvPr/>
        </p:nvSpPr>
        <p:spPr>
          <a:xfrm>
            <a:off x="1464945" y="1500505"/>
            <a:ext cx="6206490" cy="916940"/>
          </a:xfrm>
          <a:prstGeom prst="rect">
            <a:avLst/>
          </a:prstGeom>
          <a:noFill/>
        </p:spPr>
        <p:txBody>
          <a:bodyPr wrap="square" rtlCol="0">
            <a:spAutoFit/>
          </a:bodyPr>
          <a:p>
            <a:r>
              <a:rPr lang="en-US" altLang="zh-CN" sz="1800"/>
              <a:t>         </a:t>
            </a:r>
            <a:r>
              <a:rPr lang="zh-CN" altLang="en-US" sz="1800"/>
              <a:t>实现系统对事务的增加、删除、修改、统计、排序、提醒这6个功能，对于界面应该尽量简单，在易用的前提下使界面更加美观。在本学期内完成这个软件。</a:t>
            </a:r>
            <a:endParaRPr lang="zh-CN" altLang="en-US" sz="1800"/>
          </a:p>
        </p:txBody>
      </p:sp>
      <p:sp>
        <p:nvSpPr>
          <p:cNvPr id="13" name="圆角矩形 12"/>
          <p:cNvSpPr/>
          <p:nvPr/>
        </p:nvSpPr>
        <p:spPr>
          <a:xfrm>
            <a:off x="1313815" y="2713990"/>
            <a:ext cx="6624955" cy="1563370"/>
          </a:xfrm>
          <a:prstGeom prst="roundRect">
            <a:avLst/>
          </a:prstGeom>
          <a:solidFill>
            <a:sysClr val="window" lastClr="FFFFFF"/>
          </a:solidFill>
          <a:ln w="25400" cap="flat" cmpd="sng" algn="ctr">
            <a:solidFill>
              <a:sysClr val="window" lastClr="FFFFFF">
                <a:lumMod val="95000"/>
              </a:sysClr>
            </a:solidFill>
            <a:prstDash val="solid"/>
          </a:ln>
          <a:effectLst>
            <a:outerShdw blurRad="279400" dist="101600" dir="5400000" algn="t" rotWithShape="0">
              <a:prstClr val="black">
                <a:alpha val="34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a:ln>
                  <a:noFill/>
                </a:ln>
                <a:solidFill>
                  <a:sysClr val="window" lastClr="FFFFFF"/>
                </a:solidFill>
                <a:effectLst/>
                <a:uLnTx/>
                <a:uFillTx/>
                <a:latin typeface="Calibri" panose="020F0502020204030204"/>
                <a:ea typeface="微软雅黑" panose="020B0503020204020204" pitchFamily="34" charset="-122"/>
                <a:cs typeface="+mn-cs"/>
              </a:rPr>
              <a:t>实现系统对事务的增加、删除、修改、统计、排序、提醒这6个功能，对于界面应该尽量简单，在易用的前提下使界面更加美观。在本学期内完成这个软件。</a:t>
            </a:r>
            <a:endParaRPr kumimoji="0" lang="en-US" sz="1800" b="0" i="0" u="none" strike="noStrike" kern="0" cap="none" spc="0" normalizeH="0" baseline="0" noProof="0">
              <a:ln>
                <a:noFill/>
              </a:ln>
              <a:solidFill>
                <a:sysClr val="window" lastClr="FFFFFF"/>
              </a:solidFill>
              <a:effectLst/>
              <a:uLnTx/>
              <a:uFillTx/>
              <a:latin typeface="Calibri" panose="020F0502020204030204"/>
              <a:ea typeface="微软雅黑" panose="020B0503020204020204" pitchFamily="34" charset="-122"/>
              <a:cs typeface="+mn-cs"/>
            </a:endParaRPr>
          </a:p>
        </p:txBody>
      </p:sp>
      <p:sp>
        <p:nvSpPr>
          <p:cNvPr id="14" name="文本框 13"/>
          <p:cNvSpPr txBox="1"/>
          <p:nvPr/>
        </p:nvSpPr>
        <p:spPr>
          <a:xfrm>
            <a:off x="1661160" y="3131185"/>
            <a:ext cx="6010275" cy="916940"/>
          </a:xfrm>
          <a:prstGeom prst="rect">
            <a:avLst/>
          </a:prstGeom>
          <a:noFill/>
        </p:spPr>
        <p:txBody>
          <a:bodyPr wrap="square" rtlCol="0">
            <a:spAutoFit/>
          </a:bodyPr>
          <a:p>
            <a:r>
              <a:rPr lang="en-US" altLang="zh-CN" sz="1800"/>
              <a:t>        </a:t>
            </a:r>
            <a:r>
              <a:rPr lang="zh-CN" altLang="en-US" sz="1800"/>
              <a:t>使用该软件的大多数用户经常使用电脑，在电脑上工作并对日程有着一定规划的必要性，需要有个完整的事务统计管理的软件来帮助他们完成日常任务的记录及提醒。</a:t>
            </a:r>
            <a:endParaRPr lang="zh-CN" altLang="en-US" sz="1800"/>
          </a:p>
        </p:txBody>
      </p:sp>
      <p:sp>
        <p:nvSpPr>
          <p:cNvPr id="15" name="矩形 14"/>
          <p:cNvSpPr/>
          <p:nvPr/>
        </p:nvSpPr>
        <p:spPr>
          <a:xfrm>
            <a:off x="1224915" y="2713990"/>
            <a:ext cx="1772920" cy="457200"/>
          </a:xfrm>
          <a:prstGeom prst="rect">
            <a:avLst/>
          </a:prstGeom>
          <a:noFill/>
          <a:ln>
            <a:noFill/>
          </a:ln>
        </p:spPr>
        <p:txBody>
          <a:bodyPr wrap="square" rtlCol="0" anchor="t">
            <a:spAutoFit/>
          </a:bodyPr>
          <a:p>
            <a:pPr algn="ctr"/>
            <a:r>
              <a:rPr lang="zh-CN" altLang="en-US" sz="2400" b="1">
                <a:solidFill>
                  <a:schemeClr val="tx1"/>
                </a:solidFill>
                <a:effectLst>
                  <a:outerShdw blurRad="38100" dist="19050" dir="2700000" algn="tl" rotWithShape="0">
                    <a:schemeClr val="dk1">
                      <a:alpha val="40000"/>
                    </a:schemeClr>
                  </a:outerShdw>
                </a:effectLst>
              </a:rPr>
              <a:t>用户与特点</a:t>
            </a:r>
            <a:endParaRPr lang="zh-CN" altLang="en-US" sz="2400" b="1">
              <a:solidFill>
                <a:schemeClr val="tx1"/>
              </a:solidFill>
              <a:effectLst>
                <a:outerShdw blurRad="38100" dist="19050" dir="2700000" algn="tl" rotWithShape="0">
                  <a:schemeClr val="dk1">
                    <a:alpha val="40000"/>
                  </a:schemeClr>
                </a:outerShdw>
              </a:effectLst>
            </a:endParaRPr>
          </a:p>
        </p:txBody>
      </p:sp>
      <p:sp>
        <p:nvSpPr>
          <p:cNvPr id="16" name="矩形 15"/>
          <p:cNvSpPr/>
          <p:nvPr/>
        </p:nvSpPr>
        <p:spPr>
          <a:xfrm>
            <a:off x="1097915" y="1359535"/>
            <a:ext cx="1130935" cy="457200"/>
          </a:xfrm>
          <a:prstGeom prst="rect">
            <a:avLst/>
          </a:prstGeom>
          <a:noFill/>
          <a:ln>
            <a:noFill/>
          </a:ln>
        </p:spPr>
        <p:txBody>
          <a:bodyPr wrap="square" rtlCol="0" anchor="t">
            <a:spAutoFit/>
          </a:bodyPr>
          <a:p>
            <a:pPr algn="ctr"/>
            <a:r>
              <a:rPr lang="zh-CN" altLang="en-US" sz="2400" b="1">
                <a:solidFill>
                  <a:schemeClr val="tx1"/>
                </a:solidFill>
                <a:effectLst>
                  <a:outerShdw blurRad="38100" dist="19050" dir="2700000" algn="tl" rotWithShape="0">
                    <a:schemeClr val="dk1">
                      <a:alpha val="40000"/>
                    </a:schemeClr>
                  </a:outerShdw>
                </a:effectLst>
              </a:rPr>
              <a:t>目标</a:t>
            </a:r>
            <a:endParaRPr lang="zh-CN" altLang="en-US" sz="2400" b="1">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125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animEffect transition="in" filter="fade">
                                      <p:cBhvr>
                                        <p:cTn id="15" dur="500"/>
                                        <p:tgtEl>
                                          <p:spTgt spid="1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7" grpId="0" bldLvl="0" animBg="1"/>
      <p:bldP spid="13" grpId="0" bldLvl="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3323</Words>
  <Application>WPS 演示</Application>
  <PresentationFormat>全屏显示(16:9)</PresentationFormat>
  <Paragraphs>336</Paragraphs>
  <Slides>33</Slides>
  <Notes>0</Notes>
  <HiddenSlides>0</HiddenSlides>
  <MMClips>1</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33</vt:i4>
      </vt:variant>
    </vt:vector>
  </HeadingPairs>
  <TitlesOfParts>
    <vt:vector size="47" baseType="lpstr">
      <vt:lpstr>Arial</vt:lpstr>
      <vt:lpstr>宋体</vt:lpstr>
      <vt:lpstr>Wingdings</vt:lpstr>
      <vt:lpstr>仿宋</vt:lpstr>
      <vt:lpstr>微软雅黑</vt:lpstr>
      <vt:lpstr>Calibri</vt:lpstr>
      <vt:lpstr>Calibri</vt:lpstr>
      <vt:lpstr>方正兰亭黑_GBK</vt:lpstr>
      <vt:lpstr>Impact</vt:lpstr>
      <vt:lpstr>方正豪体简体</vt:lpstr>
      <vt:lpstr>Calibri Light</vt:lpstr>
      <vt:lpstr>Detonate (BRK)</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kk</dc:creator>
  <cp:lastModifiedBy>于欣汝</cp:lastModifiedBy>
  <cp:revision>25</cp:revision>
  <dcterms:created xsi:type="dcterms:W3CDTF">2016-12-08T11:01:00Z</dcterms:created>
  <dcterms:modified xsi:type="dcterms:W3CDTF">2017-04-30T07:13:51Z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