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283" r:id="rId6"/>
    <p:sldId id="332" r:id="rId7"/>
    <p:sldId id="258" r:id="rId8"/>
    <p:sldId id="281" r:id="rId9"/>
    <p:sldId id="324" r:id="rId10"/>
    <p:sldId id="362" r:id="rId11"/>
    <p:sldId id="319" r:id="rId12"/>
    <p:sldId id="363" r:id="rId13"/>
    <p:sldId id="364" r:id="rId14"/>
    <p:sldId id="367" r:id="rId15"/>
    <p:sldId id="365" r:id="rId16"/>
    <p:sldId id="366" r:id="rId17"/>
    <p:sldId id="286" r:id="rId18"/>
    <p:sldId id="260" r:id="rId19"/>
    <p:sldId id="368" r:id="rId20"/>
    <p:sldId id="369" r:id="rId21"/>
    <p:sldId id="370" r:id="rId22"/>
    <p:sldId id="371" r:id="rId23"/>
    <p:sldId id="372" r:id="rId24"/>
    <p:sldId id="373" r:id="rId25"/>
    <p:sldId id="285" r:id="rId26"/>
    <p:sldId id="312" r:id="rId27"/>
    <p:sldId id="374" r:id="rId28"/>
    <p:sldId id="375" r:id="rId29"/>
    <p:sldId id="376" r:id="rId30"/>
    <p:sldId id="287" r:id="rId31"/>
    <p:sldId id="261" r:id="rId32"/>
    <p:sldId id="377" r:id="rId33"/>
    <p:sldId id="378" r:id="rId34"/>
    <p:sldId id="379" r:id="rId35"/>
    <p:sldId id="321" r:id="rId36"/>
    <p:sldId id="380" r:id="rId37"/>
    <p:sldId id="25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B93"/>
    <a:srgbClr val="756271"/>
    <a:srgbClr val="F2B973"/>
    <a:srgbClr val="EF5B4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5207-2905-4C76-99C8-EBCC5A929A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285147" y="1610297"/>
            <a:ext cx="3535680" cy="80899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事务提醒系统</a:t>
            </a:r>
            <a:endParaRPr lang="zh-CN" altLang="en-US" sz="44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64825" y="4506388"/>
            <a:ext cx="2444999" cy="1332230"/>
            <a:chOff x="6164825" y="4506388"/>
            <a:chExt cx="2444999" cy="1332230"/>
          </a:xfrm>
        </p:grpSpPr>
        <p:sp>
          <p:nvSpPr>
            <p:cNvPr id="29" name="文本框 28"/>
            <p:cNvSpPr txBox="1"/>
            <p:nvPr/>
          </p:nvSpPr>
          <p:spPr>
            <a:xfrm>
              <a:off x="6164825" y="4506388"/>
              <a:ext cx="1960880" cy="13322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小组：</a:t>
              </a:r>
              <a:r>
                <a:rPr lang="en-US" altLang="zh-CN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G06</a:t>
              </a:r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成员：江泓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于欣汝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曾雨晴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299944" y="4506388"/>
              <a:ext cx="309880" cy="4178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7405" y="0"/>
            <a:ext cx="1827530" cy="1314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文本框 8"/>
          <p:cNvSpPr txBox="1"/>
          <p:nvPr/>
        </p:nvSpPr>
        <p:spPr>
          <a:xfrm>
            <a:off x="5987457" y="2536127"/>
            <a:ext cx="2926080" cy="9728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 sz="54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54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651635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软件结构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01980" y="2218055"/>
            <a:ext cx="1834515" cy="1834515"/>
            <a:chOff x="915474" y="1667984"/>
            <a:chExt cx="1845933" cy="184593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65700" y="1864261"/>
              <a:ext cx="1345480" cy="1341953"/>
              <a:chOff x="499604" y="3125788"/>
              <a:chExt cx="1211263" cy="1208088"/>
            </a:xfrm>
          </p:grpSpPr>
          <p:sp>
            <p:nvSpPr>
              <p:cNvPr id="3" name="Freeform 24"/>
              <p:cNvSpPr/>
              <p:nvPr/>
            </p:nvSpPr>
            <p:spPr bwMode="auto">
              <a:xfrm>
                <a:off x="502779" y="3125788"/>
                <a:ext cx="1208088" cy="1208088"/>
              </a:xfrm>
              <a:custGeom>
                <a:avLst/>
                <a:gdLst>
                  <a:gd name="T0" fmla="*/ 1024 w 1037"/>
                  <a:gd name="T1" fmla="*/ 224 h 1037"/>
                  <a:gd name="T2" fmla="*/ 1024 w 1037"/>
                  <a:gd name="T3" fmla="*/ 177 h 1037"/>
                  <a:gd name="T4" fmla="*/ 861 w 1037"/>
                  <a:gd name="T5" fmla="*/ 13 h 1037"/>
                  <a:gd name="T6" fmla="*/ 813 w 1037"/>
                  <a:gd name="T7" fmla="*/ 13 h 1037"/>
                  <a:gd name="T8" fmla="*/ 760 w 1037"/>
                  <a:gd name="T9" fmla="*/ 66 h 1037"/>
                  <a:gd name="T10" fmla="*/ 758 w 1037"/>
                  <a:gd name="T11" fmla="*/ 71 h 1037"/>
                  <a:gd name="T12" fmla="*/ 751 w 1037"/>
                  <a:gd name="T13" fmla="*/ 76 h 1037"/>
                  <a:gd name="T14" fmla="*/ 745 w 1037"/>
                  <a:gd name="T15" fmla="*/ 88 h 1037"/>
                  <a:gd name="T16" fmla="*/ 733 w 1037"/>
                  <a:gd name="T17" fmla="*/ 94 h 1037"/>
                  <a:gd name="T18" fmla="*/ 728 w 1037"/>
                  <a:gd name="T19" fmla="*/ 102 h 1037"/>
                  <a:gd name="T20" fmla="*/ 723 w 1037"/>
                  <a:gd name="T21" fmla="*/ 104 h 1037"/>
                  <a:gd name="T22" fmla="*/ 29 w 1037"/>
                  <a:gd name="T23" fmla="*/ 797 h 1037"/>
                  <a:gd name="T24" fmla="*/ 28 w 1037"/>
                  <a:gd name="T25" fmla="*/ 798 h 1037"/>
                  <a:gd name="T26" fmla="*/ 24 w 1037"/>
                  <a:gd name="T27" fmla="*/ 804 h 1037"/>
                  <a:gd name="T28" fmla="*/ 0 w 1037"/>
                  <a:gd name="T29" fmla="*/ 1028 h 1037"/>
                  <a:gd name="T30" fmla="*/ 0 w 1037"/>
                  <a:gd name="T31" fmla="*/ 1031 h 1037"/>
                  <a:gd name="T32" fmla="*/ 1 w 1037"/>
                  <a:gd name="T33" fmla="*/ 1032 h 1037"/>
                  <a:gd name="T34" fmla="*/ 2 w 1037"/>
                  <a:gd name="T35" fmla="*/ 1035 h 1037"/>
                  <a:gd name="T36" fmla="*/ 5 w 1037"/>
                  <a:gd name="T37" fmla="*/ 1037 h 1037"/>
                  <a:gd name="T38" fmla="*/ 6 w 1037"/>
                  <a:gd name="T39" fmla="*/ 1037 h 1037"/>
                  <a:gd name="T40" fmla="*/ 9 w 1037"/>
                  <a:gd name="T41" fmla="*/ 1037 h 1037"/>
                  <a:gd name="T42" fmla="*/ 233 w 1037"/>
                  <a:gd name="T43" fmla="*/ 1013 h 1037"/>
                  <a:gd name="T44" fmla="*/ 239 w 1037"/>
                  <a:gd name="T45" fmla="*/ 1009 h 1037"/>
                  <a:gd name="T46" fmla="*/ 240 w 1037"/>
                  <a:gd name="T47" fmla="*/ 1008 h 1037"/>
                  <a:gd name="T48" fmla="*/ 933 w 1037"/>
                  <a:gd name="T49" fmla="*/ 314 h 1037"/>
                  <a:gd name="T50" fmla="*/ 936 w 1037"/>
                  <a:gd name="T51" fmla="*/ 309 h 1037"/>
                  <a:gd name="T52" fmla="*/ 943 w 1037"/>
                  <a:gd name="T53" fmla="*/ 304 h 1037"/>
                  <a:gd name="T54" fmla="*/ 949 w 1037"/>
                  <a:gd name="T55" fmla="*/ 292 h 1037"/>
                  <a:gd name="T56" fmla="*/ 962 w 1037"/>
                  <a:gd name="T57" fmla="*/ 286 h 1037"/>
                  <a:gd name="T58" fmla="*/ 966 w 1037"/>
                  <a:gd name="T59" fmla="*/ 279 h 1037"/>
                  <a:gd name="T60" fmla="*/ 971 w 1037"/>
                  <a:gd name="T61" fmla="*/ 277 h 1037"/>
                  <a:gd name="T62" fmla="*/ 1024 w 1037"/>
                  <a:gd name="T63" fmla="*/ 224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1024" y="224"/>
                    </a:moveTo>
                    <a:cubicBezTo>
                      <a:pt x="1037" y="211"/>
                      <a:pt x="1037" y="190"/>
                      <a:pt x="1024" y="177"/>
                    </a:cubicBezTo>
                    <a:cubicBezTo>
                      <a:pt x="861" y="13"/>
                      <a:pt x="861" y="13"/>
                      <a:pt x="861" y="13"/>
                    </a:cubicBezTo>
                    <a:cubicBezTo>
                      <a:pt x="848" y="0"/>
                      <a:pt x="826" y="0"/>
                      <a:pt x="813" y="13"/>
                    </a:cubicBezTo>
                    <a:cubicBezTo>
                      <a:pt x="760" y="66"/>
                      <a:pt x="760" y="66"/>
                      <a:pt x="760" y="66"/>
                    </a:cubicBezTo>
                    <a:cubicBezTo>
                      <a:pt x="759" y="67"/>
                      <a:pt x="758" y="69"/>
                      <a:pt x="758" y="71"/>
                    </a:cubicBezTo>
                    <a:cubicBezTo>
                      <a:pt x="756" y="72"/>
                      <a:pt x="753" y="73"/>
                      <a:pt x="751" y="76"/>
                    </a:cubicBezTo>
                    <a:cubicBezTo>
                      <a:pt x="747" y="79"/>
                      <a:pt x="745" y="83"/>
                      <a:pt x="745" y="88"/>
                    </a:cubicBezTo>
                    <a:cubicBezTo>
                      <a:pt x="740" y="88"/>
                      <a:pt x="736" y="90"/>
                      <a:pt x="733" y="94"/>
                    </a:cubicBezTo>
                    <a:cubicBezTo>
                      <a:pt x="730" y="96"/>
                      <a:pt x="729" y="99"/>
                      <a:pt x="728" y="102"/>
                    </a:cubicBezTo>
                    <a:cubicBezTo>
                      <a:pt x="726" y="102"/>
                      <a:pt x="724" y="102"/>
                      <a:pt x="723" y="104"/>
                    </a:cubicBezTo>
                    <a:cubicBezTo>
                      <a:pt x="29" y="797"/>
                      <a:pt x="29" y="797"/>
                      <a:pt x="29" y="797"/>
                    </a:cubicBezTo>
                    <a:cubicBezTo>
                      <a:pt x="29" y="797"/>
                      <a:pt x="29" y="798"/>
                      <a:pt x="28" y="798"/>
                    </a:cubicBezTo>
                    <a:cubicBezTo>
                      <a:pt x="26" y="800"/>
                      <a:pt x="25" y="802"/>
                      <a:pt x="24" y="804"/>
                    </a:cubicBezTo>
                    <a:cubicBezTo>
                      <a:pt x="0" y="1028"/>
                      <a:pt x="0" y="1028"/>
                      <a:pt x="0" y="1028"/>
                    </a:cubicBezTo>
                    <a:cubicBezTo>
                      <a:pt x="0" y="1029"/>
                      <a:pt x="0" y="1030"/>
                      <a:pt x="0" y="1031"/>
                    </a:cubicBezTo>
                    <a:cubicBezTo>
                      <a:pt x="0" y="1031"/>
                      <a:pt x="0" y="1031"/>
                      <a:pt x="1" y="1032"/>
                    </a:cubicBezTo>
                    <a:cubicBezTo>
                      <a:pt x="1" y="1033"/>
                      <a:pt x="2" y="1034"/>
                      <a:pt x="2" y="1035"/>
                    </a:cubicBezTo>
                    <a:cubicBezTo>
                      <a:pt x="3" y="1036"/>
                      <a:pt x="4" y="1036"/>
                      <a:pt x="5" y="1037"/>
                    </a:cubicBezTo>
                    <a:cubicBezTo>
                      <a:pt x="6" y="1037"/>
                      <a:pt x="6" y="1037"/>
                      <a:pt x="6" y="1037"/>
                    </a:cubicBezTo>
                    <a:cubicBezTo>
                      <a:pt x="7" y="1037"/>
                      <a:pt x="8" y="1037"/>
                      <a:pt x="9" y="1037"/>
                    </a:cubicBezTo>
                    <a:cubicBezTo>
                      <a:pt x="233" y="1013"/>
                      <a:pt x="233" y="1013"/>
                      <a:pt x="233" y="1013"/>
                    </a:cubicBezTo>
                    <a:cubicBezTo>
                      <a:pt x="235" y="1012"/>
                      <a:pt x="237" y="1011"/>
                      <a:pt x="239" y="1009"/>
                    </a:cubicBezTo>
                    <a:cubicBezTo>
                      <a:pt x="239" y="1008"/>
                      <a:pt x="240" y="1008"/>
                      <a:pt x="240" y="1008"/>
                    </a:cubicBezTo>
                    <a:cubicBezTo>
                      <a:pt x="933" y="314"/>
                      <a:pt x="933" y="314"/>
                      <a:pt x="933" y="314"/>
                    </a:cubicBezTo>
                    <a:cubicBezTo>
                      <a:pt x="935" y="313"/>
                      <a:pt x="936" y="311"/>
                      <a:pt x="936" y="309"/>
                    </a:cubicBezTo>
                    <a:cubicBezTo>
                      <a:pt x="938" y="308"/>
                      <a:pt x="941" y="307"/>
                      <a:pt x="943" y="304"/>
                    </a:cubicBezTo>
                    <a:cubicBezTo>
                      <a:pt x="947" y="301"/>
                      <a:pt x="949" y="297"/>
                      <a:pt x="949" y="292"/>
                    </a:cubicBezTo>
                    <a:cubicBezTo>
                      <a:pt x="954" y="292"/>
                      <a:pt x="958" y="290"/>
                      <a:pt x="962" y="286"/>
                    </a:cubicBezTo>
                    <a:cubicBezTo>
                      <a:pt x="964" y="284"/>
                      <a:pt x="965" y="282"/>
                      <a:pt x="966" y="279"/>
                    </a:cubicBezTo>
                    <a:cubicBezTo>
                      <a:pt x="968" y="279"/>
                      <a:pt x="970" y="278"/>
                      <a:pt x="971" y="277"/>
                    </a:cubicBezTo>
                    <a:lnTo>
                      <a:pt x="1024" y="224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25"/>
              <p:cNvSpPr/>
              <p:nvPr/>
            </p:nvSpPr>
            <p:spPr bwMode="auto">
              <a:xfrm>
                <a:off x="555167" y="3267075"/>
                <a:ext cx="817563" cy="801688"/>
              </a:xfrm>
              <a:custGeom>
                <a:avLst/>
                <a:gdLst>
                  <a:gd name="T0" fmla="*/ 683 w 702"/>
                  <a:gd name="T1" fmla="*/ 0 h 688"/>
                  <a:gd name="T2" fmla="*/ 702 w 702"/>
                  <a:gd name="T3" fmla="*/ 18 h 688"/>
                  <a:gd name="T4" fmla="*/ 41 w 702"/>
                  <a:gd name="T5" fmla="*/ 678 h 688"/>
                  <a:gd name="T6" fmla="*/ 41 w 702"/>
                  <a:gd name="T7" fmla="*/ 678 h 688"/>
                  <a:gd name="T8" fmla="*/ 0 w 702"/>
                  <a:gd name="T9" fmla="*/ 683 h 688"/>
                  <a:gd name="T10" fmla="*/ 683 w 702"/>
                  <a:gd name="T11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688">
                    <a:moveTo>
                      <a:pt x="683" y="0"/>
                    </a:moveTo>
                    <a:cubicBezTo>
                      <a:pt x="702" y="18"/>
                      <a:pt x="702" y="18"/>
                      <a:pt x="702" y="1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29" y="687"/>
                      <a:pt x="14" y="688"/>
                      <a:pt x="0" y="683"/>
                    </a:cubicBez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26"/>
              <p:cNvSpPr/>
              <p:nvPr/>
            </p:nvSpPr>
            <p:spPr bwMode="auto">
              <a:xfrm>
                <a:off x="601204" y="3300413"/>
                <a:ext cx="852488" cy="852488"/>
              </a:xfrm>
              <a:custGeom>
                <a:avLst/>
                <a:gdLst>
                  <a:gd name="T0" fmla="*/ 13 w 732"/>
                  <a:gd name="T1" fmla="*/ 659 h 732"/>
                  <a:gd name="T2" fmla="*/ 673 w 732"/>
                  <a:gd name="T3" fmla="*/ 0 h 732"/>
                  <a:gd name="T4" fmla="*/ 732 w 732"/>
                  <a:gd name="T5" fmla="*/ 59 h 732"/>
                  <a:gd name="T6" fmla="*/ 72 w 732"/>
                  <a:gd name="T7" fmla="*/ 719 h 732"/>
                  <a:gd name="T8" fmla="*/ 17 w 732"/>
                  <a:gd name="T9" fmla="*/ 715 h 732"/>
                  <a:gd name="T10" fmla="*/ 13 w 732"/>
                  <a:gd name="T11" fmla="*/ 660 h 732"/>
                  <a:gd name="T12" fmla="*/ 13 w 732"/>
                  <a:gd name="T13" fmla="*/ 6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13" y="659"/>
                    </a:moveTo>
                    <a:cubicBezTo>
                      <a:pt x="673" y="0"/>
                      <a:pt x="673" y="0"/>
                      <a:pt x="673" y="0"/>
                    </a:cubicBezTo>
                    <a:cubicBezTo>
                      <a:pt x="732" y="59"/>
                      <a:pt x="732" y="59"/>
                      <a:pt x="732" y="59"/>
                    </a:cubicBezTo>
                    <a:cubicBezTo>
                      <a:pt x="72" y="719"/>
                      <a:pt x="72" y="719"/>
                      <a:pt x="72" y="719"/>
                    </a:cubicBezTo>
                    <a:cubicBezTo>
                      <a:pt x="56" y="732"/>
                      <a:pt x="32" y="730"/>
                      <a:pt x="17" y="715"/>
                    </a:cubicBezTo>
                    <a:cubicBezTo>
                      <a:pt x="2" y="700"/>
                      <a:pt x="0" y="676"/>
                      <a:pt x="13" y="660"/>
                    </a:cubicBezTo>
                    <a:cubicBezTo>
                      <a:pt x="13" y="660"/>
                      <a:pt x="13" y="660"/>
                      <a:pt x="13" y="65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>
                <a:off x="683754" y="3382963"/>
                <a:ext cx="852488" cy="852488"/>
              </a:xfrm>
              <a:custGeom>
                <a:avLst/>
                <a:gdLst>
                  <a:gd name="T0" fmla="*/ 672 w 731"/>
                  <a:gd name="T1" fmla="*/ 0 h 732"/>
                  <a:gd name="T2" fmla="*/ 731 w 731"/>
                  <a:gd name="T3" fmla="*/ 60 h 732"/>
                  <a:gd name="T4" fmla="*/ 73 w 731"/>
                  <a:gd name="T5" fmla="*/ 718 h 732"/>
                  <a:gd name="T6" fmla="*/ 71 w 731"/>
                  <a:gd name="T7" fmla="*/ 719 h 732"/>
                  <a:gd name="T8" fmla="*/ 16 w 731"/>
                  <a:gd name="T9" fmla="*/ 715 h 732"/>
                  <a:gd name="T10" fmla="*/ 12 w 731"/>
                  <a:gd name="T11" fmla="*/ 660 h 732"/>
                  <a:gd name="T12" fmla="*/ 672 w 731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1" h="732">
                    <a:moveTo>
                      <a:pt x="672" y="0"/>
                    </a:moveTo>
                    <a:cubicBezTo>
                      <a:pt x="731" y="60"/>
                      <a:pt x="731" y="60"/>
                      <a:pt x="731" y="60"/>
                    </a:cubicBezTo>
                    <a:cubicBezTo>
                      <a:pt x="73" y="718"/>
                      <a:pt x="73" y="718"/>
                      <a:pt x="73" y="718"/>
                    </a:cubicBezTo>
                    <a:cubicBezTo>
                      <a:pt x="72" y="719"/>
                      <a:pt x="72" y="719"/>
                      <a:pt x="71" y="719"/>
                    </a:cubicBezTo>
                    <a:cubicBezTo>
                      <a:pt x="55" y="732"/>
                      <a:pt x="31" y="730"/>
                      <a:pt x="16" y="715"/>
                    </a:cubicBezTo>
                    <a:cubicBezTo>
                      <a:pt x="1" y="700"/>
                      <a:pt x="0" y="677"/>
                      <a:pt x="12" y="66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8"/>
              <p:cNvSpPr/>
              <p:nvPr/>
            </p:nvSpPr>
            <p:spPr bwMode="auto">
              <a:xfrm>
                <a:off x="767892" y="3465513"/>
                <a:ext cx="803275" cy="815975"/>
              </a:xfrm>
              <a:custGeom>
                <a:avLst/>
                <a:gdLst>
                  <a:gd name="T0" fmla="*/ 10 w 689"/>
                  <a:gd name="T1" fmla="*/ 660 h 701"/>
                  <a:gd name="T2" fmla="*/ 671 w 689"/>
                  <a:gd name="T3" fmla="*/ 0 h 701"/>
                  <a:gd name="T4" fmla="*/ 689 w 689"/>
                  <a:gd name="T5" fmla="*/ 18 h 701"/>
                  <a:gd name="T6" fmla="*/ 6 w 689"/>
                  <a:gd name="T7" fmla="*/ 701 h 701"/>
                  <a:gd name="T8" fmla="*/ 9 w 689"/>
                  <a:gd name="T9" fmla="*/ 661 h 701"/>
                  <a:gd name="T10" fmla="*/ 10 w 689"/>
                  <a:gd name="T11" fmla="*/ 6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10" y="66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89" y="18"/>
                      <a:pt x="689" y="18"/>
                      <a:pt x="689" y="18"/>
                    </a:cubicBezTo>
                    <a:cubicBezTo>
                      <a:pt x="6" y="701"/>
                      <a:pt x="6" y="701"/>
                      <a:pt x="6" y="701"/>
                    </a:cubicBezTo>
                    <a:cubicBezTo>
                      <a:pt x="0" y="688"/>
                      <a:pt x="1" y="672"/>
                      <a:pt x="9" y="661"/>
                    </a:cubicBezTo>
                    <a:cubicBezTo>
                      <a:pt x="10" y="660"/>
                      <a:pt x="10" y="660"/>
                      <a:pt x="10" y="660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1366379" y="3246438"/>
                <a:ext cx="223838" cy="223838"/>
              </a:xfrm>
              <a:custGeom>
                <a:avLst/>
                <a:gdLst>
                  <a:gd name="T0" fmla="*/ 190 w 192"/>
                  <a:gd name="T1" fmla="*/ 190 h 192"/>
                  <a:gd name="T2" fmla="*/ 184 w 192"/>
                  <a:gd name="T3" fmla="*/ 191 h 192"/>
                  <a:gd name="T4" fmla="*/ 2 w 192"/>
                  <a:gd name="T5" fmla="*/ 9 h 192"/>
                  <a:gd name="T6" fmla="*/ 2 w 192"/>
                  <a:gd name="T7" fmla="*/ 2 h 192"/>
                  <a:gd name="T8" fmla="*/ 9 w 192"/>
                  <a:gd name="T9" fmla="*/ 2 h 192"/>
                  <a:gd name="T10" fmla="*/ 191 w 192"/>
                  <a:gd name="T11" fmla="*/ 184 h 192"/>
                  <a:gd name="T12" fmla="*/ 190 w 192"/>
                  <a:gd name="T13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190"/>
                    </a:moveTo>
                    <a:cubicBezTo>
                      <a:pt x="188" y="192"/>
                      <a:pt x="185" y="192"/>
                      <a:pt x="184" y="19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2" y="185"/>
                      <a:pt x="192" y="188"/>
                      <a:pt x="190" y="190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0"/>
              <p:cNvSpPr/>
              <p:nvPr/>
            </p:nvSpPr>
            <p:spPr bwMode="auto">
              <a:xfrm>
                <a:off x="1388604" y="3224213"/>
                <a:ext cx="222250" cy="223838"/>
              </a:xfrm>
              <a:custGeom>
                <a:avLst/>
                <a:gdLst>
                  <a:gd name="T0" fmla="*/ 2 w 192"/>
                  <a:gd name="T1" fmla="*/ 8 h 192"/>
                  <a:gd name="T2" fmla="*/ 2 w 192"/>
                  <a:gd name="T3" fmla="*/ 2 h 192"/>
                  <a:gd name="T4" fmla="*/ 5 w 192"/>
                  <a:gd name="T5" fmla="*/ 0 h 192"/>
                  <a:gd name="T6" fmla="*/ 9 w 192"/>
                  <a:gd name="T7" fmla="*/ 1 h 192"/>
                  <a:gd name="T8" fmla="*/ 191 w 192"/>
                  <a:gd name="T9" fmla="*/ 183 h 192"/>
                  <a:gd name="T10" fmla="*/ 190 w 192"/>
                  <a:gd name="T11" fmla="*/ 190 h 192"/>
                  <a:gd name="T12" fmla="*/ 184 w 192"/>
                  <a:gd name="T13" fmla="*/ 190 h 192"/>
                  <a:gd name="T14" fmla="*/ 2 w 192"/>
                  <a:gd name="T1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2" y="8"/>
                    </a:move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8" y="0"/>
                      <a:pt x="9" y="1"/>
                    </a:cubicBezTo>
                    <a:cubicBezTo>
                      <a:pt x="191" y="183"/>
                      <a:pt x="191" y="183"/>
                      <a:pt x="191" y="183"/>
                    </a:cubicBezTo>
                    <a:cubicBezTo>
                      <a:pt x="192" y="185"/>
                      <a:pt x="192" y="188"/>
                      <a:pt x="190" y="190"/>
                    </a:cubicBezTo>
                    <a:cubicBezTo>
                      <a:pt x="188" y="192"/>
                      <a:pt x="185" y="192"/>
                      <a:pt x="184" y="190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1407654" y="3146425"/>
                <a:ext cx="282575" cy="282575"/>
              </a:xfrm>
              <a:custGeom>
                <a:avLst/>
                <a:gdLst>
                  <a:gd name="T0" fmla="*/ 48 w 243"/>
                  <a:gd name="T1" fmla="*/ 7 h 243"/>
                  <a:gd name="T2" fmla="*/ 72 w 243"/>
                  <a:gd name="T3" fmla="*/ 7 h 243"/>
                  <a:gd name="T4" fmla="*/ 236 w 243"/>
                  <a:gd name="T5" fmla="*/ 171 h 243"/>
                  <a:gd name="T6" fmla="*/ 236 w 243"/>
                  <a:gd name="T7" fmla="*/ 196 h 243"/>
                  <a:gd name="T8" fmla="*/ 189 w 243"/>
                  <a:gd name="T9" fmla="*/ 243 h 243"/>
                  <a:gd name="T10" fmla="*/ 0 w 243"/>
                  <a:gd name="T11" fmla="*/ 55 h 243"/>
                  <a:gd name="T12" fmla="*/ 48 w 243"/>
                  <a:gd name="T13" fmla="*/ 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48" y="7"/>
                    </a:moveTo>
                    <a:cubicBezTo>
                      <a:pt x="54" y="0"/>
                      <a:pt x="66" y="0"/>
                      <a:pt x="72" y="7"/>
                    </a:cubicBezTo>
                    <a:cubicBezTo>
                      <a:pt x="236" y="171"/>
                      <a:pt x="236" y="171"/>
                      <a:pt x="236" y="171"/>
                    </a:cubicBezTo>
                    <a:cubicBezTo>
                      <a:pt x="243" y="178"/>
                      <a:pt x="243" y="189"/>
                      <a:pt x="236" y="196"/>
                    </a:cubicBezTo>
                    <a:cubicBezTo>
                      <a:pt x="189" y="243"/>
                      <a:pt x="189" y="243"/>
                      <a:pt x="189" y="243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521829" y="4235450"/>
                <a:ext cx="79375" cy="79375"/>
              </a:xfrm>
              <a:custGeom>
                <a:avLst/>
                <a:gdLst>
                  <a:gd name="T0" fmla="*/ 0 w 68"/>
                  <a:gd name="T1" fmla="*/ 68 h 68"/>
                  <a:gd name="T2" fmla="*/ 8 w 68"/>
                  <a:gd name="T3" fmla="*/ 0 h 68"/>
                  <a:gd name="T4" fmla="*/ 68 w 68"/>
                  <a:gd name="T5" fmla="*/ 60 h 68"/>
                  <a:gd name="T6" fmla="*/ 0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0" y="68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2" y="15"/>
                      <a:pt x="53" y="36"/>
                      <a:pt x="68" y="6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532942" y="4078288"/>
                <a:ext cx="223838" cy="225425"/>
              </a:xfrm>
              <a:custGeom>
                <a:avLst/>
                <a:gdLst>
                  <a:gd name="T0" fmla="*/ 76 w 193"/>
                  <a:gd name="T1" fmla="*/ 193 h 193"/>
                  <a:gd name="T2" fmla="*/ 0 w 193"/>
                  <a:gd name="T3" fmla="*/ 117 h 193"/>
                  <a:gd name="T4" fmla="*/ 13 w 193"/>
                  <a:gd name="T5" fmla="*/ 0 h 193"/>
                  <a:gd name="T6" fmla="*/ 49 w 193"/>
                  <a:gd name="T7" fmla="*/ 3 h 193"/>
                  <a:gd name="T8" fmla="*/ 65 w 193"/>
                  <a:gd name="T9" fmla="*/ 58 h 193"/>
                  <a:gd name="T10" fmla="*/ 119 w 193"/>
                  <a:gd name="T11" fmla="*/ 74 h 193"/>
                  <a:gd name="T12" fmla="*/ 135 w 193"/>
                  <a:gd name="T13" fmla="*/ 128 h 193"/>
                  <a:gd name="T14" fmla="*/ 190 w 193"/>
                  <a:gd name="T15" fmla="*/ 144 h 193"/>
                  <a:gd name="T16" fmla="*/ 193 w 193"/>
                  <a:gd name="T17" fmla="*/ 180 h 193"/>
                  <a:gd name="T18" fmla="*/ 76 w 193"/>
                  <a:gd name="T1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76" y="193"/>
                    </a:moveTo>
                    <a:cubicBezTo>
                      <a:pt x="58" y="161"/>
                      <a:pt x="32" y="135"/>
                      <a:pt x="0" y="11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4" y="5"/>
                      <a:pt x="37" y="6"/>
                      <a:pt x="49" y="3"/>
                    </a:cubicBezTo>
                    <a:cubicBezTo>
                      <a:pt x="45" y="22"/>
                      <a:pt x="50" y="43"/>
                      <a:pt x="65" y="58"/>
                    </a:cubicBezTo>
                    <a:cubicBezTo>
                      <a:pt x="80" y="73"/>
                      <a:pt x="101" y="78"/>
                      <a:pt x="119" y="74"/>
                    </a:cubicBezTo>
                    <a:cubicBezTo>
                      <a:pt x="115" y="93"/>
                      <a:pt x="120" y="113"/>
                      <a:pt x="135" y="128"/>
                    </a:cubicBezTo>
                    <a:cubicBezTo>
                      <a:pt x="150" y="143"/>
                      <a:pt x="171" y="148"/>
                      <a:pt x="190" y="144"/>
                    </a:cubicBezTo>
                    <a:cubicBezTo>
                      <a:pt x="187" y="156"/>
                      <a:pt x="188" y="169"/>
                      <a:pt x="193" y="180"/>
                    </a:cubicBezTo>
                    <a:lnTo>
                      <a:pt x="76" y="193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499604" y="3125788"/>
                <a:ext cx="1208088" cy="1208088"/>
              </a:xfrm>
              <a:custGeom>
                <a:avLst/>
                <a:gdLst>
                  <a:gd name="T0" fmla="*/ 224 w 1037"/>
                  <a:gd name="T1" fmla="*/ 13 h 1037"/>
                  <a:gd name="T2" fmla="*/ 177 w 1037"/>
                  <a:gd name="T3" fmla="*/ 13 h 1037"/>
                  <a:gd name="T4" fmla="*/ 13 w 1037"/>
                  <a:gd name="T5" fmla="*/ 177 h 1037"/>
                  <a:gd name="T6" fmla="*/ 13 w 1037"/>
                  <a:gd name="T7" fmla="*/ 224 h 1037"/>
                  <a:gd name="T8" fmla="*/ 66 w 1037"/>
                  <a:gd name="T9" fmla="*/ 277 h 1037"/>
                  <a:gd name="T10" fmla="*/ 71 w 1037"/>
                  <a:gd name="T11" fmla="*/ 279 h 1037"/>
                  <a:gd name="T12" fmla="*/ 76 w 1037"/>
                  <a:gd name="T13" fmla="*/ 286 h 1037"/>
                  <a:gd name="T14" fmla="*/ 88 w 1037"/>
                  <a:gd name="T15" fmla="*/ 292 h 1037"/>
                  <a:gd name="T16" fmla="*/ 94 w 1037"/>
                  <a:gd name="T17" fmla="*/ 304 h 1037"/>
                  <a:gd name="T18" fmla="*/ 101 w 1037"/>
                  <a:gd name="T19" fmla="*/ 309 h 1037"/>
                  <a:gd name="T20" fmla="*/ 104 w 1037"/>
                  <a:gd name="T21" fmla="*/ 314 h 1037"/>
                  <a:gd name="T22" fmla="*/ 797 w 1037"/>
                  <a:gd name="T23" fmla="*/ 1008 h 1037"/>
                  <a:gd name="T24" fmla="*/ 798 w 1037"/>
                  <a:gd name="T25" fmla="*/ 1009 h 1037"/>
                  <a:gd name="T26" fmla="*/ 804 w 1037"/>
                  <a:gd name="T27" fmla="*/ 1013 h 1037"/>
                  <a:gd name="T28" fmla="*/ 1028 w 1037"/>
                  <a:gd name="T29" fmla="*/ 1037 h 1037"/>
                  <a:gd name="T30" fmla="*/ 1031 w 1037"/>
                  <a:gd name="T31" fmla="*/ 1037 h 1037"/>
                  <a:gd name="T32" fmla="*/ 1032 w 1037"/>
                  <a:gd name="T33" fmla="*/ 1037 h 1037"/>
                  <a:gd name="T34" fmla="*/ 1035 w 1037"/>
                  <a:gd name="T35" fmla="*/ 1035 h 1037"/>
                  <a:gd name="T36" fmla="*/ 1037 w 1037"/>
                  <a:gd name="T37" fmla="*/ 1032 h 1037"/>
                  <a:gd name="T38" fmla="*/ 1037 w 1037"/>
                  <a:gd name="T39" fmla="*/ 1031 h 1037"/>
                  <a:gd name="T40" fmla="*/ 1037 w 1037"/>
                  <a:gd name="T41" fmla="*/ 1028 h 1037"/>
                  <a:gd name="T42" fmla="*/ 1013 w 1037"/>
                  <a:gd name="T43" fmla="*/ 804 h 1037"/>
                  <a:gd name="T44" fmla="*/ 1009 w 1037"/>
                  <a:gd name="T45" fmla="*/ 798 h 1037"/>
                  <a:gd name="T46" fmla="*/ 1008 w 1037"/>
                  <a:gd name="T47" fmla="*/ 797 h 1037"/>
                  <a:gd name="T48" fmla="*/ 315 w 1037"/>
                  <a:gd name="T49" fmla="*/ 104 h 1037"/>
                  <a:gd name="T50" fmla="*/ 309 w 1037"/>
                  <a:gd name="T51" fmla="*/ 102 h 1037"/>
                  <a:gd name="T52" fmla="*/ 304 w 1037"/>
                  <a:gd name="T53" fmla="*/ 94 h 1037"/>
                  <a:gd name="T54" fmla="*/ 292 w 1037"/>
                  <a:gd name="T55" fmla="*/ 88 h 1037"/>
                  <a:gd name="T56" fmla="*/ 286 w 1037"/>
                  <a:gd name="T57" fmla="*/ 76 h 1037"/>
                  <a:gd name="T58" fmla="*/ 279 w 1037"/>
                  <a:gd name="T59" fmla="*/ 71 h 1037"/>
                  <a:gd name="T60" fmla="*/ 277 w 1037"/>
                  <a:gd name="T61" fmla="*/ 66 h 1037"/>
                  <a:gd name="T62" fmla="*/ 224 w 1037"/>
                  <a:gd name="T63" fmla="*/ 13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224" y="13"/>
                    </a:moveTo>
                    <a:cubicBezTo>
                      <a:pt x="211" y="0"/>
                      <a:pt x="190" y="0"/>
                      <a:pt x="177" y="13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90"/>
                      <a:pt x="0" y="211"/>
                      <a:pt x="13" y="224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7" y="278"/>
                      <a:pt x="69" y="279"/>
                      <a:pt x="71" y="279"/>
                    </a:cubicBezTo>
                    <a:cubicBezTo>
                      <a:pt x="72" y="282"/>
                      <a:pt x="73" y="284"/>
                      <a:pt x="76" y="286"/>
                    </a:cubicBezTo>
                    <a:cubicBezTo>
                      <a:pt x="79" y="290"/>
                      <a:pt x="83" y="292"/>
                      <a:pt x="88" y="292"/>
                    </a:cubicBezTo>
                    <a:cubicBezTo>
                      <a:pt x="88" y="297"/>
                      <a:pt x="90" y="301"/>
                      <a:pt x="94" y="304"/>
                    </a:cubicBezTo>
                    <a:cubicBezTo>
                      <a:pt x="96" y="307"/>
                      <a:pt x="99" y="308"/>
                      <a:pt x="101" y="309"/>
                    </a:cubicBezTo>
                    <a:cubicBezTo>
                      <a:pt x="102" y="311"/>
                      <a:pt x="102" y="313"/>
                      <a:pt x="104" y="314"/>
                    </a:cubicBezTo>
                    <a:cubicBezTo>
                      <a:pt x="797" y="1008"/>
                      <a:pt x="797" y="1008"/>
                      <a:pt x="797" y="1008"/>
                    </a:cubicBezTo>
                    <a:cubicBezTo>
                      <a:pt x="797" y="1008"/>
                      <a:pt x="798" y="1008"/>
                      <a:pt x="798" y="1009"/>
                    </a:cubicBezTo>
                    <a:cubicBezTo>
                      <a:pt x="800" y="1011"/>
                      <a:pt x="802" y="1012"/>
                      <a:pt x="804" y="1013"/>
                    </a:cubicBezTo>
                    <a:cubicBezTo>
                      <a:pt x="1028" y="1037"/>
                      <a:pt x="1028" y="1037"/>
                      <a:pt x="1028" y="1037"/>
                    </a:cubicBezTo>
                    <a:cubicBezTo>
                      <a:pt x="1029" y="1037"/>
                      <a:pt x="1030" y="1037"/>
                      <a:pt x="1031" y="1037"/>
                    </a:cubicBezTo>
                    <a:cubicBezTo>
                      <a:pt x="1031" y="1037"/>
                      <a:pt x="1031" y="1037"/>
                      <a:pt x="1032" y="1037"/>
                    </a:cubicBezTo>
                    <a:cubicBezTo>
                      <a:pt x="1033" y="1036"/>
                      <a:pt x="1034" y="1036"/>
                      <a:pt x="1035" y="1035"/>
                    </a:cubicBezTo>
                    <a:cubicBezTo>
                      <a:pt x="1036" y="1034"/>
                      <a:pt x="1036" y="1033"/>
                      <a:pt x="1037" y="1032"/>
                    </a:cubicBezTo>
                    <a:cubicBezTo>
                      <a:pt x="1037" y="1031"/>
                      <a:pt x="1037" y="1031"/>
                      <a:pt x="1037" y="1031"/>
                    </a:cubicBezTo>
                    <a:cubicBezTo>
                      <a:pt x="1037" y="1030"/>
                      <a:pt x="1037" y="1029"/>
                      <a:pt x="1037" y="1028"/>
                    </a:cubicBezTo>
                    <a:cubicBezTo>
                      <a:pt x="1013" y="804"/>
                      <a:pt x="1013" y="804"/>
                      <a:pt x="1013" y="804"/>
                    </a:cubicBezTo>
                    <a:cubicBezTo>
                      <a:pt x="1012" y="802"/>
                      <a:pt x="1011" y="800"/>
                      <a:pt x="1009" y="798"/>
                    </a:cubicBezTo>
                    <a:cubicBezTo>
                      <a:pt x="1008" y="798"/>
                      <a:pt x="1008" y="797"/>
                      <a:pt x="1008" y="797"/>
                    </a:cubicBezTo>
                    <a:cubicBezTo>
                      <a:pt x="315" y="104"/>
                      <a:pt x="315" y="104"/>
                      <a:pt x="315" y="104"/>
                    </a:cubicBezTo>
                    <a:cubicBezTo>
                      <a:pt x="313" y="102"/>
                      <a:pt x="311" y="102"/>
                      <a:pt x="309" y="102"/>
                    </a:cubicBezTo>
                    <a:cubicBezTo>
                      <a:pt x="308" y="99"/>
                      <a:pt x="307" y="96"/>
                      <a:pt x="304" y="94"/>
                    </a:cubicBezTo>
                    <a:cubicBezTo>
                      <a:pt x="301" y="90"/>
                      <a:pt x="297" y="88"/>
                      <a:pt x="292" y="88"/>
                    </a:cubicBezTo>
                    <a:cubicBezTo>
                      <a:pt x="292" y="83"/>
                      <a:pt x="290" y="79"/>
                      <a:pt x="286" y="76"/>
                    </a:cubicBezTo>
                    <a:cubicBezTo>
                      <a:pt x="284" y="73"/>
                      <a:pt x="282" y="72"/>
                      <a:pt x="279" y="71"/>
                    </a:cubicBezTo>
                    <a:cubicBezTo>
                      <a:pt x="279" y="69"/>
                      <a:pt x="278" y="67"/>
                      <a:pt x="277" y="66"/>
                    </a:cubicBezTo>
                    <a:lnTo>
                      <a:pt x="224" y="13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639304" y="3465513"/>
                <a:ext cx="801688" cy="815975"/>
              </a:xfrm>
              <a:custGeom>
                <a:avLst/>
                <a:gdLst>
                  <a:gd name="T0" fmla="*/ 0 w 689"/>
                  <a:gd name="T1" fmla="*/ 18 h 701"/>
                  <a:gd name="T2" fmla="*/ 19 w 689"/>
                  <a:gd name="T3" fmla="*/ 0 h 701"/>
                  <a:gd name="T4" fmla="*/ 679 w 689"/>
                  <a:gd name="T5" fmla="*/ 660 h 701"/>
                  <a:gd name="T6" fmla="*/ 679 w 689"/>
                  <a:gd name="T7" fmla="*/ 660 h 701"/>
                  <a:gd name="T8" fmla="*/ 684 w 689"/>
                  <a:gd name="T9" fmla="*/ 701 h 701"/>
                  <a:gd name="T10" fmla="*/ 0 w 689"/>
                  <a:gd name="T11" fmla="*/ 1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88" y="672"/>
                      <a:pt x="689" y="688"/>
                      <a:pt x="684" y="70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674229" y="3382963"/>
                <a:ext cx="852488" cy="852488"/>
              </a:xfrm>
              <a:custGeom>
                <a:avLst/>
                <a:gdLst>
                  <a:gd name="T0" fmla="*/ 659 w 732"/>
                  <a:gd name="T1" fmla="*/ 719 h 732"/>
                  <a:gd name="T2" fmla="*/ 0 w 732"/>
                  <a:gd name="T3" fmla="*/ 59 h 732"/>
                  <a:gd name="T4" fmla="*/ 59 w 732"/>
                  <a:gd name="T5" fmla="*/ 0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659 w 732"/>
                  <a:gd name="T13" fmla="*/ 71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659" y="71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19" y="660"/>
                      <a:pt x="719" y="660"/>
                      <a:pt x="719" y="660"/>
                    </a:cubicBezTo>
                    <a:cubicBezTo>
                      <a:pt x="732" y="677"/>
                      <a:pt x="730" y="700"/>
                      <a:pt x="715" y="715"/>
                    </a:cubicBezTo>
                    <a:cubicBezTo>
                      <a:pt x="700" y="730"/>
                      <a:pt x="676" y="732"/>
                      <a:pt x="660" y="719"/>
                    </a:cubicBezTo>
                    <a:cubicBezTo>
                      <a:pt x="660" y="719"/>
                      <a:pt x="660" y="719"/>
                      <a:pt x="659" y="71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755192" y="3300413"/>
                <a:ext cx="852488" cy="852488"/>
              </a:xfrm>
              <a:custGeom>
                <a:avLst/>
                <a:gdLst>
                  <a:gd name="T0" fmla="*/ 0 w 732"/>
                  <a:gd name="T1" fmla="*/ 59 h 732"/>
                  <a:gd name="T2" fmla="*/ 60 w 732"/>
                  <a:gd name="T3" fmla="*/ 0 h 732"/>
                  <a:gd name="T4" fmla="*/ 718 w 732"/>
                  <a:gd name="T5" fmla="*/ 659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0 w 732"/>
                  <a:gd name="T13" fmla="*/ 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0" y="59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718" y="659"/>
                      <a:pt x="718" y="659"/>
                      <a:pt x="718" y="659"/>
                    </a:cubicBezTo>
                    <a:cubicBezTo>
                      <a:pt x="719" y="659"/>
                      <a:pt x="719" y="659"/>
                      <a:pt x="719" y="660"/>
                    </a:cubicBezTo>
                    <a:cubicBezTo>
                      <a:pt x="732" y="676"/>
                      <a:pt x="730" y="700"/>
                      <a:pt x="715" y="715"/>
                    </a:cubicBezTo>
                    <a:cubicBezTo>
                      <a:pt x="700" y="730"/>
                      <a:pt x="677" y="732"/>
                      <a:pt x="660" y="71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837742" y="3265488"/>
                <a:ext cx="817563" cy="803275"/>
              </a:xfrm>
              <a:custGeom>
                <a:avLst/>
                <a:gdLst>
                  <a:gd name="T0" fmla="*/ 660 w 701"/>
                  <a:gd name="T1" fmla="*/ 679 h 689"/>
                  <a:gd name="T2" fmla="*/ 0 w 701"/>
                  <a:gd name="T3" fmla="*/ 19 h 689"/>
                  <a:gd name="T4" fmla="*/ 18 w 701"/>
                  <a:gd name="T5" fmla="*/ 0 h 689"/>
                  <a:gd name="T6" fmla="*/ 701 w 701"/>
                  <a:gd name="T7" fmla="*/ 684 h 689"/>
                  <a:gd name="T8" fmla="*/ 660 w 701"/>
                  <a:gd name="T9" fmla="*/ 680 h 689"/>
                  <a:gd name="T10" fmla="*/ 660 w 701"/>
                  <a:gd name="T11" fmla="*/ 67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689">
                    <a:moveTo>
                      <a:pt x="660" y="67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01" y="684"/>
                      <a:pt x="701" y="684"/>
                      <a:pt x="701" y="684"/>
                    </a:cubicBezTo>
                    <a:cubicBezTo>
                      <a:pt x="688" y="689"/>
                      <a:pt x="672" y="688"/>
                      <a:pt x="660" y="680"/>
                    </a:cubicBezTo>
                    <a:cubicBezTo>
                      <a:pt x="660" y="679"/>
                      <a:pt x="660" y="679"/>
                      <a:pt x="660" y="67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9"/>
              <p:cNvSpPr/>
              <p:nvPr/>
            </p:nvSpPr>
            <p:spPr bwMode="auto">
              <a:xfrm>
                <a:off x="618667" y="3246438"/>
                <a:ext cx="223838" cy="223838"/>
              </a:xfrm>
              <a:custGeom>
                <a:avLst/>
                <a:gdLst>
                  <a:gd name="T0" fmla="*/ 190 w 192"/>
                  <a:gd name="T1" fmla="*/ 2 h 192"/>
                  <a:gd name="T2" fmla="*/ 191 w 192"/>
                  <a:gd name="T3" fmla="*/ 9 h 192"/>
                  <a:gd name="T4" fmla="*/ 9 w 192"/>
                  <a:gd name="T5" fmla="*/ 191 h 192"/>
                  <a:gd name="T6" fmla="*/ 2 w 192"/>
                  <a:gd name="T7" fmla="*/ 190 h 192"/>
                  <a:gd name="T8" fmla="*/ 2 w 192"/>
                  <a:gd name="T9" fmla="*/ 184 h 192"/>
                  <a:gd name="T10" fmla="*/ 184 w 192"/>
                  <a:gd name="T11" fmla="*/ 2 h 192"/>
                  <a:gd name="T12" fmla="*/ 190 w 192"/>
                  <a:gd name="T13" fmla="*/ 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2"/>
                    </a:moveTo>
                    <a:cubicBezTo>
                      <a:pt x="192" y="4"/>
                      <a:pt x="192" y="7"/>
                      <a:pt x="191" y="9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7" y="192"/>
                      <a:pt x="4" y="192"/>
                      <a:pt x="2" y="190"/>
                    </a:cubicBezTo>
                    <a:cubicBezTo>
                      <a:pt x="0" y="188"/>
                      <a:pt x="0" y="185"/>
                      <a:pt x="2" y="184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185" y="0"/>
                      <a:pt x="188" y="0"/>
                      <a:pt x="190" y="2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0"/>
              <p:cNvSpPr/>
              <p:nvPr/>
            </p:nvSpPr>
            <p:spPr bwMode="auto">
              <a:xfrm>
                <a:off x="598029" y="3224213"/>
                <a:ext cx="223838" cy="223838"/>
              </a:xfrm>
              <a:custGeom>
                <a:avLst/>
                <a:gdLst>
                  <a:gd name="T0" fmla="*/ 8 w 192"/>
                  <a:gd name="T1" fmla="*/ 190 h 192"/>
                  <a:gd name="T2" fmla="*/ 2 w 192"/>
                  <a:gd name="T3" fmla="*/ 190 h 192"/>
                  <a:gd name="T4" fmla="*/ 0 w 192"/>
                  <a:gd name="T5" fmla="*/ 187 h 192"/>
                  <a:gd name="T6" fmla="*/ 1 w 192"/>
                  <a:gd name="T7" fmla="*/ 183 h 192"/>
                  <a:gd name="T8" fmla="*/ 183 w 192"/>
                  <a:gd name="T9" fmla="*/ 1 h 192"/>
                  <a:gd name="T10" fmla="*/ 190 w 192"/>
                  <a:gd name="T11" fmla="*/ 2 h 192"/>
                  <a:gd name="T12" fmla="*/ 190 w 192"/>
                  <a:gd name="T13" fmla="*/ 8 h 192"/>
                  <a:gd name="T14" fmla="*/ 8 w 192"/>
                  <a:gd name="T15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8" y="190"/>
                    </a:moveTo>
                    <a:cubicBezTo>
                      <a:pt x="7" y="192"/>
                      <a:pt x="4" y="192"/>
                      <a:pt x="2" y="190"/>
                    </a:cubicBezTo>
                    <a:cubicBezTo>
                      <a:pt x="1" y="189"/>
                      <a:pt x="0" y="188"/>
                      <a:pt x="0" y="187"/>
                    </a:cubicBezTo>
                    <a:cubicBezTo>
                      <a:pt x="0" y="186"/>
                      <a:pt x="0" y="185"/>
                      <a:pt x="1" y="183"/>
                    </a:cubicBezTo>
                    <a:cubicBezTo>
                      <a:pt x="183" y="1"/>
                      <a:pt x="183" y="1"/>
                      <a:pt x="183" y="1"/>
                    </a:cubicBezTo>
                    <a:cubicBezTo>
                      <a:pt x="185" y="0"/>
                      <a:pt x="188" y="0"/>
                      <a:pt x="190" y="2"/>
                    </a:cubicBezTo>
                    <a:cubicBezTo>
                      <a:pt x="192" y="4"/>
                      <a:pt x="192" y="7"/>
                      <a:pt x="190" y="8"/>
                    </a:cubicBezTo>
                    <a:lnTo>
                      <a:pt x="8" y="190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1"/>
              <p:cNvSpPr/>
              <p:nvPr/>
            </p:nvSpPr>
            <p:spPr bwMode="auto">
              <a:xfrm>
                <a:off x="518654" y="3146425"/>
                <a:ext cx="282575" cy="282575"/>
              </a:xfrm>
              <a:custGeom>
                <a:avLst/>
                <a:gdLst>
                  <a:gd name="T0" fmla="*/ 7 w 243"/>
                  <a:gd name="T1" fmla="*/ 196 h 243"/>
                  <a:gd name="T2" fmla="*/ 7 w 243"/>
                  <a:gd name="T3" fmla="*/ 171 h 243"/>
                  <a:gd name="T4" fmla="*/ 171 w 243"/>
                  <a:gd name="T5" fmla="*/ 7 h 243"/>
                  <a:gd name="T6" fmla="*/ 196 w 243"/>
                  <a:gd name="T7" fmla="*/ 7 h 243"/>
                  <a:gd name="T8" fmla="*/ 243 w 243"/>
                  <a:gd name="T9" fmla="*/ 55 h 243"/>
                  <a:gd name="T10" fmla="*/ 54 w 243"/>
                  <a:gd name="T11" fmla="*/ 243 h 243"/>
                  <a:gd name="T12" fmla="*/ 7 w 243"/>
                  <a:gd name="T13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7" y="196"/>
                    </a:moveTo>
                    <a:cubicBezTo>
                      <a:pt x="0" y="189"/>
                      <a:pt x="0" y="178"/>
                      <a:pt x="7" y="17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8" y="0"/>
                      <a:pt x="189" y="0"/>
                      <a:pt x="196" y="7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54" y="243"/>
                      <a:pt x="54" y="243"/>
                      <a:pt x="54" y="243"/>
                    </a:cubicBezTo>
                    <a:lnTo>
                      <a:pt x="7" y="196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2"/>
              <p:cNvSpPr/>
              <p:nvPr/>
            </p:nvSpPr>
            <p:spPr bwMode="auto">
              <a:xfrm>
                <a:off x="1607679" y="4235450"/>
                <a:ext cx="79375" cy="79375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60 h 68"/>
                  <a:gd name="T4" fmla="*/ 60 w 68"/>
                  <a:gd name="T5" fmla="*/ 0 h 68"/>
                  <a:gd name="T6" fmla="*/ 68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68" y="68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5" y="36"/>
                      <a:pt x="36" y="15"/>
                      <a:pt x="60" y="0"/>
                    </a:cubicBez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3"/>
              <p:cNvSpPr/>
              <p:nvPr/>
            </p:nvSpPr>
            <p:spPr bwMode="auto">
              <a:xfrm>
                <a:off x="1452104" y="4078288"/>
                <a:ext cx="223838" cy="225425"/>
              </a:xfrm>
              <a:custGeom>
                <a:avLst/>
                <a:gdLst>
                  <a:gd name="T0" fmla="*/ 193 w 193"/>
                  <a:gd name="T1" fmla="*/ 117 h 193"/>
                  <a:gd name="T2" fmla="*/ 117 w 193"/>
                  <a:gd name="T3" fmla="*/ 193 h 193"/>
                  <a:gd name="T4" fmla="*/ 0 w 193"/>
                  <a:gd name="T5" fmla="*/ 180 h 193"/>
                  <a:gd name="T6" fmla="*/ 3 w 193"/>
                  <a:gd name="T7" fmla="*/ 144 h 193"/>
                  <a:gd name="T8" fmla="*/ 58 w 193"/>
                  <a:gd name="T9" fmla="*/ 128 h 193"/>
                  <a:gd name="T10" fmla="*/ 74 w 193"/>
                  <a:gd name="T11" fmla="*/ 74 h 193"/>
                  <a:gd name="T12" fmla="*/ 128 w 193"/>
                  <a:gd name="T13" fmla="*/ 58 h 193"/>
                  <a:gd name="T14" fmla="*/ 144 w 193"/>
                  <a:gd name="T15" fmla="*/ 3 h 193"/>
                  <a:gd name="T16" fmla="*/ 180 w 193"/>
                  <a:gd name="T17" fmla="*/ 0 h 193"/>
                  <a:gd name="T18" fmla="*/ 193 w 193"/>
                  <a:gd name="T19" fmla="*/ 11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193" y="117"/>
                    </a:moveTo>
                    <a:cubicBezTo>
                      <a:pt x="161" y="135"/>
                      <a:pt x="135" y="161"/>
                      <a:pt x="117" y="19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69"/>
                      <a:pt x="6" y="156"/>
                      <a:pt x="3" y="144"/>
                    </a:cubicBezTo>
                    <a:cubicBezTo>
                      <a:pt x="22" y="148"/>
                      <a:pt x="43" y="143"/>
                      <a:pt x="58" y="128"/>
                    </a:cubicBezTo>
                    <a:cubicBezTo>
                      <a:pt x="73" y="113"/>
                      <a:pt x="78" y="93"/>
                      <a:pt x="74" y="74"/>
                    </a:cubicBezTo>
                    <a:cubicBezTo>
                      <a:pt x="93" y="78"/>
                      <a:pt x="113" y="73"/>
                      <a:pt x="128" y="58"/>
                    </a:cubicBezTo>
                    <a:cubicBezTo>
                      <a:pt x="143" y="43"/>
                      <a:pt x="148" y="22"/>
                      <a:pt x="144" y="3"/>
                    </a:cubicBezTo>
                    <a:cubicBezTo>
                      <a:pt x="156" y="6"/>
                      <a:pt x="169" y="5"/>
                      <a:pt x="180" y="0"/>
                    </a:cubicBezTo>
                    <a:lnTo>
                      <a:pt x="193" y="117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915474" y="1667984"/>
              <a:ext cx="1845933" cy="184593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650365"/>
            <a:ext cx="9525635" cy="406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软件结构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524635"/>
            <a:ext cx="8599805" cy="3428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95" y="119380"/>
            <a:ext cx="8847455" cy="661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操作模块结构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259205"/>
            <a:ext cx="1083564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e-r图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32280"/>
            <a:ext cx="9830435" cy="476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状态转换图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0" y="850900"/>
            <a:ext cx="8547735" cy="575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557" y="1341349"/>
            <a:ext cx="6489833" cy="2180035"/>
          </a:xfrm>
          <a:prstGeom prst="rect">
            <a:avLst/>
          </a:prstGeom>
          <a:noFill/>
          <a:ln w="63500">
            <a:solidFill>
              <a:srgbClr val="F2B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2823" y="1338809"/>
            <a:ext cx="221227" cy="2182761"/>
          </a:xfrm>
          <a:prstGeom prst="rect">
            <a:avLst/>
          </a:pr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1241590" y="628258"/>
            <a:ext cx="2026436" cy="1887315"/>
            <a:chOff x="1164" y="687"/>
            <a:chExt cx="3219" cy="2998"/>
          </a:xfrm>
          <a:solidFill>
            <a:srgbClr val="F2B973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92323" y="1920705"/>
            <a:ext cx="3840480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总体方案确认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0520" y="1974850"/>
            <a:ext cx="5718175" cy="1832610"/>
            <a:chOff x="5166830" y="328663"/>
            <a:chExt cx="3581400" cy="1832610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422008"/>
              <a:ext cx="3108046" cy="158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由于对网页技术的不熟悉以及各种联网知识的不熟知，我们最后决定采用C/S架构下的软件开发，开发客户端版的事务提醒系统。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42"/>
          <p:cNvSpPr txBox="1"/>
          <p:nvPr/>
        </p:nvSpPr>
        <p:spPr>
          <a:xfrm>
            <a:off x="1247293" y="303624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rgbClr val="756271"/>
                </a:solidFill>
                <a:sym typeface="+mn-ea"/>
              </a:rPr>
              <a:t>系统总体结构确认</a:t>
            </a:r>
            <a:endParaRPr lang="zh-CN" altLang="en-US" dirty="0" smtClean="0">
              <a:solidFill>
                <a:srgbClr val="75627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层次方框图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930910"/>
            <a:ext cx="7894320" cy="558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767715"/>
            <a:ext cx="8637905" cy="5762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4680" y="215265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509270"/>
            <a:ext cx="8442325" cy="561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74015"/>
            <a:ext cx="8542655" cy="575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1007745"/>
            <a:ext cx="8382635" cy="562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5" y="767715"/>
            <a:ext cx="813689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55090" y="146685"/>
            <a:ext cx="1747520" cy="1747520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8300085" y="4506595"/>
            <a:ext cx="309880" cy="417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zh-CN" altLang="en-US" sz="20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2015" y="2196465"/>
            <a:ext cx="8411845" cy="573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《软件工程导论》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清华大学出版社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《JAVA面向对象程序设计》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——高等教     育出版社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高效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TODO</a:t>
            </a:r>
            <a:endParaRPr kumimoji="0" lang="en-US" altLang="zh-CN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qq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备忘录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96920" y="680720"/>
            <a:ext cx="4244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事务统计界面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767715"/>
            <a:ext cx="8256270" cy="551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721360"/>
            <a:ext cx="8094980" cy="5414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5" y="490855"/>
            <a:ext cx="7606665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277620"/>
            <a:ext cx="7171690" cy="4771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2469515"/>
            <a:ext cx="3647440" cy="141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893445"/>
            <a:ext cx="7143115" cy="479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763905"/>
            <a:ext cx="7559675" cy="504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1044575"/>
            <a:ext cx="7581265" cy="5074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24255"/>
            <a:ext cx="7162165" cy="4809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200150"/>
            <a:ext cx="285686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5115" y="2374265"/>
            <a:ext cx="8131810" cy="217995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543090" y="1449313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76699" y="2795578"/>
            <a:ext cx="309880" cy="2174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6600" b="1" dirty="0">
              <a:solidFill>
                <a:srgbClr val="EF5B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42335" y="2957195"/>
            <a:ext cx="435737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  <a:endParaRPr lang="zh-CN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2"/>
          <p:cNvSpPr txBox="1"/>
          <p:nvPr/>
        </p:nvSpPr>
        <p:spPr>
          <a:xfrm>
            <a:off x="1213474" y="266653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756271"/>
                </a:solidFill>
              </a:rPr>
              <a:t>模块划分及分工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2245" y="1453515"/>
            <a:ext cx="9317355" cy="4271645"/>
            <a:chOff x="4943" y="5194"/>
            <a:chExt cx="9314" cy="4270"/>
          </a:xfrm>
        </p:grpSpPr>
        <p:grpSp>
          <p:nvGrpSpPr>
            <p:cNvPr id="3" name="组合 2"/>
            <p:cNvGrpSpPr/>
            <p:nvPr/>
          </p:nvGrpSpPr>
          <p:grpSpPr>
            <a:xfrm>
              <a:off x="4943" y="5194"/>
              <a:ext cx="9314" cy="4270"/>
              <a:chOff x="2287" y="2886"/>
              <a:chExt cx="9314" cy="4270"/>
            </a:xfrm>
          </p:grpSpPr>
          <p:grpSp>
            <p:nvGrpSpPr>
              <p:cNvPr id="52" name="组合 51"/>
              <p:cNvGrpSpPr/>
              <p:nvPr/>
            </p:nvGrpSpPr>
            <p:grpSpPr>
              <a:xfrm rot="0">
                <a:off x="2287" y="2886"/>
                <a:ext cx="4264" cy="4270"/>
                <a:chOff x="1393278" y="1580877"/>
                <a:chExt cx="2707454" cy="2711710"/>
              </a:xfrm>
            </p:grpSpPr>
            <p:sp>
              <p:nvSpPr>
                <p:cNvPr id="53" name="Oval 5"/>
                <p:cNvSpPr>
                  <a:spLocks noChangeArrowheads="1"/>
                </p:cNvSpPr>
                <p:nvPr/>
              </p:nvSpPr>
              <p:spPr bwMode="auto">
                <a:xfrm>
                  <a:off x="1393278" y="1580877"/>
                  <a:ext cx="2707454" cy="2711710"/>
                </a:xfrm>
                <a:prstGeom prst="ellipse">
                  <a:avLst/>
                </a:prstGeom>
                <a:solidFill>
                  <a:srgbClr val="5ABB93"/>
                </a:solidFill>
                <a:ln w="38100" cap="flat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Oval 6"/>
                <p:cNvSpPr>
                  <a:spLocks noChangeArrowheads="1"/>
                </p:cNvSpPr>
                <p:nvPr/>
              </p:nvSpPr>
              <p:spPr bwMode="auto">
                <a:xfrm>
                  <a:off x="1474163" y="1661762"/>
                  <a:ext cx="2545689" cy="2549944"/>
                </a:xfrm>
                <a:prstGeom prst="ellipse">
                  <a:avLst/>
                </a:prstGeom>
                <a:noFill/>
                <a:ln w="3175" cap="flat">
                  <a:solidFill>
                    <a:srgbClr val="FEFEFE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 rot="0">
                <a:off x="7345" y="2886"/>
                <a:ext cx="4257" cy="4270"/>
                <a:chOff x="4605019" y="1580876"/>
                <a:chExt cx="2703198" cy="2711712"/>
              </a:xfrm>
            </p:grpSpPr>
            <p:sp>
              <p:nvSpPr>
                <p:cNvPr id="56" name="Oval 7"/>
                <p:cNvSpPr>
                  <a:spLocks noChangeArrowheads="1"/>
                </p:cNvSpPr>
                <p:nvPr/>
              </p:nvSpPr>
              <p:spPr bwMode="auto">
                <a:xfrm>
                  <a:off x="4605019" y="1580876"/>
                  <a:ext cx="2703198" cy="2711712"/>
                </a:xfrm>
                <a:prstGeom prst="ellipse">
                  <a:avLst/>
                </a:prstGeom>
                <a:solidFill>
                  <a:srgbClr val="756271"/>
                </a:solidFill>
                <a:ln w="38100" cap="flat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Oval 8"/>
                <p:cNvSpPr>
                  <a:spLocks noChangeArrowheads="1"/>
                </p:cNvSpPr>
                <p:nvPr/>
              </p:nvSpPr>
              <p:spPr bwMode="auto">
                <a:xfrm>
                  <a:off x="4681644" y="1661761"/>
                  <a:ext cx="2545688" cy="2549946"/>
                </a:xfrm>
                <a:prstGeom prst="ellipse">
                  <a:avLst/>
                </a:prstGeom>
                <a:noFill/>
                <a:ln w="3175" cap="flat">
                  <a:solidFill>
                    <a:srgbClr val="FEFEFE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6123" y="4933"/>
                <a:ext cx="1622" cy="228"/>
                <a:chOff x="2929691" y="2127825"/>
                <a:chExt cx="900366" cy="126498"/>
              </a:xfrm>
            </p:grpSpPr>
            <p:sp>
              <p:nvSpPr>
                <p:cNvPr id="62" name="Oval 13"/>
                <p:cNvSpPr>
                  <a:spLocks noChangeArrowheads="1"/>
                </p:cNvSpPr>
                <p:nvPr/>
              </p:nvSpPr>
              <p:spPr bwMode="auto">
                <a:xfrm>
                  <a:off x="2929691" y="2127825"/>
                  <a:ext cx="126498" cy="126498"/>
                </a:xfrm>
                <a:prstGeom prst="ellipse">
                  <a:avLst/>
                </a:prstGeom>
                <a:solidFill>
                  <a:srgbClr val="231915"/>
                </a:solidFill>
                <a:ln w="7938" cap="flat">
                  <a:solidFill>
                    <a:srgbClr val="231915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Oval 14"/>
                <p:cNvSpPr>
                  <a:spLocks noChangeArrowheads="1"/>
                </p:cNvSpPr>
                <p:nvPr/>
              </p:nvSpPr>
              <p:spPr bwMode="auto">
                <a:xfrm>
                  <a:off x="3703559" y="2127825"/>
                  <a:ext cx="126498" cy="126498"/>
                </a:xfrm>
                <a:prstGeom prst="ellipse">
                  <a:avLst/>
                </a:prstGeom>
                <a:solidFill>
                  <a:srgbClr val="231915"/>
                </a:solidFill>
                <a:ln w="7938" cap="flat">
                  <a:solidFill>
                    <a:srgbClr val="231915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"/>
                <p:cNvSpPr/>
                <p:nvPr/>
              </p:nvSpPr>
              <p:spPr bwMode="auto">
                <a:xfrm>
                  <a:off x="2974337" y="2165030"/>
                  <a:ext cx="807354" cy="55809"/>
                </a:xfrm>
                <a:custGeom>
                  <a:avLst/>
                  <a:gdLst>
                    <a:gd name="T0" fmla="*/ 47 w 958"/>
                    <a:gd name="T1" fmla="*/ 0 h 66"/>
                    <a:gd name="T2" fmla="*/ 913 w 958"/>
                    <a:gd name="T3" fmla="*/ 0 h 66"/>
                    <a:gd name="T4" fmla="*/ 913 w 958"/>
                    <a:gd name="T5" fmla="*/ 66 h 66"/>
                    <a:gd name="T6" fmla="*/ 47 w 958"/>
                    <a:gd name="T7" fmla="*/ 66 h 66"/>
                    <a:gd name="T8" fmla="*/ 47 w 958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8" h="66">
                      <a:moveTo>
                        <a:pt x="47" y="0"/>
                      </a:moveTo>
                      <a:cubicBezTo>
                        <a:pt x="335" y="0"/>
                        <a:pt x="624" y="0"/>
                        <a:pt x="913" y="0"/>
                      </a:cubicBezTo>
                      <a:cubicBezTo>
                        <a:pt x="957" y="2"/>
                        <a:pt x="958" y="63"/>
                        <a:pt x="913" y="66"/>
                      </a:cubicBezTo>
                      <a:cubicBezTo>
                        <a:pt x="624" y="66"/>
                        <a:pt x="335" y="66"/>
                        <a:pt x="47" y="66"/>
                      </a:cubicBezTo>
                      <a:cubicBezTo>
                        <a:pt x="0" y="63"/>
                        <a:pt x="2" y="2"/>
                        <a:pt x="47" y="0"/>
                      </a:cubicBezTo>
                      <a:close/>
                    </a:path>
                  </a:pathLst>
                </a:custGeom>
                <a:solidFill>
                  <a:srgbClr val="C8C9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文本框 9"/>
            <p:cNvSpPr txBox="1"/>
            <p:nvPr/>
          </p:nvSpPr>
          <p:spPr>
            <a:xfrm>
              <a:off x="5432" y="6216"/>
              <a:ext cx="3575" cy="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A）用户登录注册模块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B）事务增删改模块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C）事务统计排序模块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D）事务提醒模块</a:t>
              </a:r>
              <a:endParaRPr lang="zh-CN" altLang="en-US" sz="2400" b="1" kern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13" y="6307"/>
              <a:ext cx="3818" cy="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江泓将负责ad两个模块，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小组组员曾雨晴负责b模块，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小组组员于欣汝负责c模块。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endParaRPr lang="zh-CN" altLang="en-US" sz="2400" b="1" kern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23645" y="4919345"/>
            <a:ext cx="830326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+mn-ea"/>
              </a:rPr>
              <a:t> 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提醒和用户登录注册模块（负责人：江泓）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登录模块：</a:t>
            </a:r>
            <a:endParaRPr lang="zh-CN" altLang="en-US" sz="2400"/>
          </a:p>
          <a:p>
            <a:r>
              <a:rPr lang="zh-CN" altLang="en-US" sz="2400"/>
              <a:t>Procedure 登录 is</a:t>
            </a:r>
            <a:endParaRPr lang="zh-CN" altLang="en-US" sz="2400"/>
          </a:p>
          <a:p>
            <a:r>
              <a:rPr lang="zh-CN" altLang="en-US" sz="2400"/>
              <a:t>Begin </a:t>
            </a:r>
            <a:endParaRPr lang="zh-CN" altLang="en-US" sz="2400"/>
          </a:p>
          <a:p>
            <a:r>
              <a:rPr lang="zh-CN" altLang="en-US" sz="2400"/>
              <a:t>输入用户名和密码</a:t>
            </a:r>
            <a:endParaRPr lang="zh-CN" altLang="en-US" sz="2400"/>
          </a:p>
          <a:p>
            <a:r>
              <a:rPr lang="zh-CN" altLang="en-US" sz="2400"/>
              <a:t>通过SQL语句查找数据库中对应的用户名和密码</a:t>
            </a:r>
            <a:endParaRPr lang="zh-CN" altLang="en-US" sz="2400"/>
          </a:p>
          <a:p>
            <a:r>
              <a:rPr lang="zh-CN" altLang="en-US" sz="2400"/>
              <a:t>If（找到了）</a:t>
            </a:r>
            <a:endParaRPr lang="zh-CN" altLang="en-US" sz="2400"/>
          </a:p>
          <a:p>
            <a:r>
              <a:rPr lang="zh-CN" altLang="en-US" sz="2400"/>
              <a:t>then登录</a:t>
            </a:r>
            <a:endParaRPr lang="zh-CN" altLang="en-US" sz="2400"/>
          </a:p>
          <a:p>
            <a:r>
              <a:rPr lang="zh-CN" altLang="en-US" sz="2400"/>
              <a:t>Else </a:t>
            </a:r>
            <a:endParaRPr lang="zh-CN" altLang="en-US" sz="2400"/>
          </a:p>
          <a:p>
            <a:r>
              <a:rPr lang="zh-CN" altLang="en-US" sz="2400"/>
              <a:t>抛出异常（用户名不存在、密码错误）</a:t>
            </a:r>
            <a:endParaRPr lang="zh-CN" altLang="en-US" sz="2400"/>
          </a:p>
          <a:p>
            <a:r>
              <a:rPr lang="zh-CN" altLang="en-US" sz="2400"/>
              <a:t>End 登录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9050" y="964565"/>
            <a:ext cx="488632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注册模块：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Procedure 注册 is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Begin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输入用户名和密码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检查用户名和密码是否符合格式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If（不符合）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Then 抛出异常（用户名应为XXX类型）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检查数据库中是否用相同用户名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If（有）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then抛出异常，已存在相同用户名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Else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对数据库进行增添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返回注册成功的提示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End 注册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事务统计模块（负责人：于欣汝）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666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Begin 状态更改</a:t>
            </a:r>
            <a:endParaRPr lang="zh-CN" altLang="en-US" sz="2400"/>
          </a:p>
          <a:p>
            <a:r>
              <a:rPr lang="zh-CN" altLang="en-US" sz="2400"/>
              <a:t>对数据库查询的sql语句</a:t>
            </a:r>
            <a:endParaRPr lang="zh-CN" altLang="en-US" sz="2400"/>
          </a:p>
          <a:p>
            <a:r>
              <a:rPr lang="zh-CN" altLang="en-US" sz="2400"/>
              <a:t>通过preparedstatement传递参数</a:t>
            </a:r>
            <a:endParaRPr lang="zh-CN" altLang="en-US" sz="2400"/>
          </a:p>
          <a:p>
            <a:r>
              <a:rPr lang="zh-CN" altLang="en-US" sz="2400"/>
              <a:t>If&lt;查询不到&gt;</a:t>
            </a:r>
            <a:endParaRPr lang="zh-CN" altLang="en-US" sz="2400"/>
          </a:p>
          <a:p>
            <a:r>
              <a:rPr lang="zh-CN" altLang="en-US" sz="2400"/>
              <a:t>抛出异常</a:t>
            </a:r>
            <a:endParaRPr lang="zh-CN" altLang="en-US" sz="2400"/>
          </a:p>
          <a:p>
            <a:r>
              <a:rPr lang="zh-CN" altLang="en-US" sz="2400"/>
              <a:t>未能查询到</a:t>
            </a:r>
            <a:endParaRPr lang="zh-CN" altLang="en-US" sz="2400"/>
          </a:p>
          <a:p>
            <a:r>
              <a:rPr lang="zh-CN" altLang="en-US" sz="2400"/>
              <a:t>End if</a:t>
            </a:r>
            <a:endParaRPr lang="zh-CN" altLang="en-US" sz="2400"/>
          </a:p>
          <a:p>
            <a:r>
              <a:rPr lang="zh-CN" altLang="en-US" sz="2400"/>
              <a:t>对数据库的修改的sql语句</a:t>
            </a:r>
            <a:endParaRPr lang="zh-CN" altLang="en-US" sz="2400"/>
          </a:p>
          <a:p>
            <a:r>
              <a:rPr lang="zh-CN" altLang="en-US" sz="2400"/>
              <a:t>通过preparedstatement和execute传递参数</a:t>
            </a:r>
            <a:endParaRPr lang="zh-CN" altLang="en-US" sz="2400"/>
          </a:p>
          <a:p>
            <a:r>
              <a:rPr lang="zh-CN" altLang="en-US" sz="2400"/>
              <a:t>End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9050" y="964565"/>
            <a:ext cx="4886325" cy="3752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Begin 统计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对数据库查询的sql语句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通过preparedstatement传递参数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Loop while&lt;查询结果不为空&gt;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将查询到结果存入事务对象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将每个事物对象加入到list中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 loop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返回list类型的结果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事务增删改模块（负责人：曾雨晴）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026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Begin 事务增加</a:t>
            </a:r>
            <a:endParaRPr lang="zh-CN" altLang="en-US" sz="2400"/>
          </a:p>
          <a:p>
            <a:r>
              <a:rPr lang="zh-CN" altLang="en-US" sz="2400"/>
              <a:t>If（时间不合理）</a:t>
            </a:r>
            <a:endParaRPr lang="zh-CN" altLang="en-US" sz="2400"/>
          </a:p>
          <a:p>
            <a:r>
              <a:rPr lang="zh-CN" altLang="en-US" sz="2400"/>
              <a:t>报错退出模块</a:t>
            </a:r>
            <a:endParaRPr lang="zh-CN" altLang="en-US" sz="2400"/>
          </a:p>
          <a:p>
            <a:r>
              <a:rPr lang="zh-CN" altLang="en-US" sz="2400"/>
              <a:t>If（事务内容过长）</a:t>
            </a:r>
            <a:endParaRPr lang="zh-CN" altLang="en-US" sz="2400"/>
          </a:p>
          <a:p>
            <a:r>
              <a:rPr lang="zh-CN" altLang="en-US" sz="2400"/>
              <a:t>报错退出模块</a:t>
            </a:r>
            <a:endParaRPr lang="zh-CN" altLang="en-US" sz="2400"/>
          </a:p>
          <a:p>
            <a:r>
              <a:rPr lang="zh-CN" altLang="en-US" sz="2400"/>
              <a:t>查询数据库</a:t>
            </a:r>
            <a:endParaRPr lang="zh-CN" altLang="en-US" sz="2400"/>
          </a:p>
          <a:p>
            <a:r>
              <a:rPr lang="zh-CN" altLang="en-US" sz="2400"/>
              <a:t>If（时间冲突）</a:t>
            </a:r>
            <a:endParaRPr lang="zh-CN" altLang="en-US" sz="2400"/>
          </a:p>
          <a:p>
            <a:r>
              <a:rPr lang="zh-CN" altLang="en-US" sz="2400"/>
              <a:t>提示用户</a:t>
            </a:r>
            <a:endParaRPr lang="zh-CN" altLang="en-US" sz="2400"/>
          </a:p>
          <a:p>
            <a:r>
              <a:rPr lang="zh-CN" altLang="en-US" sz="2400"/>
              <a:t>加入数据库</a:t>
            </a:r>
            <a:endParaRPr lang="zh-CN" altLang="en-US" sz="2400"/>
          </a:p>
          <a:p>
            <a:r>
              <a:rPr lang="zh-CN" altLang="en-US" sz="2400"/>
              <a:t>End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13860" y="964565"/>
            <a:ext cx="4886325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Begin 事务删除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提示用户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If（true）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加入回收站中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Begin 回收站事务删除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提示用户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If（true）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永久删除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1105" y="1437005"/>
            <a:ext cx="340423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Begin 事务修改</a:t>
            </a:r>
            <a:endParaRPr lang="zh-CN" altLang="en-US"/>
          </a:p>
          <a:p>
            <a:r>
              <a:rPr lang="zh-CN" altLang="en-US"/>
              <a:t>选择事务</a:t>
            </a:r>
            <a:endParaRPr lang="zh-CN" altLang="en-US"/>
          </a:p>
          <a:p>
            <a:r>
              <a:rPr lang="zh-CN" altLang="en-US"/>
              <a:t>If（时间不合理）</a:t>
            </a:r>
            <a:endParaRPr lang="zh-CN" altLang="en-US"/>
          </a:p>
          <a:p>
            <a:r>
              <a:rPr lang="zh-CN" altLang="en-US"/>
              <a:t>报错退出模块</a:t>
            </a:r>
            <a:endParaRPr lang="zh-CN" altLang="en-US"/>
          </a:p>
          <a:p>
            <a:r>
              <a:rPr lang="zh-CN" altLang="en-US"/>
              <a:t>If（事务内容过长）</a:t>
            </a:r>
            <a:endParaRPr lang="zh-CN" altLang="en-US"/>
          </a:p>
          <a:p>
            <a:r>
              <a:rPr lang="zh-CN" altLang="en-US"/>
              <a:t>报错退出模块</a:t>
            </a:r>
            <a:endParaRPr lang="zh-CN" altLang="en-US"/>
          </a:p>
          <a:p>
            <a:r>
              <a:rPr lang="zh-CN" altLang="en-US"/>
              <a:t>查询数据库</a:t>
            </a:r>
            <a:endParaRPr lang="zh-CN" altLang="en-US"/>
          </a:p>
          <a:p>
            <a:r>
              <a:rPr lang="zh-CN" altLang="en-US"/>
              <a:t>If（时间冲突）</a:t>
            </a:r>
            <a:endParaRPr lang="zh-CN" altLang="en-US"/>
          </a:p>
          <a:p>
            <a:r>
              <a:rPr lang="zh-CN" altLang="en-US"/>
              <a:t>提示用户</a:t>
            </a:r>
            <a:endParaRPr lang="zh-CN" altLang="en-US"/>
          </a:p>
          <a:p>
            <a:r>
              <a:rPr lang="zh-CN" altLang="en-US"/>
              <a:t>修改数据库内容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756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756271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35954" y="3008303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 dirty="0" smtClean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6600" b="1" dirty="0" smtClean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449320" y="1413510"/>
            <a:ext cx="462915" cy="462915"/>
          </a:xfrm>
          <a:prstGeom prst="ellipse">
            <a:avLst/>
          </a:prstGeom>
          <a:solidFill>
            <a:srgbClr val="5ABB93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800" dirty="0">
                <a:solidFill>
                  <a:srgbClr val="F8F8F8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rgbClr val="F8F8F8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10185" y="1701165"/>
            <a:ext cx="2950845" cy="3045460"/>
            <a:chOff x="-387" y="2840"/>
            <a:chExt cx="6852" cy="6860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 rot="925172">
              <a:off x="-387" y="2840"/>
              <a:ext cx="6853" cy="6861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2958" y="4335"/>
              <a:ext cx="2570" cy="238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0030" y="1398270"/>
            <a:ext cx="605790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数据库选择：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Java内嵌Derby数据库</a:t>
            </a:r>
            <a:endParaRPr sz="2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3449320" y="2515870"/>
            <a:ext cx="464185" cy="462915"/>
          </a:xfrm>
          <a:prstGeom prst="ellipse">
            <a:avLst/>
          </a:prstGeom>
          <a:solidFill>
            <a:srgbClr val="756271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p>
            <a:pPr algn="ctr"/>
            <a:r>
              <a:rPr lang="en-US" altLang="zh-CN" sz="1800" dirty="0">
                <a:solidFill>
                  <a:srgbClr val="F8F8F8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rgbClr val="F8F8F8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5905" y="2569845"/>
            <a:ext cx="5449570" cy="3535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数据库关系表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用户表：用户名（key），用户密码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事务表：事务编号（key），事务内容，提醒时间，状态，提醒模式，分类模式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声音表：声音编号（key），声音内容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用户事务表：用户名（外码），事务编号（外码），事务内容，提醒时间，状态，分类模式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EBE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5400" b="1" dirty="0" smtClean="0">
              <a:solidFill>
                <a:srgbClr val="EBE9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83554" y="6980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91478" y="1867179"/>
            <a:ext cx="2926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总体方案确认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91478" y="3086565"/>
            <a:ext cx="2926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91500" y="4246517"/>
            <a:ext cx="24688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微软雅黑" panose="020B0503020204020204" pitchFamily="34" charset="-122"/>
                <a:sym typeface="+mn-ea"/>
              </a:rPr>
              <a:t>数据库设计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45615" y="358775"/>
            <a:ext cx="199199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endParaRPr lang="zh-CN" altLang="en-US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1190" y="654050"/>
            <a:ext cx="807720" cy="5454015"/>
            <a:chOff x="9012" y="1997"/>
            <a:chExt cx="1272" cy="8589"/>
          </a:xfrm>
        </p:grpSpPr>
        <p:grpSp>
          <p:nvGrpSpPr>
            <p:cNvPr id="55" name="组合 54"/>
            <p:cNvGrpSpPr/>
            <p:nvPr/>
          </p:nvGrpSpPr>
          <p:grpSpPr>
            <a:xfrm>
              <a:off x="9012" y="1997"/>
              <a:ext cx="1211" cy="1211"/>
              <a:chOff x="5722376" y="1268362"/>
              <a:chExt cx="769275" cy="76927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22376" y="1268362"/>
                <a:ext cx="769275" cy="769278"/>
              </a:xfrm>
              <a:prstGeom prst="ellipse">
                <a:avLst/>
              </a:prstGeom>
              <a:solidFill>
                <a:srgbClr val="75627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42159" y="1358966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012" y="3859"/>
              <a:ext cx="1211" cy="1211"/>
              <a:chOff x="5722376" y="2450564"/>
              <a:chExt cx="769275" cy="76927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722376" y="2450564"/>
                <a:ext cx="769275" cy="769278"/>
              </a:xfrm>
              <a:prstGeom prst="ellipse">
                <a:avLst/>
              </a:prstGeom>
              <a:solidFill>
                <a:srgbClr val="EF5B4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736441" y="2527909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9012" y="5721"/>
              <a:ext cx="1211" cy="1211"/>
              <a:chOff x="5722377" y="3632765"/>
              <a:chExt cx="769275" cy="76927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722377" y="3632765"/>
                <a:ext cx="769275" cy="769278"/>
              </a:xfrm>
              <a:prstGeom prst="ellipse">
                <a:avLst/>
              </a:prstGeom>
              <a:solidFill>
                <a:srgbClr val="F2B97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747879" y="3717273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9012" y="7583"/>
              <a:ext cx="1211" cy="1211"/>
              <a:chOff x="5722373" y="4814964"/>
              <a:chExt cx="769275" cy="76927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722373" y="4814964"/>
                <a:ext cx="769275" cy="769278"/>
              </a:xfrm>
              <a:prstGeom prst="ellipse">
                <a:avLst/>
              </a:prstGeom>
              <a:solidFill>
                <a:srgbClr val="85897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761947" y="4890673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074" y="9376"/>
              <a:ext cx="1211" cy="1211"/>
              <a:chOff x="5722376" y="1268362"/>
              <a:chExt cx="769275" cy="76927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722376" y="1268362"/>
                <a:ext cx="769275" cy="769278"/>
              </a:xfrm>
              <a:prstGeom prst="ellipse">
                <a:avLst/>
              </a:prstGeom>
              <a:solidFill>
                <a:srgbClr val="75627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742159" y="1358966"/>
                <a:ext cx="729701" cy="61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7083575" y="5430792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微软雅黑" panose="020B0503020204020204" pitchFamily="34" charset="-122"/>
                <a:sym typeface="+mn-ea"/>
              </a:rPr>
              <a:t>环境配置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-2147482601" name="图片 1" descr="C:\Users\假面骑士\AppData\Roaming\Tencent\Users\578291452\QQ\WinTemp\RichOle\QWPNO46D2~YV$RR%WDO~0_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1517650"/>
            <a:ext cx="11522075" cy="1615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68325" y="1070610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3446145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5" descr="C:\Users\假面骑士\AppData\Roaming\Tencent\Users\578291452\QQ\WinTemp\RichOle\QF`{$VK1WO9W~@SPWLV9}%8.png"/>
          <p:cNvPicPr>
            <a:picLocks noChangeAspect="1"/>
          </p:cNvPicPr>
          <p:nvPr/>
        </p:nvPicPr>
        <p:blipFill>
          <a:blip r:embed="rId2"/>
          <a:srcRect b="36749"/>
          <a:stretch>
            <a:fillRect/>
          </a:stretch>
        </p:blipFill>
        <p:spPr>
          <a:xfrm>
            <a:off x="568325" y="3830955"/>
            <a:ext cx="10377170" cy="2446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1259840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用户事务表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98" name="图片 13" descr="C:\Users\假面骑士\AppData\Roaming\Tencent\Users\578291452\QQ\WinTemp\RichOle\YBD_L[1J@RY}37APD{%(80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013585"/>
            <a:ext cx="9558655" cy="3488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数据字典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-2147482597" name="图片 21" descr="1P(0OJ{8DTP87GJB(@(Q[Q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1094105"/>
            <a:ext cx="4437380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6" name="图片 5" descr="IMG_256"/>
          <p:cNvPicPr>
            <a:picLocks noChangeAspect="1"/>
          </p:cNvPicPr>
          <p:nvPr/>
        </p:nvPicPr>
        <p:blipFill>
          <a:blip r:embed="rId2"/>
          <a:srcRect l="3847" t="1787" r="7143" b="5003"/>
          <a:stretch>
            <a:fillRect/>
          </a:stretch>
        </p:blipFill>
        <p:spPr>
          <a:xfrm>
            <a:off x="2491740" y="1840865"/>
            <a:ext cx="4548505" cy="3661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1" name="图片 -2147482592" descr="WQ2D6X{9VM$YYI6V3$WI{1C"/>
          <p:cNvPicPr>
            <a:picLocks noChangeAspect="1"/>
          </p:cNvPicPr>
          <p:nvPr/>
        </p:nvPicPr>
        <p:blipFill>
          <a:blip r:embed="rId3"/>
          <a:srcRect l="4411" t="4134" r="3394" b="3307"/>
          <a:stretch>
            <a:fillRect/>
          </a:stretch>
        </p:blipFill>
        <p:spPr>
          <a:xfrm>
            <a:off x="3782695" y="2196465"/>
            <a:ext cx="4627245" cy="3814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-214748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-214748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数据库安全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数据将在内部传输，启用字符串加密方式为用户的密码加密。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环境配置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系统将基于Windows10操作系统，利用eclipse使用java语言进行开发，运行在Windows桌面。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1874917" y="4438055"/>
            <a:ext cx="9020810" cy="14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spc="400" dirty="0">
                <a:solidFill>
                  <a:srgbClr val="543C4F"/>
                </a:solidFill>
                <a:latin typeface="Arial" panose="020B0604020202020204"/>
                <a:ea typeface="微软雅黑 Light" panose="020B0502040204020203" charset="-122"/>
                <a:sym typeface="+mn-ea"/>
              </a:rPr>
              <a:t>THANK YOU FOR WATCHING</a:t>
            </a:r>
            <a:endParaRPr lang="en-US" altLang="zh-CN" sz="4400" spc="400" dirty="0">
              <a:solidFill>
                <a:srgbClr val="543C4F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dirty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55090" y="146685"/>
            <a:ext cx="1747520" cy="1747520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8300085" y="4506595"/>
            <a:ext cx="309880" cy="417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zh-CN" altLang="en-US" sz="20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340" y="1894205"/>
            <a:ext cx="8411845" cy="3436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软件名称：事务备忘系统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任务提出者：G06小组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开发者：G06小组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用户：长时间使用电脑的人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195070" y="840740"/>
            <a:ext cx="1312545" cy="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2"/>
          <p:cNvSpPr txBox="1"/>
          <p:nvPr/>
        </p:nvSpPr>
        <p:spPr>
          <a:xfrm>
            <a:off x="1164579" y="281893"/>
            <a:ext cx="3649369" cy="5219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200" b="0" dirty="0">
                <a:solidFill>
                  <a:srgbClr val="756271"/>
                </a:solidFill>
              </a:rPr>
              <a:t>项目介绍</a:t>
            </a:r>
            <a:endParaRPr lang="zh-CN" altLang="en-US" sz="3200" b="0" dirty="0">
              <a:solidFill>
                <a:srgbClr val="75627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31095" y="1832610"/>
            <a:ext cx="189865" cy="2720975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61820" y="1143000"/>
            <a:ext cx="7945120" cy="2198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为了更完美完善地实施新项目软件的开发，从整体层面分析筹划软件的执行目标及执行过程，因此编写该项目开发计划文档。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135699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50645" y="3533775"/>
            <a:ext cx="285750" cy="285750"/>
            <a:chOff x="1407" y="2106"/>
            <a:chExt cx="1440" cy="1440"/>
          </a:xfrm>
        </p:grpSpPr>
        <p:sp>
          <p:nvSpPr>
            <p:cNvPr id="28" name="泪滴形 27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61820" y="3341370"/>
            <a:ext cx="1851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61820" y="3954780"/>
            <a:ext cx="790130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大学生也普遍有自制能力差的问题，且电脑网络科技发达，时常会陷入沉迷电脑忘记时间导致错过各类活动或学习。综合上述原因，我们小组通过讨论，研究与分析之后，我们决定设计这款事务提醒系统，来排列事务，并进行提醒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025187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5">
                <a:solidFill>
                  <a:srgbClr val="543C4F"/>
                </a:solidFill>
                <a:ea typeface="方正兰亭黑_GBK"/>
              </a:rPr>
              <a:t>BACKGROUND AND SIGNIFICANCE OF THE SELECTED TOPIC</a:t>
            </a:r>
            <a:endParaRPr lang="en-US" altLang="zh-CN" sz="935">
              <a:solidFill>
                <a:srgbClr val="543C4F"/>
              </a:solidFill>
              <a:ea typeface="方正兰亭黑_GBK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2"/>
          <p:cNvSpPr txBox="1"/>
          <p:nvPr/>
        </p:nvSpPr>
        <p:spPr>
          <a:xfrm>
            <a:off x="1245265" y="325272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rgbClr val="756271"/>
                </a:solidFill>
              </a:rPr>
              <a:t>项目介绍</a:t>
            </a:r>
            <a:endParaRPr lang="zh-CN" b="0" dirty="0">
              <a:solidFill>
                <a:srgbClr val="75627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2555" y="1701203"/>
            <a:ext cx="8475858" cy="4443837"/>
            <a:chOff x="1363" y="2878"/>
            <a:chExt cx="7832" cy="6998"/>
          </a:xfrm>
        </p:grpSpPr>
        <p:sp>
          <p:nvSpPr>
            <p:cNvPr id="8" name="矩形 7"/>
            <p:cNvSpPr/>
            <p:nvPr/>
          </p:nvSpPr>
          <p:spPr bwMode="auto">
            <a:xfrm>
              <a:off x="1363" y="3163"/>
              <a:ext cx="7832" cy="671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961" y="2878"/>
              <a:ext cx="6863" cy="6840"/>
              <a:chOff x="1961" y="2878"/>
              <a:chExt cx="6863" cy="684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961" y="2878"/>
                <a:ext cx="6615" cy="1385"/>
                <a:chOff x="1245265" y="1827568"/>
                <a:chExt cx="4200402" cy="879213"/>
              </a:xfrm>
            </p:grpSpPr>
            <p:sp>
              <p:nvSpPr>
                <p:cNvPr id="15" name="Freeform 6"/>
                <p:cNvSpPr/>
                <p:nvPr/>
              </p:nvSpPr>
              <p:spPr bwMode="auto">
                <a:xfrm>
                  <a:off x="1245265" y="1827568"/>
                  <a:ext cx="4200402" cy="150812"/>
                </a:xfrm>
                <a:custGeom>
                  <a:avLst/>
                  <a:gdLst>
                    <a:gd name="T0" fmla="*/ 285 w 4236"/>
                    <a:gd name="T1" fmla="*/ 0 h 186"/>
                    <a:gd name="T2" fmla="*/ 3967 w 4236"/>
                    <a:gd name="T3" fmla="*/ 0 h 186"/>
                    <a:gd name="T4" fmla="*/ 4236 w 4236"/>
                    <a:gd name="T5" fmla="*/ 186 h 186"/>
                    <a:gd name="T6" fmla="*/ 0 w 4236"/>
                    <a:gd name="T7" fmla="*/ 186 h 186"/>
                    <a:gd name="T8" fmla="*/ 285 w 4236"/>
                    <a:gd name="T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6" h="186">
                      <a:moveTo>
                        <a:pt x="285" y="0"/>
                      </a:moveTo>
                      <a:lnTo>
                        <a:pt x="3967" y="0"/>
                      </a:lnTo>
                      <a:lnTo>
                        <a:pt x="4236" y="186"/>
                      </a:lnTo>
                      <a:lnTo>
                        <a:pt x="0" y="18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4146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Freeform 7"/>
                <p:cNvSpPr/>
                <p:nvPr/>
              </p:nvSpPr>
              <p:spPr bwMode="auto">
                <a:xfrm>
                  <a:off x="1519458" y="1827568"/>
                  <a:ext cx="3652018" cy="879213"/>
                </a:xfrm>
                <a:custGeom>
                  <a:avLst/>
                  <a:gdLst>
                    <a:gd name="T0" fmla="*/ 0 w 3682"/>
                    <a:gd name="T1" fmla="*/ 0 h 786"/>
                    <a:gd name="T2" fmla="*/ 3682 w 3682"/>
                    <a:gd name="T3" fmla="*/ 0 h 786"/>
                    <a:gd name="T4" fmla="*/ 3682 w 3682"/>
                    <a:gd name="T5" fmla="*/ 637 h 786"/>
                    <a:gd name="T6" fmla="*/ 1823 w 3682"/>
                    <a:gd name="T7" fmla="*/ 786 h 786"/>
                    <a:gd name="T8" fmla="*/ 0 w 3682"/>
                    <a:gd name="T9" fmla="*/ 637 h 786"/>
                    <a:gd name="T10" fmla="*/ 0 w 3682"/>
                    <a:gd name="T11" fmla="*/ 0 h 7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82" h="786">
                      <a:moveTo>
                        <a:pt x="0" y="0"/>
                      </a:moveTo>
                      <a:lnTo>
                        <a:pt x="3682" y="0"/>
                      </a:lnTo>
                      <a:lnTo>
                        <a:pt x="3682" y="637"/>
                      </a:lnTo>
                      <a:lnTo>
                        <a:pt x="1823" y="786"/>
                      </a:lnTo>
                      <a:lnTo>
                        <a:pt x="0" y="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5B4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174475" y="2013792"/>
                  <a:ext cx="309880" cy="457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zh-CN" altLang="en-US" sz="2400" b="1" dirty="0">
                    <a:solidFill>
                      <a:schemeClr val="bg2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1" name="TextBox 10"/>
              <p:cNvSpPr txBox="1"/>
              <p:nvPr/>
            </p:nvSpPr>
            <p:spPr>
              <a:xfrm>
                <a:off x="2242" y="4564"/>
                <a:ext cx="6582" cy="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实现系统对事务的增加、删除、修改、统计、排序、提醒这6个功能以及用户的登录注册功能。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对于界面应该尽量简单，在易用的前提下使界面更加美观。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能在在本学期内完成这个软件。并且应当得到指定用户的肯定和杨枨老师的认可。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063" y="2969"/>
                <a:ext cx="4346" cy="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32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任务和目标</a:t>
                </a:r>
                <a:endParaRPr lang="zh-CN" altLang="en-US" sz="3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功能需求概述</a:t>
            </a:r>
            <a:endParaRPr lang="zh-CN" altLang="en-US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52295" y="191198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566545" y="126555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46275" y="1094105"/>
            <a:ext cx="8299450" cy="476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备忘系统应当有创建事务、修改事务、对已有事务进行排序、统计现有事务、到时提醒这6项基本功能，还应满足以下几点：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1）每天的事务总量应当没有上限，总事务总量应当没有上限。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2）删除的事务将被放入回收站内，保留该事务创建的日期与内容，并且有从回收站移除功能。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）事务根据重要性分两栏添加和显示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4）当创建与删除事务时，列表应当自动排序，以时间为基准，从早到晚排列。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）若创建时有在同一个时间有事务冲突，则提醒有时间冲突。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）当到了事务的提醒时间时，提醒用户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）事务有完成和未完成状态，分已完成和未完成两个列表展现。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其他需求概述</a:t>
            </a:r>
            <a:endParaRPr lang="zh-CN" altLang="en-US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52295" y="251396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566545" y="126555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46275" y="1094105"/>
            <a:ext cx="8299450" cy="4811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统计事务应当可以自由选定时间周期，最长为1个月，最短为3分钟。对统计好的事务应当有已完成和未完成这两项的划分。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能完成日常需求，在一定程度上可以对未来一个月的事务日常进行记录及管理，抑制bug的发生率，使系统能够稳定的运行在前台和后台。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能在指定的时间内响应用户的输入输出的要求，能够在相对允许的时间内对数据库内存有的已有事务的统计和排序，最大不超过3秒时间，在事务的创建和删除上应达到最快处理速度。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52295" y="411162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1051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条件与限制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5480" y="1197610"/>
            <a:ext cx="6800850" cy="543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、因技术能力与经济能力有限，对于提醒功能，应之局限在软件开启阶段，若软件被用户关闭则失去提醒功能。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、软件应用数据库为java内置的Derby，所以所能存储的数据应有上限，具体数字将在测试中体现。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、用户拥有自主性，所以系统不强制为用户设定轻重缓急，当事务设定时，需用户自行判定事务的重要性，系统只负责记录用户的意志而不承担筹划者的任务。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01980" y="2218055"/>
            <a:ext cx="1834515" cy="1834515"/>
            <a:chOff x="915474" y="1667984"/>
            <a:chExt cx="1845933" cy="184593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65700" y="1864261"/>
              <a:ext cx="1345480" cy="1341953"/>
              <a:chOff x="499604" y="3125788"/>
              <a:chExt cx="1211263" cy="1208088"/>
            </a:xfrm>
          </p:grpSpPr>
          <p:sp>
            <p:nvSpPr>
              <p:cNvPr id="3" name="Freeform 24"/>
              <p:cNvSpPr/>
              <p:nvPr/>
            </p:nvSpPr>
            <p:spPr bwMode="auto">
              <a:xfrm>
                <a:off x="502779" y="3125788"/>
                <a:ext cx="1208088" cy="1208088"/>
              </a:xfrm>
              <a:custGeom>
                <a:avLst/>
                <a:gdLst>
                  <a:gd name="T0" fmla="*/ 1024 w 1037"/>
                  <a:gd name="T1" fmla="*/ 224 h 1037"/>
                  <a:gd name="T2" fmla="*/ 1024 w 1037"/>
                  <a:gd name="T3" fmla="*/ 177 h 1037"/>
                  <a:gd name="T4" fmla="*/ 861 w 1037"/>
                  <a:gd name="T5" fmla="*/ 13 h 1037"/>
                  <a:gd name="T6" fmla="*/ 813 w 1037"/>
                  <a:gd name="T7" fmla="*/ 13 h 1037"/>
                  <a:gd name="T8" fmla="*/ 760 w 1037"/>
                  <a:gd name="T9" fmla="*/ 66 h 1037"/>
                  <a:gd name="T10" fmla="*/ 758 w 1037"/>
                  <a:gd name="T11" fmla="*/ 71 h 1037"/>
                  <a:gd name="T12" fmla="*/ 751 w 1037"/>
                  <a:gd name="T13" fmla="*/ 76 h 1037"/>
                  <a:gd name="T14" fmla="*/ 745 w 1037"/>
                  <a:gd name="T15" fmla="*/ 88 h 1037"/>
                  <a:gd name="T16" fmla="*/ 733 w 1037"/>
                  <a:gd name="T17" fmla="*/ 94 h 1037"/>
                  <a:gd name="T18" fmla="*/ 728 w 1037"/>
                  <a:gd name="T19" fmla="*/ 102 h 1037"/>
                  <a:gd name="T20" fmla="*/ 723 w 1037"/>
                  <a:gd name="T21" fmla="*/ 104 h 1037"/>
                  <a:gd name="T22" fmla="*/ 29 w 1037"/>
                  <a:gd name="T23" fmla="*/ 797 h 1037"/>
                  <a:gd name="T24" fmla="*/ 28 w 1037"/>
                  <a:gd name="T25" fmla="*/ 798 h 1037"/>
                  <a:gd name="T26" fmla="*/ 24 w 1037"/>
                  <a:gd name="T27" fmla="*/ 804 h 1037"/>
                  <a:gd name="T28" fmla="*/ 0 w 1037"/>
                  <a:gd name="T29" fmla="*/ 1028 h 1037"/>
                  <a:gd name="T30" fmla="*/ 0 w 1037"/>
                  <a:gd name="T31" fmla="*/ 1031 h 1037"/>
                  <a:gd name="T32" fmla="*/ 1 w 1037"/>
                  <a:gd name="T33" fmla="*/ 1032 h 1037"/>
                  <a:gd name="T34" fmla="*/ 2 w 1037"/>
                  <a:gd name="T35" fmla="*/ 1035 h 1037"/>
                  <a:gd name="T36" fmla="*/ 5 w 1037"/>
                  <a:gd name="T37" fmla="*/ 1037 h 1037"/>
                  <a:gd name="T38" fmla="*/ 6 w 1037"/>
                  <a:gd name="T39" fmla="*/ 1037 h 1037"/>
                  <a:gd name="T40" fmla="*/ 9 w 1037"/>
                  <a:gd name="T41" fmla="*/ 1037 h 1037"/>
                  <a:gd name="T42" fmla="*/ 233 w 1037"/>
                  <a:gd name="T43" fmla="*/ 1013 h 1037"/>
                  <a:gd name="T44" fmla="*/ 239 w 1037"/>
                  <a:gd name="T45" fmla="*/ 1009 h 1037"/>
                  <a:gd name="T46" fmla="*/ 240 w 1037"/>
                  <a:gd name="T47" fmla="*/ 1008 h 1037"/>
                  <a:gd name="T48" fmla="*/ 933 w 1037"/>
                  <a:gd name="T49" fmla="*/ 314 h 1037"/>
                  <a:gd name="T50" fmla="*/ 936 w 1037"/>
                  <a:gd name="T51" fmla="*/ 309 h 1037"/>
                  <a:gd name="T52" fmla="*/ 943 w 1037"/>
                  <a:gd name="T53" fmla="*/ 304 h 1037"/>
                  <a:gd name="T54" fmla="*/ 949 w 1037"/>
                  <a:gd name="T55" fmla="*/ 292 h 1037"/>
                  <a:gd name="T56" fmla="*/ 962 w 1037"/>
                  <a:gd name="T57" fmla="*/ 286 h 1037"/>
                  <a:gd name="T58" fmla="*/ 966 w 1037"/>
                  <a:gd name="T59" fmla="*/ 279 h 1037"/>
                  <a:gd name="T60" fmla="*/ 971 w 1037"/>
                  <a:gd name="T61" fmla="*/ 277 h 1037"/>
                  <a:gd name="T62" fmla="*/ 1024 w 1037"/>
                  <a:gd name="T63" fmla="*/ 224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1024" y="224"/>
                    </a:moveTo>
                    <a:cubicBezTo>
                      <a:pt x="1037" y="211"/>
                      <a:pt x="1037" y="190"/>
                      <a:pt x="1024" y="177"/>
                    </a:cubicBezTo>
                    <a:cubicBezTo>
                      <a:pt x="861" y="13"/>
                      <a:pt x="861" y="13"/>
                      <a:pt x="861" y="13"/>
                    </a:cubicBezTo>
                    <a:cubicBezTo>
                      <a:pt x="848" y="0"/>
                      <a:pt x="826" y="0"/>
                      <a:pt x="813" y="13"/>
                    </a:cubicBezTo>
                    <a:cubicBezTo>
                      <a:pt x="760" y="66"/>
                      <a:pt x="760" y="66"/>
                      <a:pt x="760" y="66"/>
                    </a:cubicBezTo>
                    <a:cubicBezTo>
                      <a:pt x="759" y="67"/>
                      <a:pt x="758" y="69"/>
                      <a:pt x="758" y="71"/>
                    </a:cubicBezTo>
                    <a:cubicBezTo>
                      <a:pt x="756" y="72"/>
                      <a:pt x="753" y="73"/>
                      <a:pt x="751" y="76"/>
                    </a:cubicBezTo>
                    <a:cubicBezTo>
                      <a:pt x="747" y="79"/>
                      <a:pt x="745" y="83"/>
                      <a:pt x="745" y="88"/>
                    </a:cubicBezTo>
                    <a:cubicBezTo>
                      <a:pt x="740" y="88"/>
                      <a:pt x="736" y="90"/>
                      <a:pt x="733" y="94"/>
                    </a:cubicBezTo>
                    <a:cubicBezTo>
                      <a:pt x="730" y="96"/>
                      <a:pt x="729" y="99"/>
                      <a:pt x="728" y="102"/>
                    </a:cubicBezTo>
                    <a:cubicBezTo>
                      <a:pt x="726" y="102"/>
                      <a:pt x="724" y="102"/>
                      <a:pt x="723" y="104"/>
                    </a:cubicBezTo>
                    <a:cubicBezTo>
                      <a:pt x="29" y="797"/>
                      <a:pt x="29" y="797"/>
                      <a:pt x="29" y="797"/>
                    </a:cubicBezTo>
                    <a:cubicBezTo>
                      <a:pt x="29" y="797"/>
                      <a:pt x="29" y="798"/>
                      <a:pt x="28" y="798"/>
                    </a:cubicBezTo>
                    <a:cubicBezTo>
                      <a:pt x="26" y="800"/>
                      <a:pt x="25" y="802"/>
                      <a:pt x="24" y="804"/>
                    </a:cubicBezTo>
                    <a:cubicBezTo>
                      <a:pt x="0" y="1028"/>
                      <a:pt x="0" y="1028"/>
                      <a:pt x="0" y="1028"/>
                    </a:cubicBezTo>
                    <a:cubicBezTo>
                      <a:pt x="0" y="1029"/>
                      <a:pt x="0" y="1030"/>
                      <a:pt x="0" y="1031"/>
                    </a:cubicBezTo>
                    <a:cubicBezTo>
                      <a:pt x="0" y="1031"/>
                      <a:pt x="0" y="1031"/>
                      <a:pt x="1" y="1032"/>
                    </a:cubicBezTo>
                    <a:cubicBezTo>
                      <a:pt x="1" y="1033"/>
                      <a:pt x="2" y="1034"/>
                      <a:pt x="2" y="1035"/>
                    </a:cubicBezTo>
                    <a:cubicBezTo>
                      <a:pt x="3" y="1036"/>
                      <a:pt x="4" y="1036"/>
                      <a:pt x="5" y="1037"/>
                    </a:cubicBezTo>
                    <a:cubicBezTo>
                      <a:pt x="6" y="1037"/>
                      <a:pt x="6" y="1037"/>
                      <a:pt x="6" y="1037"/>
                    </a:cubicBezTo>
                    <a:cubicBezTo>
                      <a:pt x="7" y="1037"/>
                      <a:pt x="8" y="1037"/>
                      <a:pt x="9" y="1037"/>
                    </a:cubicBezTo>
                    <a:cubicBezTo>
                      <a:pt x="233" y="1013"/>
                      <a:pt x="233" y="1013"/>
                      <a:pt x="233" y="1013"/>
                    </a:cubicBezTo>
                    <a:cubicBezTo>
                      <a:pt x="235" y="1012"/>
                      <a:pt x="237" y="1011"/>
                      <a:pt x="239" y="1009"/>
                    </a:cubicBezTo>
                    <a:cubicBezTo>
                      <a:pt x="239" y="1008"/>
                      <a:pt x="240" y="1008"/>
                      <a:pt x="240" y="1008"/>
                    </a:cubicBezTo>
                    <a:cubicBezTo>
                      <a:pt x="933" y="314"/>
                      <a:pt x="933" y="314"/>
                      <a:pt x="933" y="314"/>
                    </a:cubicBezTo>
                    <a:cubicBezTo>
                      <a:pt x="935" y="313"/>
                      <a:pt x="936" y="311"/>
                      <a:pt x="936" y="309"/>
                    </a:cubicBezTo>
                    <a:cubicBezTo>
                      <a:pt x="938" y="308"/>
                      <a:pt x="941" y="307"/>
                      <a:pt x="943" y="304"/>
                    </a:cubicBezTo>
                    <a:cubicBezTo>
                      <a:pt x="947" y="301"/>
                      <a:pt x="949" y="297"/>
                      <a:pt x="949" y="292"/>
                    </a:cubicBezTo>
                    <a:cubicBezTo>
                      <a:pt x="954" y="292"/>
                      <a:pt x="958" y="290"/>
                      <a:pt x="962" y="286"/>
                    </a:cubicBezTo>
                    <a:cubicBezTo>
                      <a:pt x="964" y="284"/>
                      <a:pt x="965" y="282"/>
                      <a:pt x="966" y="279"/>
                    </a:cubicBezTo>
                    <a:cubicBezTo>
                      <a:pt x="968" y="279"/>
                      <a:pt x="970" y="278"/>
                      <a:pt x="971" y="277"/>
                    </a:cubicBezTo>
                    <a:lnTo>
                      <a:pt x="1024" y="224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25"/>
              <p:cNvSpPr/>
              <p:nvPr/>
            </p:nvSpPr>
            <p:spPr bwMode="auto">
              <a:xfrm>
                <a:off x="555167" y="3267075"/>
                <a:ext cx="817563" cy="801688"/>
              </a:xfrm>
              <a:custGeom>
                <a:avLst/>
                <a:gdLst>
                  <a:gd name="T0" fmla="*/ 683 w 702"/>
                  <a:gd name="T1" fmla="*/ 0 h 688"/>
                  <a:gd name="T2" fmla="*/ 702 w 702"/>
                  <a:gd name="T3" fmla="*/ 18 h 688"/>
                  <a:gd name="T4" fmla="*/ 41 w 702"/>
                  <a:gd name="T5" fmla="*/ 678 h 688"/>
                  <a:gd name="T6" fmla="*/ 41 w 702"/>
                  <a:gd name="T7" fmla="*/ 678 h 688"/>
                  <a:gd name="T8" fmla="*/ 0 w 702"/>
                  <a:gd name="T9" fmla="*/ 683 h 688"/>
                  <a:gd name="T10" fmla="*/ 683 w 702"/>
                  <a:gd name="T11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688">
                    <a:moveTo>
                      <a:pt x="683" y="0"/>
                    </a:moveTo>
                    <a:cubicBezTo>
                      <a:pt x="702" y="18"/>
                      <a:pt x="702" y="18"/>
                      <a:pt x="702" y="1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29" y="687"/>
                      <a:pt x="14" y="688"/>
                      <a:pt x="0" y="683"/>
                    </a:cubicBez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26"/>
              <p:cNvSpPr/>
              <p:nvPr/>
            </p:nvSpPr>
            <p:spPr bwMode="auto">
              <a:xfrm>
                <a:off x="601204" y="3300413"/>
                <a:ext cx="852488" cy="852488"/>
              </a:xfrm>
              <a:custGeom>
                <a:avLst/>
                <a:gdLst>
                  <a:gd name="T0" fmla="*/ 13 w 732"/>
                  <a:gd name="T1" fmla="*/ 659 h 732"/>
                  <a:gd name="T2" fmla="*/ 673 w 732"/>
                  <a:gd name="T3" fmla="*/ 0 h 732"/>
                  <a:gd name="T4" fmla="*/ 732 w 732"/>
                  <a:gd name="T5" fmla="*/ 59 h 732"/>
                  <a:gd name="T6" fmla="*/ 72 w 732"/>
                  <a:gd name="T7" fmla="*/ 719 h 732"/>
                  <a:gd name="T8" fmla="*/ 17 w 732"/>
                  <a:gd name="T9" fmla="*/ 715 h 732"/>
                  <a:gd name="T10" fmla="*/ 13 w 732"/>
                  <a:gd name="T11" fmla="*/ 660 h 732"/>
                  <a:gd name="T12" fmla="*/ 13 w 732"/>
                  <a:gd name="T13" fmla="*/ 6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13" y="659"/>
                    </a:moveTo>
                    <a:cubicBezTo>
                      <a:pt x="673" y="0"/>
                      <a:pt x="673" y="0"/>
                      <a:pt x="673" y="0"/>
                    </a:cubicBezTo>
                    <a:cubicBezTo>
                      <a:pt x="732" y="59"/>
                      <a:pt x="732" y="59"/>
                      <a:pt x="732" y="59"/>
                    </a:cubicBezTo>
                    <a:cubicBezTo>
                      <a:pt x="72" y="719"/>
                      <a:pt x="72" y="719"/>
                      <a:pt x="72" y="719"/>
                    </a:cubicBezTo>
                    <a:cubicBezTo>
                      <a:pt x="56" y="732"/>
                      <a:pt x="32" y="730"/>
                      <a:pt x="17" y="715"/>
                    </a:cubicBezTo>
                    <a:cubicBezTo>
                      <a:pt x="2" y="700"/>
                      <a:pt x="0" y="676"/>
                      <a:pt x="13" y="660"/>
                    </a:cubicBezTo>
                    <a:cubicBezTo>
                      <a:pt x="13" y="660"/>
                      <a:pt x="13" y="660"/>
                      <a:pt x="13" y="65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>
                <a:off x="683754" y="3382963"/>
                <a:ext cx="852488" cy="852488"/>
              </a:xfrm>
              <a:custGeom>
                <a:avLst/>
                <a:gdLst>
                  <a:gd name="T0" fmla="*/ 672 w 731"/>
                  <a:gd name="T1" fmla="*/ 0 h 732"/>
                  <a:gd name="T2" fmla="*/ 731 w 731"/>
                  <a:gd name="T3" fmla="*/ 60 h 732"/>
                  <a:gd name="T4" fmla="*/ 73 w 731"/>
                  <a:gd name="T5" fmla="*/ 718 h 732"/>
                  <a:gd name="T6" fmla="*/ 71 w 731"/>
                  <a:gd name="T7" fmla="*/ 719 h 732"/>
                  <a:gd name="T8" fmla="*/ 16 w 731"/>
                  <a:gd name="T9" fmla="*/ 715 h 732"/>
                  <a:gd name="T10" fmla="*/ 12 w 731"/>
                  <a:gd name="T11" fmla="*/ 660 h 732"/>
                  <a:gd name="T12" fmla="*/ 672 w 731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1" h="732">
                    <a:moveTo>
                      <a:pt x="672" y="0"/>
                    </a:moveTo>
                    <a:cubicBezTo>
                      <a:pt x="731" y="60"/>
                      <a:pt x="731" y="60"/>
                      <a:pt x="731" y="60"/>
                    </a:cubicBezTo>
                    <a:cubicBezTo>
                      <a:pt x="73" y="718"/>
                      <a:pt x="73" y="718"/>
                      <a:pt x="73" y="718"/>
                    </a:cubicBezTo>
                    <a:cubicBezTo>
                      <a:pt x="72" y="719"/>
                      <a:pt x="72" y="719"/>
                      <a:pt x="71" y="719"/>
                    </a:cubicBezTo>
                    <a:cubicBezTo>
                      <a:pt x="55" y="732"/>
                      <a:pt x="31" y="730"/>
                      <a:pt x="16" y="715"/>
                    </a:cubicBezTo>
                    <a:cubicBezTo>
                      <a:pt x="1" y="700"/>
                      <a:pt x="0" y="677"/>
                      <a:pt x="12" y="66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8"/>
              <p:cNvSpPr/>
              <p:nvPr/>
            </p:nvSpPr>
            <p:spPr bwMode="auto">
              <a:xfrm>
                <a:off x="767892" y="3465513"/>
                <a:ext cx="803275" cy="815975"/>
              </a:xfrm>
              <a:custGeom>
                <a:avLst/>
                <a:gdLst>
                  <a:gd name="T0" fmla="*/ 10 w 689"/>
                  <a:gd name="T1" fmla="*/ 660 h 701"/>
                  <a:gd name="T2" fmla="*/ 671 w 689"/>
                  <a:gd name="T3" fmla="*/ 0 h 701"/>
                  <a:gd name="T4" fmla="*/ 689 w 689"/>
                  <a:gd name="T5" fmla="*/ 18 h 701"/>
                  <a:gd name="T6" fmla="*/ 6 w 689"/>
                  <a:gd name="T7" fmla="*/ 701 h 701"/>
                  <a:gd name="T8" fmla="*/ 9 w 689"/>
                  <a:gd name="T9" fmla="*/ 661 h 701"/>
                  <a:gd name="T10" fmla="*/ 10 w 689"/>
                  <a:gd name="T11" fmla="*/ 6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10" y="66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89" y="18"/>
                      <a:pt x="689" y="18"/>
                      <a:pt x="689" y="18"/>
                    </a:cubicBezTo>
                    <a:cubicBezTo>
                      <a:pt x="6" y="701"/>
                      <a:pt x="6" y="701"/>
                      <a:pt x="6" y="701"/>
                    </a:cubicBezTo>
                    <a:cubicBezTo>
                      <a:pt x="0" y="688"/>
                      <a:pt x="1" y="672"/>
                      <a:pt x="9" y="661"/>
                    </a:cubicBezTo>
                    <a:cubicBezTo>
                      <a:pt x="10" y="660"/>
                      <a:pt x="10" y="660"/>
                      <a:pt x="10" y="660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1366379" y="3246438"/>
                <a:ext cx="223838" cy="223838"/>
              </a:xfrm>
              <a:custGeom>
                <a:avLst/>
                <a:gdLst>
                  <a:gd name="T0" fmla="*/ 190 w 192"/>
                  <a:gd name="T1" fmla="*/ 190 h 192"/>
                  <a:gd name="T2" fmla="*/ 184 w 192"/>
                  <a:gd name="T3" fmla="*/ 191 h 192"/>
                  <a:gd name="T4" fmla="*/ 2 w 192"/>
                  <a:gd name="T5" fmla="*/ 9 h 192"/>
                  <a:gd name="T6" fmla="*/ 2 w 192"/>
                  <a:gd name="T7" fmla="*/ 2 h 192"/>
                  <a:gd name="T8" fmla="*/ 9 w 192"/>
                  <a:gd name="T9" fmla="*/ 2 h 192"/>
                  <a:gd name="T10" fmla="*/ 191 w 192"/>
                  <a:gd name="T11" fmla="*/ 184 h 192"/>
                  <a:gd name="T12" fmla="*/ 190 w 192"/>
                  <a:gd name="T13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190"/>
                    </a:moveTo>
                    <a:cubicBezTo>
                      <a:pt x="188" y="192"/>
                      <a:pt x="185" y="192"/>
                      <a:pt x="184" y="19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2" y="185"/>
                      <a:pt x="192" y="188"/>
                      <a:pt x="190" y="190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0"/>
              <p:cNvSpPr/>
              <p:nvPr/>
            </p:nvSpPr>
            <p:spPr bwMode="auto">
              <a:xfrm>
                <a:off x="1388604" y="3224213"/>
                <a:ext cx="222250" cy="223838"/>
              </a:xfrm>
              <a:custGeom>
                <a:avLst/>
                <a:gdLst>
                  <a:gd name="T0" fmla="*/ 2 w 192"/>
                  <a:gd name="T1" fmla="*/ 8 h 192"/>
                  <a:gd name="T2" fmla="*/ 2 w 192"/>
                  <a:gd name="T3" fmla="*/ 2 h 192"/>
                  <a:gd name="T4" fmla="*/ 5 w 192"/>
                  <a:gd name="T5" fmla="*/ 0 h 192"/>
                  <a:gd name="T6" fmla="*/ 9 w 192"/>
                  <a:gd name="T7" fmla="*/ 1 h 192"/>
                  <a:gd name="T8" fmla="*/ 191 w 192"/>
                  <a:gd name="T9" fmla="*/ 183 h 192"/>
                  <a:gd name="T10" fmla="*/ 190 w 192"/>
                  <a:gd name="T11" fmla="*/ 190 h 192"/>
                  <a:gd name="T12" fmla="*/ 184 w 192"/>
                  <a:gd name="T13" fmla="*/ 190 h 192"/>
                  <a:gd name="T14" fmla="*/ 2 w 192"/>
                  <a:gd name="T1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2" y="8"/>
                    </a:move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8" y="0"/>
                      <a:pt x="9" y="1"/>
                    </a:cubicBezTo>
                    <a:cubicBezTo>
                      <a:pt x="191" y="183"/>
                      <a:pt x="191" y="183"/>
                      <a:pt x="191" y="183"/>
                    </a:cubicBezTo>
                    <a:cubicBezTo>
                      <a:pt x="192" y="185"/>
                      <a:pt x="192" y="188"/>
                      <a:pt x="190" y="190"/>
                    </a:cubicBezTo>
                    <a:cubicBezTo>
                      <a:pt x="188" y="192"/>
                      <a:pt x="185" y="192"/>
                      <a:pt x="184" y="190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1407654" y="3146425"/>
                <a:ext cx="282575" cy="282575"/>
              </a:xfrm>
              <a:custGeom>
                <a:avLst/>
                <a:gdLst>
                  <a:gd name="T0" fmla="*/ 48 w 243"/>
                  <a:gd name="T1" fmla="*/ 7 h 243"/>
                  <a:gd name="T2" fmla="*/ 72 w 243"/>
                  <a:gd name="T3" fmla="*/ 7 h 243"/>
                  <a:gd name="T4" fmla="*/ 236 w 243"/>
                  <a:gd name="T5" fmla="*/ 171 h 243"/>
                  <a:gd name="T6" fmla="*/ 236 w 243"/>
                  <a:gd name="T7" fmla="*/ 196 h 243"/>
                  <a:gd name="T8" fmla="*/ 189 w 243"/>
                  <a:gd name="T9" fmla="*/ 243 h 243"/>
                  <a:gd name="T10" fmla="*/ 0 w 243"/>
                  <a:gd name="T11" fmla="*/ 55 h 243"/>
                  <a:gd name="T12" fmla="*/ 48 w 243"/>
                  <a:gd name="T13" fmla="*/ 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48" y="7"/>
                    </a:moveTo>
                    <a:cubicBezTo>
                      <a:pt x="54" y="0"/>
                      <a:pt x="66" y="0"/>
                      <a:pt x="72" y="7"/>
                    </a:cubicBezTo>
                    <a:cubicBezTo>
                      <a:pt x="236" y="171"/>
                      <a:pt x="236" y="171"/>
                      <a:pt x="236" y="171"/>
                    </a:cubicBezTo>
                    <a:cubicBezTo>
                      <a:pt x="243" y="178"/>
                      <a:pt x="243" y="189"/>
                      <a:pt x="236" y="196"/>
                    </a:cubicBezTo>
                    <a:cubicBezTo>
                      <a:pt x="189" y="243"/>
                      <a:pt x="189" y="243"/>
                      <a:pt x="189" y="243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521829" y="4235450"/>
                <a:ext cx="79375" cy="79375"/>
              </a:xfrm>
              <a:custGeom>
                <a:avLst/>
                <a:gdLst>
                  <a:gd name="T0" fmla="*/ 0 w 68"/>
                  <a:gd name="T1" fmla="*/ 68 h 68"/>
                  <a:gd name="T2" fmla="*/ 8 w 68"/>
                  <a:gd name="T3" fmla="*/ 0 h 68"/>
                  <a:gd name="T4" fmla="*/ 68 w 68"/>
                  <a:gd name="T5" fmla="*/ 60 h 68"/>
                  <a:gd name="T6" fmla="*/ 0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0" y="68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2" y="15"/>
                      <a:pt x="53" y="36"/>
                      <a:pt x="68" y="6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532942" y="4078288"/>
                <a:ext cx="223838" cy="225425"/>
              </a:xfrm>
              <a:custGeom>
                <a:avLst/>
                <a:gdLst>
                  <a:gd name="T0" fmla="*/ 76 w 193"/>
                  <a:gd name="T1" fmla="*/ 193 h 193"/>
                  <a:gd name="T2" fmla="*/ 0 w 193"/>
                  <a:gd name="T3" fmla="*/ 117 h 193"/>
                  <a:gd name="T4" fmla="*/ 13 w 193"/>
                  <a:gd name="T5" fmla="*/ 0 h 193"/>
                  <a:gd name="T6" fmla="*/ 49 w 193"/>
                  <a:gd name="T7" fmla="*/ 3 h 193"/>
                  <a:gd name="T8" fmla="*/ 65 w 193"/>
                  <a:gd name="T9" fmla="*/ 58 h 193"/>
                  <a:gd name="T10" fmla="*/ 119 w 193"/>
                  <a:gd name="T11" fmla="*/ 74 h 193"/>
                  <a:gd name="T12" fmla="*/ 135 w 193"/>
                  <a:gd name="T13" fmla="*/ 128 h 193"/>
                  <a:gd name="T14" fmla="*/ 190 w 193"/>
                  <a:gd name="T15" fmla="*/ 144 h 193"/>
                  <a:gd name="T16" fmla="*/ 193 w 193"/>
                  <a:gd name="T17" fmla="*/ 180 h 193"/>
                  <a:gd name="T18" fmla="*/ 76 w 193"/>
                  <a:gd name="T1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76" y="193"/>
                    </a:moveTo>
                    <a:cubicBezTo>
                      <a:pt x="58" y="161"/>
                      <a:pt x="32" y="135"/>
                      <a:pt x="0" y="11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4" y="5"/>
                      <a:pt x="37" y="6"/>
                      <a:pt x="49" y="3"/>
                    </a:cubicBezTo>
                    <a:cubicBezTo>
                      <a:pt x="45" y="22"/>
                      <a:pt x="50" y="43"/>
                      <a:pt x="65" y="58"/>
                    </a:cubicBezTo>
                    <a:cubicBezTo>
                      <a:pt x="80" y="73"/>
                      <a:pt x="101" y="78"/>
                      <a:pt x="119" y="74"/>
                    </a:cubicBezTo>
                    <a:cubicBezTo>
                      <a:pt x="115" y="93"/>
                      <a:pt x="120" y="113"/>
                      <a:pt x="135" y="128"/>
                    </a:cubicBezTo>
                    <a:cubicBezTo>
                      <a:pt x="150" y="143"/>
                      <a:pt x="171" y="148"/>
                      <a:pt x="190" y="144"/>
                    </a:cubicBezTo>
                    <a:cubicBezTo>
                      <a:pt x="187" y="156"/>
                      <a:pt x="188" y="169"/>
                      <a:pt x="193" y="180"/>
                    </a:cubicBezTo>
                    <a:lnTo>
                      <a:pt x="76" y="193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499604" y="3125788"/>
                <a:ext cx="1208088" cy="1208088"/>
              </a:xfrm>
              <a:custGeom>
                <a:avLst/>
                <a:gdLst>
                  <a:gd name="T0" fmla="*/ 224 w 1037"/>
                  <a:gd name="T1" fmla="*/ 13 h 1037"/>
                  <a:gd name="T2" fmla="*/ 177 w 1037"/>
                  <a:gd name="T3" fmla="*/ 13 h 1037"/>
                  <a:gd name="T4" fmla="*/ 13 w 1037"/>
                  <a:gd name="T5" fmla="*/ 177 h 1037"/>
                  <a:gd name="T6" fmla="*/ 13 w 1037"/>
                  <a:gd name="T7" fmla="*/ 224 h 1037"/>
                  <a:gd name="T8" fmla="*/ 66 w 1037"/>
                  <a:gd name="T9" fmla="*/ 277 h 1037"/>
                  <a:gd name="T10" fmla="*/ 71 w 1037"/>
                  <a:gd name="T11" fmla="*/ 279 h 1037"/>
                  <a:gd name="T12" fmla="*/ 76 w 1037"/>
                  <a:gd name="T13" fmla="*/ 286 h 1037"/>
                  <a:gd name="T14" fmla="*/ 88 w 1037"/>
                  <a:gd name="T15" fmla="*/ 292 h 1037"/>
                  <a:gd name="T16" fmla="*/ 94 w 1037"/>
                  <a:gd name="T17" fmla="*/ 304 h 1037"/>
                  <a:gd name="T18" fmla="*/ 101 w 1037"/>
                  <a:gd name="T19" fmla="*/ 309 h 1037"/>
                  <a:gd name="T20" fmla="*/ 104 w 1037"/>
                  <a:gd name="T21" fmla="*/ 314 h 1037"/>
                  <a:gd name="T22" fmla="*/ 797 w 1037"/>
                  <a:gd name="T23" fmla="*/ 1008 h 1037"/>
                  <a:gd name="T24" fmla="*/ 798 w 1037"/>
                  <a:gd name="T25" fmla="*/ 1009 h 1037"/>
                  <a:gd name="T26" fmla="*/ 804 w 1037"/>
                  <a:gd name="T27" fmla="*/ 1013 h 1037"/>
                  <a:gd name="T28" fmla="*/ 1028 w 1037"/>
                  <a:gd name="T29" fmla="*/ 1037 h 1037"/>
                  <a:gd name="T30" fmla="*/ 1031 w 1037"/>
                  <a:gd name="T31" fmla="*/ 1037 h 1037"/>
                  <a:gd name="T32" fmla="*/ 1032 w 1037"/>
                  <a:gd name="T33" fmla="*/ 1037 h 1037"/>
                  <a:gd name="T34" fmla="*/ 1035 w 1037"/>
                  <a:gd name="T35" fmla="*/ 1035 h 1037"/>
                  <a:gd name="T36" fmla="*/ 1037 w 1037"/>
                  <a:gd name="T37" fmla="*/ 1032 h 1037"/>
                  <a:gd name="T38" fmla="*/ 1037 w 1037"/>
                  <a:gd name="T39" fmla="*/ 1031 h 1037"/>
                  <a:gd name="T40" fmla="*/ 1037 w 1037"/>
                  <a:gd name="T41" fmla="*/ 1028 h 1037"/>
                  <a:gd name="T42" fmla="*/ 1013 w 1037"/>
                  <a:gd name="T43" fmla="*/ 804 h 1037"/>
                  <a:gd name="T44" fmla="*/ 1009 w 1037"/>
                  <a:gd name="T45" fmla="*/ 798 h 1037"/>
                  <a:gd name="T46" fmla="*/ 1008 w 1037"/>
                  <a:gd name="T47" fmla="*/ 797 h 1037"/>
                  <a:gd name="T48" fmla="*/ 315 w 1037"/>
                  <a:gd name="T49" fmla="*/ 104 h 1037"/>
                  <a:gd name="T50" fmla="*/ 309 w 1037"/>
                  <a:gd name="T51" fmla="*/ 102 h 1037"/>
                  <a:gd name="T52" fmla="*/ 304 w 1037"/>
                  <a:gd name="T53" fmla="*/ 94 h 1037"/>
                  <a:gd name="T54" fmla="*/ 292 w 1037"/>
                  <a:gd name="T55" fmla="*/ 88 h 1037"/>
                  <a:gd name="T56" fmla="*/ 286 w 1037"/>
                  <a:gd name="T57" fmla="*/ 76 h 1037"/>
                  <a:gd name="T58" fmla="*/ 279 w 1037"/>
                  <a:gd name="T59" fmla="*/ 71 h 1037"/>
                  <a:gd name="T60" fmla="*/ 277 w 1037"/>
                  <a:gd name="T61" fmla="*/ 66 h 1037"/>
                  <a:gd name="T62" fmla="*/ 224 w 1037"/>
                  <a:gd name="T63" fmla="*/ 13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224" y="13"/>
                    </a:moveTo>
                    <a:cubicBezTo>
                      <a:pt x="211" y="0"/>
                      <a:pt x="190" y="0"/>
                      <a:pt x="177" y="13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90"/>
                      <a:pt x="0" y="211"/>
                      <a:pt x="13" y="224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7" y="278"/>
                      <a:pt x="69" y="279"/>
                      <a:pt x="71" y="279"/>
                    </a:cubicBezTo>
                    <a:cubicBezTo>
                      <a:pt x="72" y="282"/>
                      <a:pt x="73" y="284"/>
                      <a:pt x="76" y="286"/>
                    </a:cubicBezTo>
                    <a:cubicBezTo>
                      <a:pt x="79" y="290"/>
                      <a:pt x="83" y="292"/>
                      <a:pt x="88" y="292"/>
                    </a:cubicBezTo>
                    <a:cubicBezTo>
                      <a:pt x="88" y="297"/>
                      <a:pt x="90" y="301"/>
                      <a:pt x="94" y="304"/>
                    </a:cubicBezTo>
                    <a:cubicBezTo>
                      <a:pt x="96" y="307"/>
                      <a:pt x="99" y="308"/>
                      <a:pt x="101" y="309"/>
                    </a:cubicBezTo>
                    <a:cubicBezTo>
                      <a:pt x="102" y="311"/>
                      <a:pt x="102" y="313"/>
                      <a:pt x="104" y="314"/>
                    </a:cubicBezTo>
                    <a:cubicBezTo>
                      <a:pt x="797" y="1008"/>
                      <a:pt x="797" y="1008"/>
                      <a:pt x="797" y="1008"/>
                    </a:cubicBezTo>
                    <a:cubicBezTo>
                      <a:pt x="797" y="1008"/>
                      <a:pt x="798" y="1008"/>
                      <a:pt x="798" y="1009"/>
                    </a:cubicBezTo>
                    <a:cubicBezTo>
                      <a:pt x="800" y="1011"/>
                      <a:pt x="802" y="1012"/>
                      <a:pt x="804" y="1013"/>
                    </a:cubicBezTo>
                    <a:cubicBezTo>
                      <a:pt x="1028" y="1037"/>
                      <a:pt x="1028" y="1037"/>
                      <a:pt x="1028" y="1037"/>
                    </a:cubicBezTo>
                    <a:cubicBezTo>
                      <a:pt x="1029" y="1037"/>
                      <a:pt x="1030" y="1037"/>
                      <a:pt x="1031" y="1037"/>
                    </a:cubicBezTo>
                    <a:cubicBezTo>
                      <a:pt x="1031" y="1037"/>
                      <a:pt x="1031" y="1037"/>
                      <a:pt x="1032" y="1037"/>
                    </a:cubicBezTo>
                    <a:cubicBezTo>
                      <a:pt x="1033" y="1036"/>
                      <a:pt x="1034" y="1036"/>
                      <a:pt x="1035" y="1035"/>
                    </a:cubicBezTo>
                    <a:cubicBezTo>
                      <a:pt x="1036" y="1034"/>
                      <a:pt x="1036" y="1033"/>
                      <a:pt x="1037" y="1032"/>
                    </a:cubicBezTo>
                    <a:cubicBezTo>
                      <a:pt x="1037" y="1031"/>
                      <a:pt x="1037" y="1031"/>
                      <a:pt x="1037" y="1031"/>
                    </a:cubicBezTo>
                    <a:cubicBezTo>
                      <a:pt x="1037" y="1030"/>
                      <a:pt x="1037" y="1029"/>
                      <a:pt x="1037" y="1028"/>
                    </a:cubicBezTo>
                    <a:cubicBezTo>
                      <a:pt x="1013" y="804"/>
                      <a:pt x="1013" y="804"/>
                      <a:pt x="1013" y="804"/>
                    </a:cubicBezTo>
                    <a:cubicBezTo>
                      <a:pt x="1012" y="802"/>
                      <a:pt x="1011" y="800"/>
                      <a:pt x="1009" y="798"/>
                    </a:cubicBezTo>
                    <a:cubicBezTo>
                      <a:pt x="1008" y="798"/>
                      <a:pt x="1008" y="797"/>
                      <a:pt x="1008" y="797"/>
                    </a:cubicBezTo>
                    <a:cubicBezTo>
                      <a:pt x="315" y="104"/>
                      <a:pt x="315" y="104"/>
                      <a:pt x="315" y="104"/>
                    </a:cubicBezTo>
                    <a:cubicBezTo>
                      <a:pt x="313" y="102"/>
                      <a:pt x="311" y="102"/>
                      <a:pt x="309" y="102"/>
                    </a:cubicBezTo>
                    <a:cubicBezTo>
                      <a:pt x="308" y="99"/>
                      <a:pt x="307" y="96"/>
                      <a:pt x="304" y="94"/>
                    </a:cubicBezTo>
                    <a:cubicBezTo>
                      <a:pt x="301" y="90"/>
                      <a:pt x="297" y="88"/>
                      <a:pt x="292" y="88"/>
                    </a:cubicBezTo>
                    <a:cubicBezTo>
                      <a:pt x="292" y="83"/>
                      <a:pt x="290" y="79"/>
                      <a:pt x="286" y="76"/>
                    </a:cubicBezTo>
                    <a:cubicBezTo>
                      <a:pt x="284" y="73"/>
                      <a:pt x="282" y="72"/>
                      <a:pt x="279" y="71"/>
                    </a:cubicBezTo>
                    <a:cubicBezTo>
                      <a:pt x="279" y="69"/>
                      <a:pt x="278" y="67"/>
                      <a:pt x="277" y="66"/>
                    </a:cubicBezTo>
                    <a:lnTo>
                      <a:pt x="224" y="13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639304" y="3465513"/>
                <a:ext cx="801688" cy="815975"/>
              </a:xfrm>
              <a:custGeom>
                <a:avLst/>
                <a:gdLst>
                  <a:gd name="T0" fmla="*/ 0 w 689"/>
                  <a:gd name="T1" fmla="*/ 18 h 701"/>
                  <a:gd name="T2" fmla="*/ 19 w 689"/>
                  <a:gd name="T3" fmla="*/ 0 h 701"/>
                  <a:gd name="T4" fmla="*/ 679 w 689"/>
                  <a:gd name="T5" fmla="*/ 660 h 701"/>
                  <a:gd name="T6" fmla="*/ 679 w 689"/>
                  <a:gd name="T7" fmla="*/ 660 h 701"/>
                  <a:gd name="T8" fmla="*/ 684 w 689"/>
                  <a:gd name="T9" fmla="*/ 701 h 701"/>
                  <a:gd name="T10" fmla="*/ 0 w 689"/>
                  <a:gd name="T11" fmla="*/ 1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88" y="672"/>
                      <a:pt x="689" y="688"/>
                      <a:pt x="684" y="70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674229" y="3382963"/>
                <a:ext cx="852488" cy="852488"/>
              </a:xfrm>
              <a:custGeom>
                <a:avLst/>
                <a:gdLst>
                  <a:gd name="T0" fmla="*/ 659 w 732"/>
                  <a:gd name="T1" fmla="*/ 719 h 732"/>
                  <a:gd name="T2" fmla="*/ 0 w 732"/>
                  <a:gd name="T3" fmla="*/ 59 h 732"/>
                  <a:gd name="T4" fmla="*/ 59 w 732"/>
                  <a:gd name="T5" fmla="*/ 0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659 w 732"/>
                  <a:gd name="T13" fmla="*/ 71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659" y="71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19" y="660"/>
                      <a:pt x="719" y="660"/>
                      <a:pt x="719" y="660"/>
                    </a:cubicBezTo>
                    <a:cubicBezTo>
                      <a:pt x="732" y="677"/>
                      <a:pt x="730" y="700"/>
                      <a:pt x="715" y="715"/>
                    </a:cubicBezTo>
                    <a:cubicBezTo>
                      <a:pt x="700" y="730"/>
                      <a:pt x="676" y="732"/>
                      <a:pt x="660" y="719"/>
                    </a:cubicBezTo>
                    <a:cubicBezTo>
                      <a:pt x="660" y="719"/>
                      <a:pt x="660" y="719"/>
                      <a:pt x="659" y="71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755192" y="3300413"/>
                <a:ext cx="852488" cy="852488"/>
              </a:xfrm>
              <a:custGeom>
                <a:avLst/>
                <a:gdLst>
                  <a:gd name="T0" fmla="*/ 0 w 732"/>
                  <a:gd name="T1" fmla="*/ 59 h 732"/>
                  <a:gd name="T2" fmla="*/ 60 w 732"/>
                  <a:gd name="T3" fmla="*/ 0 h 732"/>
                  <a:gd name="T4" fmla="*/ 718 w 732"/>
                  <a:gd name="T5" fmla="*/ 659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0 w 732"/>
                  <a:gd name="T13" fmla="*/ 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0" y="59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718" y="659"/>
                      <a:pt x="718" y="659"/>
                      <a:pt x="718" y="659"/>
                    </a:cubicBezTo>
                    <a:cubicBezTo>
                      <a:pt x="719" y="659"/>
                      <a:pt x="719" y="659"/>
                      <a:pt x="719" y="660"/>
                    </a:cubicBezTo>
                    <a:cubicBezTo>
                      <a:pt x="732" y="676"/>
                      <a:pt x="730" y="700"/>
                      <a:pt x="715" y="715"/>
                    </a:cubicBezTo>
                    <a:cubicBezTo>
                      <a:pt x="700" y="730"/>
                      <a:pt x="677" y="732"/>
                      <a:pt x="660" y="71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837742" y="3265488"/>
                <a:ext cx="817563" cy="803275"/>
              </a:xfrm>
              <a:custGeom>
                <a:avLst/>
                <a:gdLst>
                  <a:gd name="T0" fmla="*/ 660 w 701"/>
                  <a:gd name="T1" fmla="*/ 679 h 689"/>
                  <a:gd name="T2" fmla="*/ 0 w 701"/>
                  <a:gd name="T3" fmla="*/ 19 h 689"/>
                  <a:gd name="T4" fmla="*/ 18 w 701"/>
                  <a:gd name="T5" fmla="*/ 0 h 689"/>
                  <a:gd name="T6" fmla="*/ 701 w 701"/>
                  <a:gd name="T7" fmla="*/ 684 h 689"/>
                  <a:gd name="T8" fmla="*/ 660 w 701"/>
                  <a:gd name="T9" fmla="*/ 680 h 689"/>
                  <a:gd name="T10" fmla="*/ 660 w 701"/>
                  <a:gd name="T11" fmla="*/ 67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689">
                    <a:moveTo>
                      <a:pt x="660" y="67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01" y="684"/>
                      <a:pt x="701" y="684"/>
                      <a:pt x="701" y="684"/>
                    </a:cubicBezTo>
                    <a:cubicBezTo>
                      <a:pt x="688" y="689"/>
                      <a:pt x="672" y="688"/>
                      <a:pt x="660" y="680"/>
                    </a:cubicBezTo>
                    <a:cubicBezTo>
                      <a:pt x="660" y="679"/>
                      <a:pt x="660" y="679"/>
                      <a:pt x="660" y="67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9"/>
              <p:cNvSpPr/>
              <p:nvPr/>
            </p:nvSpPr>
            <p:spPr bwMode="auto">
              <a:xfrm>
                <a:off x="618667" y="3246438"/>
                <a:ext cx="223838" cy="223838"/>
              </a:xfrm>
              <a:custGeom>
                <a:avLst/>
                <a:gdLst>
                  <a:gd name="T0" fmla="*/ 190 w 192"/>
                  <a:gd name="T1" fmla="*/ 2 h 192"/>
                  <a:gd name="T2" fmla="*/ 191 w 192"/>
                  <a:gd name="T3" fmla="*/ 9 h 192"/>
                  <a:gd name="T4" fmla="*/ 9 w 192"/>
                  <a:gd name="T5" fmla="*/ 191 h 192"/>
                  <a:gd name="T6" fmla="*/ 2 w 192"/>
                  <a:gd name="T7" fmla="*/ 190 h 192"/>
                  <a:gd name="T8" fmla="*/ 2 w 192"/>
                  <a:gd name="T9" fmla="*/ 184 h 192"/>
                  <a:gd name="T10" fmla="*/ 184 w 192"/>
                  <a:gd name="T11" fmla="*/ 2 h 192"/>
                  <a:gd name="T12" fmla="*/ 190 w 192"/>
                  <a:gd name="T13" fmla="*/ 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2"/>
                    </a:moveTo>
                    <a:cubicBezTo>
                      <a:pt x="192" y="4"/>
                      <a:pt x="192" y="7"/>
                      <a:pt x="191" y="9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7" y="192"/>
                      <a:pt x="4" y="192"/>
                      <a:pt x="2" y="190"/>
                    </a:cubicBezTo>
                    <a:cubicBezTo>
                      <a:pt x="0" y="188"/>
                      <a:pt x="0" y="185"/>
                      <a:pt x="2" y="184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185" y="0"/>
                      <a:pt x="188" y="0"/>
                      <a:pt x="190" y="2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0"/>
              <p:cNvSpPr/>
              <p:nvPr/>
            </p:nvSpPr>
            <p:spPr bwMode="auto">
              <a:xfrm>
                <a:off x="598029" y="3224213"/>
                <a:ext cx="223838" cy="223838"/>
              </a:xfrm>
              <a:custGeom>
                <a:avLst/>
                <a:gdLst>
                  <a:gd name="T0" fmla="*/ 8 w 192"/>
                  <a:gd name="T1" fmla="*/ 190 h 192"/>
                  <a:gd name="T2" fmla="*/ 2 w 192"/>
                  <a:gd name="T3" fmla="*/ 190 h 192"/>
                  <a:gd name="T4" fmla="*/ 0 w 192"/>
                  <a:gd name="T5" fmla="*/ 187 h 192"/>
                  <a:gd name="T6" fmla="*/ 1 w 192"/>
                  <a:gd name="T7" fmla="*/ 183 h 192"/>
                  <a:gd name="T8" fmla="*/ 183 w 192"/>
                  <a:gd name="T9" fmla="*/ 1 h 192"/>
                  <a:gd name="T10" fmla="*/ 190 w 192"/>
                  <a:gd name="T11" fmla="*/ 2 h 192"/>
                  <a:gd name="T12" fmla="*/ 190 w 192"/>
                  <a:gd name="T13" fmla="*/ 8 h 192"/>
                  <a:gd name="T14" fmla="*/ 8 w 192"/>
                  <a:gd name="T15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8" y="190"/>
                    </a:moveTo>
                    <a:cubicBezTo>
                      <a:pt x="7" y="192"/>
                      <a:pt x="4" y="192"/>
                      <a:pt x="2" y="190"/>
                    </a:cubicBezTo>
                    <a:cubicBezTo>
                      <a:pt x="1" y="189"/>
                      <a:pt x="0" y="188"/>
                      <a:pt x="0" y="187"/>
                    </a:cubicBezTo>
                    <a:cubicBezTo>
                      <a:pt x="0" y="186"/>
                      <a:pt x="0" y="185"/>
                      <a:pt x="1" y="183"/>
                    </a:cubicBezTo>
                    <a:cubicBezTo>
                      <a:pt x="183" y="1"/>
                      <a:pt x="183" y="1"/>
                      <a:pt x="183" y="1"/>
                    </a:cubicBezTo>
                    <a:cubicBezTo>
                      <a:pt x="185" y="0"/>
                      <a:pt x="188" y="0"/>
                      <a:pt x="190" y="2"/>
                    </a:cubicBezTo>
                    <a:cubicBezTo>
                      <a:pt x="192" y="4"/>
                      <a:pt x="192" y="7"/>
                      <a:pt x="190" y="8"/>
                    </a:cubicBezTo>
                    <a:lnTo>
                      <a:pt x="8" y="190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1"/>
              <p:cNvSpPr/>
              <p:nvPr/>
            </p:nvSpPr>
            <p:spPr bwMode="auto">
              <a:xfrm>
                <a:off x="518654" y="3146425"/>
                <a:ext cx="282575" cy="282575"/>
              </a:xfrm>
              <a:custGeom>
                <a:avLst/>
                <a:gdLst>
                  <a:gd name="T0" fmla="*/ 7 w 243"/>
                  <a:gd name="T1" fmla="*/ 196 h 243"/>
                  <a:gd name="T2" fmla="*/ 7 w 243"/>
                  <a:gd name="T3" fmla="*/ 171 h 243"/>
                  <a:gd name="T4" fmla="*/ 171 w 243"/>
                  <a:gd name="T5" fmla="*/ 7 h 243"/>
                  <a:gd name="T6" fmla="*/ 196 w 243"/>
                  <a:gd name="T7" fmla="*/ 7 h 243"/>
                  <a:gd name="T8" fmla="*/ 243 w 243"/>
                  <a:gd name="T9" fmla="*/ 55 h 243"/>
                  <a:gd name="T10" fmla="*/ 54 w 243"/>
                  <a:gd name="T11" fmla="*/ 243 h 243"/>
                  <a:gd name="T12" fmla="*/ 7 w 243"/>
                  <a:gd name="T13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7" y="196"/>
                    </a:moveTo>
                    <a:cubicBezTo>
                      <a:pt x="0" y="189"/>
                      <a:pt x="0" y="178"/>
                      <a:pt x="7" y="17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8" y="0"/>
                      <a:pt x="189" y="0"/>
                      <a:pt x="196" y="7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54" y="243"/>
                      <a:pt x="54" y="243"/>
                      <a:pt x="54" y="243"/>
                    </a:cubicBezTo>
                    <a:lnTo>
                      <a:pt x="7" y="196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2"/>
              <p:cNvSpPr/>
              <p:nvPr/>
            </p:nvSpPr>
            <p:spPr bwMode="auto">
              <a:xfrm>
                <a:off x="1607679" y="4235450"/>
                <a:ext cx="79375" cy="79375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60 h 68"/>
                  <a:gd name="T4" fmla="*/ 60 w 68"/>
                  <a:gd name="T5" fmla="*/ 0 h 68"/>
                  <a:gd name="T6" fmla="*/ 68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68" y="68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5" y="36"/>
                      <a:pt x="36" y="15"/>
                      <a:pt x="60" y="0"/>
                    </a:cubicBez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3"/>
              <p:cNvSpPr/>
              <p:nvPr/>
            </p:nvSpPr>
            <p:spPr bwMode="auto">
              <a:xfrm>
                <a:off x="1452104" y="4078288"/>
                <a:ext cx="223838" cy="225425"/>
              </a:xfrm>
              <a:custGeom>
                <a:avLst/>
                <a:gdLst>
                  <a:gd name="T0" fmla="*/ 193 w 193"/>
                  <a:gd name="T1" fmla="*/ 117 h 193"/>
                  <a:gd name="T2" fmla="*/ 117 w 193"/>
                  <a:gd name="T3" fmla="*/ 193 h 193"/>
                  <a:gd name="T4" fmla="*/ 0 w 193"/>
                  <a:gd name="T5" fmla="*/ 180 h 193"/>
                  <a:gd name="T6" fmla="*/ 3 w 193"/>
                  <a:gd name="T7" fmla="*/ 144 h 193"/>
                  <a:gd name="T8" fmla="*/ 58 w 193"/>
                  <a:gd name="T9" fmla="*/ 128 h 193"/>
                  <a:gd name="T10" fmla="*/ 74 w 193"/>
                  <a:gd name="T11" fmla="*/ 74 h 193"/>
                  <a:gd name="T12" fmla="*/ 128 w 193"/>
                  <a:gd name="T13" fmla="*/ 58 h 193"/>
                  <a:gd name="T14" fmla="*/ 144 w 193"/>
                  <a:gd name="T15" fmla="*/ 3 h 193"/>
                  <a:gd name="T16" fmla="*/ 180 w 193"/>
                  <a:gd name="T17" fmla="*/ 0 h 193"/>
                  <a:gd name="T18" fmla="*/ 193 w 193"/>
                  <a:gd name="T19" fmla="*/ 11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193" y="117"/>
                    </a:moveTo>
                    <a:cubicBezTo>
                      <a:pt x="161" y="135"/>
                      <a:pt x="135" y="161"/>
                      <a:pt x="117" y="19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69"/>
                      <a:pt x="6" y="156"/>
                      <a:pt x="3" y="144"/>
                    </a:cubicBezTo>
                    <a:cubicBezTo>
                      <a:pt x="22" y="148"/>
                      <a:pt x="43" y="143"/>
                      <a:pt x="58" y="128"/>
                    </a:cubicBezTo>
                    <a:cubicBezTo>
                      <a:pt x="73" y="113"/>
                      <a:pt x="78" y="93"/>
                      <a:pt x="74" y="74"/>
                    </a:cubicBezTo>
                    <a:cubicBezTo>
                      <a:pt x="93" y="78"/>
                      <a:pt x="113" y="73"/>
                      <a:pt x="128" y="58"/>
                    </a:cubicBezTo>
                    <a:cubicBezTo>
                      <a:pt x="143" y="43"/>
                      <a:pt x="148" y="22"/>
                      <a:pt x="144" y="3"/>
                    </a:cubicBezTo>
                    <a:cubicBezTo>
                      <a:pt x="156" y="6"/>
                      <a:pt x="169" y="5"/>
                      <a:pt x="180" y="0"/>
                    </a:cubicBezTo>
                    <a:lnTo>
                      <a:pt x="193" y="117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915474" y="1667984"/>
              <a:ext cx="1845933" cy="184593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演示</Application>
  <PresentationFormat>宽屏</PresentationFormat>
  <Paragraphs>295</Paragraphs>
  <Slides>35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171" baseType="lpstr">
      <vt:lpstr>Arial</vt:lpstr>
      <vt:lpstr>宋体</vt:lpstr>
      <vt:lpstr>Wingdings</vt:lpstr>
      <vt:lpstr>微软雅黑</vt:lpstr>
      <vt:lpstr>隶书</vt:lpstr>
      <vt:lpstr>Agency FB</vt:lpstr>
      <vt:lpstr>Calibri</vt:lpstr>
      <vt:lpstr>Calibri Light</vt:lpstr>
      <vt:lpstr>方正宋刻本秀楷简体</vt:lpstr>
      <vt:lpstr>方正兰亭黑_GBK</vt:lpstr>
      <vt:lpstr>Lifeline JL</vt:lpstr>
      <vt:lpstr>Calibri</vt:lpstr>
      <vt:lpstr>华文行楷</vt:lpstr>
      <vt:lpstr>Arial</vt:lpstr>
      <vt:lpstr>微软雅黑 Light</vt:lpstr>
      <vt:lpstr>Yu Gothic UI</vt:lpstr>
      <vt:lpstr>Segoe Print</vt:lpstr>
      <vt:lpstr>黑体</vt:lpstr>
      <vt:lpstr>PMingLiU</vt:lpstr>
      <vt:lpstr>Adobe 明體 Std L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多彩复古答辩</dc:title>
  <dc:creator>PC</dc:creator>
  <cp:lastModifiedBy>于欣汝</cp:lastModifiedBy>
  <cp:revision>36</cp:revision>
  <dcterms:created xsi:type="dcterms:W3CDTF">2017-04-01T14:37:00Z</dcterms:created>
  <dcterms:modified xsi:type="dcterms:W3CDTF">2017-05-21T06:21:29Z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