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d5f858d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d5f858d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a2b54ad6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a2b54ad6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a2b54ad6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a2b54ad6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a2b54ad6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a2b54ad6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a2b54ad6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a2b54ad6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a2b54ad6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a2b54ad6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a2b54ad64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a2b54ad64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a2b54ad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a2b54ad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a2b54ad6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a2b54ad6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a2b54ad6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a2b54ad6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d5f858d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d5f858d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a2b54ad6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a2b54ad6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2b54ad6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2b54ad6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a2b54ad6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a2b54ad6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d5f858d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d5f858d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a2b54ad6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a2b54ad6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5f858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d5f858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a2b54ad64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a2b54ad6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2b54ad6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a2b54ad6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a2b54ad6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a2b54ad6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SELEX: DNA pool is transcribed in vitro and RBP is added to the mix; unbound RNA is washed out; binders are reverse transcribed and used in another run;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HT-SELEX uses high throughput sequencing on binders after every run; monitor alternate binders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RNAcompete: Glutathione-S-transferase tagged RBP is incubated in a pool of RNA (RNA in excess). RNA competes for binding; binding sequences are eluted and hybridized to Microarray for analysis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a2b54ad6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a2b54ad6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5f858d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5f858d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d5f858d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d5f858d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600" y="5470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Analysis of autologous binding preferences in RNA binding proteins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600" y="2787375"/>
            <a:ext cx="62121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/>
              <a:t>Bachelor’s project by Moritz Haderer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with contributions by Thomas Kapral and Arthur Theuer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Supervised by B</a:t>
            </a:r>
            <a:r>
              <a:rPr lang="de" sz="1700"/>
              <a:t>ojan Žagrović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700"/>
              <a:t>Žagrović </a:t>
            </a:r>
            <a:r>
              <a:rPr lang="de"/>
              <a:t>research group at Max Perutz Labs Vienna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71600" y="432547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17.03.2022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50"/>
            <a:ext cx="9144000" cy="456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 project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352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11"/>
              <a:t>Generalizing the notion of a “match”</a:t>
            </a:r>
            <a:endParaRPr sz="2911"/>
          </a:p>
        </p:txBody>
      </p:sp>
      <p:sp>
        <p:nvSpPr>
          <p:cNvPr id="357" name="Google Shape;357;p24"/>
          <p:cNvSpPr/>
          <p:nvPr/>
        </p:nvSpPr>
        <p:spPr>
          <a:xfrm>
            <a:off x="2459208" y="3402624"/>
            <a:ext cx="822300" cy="7869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 rot="-3998992">
            <a:off x="2283045" y="4324534"/>
            <a:ext cx="461714" cy="24523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2568892" y="4570357"/>
            <a:ext cx="149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one of our </a:t>
            </a:r>
            <a:r>
              <a:rPr b="1" lang="de" sz="1300">
                <a:latin typeface="Nunito"/>
                <a:ea typeface="Nunito"/>
                <a:cs typeface="Nunito"/>
                <a:sym typeface="Nunito"/>
              </a:rPr>
              <a:t>RBPs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486637" y="3232518"/>
            <a:ext cx="1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AAUAA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4"/>
          <p:cNvSpPr/>
          <p:nvPr/>
        </p:nvSpPr>
        <p:spPr>
          <a:xfrm rot="-3998992">
            <a:off x="461269" y="3726692"/>
            <a:ext cx="461714" cy="24523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697200" y="3966875"/>
            <a:ext cx="149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de" sz="1300">
                <a:latin typeface="Nunito"/>
                <a:ea typeface="Nunito"/>
                <a:cs typeface="Nunito"/>
                <a:sym typeface="Nunito"/>
              </a:rPr>
              <a:t>RBP’s</a:t>
            </a:r>
            <a:r>
              <a:rPr lang="de" sz="1300">
                <a:latin typeface="Nunito"/>
                <a:ea typeface="Nunito"/>
                <a:cs typeface="Nunito"/>
                <a:sym typeface="Nunito"/>
              </a:rPr>
              <a:t> preferred </a:t>
            </a:r>
            <a:r>
              <a:rPr b="1" lang="de" sz="1300">
                <a:latin typeface="Nunito"/>
                <a:ea typeface="Nunito"/>
                <a:cs typeface="Nunito"/>
                <a:sym typeface="Nunito"/>
              </a:rPr>
              <a:t>motif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1052783" y="178352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…UGGC</a:t>
            </a:r>
            <a:r>
              <a:rPr b="1" lang="de" u="sng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b="1" lang="de" u="sng">
                <a:latin typeface="Nunito"/>
                <a:ea typeface="Nunito"/>
                <a:cs typeface="Nunito"/>
                <a:sym typeface="Nunito"/>
              </a:rPr>
              <a:t>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GCAUCA…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4"/>
          <p:cNvSpPr/>
          <p:nvPr/>
        </p:nvSpPr>
        <p:spPr>
          <a:xfrm rot="-3998992">
            <a:off x="1446722" y="2293228"/>
            <a:ext cx="461714" cy="24523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1719108" y="2507515"/>
            <a:ext cx="20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a MATCH in a transcript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 rot="327">
            <a:off x="5414399" y="598725"/>
            <a:ext cx="31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Problem? → in comes: 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The matrix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5724888" y="1084800"/>
            <a:ext cx="2686200" cy="1327827"/>
            <a:chOff x="5278163" y="2243225"/>
            <a:chExt cx="2686200" cy="1327827"/>
          </a:xfrm>
        </p:grpSpPr>
        <p:pic>
          <p:nvPicPr>
            <p:cNvPr id="368" name="Google Shape;3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93952" y="2571752"/>
              <a:ext cx="2654629" cy="99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24"/>
            <p:cNvSpPr txBox="1"/>
            <p:nvPr/>
          </p:nvSpPr>
          <p:spPr>
            <a:xfrm>
              <a:off x="5278163" y="2243225"/>
              <a:ext cx="268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de">
                  <a:latin typeface="Nunito"/>
                  <a:ea typeface="Nunito"/>
                  <a:cs typeface="Nunito"/>
                  <a:sym typeface="Nunito"/>
                </a:rPr>
                <a:t>A	       C 	   G		U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0" name="Google Shape;370;p24"/>
          <p:cNvSpPr txBox="1"/>
          <p:nvPr/>
        </p:nvSpPr>
        <p:spPr>
          <a:xfrm>
            <a:off x="4825200" y="2571750"/>
            <a:ext cx="3744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Each letter has a probability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experimentally determined: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r>
              <a:rPr lang="de" sz="1500">
                <a:latin typeface="Nunito"/>
                <a:ea typeface="Nunito"/>
                <a:cs typeface="Nunito"/>
                <a:sym typeface="Nunito"/>
              </a:rPr>
              <a:t>very similar motifs are bound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above matrix’ favourite motifs: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AAUAA 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AAAAA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0.97 * 0.97 * 0.39 * 0.97 * 0.97 = 0.345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1303800" y="598575"/>
            <a:ext cx="361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Computing a score</a:t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5456300" y="451350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Let’s take a different matrix: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7" name="Google Shape;377;p25"/>
          <p:cNvGrpSpPr/>
          <p:nvPr/>
        </p:nvGrpSpPr>
        <p:grpSpPr>
          <a:xfrm>
            <a:off x="5876175" y="851538"/>
            <a:ext cx="1986000" cy="1516725"/>
            <a:chOff x="1145825" y="2839125"/>
            <a:chExt cx="1986000" cy="1516725"/>
          </a:xfrm>
        </p:grpSpPr>
        <p:sp>
          <p:nvSpPr>
            <p:cNvPr id="378" name="Google Shape;378;p25"/>
            <p:cNvSpPr txBox="1"/>
            <p:nvPr/>
          </p:nvSpPr>
          <p:spPr>
            <a:xfrm>
              <a:off x="1145825" y="3093750"/>
              <a:ext cx="19860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0.2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	0.3	0.4	0.1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0.5	0.2	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0.3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	0.0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0.1	0.4	0.0	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0.5</a:t>
              </a:r>
              <a:endParaRPr b="1" u="sng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0.8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	0.0	0.1	0.1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0.6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	0.1	0.0	0.3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9" name="Google Shape;379;p25"/>
            <p:cNvSpPr txBox="1"/>
            <p:nvPr/>
          </p:nvSpPr>
          <p:spPr>
            <a:xfrm>
              <a:off x="1212575" y="2839125"/>
              <a:ext cx="185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>
                  <a:latin typeface="Nunito"/>
                  <a:ea typeface="Nunito"/>
                  <a:cs typeface="Nunito"/>
                  <a:sym typeface="Nunito"/>
                </a:rPr>
                <a:t>A	C	G	U</a:t>
              </a:r>
              <a:endParaRPr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80" name="Google Shape;380;p25"/>
          <p:cNvSpPr txBox="1"/>
          <p:nvPr/>
        </p:nvSpPr>
        <p:spPr>
          <a:xfrm>
            <a:off x="5107808" y="2546075"/>
            <a:ext cx="28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…UGGC</a:t>
            </a:r>
            <a:r>
              <a:rPr b="1" lang="de" u="sng">
                <a:latin typeface="Nunito"/>
                <a:ea typeface="Nunito"/>
                <a:cs typeface="Nunito"/>
                <a:sym typeface="Nunito"/>
              </a:rPr>
              <a:t>AGUAA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GCAUCA…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5"/>
          <p:cNvSpPr/>
          <p:nvPr/>
        </p:nvSpPr>
        <p:spPr>
          <a:xfrm rot="-3998992">
            <a:off x="5631222" y="3062178"/>
            <a:ext cx="461714" cy="24523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5903600" y="3276475"/>
            <a:ext cx="23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Nunito"/>
                <a:ea typeface="Nunito"/>
                <a:cs typeface="Nunito"/>
                <a:sym typeface="Nunito"/>
              </a:rPr>
              <a:t>What’s the score for this motif?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5303900" y="3832375"/>
            <a:ext cx="29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0.2 * 0.3 * 0.5 * 0.8 * 0.6 =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0.0144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712950" y="1629625"/>
            <a:ext cx="42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489750" y="4354525"/>
            <a:ext cx="27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Question: Is this a good score?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7766750" y="4163375"/>
            <a:ext cx="95400" cy="25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 txBox="1"/>
          <p:nvPr/>
        </p:nvSpPr>
        <p:spPr>
          <a:xfrm>
            <a:off x="789450" y="1438650"/>
            <a:ext cx="4318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We want to find 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meaningful matches</a:t>
            </a:r>
            <a:br>
              <a:rPr b="1" lang="de" sz="1600">
                <a:latin typeface="Nunito"/>
                <a:ea typeface="Nunito"/>
                <a:cs typeface="Nunito"/>
                <a:sym typeface="Nunito"/>
              </a:rPr>
            </a:br>
            <a:r>
              <a:rPr lang="de" sz="1600">
                <a:latin typeface="Nunito"/>
                <a:ea typeface="Nunito"/>
                <a:cs typeface="Nunito"/>
                <a:sym typeface="Nunito"/>
              </a:rPr>
              <a:t>a match = a high score for the motif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Determine a “good score”:</a:t>
            </a:r>
            <a:br>
              <a:rPr b="1" lang="de" sz="1600">
                <a:latin typeface="Nunito"/>
                <a:ea typeface="Nunito"/>
                <a:cs typeface="Nunito"/>
                <a:sym typeface="Nunito"/>
              </a:rPr>
            </a:b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compute 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all possible scores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 and cut off bottom 95% → p-value of 0.05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Works for a short motif, but becomes inefficient quickly - different approach?</a:t>
            </a:r>
            <a:br>
              <a:rPr lang="de" sz="1600">
                <a:latin typeface="Nunito"/>
                <a:ea typeface="Nunito"/>
                <a:cs typeface="Nunito"/>
                <a:sym typeface="Nunito"/>
              </a:rPr>
            </a:b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Approximate a cutoff </a:t>
            </a:r>
            <a:br>
              <a:rPr lang="de" sz="1600">
                <a:latin typeface="Nunito"/>
                <a:ea typeface="Nunito"/>
                <a:cs typeface="Nunito"/>
                <a:sym typeface="Nunito"/>
              </a:rPr>
            </a:br>
            <a:r>
              <a:rPr lang="de" sz="1600">
                <a:latin typeface="Nunito"/>
                <a:ea typeface="Nunito"/>
                <a:cs typeface="Nunito"/>
                <a:sym typeface="Nunito"/>
              </a:rPr>
              <a:t>→ score 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possibilities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03800" y="598575"/>
            <a:ext cx="6717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50"/>
              <a:t>Types of matrices: </a:t>
            </a:r>
            <a:br>
              <a:rPr lang="de" sz="2500"/>
            </a:br>
            <a:r>
              <a:rPr lang="de" sz="2500"/>
              <a:t>PFM and PPM</a:t>
            </a:r>
            <a:endParaRPr sz="2500"/>
          </a:p>
        </p:txBody>
      </p:sp>
      <p:sp>
        <p:nvSpPr>
          <p:cNvPr id="393" name="Google Shape;393;p26"/>
          <p:cNvSpPr txBox="1"/>
          <p:nvPr/>
        </p:nvSpPr>
        <p:spPr>
          <a:xfrm>
            <a:off x="636125" y="2562025"/>
            <a:ext cx="183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1	3	5	1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3	3	1	3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3	0	4	3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2	5	2	1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4	5	1	0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2761775" y="2751900"/>
            <a:ext cx="343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674350" y="2212750"/>
            <a:ext cx="16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636125" y="2212750"/>
            <a:ext cx="176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A	C	G	U</a:t>
            </a:r>
            <a:endParaRPr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394300" y="1597125"/>
            <a:ext cx="22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Position frequency matrix (PFM)</a:t>
            </a:r>
            <a:endParaRPr b="1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3430300" y="2540050"/>
            <a:ext cx="183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0.1</a:t>
            </a: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	0.3	0.5	0.1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0.3	0.3	0.1	0.3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0.3	0.0	0.4	0.3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0.2	0.5	0.2	0.1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0.4	0.5	0.1	0.0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468525" y="2190775"/>
            <a:ext cx="16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3502949" y="2190775"/>
            <a:ext cx="176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A	C	G	U</a:t>
            </a:r>
            <a:endParaRPr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3188475" y="1575150"/>
            <a:ext cx="23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Position probability matrix (PPM)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521650" y="4067975"/>
            <a:ext cx="224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Generated from motif counts in experiment</a:t>
            </a:r>
            <a:endParaRPr sz="16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3392025" y="3922850"/>
            <a:ext cx="198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Motif counts (PFM) divided by amount of motifs (here: 10)</a:t>
            </a:r>
            <a:endParaRPr sz="16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5855350" y="2025250"/>
            <a:ext cx="266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PFM is generated from the experiment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easily converted to PPM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PPM is converted to PSSM (see next slide)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50"/>
              <a:t>Types of matrices:</a:t>
            </a:r>
            <a:r>
              <a:rPr lang="de"/>
              <a:t> </a:t>
            </a:r>
            <a:br>
              <a:rPr lang="de"/>
            </a:br>
            <a:r>
              <a:rPr lang="de" sz="2022"/>
              <a:t>Position-specific scoring matrix (aka. Position weight matrix)</a:t>
            </a:r>
            <a:endParaRPr sz="2022"/>
          </a:p>
        </p:txBody>
      </p:sp>
      <p:sp>
        <p:nvSpPr>
          <p:cNvPr id="410" name="Google Shape;410;p27"/>
          <p:cNvSpPr txBox="1"/>
          <p:nvPr/>
        </p:nvSpPr>
        <p:spPr>
          <a:xfrm>
            <a:off x="864425" y="2946606"/>
            <a:ext cx="3450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-1.32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      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0.26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         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1            -1.32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0.26        0.26         -1.32          0.26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0.26         -inf           0.67          0.26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-0.32           1            -0.32         -1.32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  0.67           1            -1.32          -inf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1288721" y="2617340"/>
            <a:ext cx="2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1027425" y="2541150"/>
            <a:ext cx="31320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A  	         C	        G	         U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786975" y="1843200"/>
            <a:ext cx="3372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latin typeface="Nunito"/>
                <a:ea typeface="Nunito"/>
                <a:cs typeface="Nunito"/>
                <a:sym typeface="Nunito"/>
              </a:rPr>
              <a:t>Position-specific scoring matrix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 (PSSM aka. PWM)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4572000" y="1826475"/>
            <a:ext cx="4136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uses “Log-likelihood ratios”: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r>
              <a:rPr lang="de" sz="1500">
                <a:latin typeface="Nunito"/>
                <a:ea typeface="Nunito"/>
                <a:cs typeface="Nunito"/>
                <a:sym typeface="Nunito"/>
              </a:rPr>
              <a:t>depends on the 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background nucleotide distribution</a:t>
            </a:r>
            <a:br>
              <a:rPr lang="de" sz="1500">
                <a:latin typeface="Nunito"/>
                <a:ea typeface="Nunito"/>
                <a:cs typeface="Nunito"/>
                <a:sym typeface="Nunito"/>
              </a:rPr>
            </a:b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A: 0.25  C: 0.25  G: 0.25  U:0.25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calculation:  l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og2( 0.1 / 0.25 ) = -1.32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negative values: less likely than background would suggest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Used in my analysis for scoring a motif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Analysis tool: FIMO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/>
          <p:nvPr>
            <p:ph type="title"/>
          </p:nvPr>
        </p:nvSpPr>
        <p:spPr>
          <a:xfrm>
            <a:off x="1303800" y="446175"/>
            <a:ext cx="69081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FIMO </a:t>
            </a:r>
            <a:r>
              <a:rPr lang="de" sz="2488"/>
              <a:t>- Find individual motif occurrences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200"/>
              <a:t>Charles E. Grant, Timothy L. Bailey and William Stafford Noble, "FIMO: Scanning for occurrences of a given motif", Bioinformatics 27(7):1017-1018, 2011</a:t>
            </a:r>
            <a:endParaRPr b="0" sz="1200"/>
          </a:p>
        </p:txBody>
      </p:sp>
      <p:sp>
        <p:nvSpPr>
          <p:cNvPr id="425" name="Google Shape;425;p29"/>
          <p:cNvSpPr txBox="1"/>
          <p:nvPr>
            <p:ph idx="1" type="body"/>
          </p:nvPr>
        </p:nvSpPr>
        <p:spPr>
          <a:xfrm>
            <a:off x="692700" y="1481175"/>
            <a:ext cx="70305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Converts matrices to PSSMs (with log-likelihood ratios)</a:t>
            </a:r>
            <a:br>
              <a:rPr lang="d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Runs every RBP motif matrix over every </a:t>
            </a:r>
            <a:br>
              <a:rPr lang="de" sz="1800"/>
            </a:br>
            <a:r>
              <a:rPr lang="de" sz="1800"/>
              <a:t>position of a sequence &amp; calculates a score</a:t>
            </a:r>
            <a:br>
              <a:rPr lang="d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Determines a p-value for every score</a:t>
            </a:r>
            <a:br>
              <a:rPr lang="de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If p-value &lt; user-specified p-value cutoff → </a:t>
            </a:r>
            <a:r>
              <a:rPr b="1" lang="de" sz="1800"/>
              <a:t>MATCH!</a:t>
            </a:r>
            <a:endParaRPr b="1" sz="1800"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5948258" y="2024850"/>
            <a:ext cx="2832900" cy="1086000"/>
            <a:chOff x="1492058" y="3131725"/>
            <a:chExt cx="2832900" cy="1086000"/>
          </a:xfrm>
        </p:grpSpPr>
        <p:sp>
          <p:nvSpPr>
            <p:cNvPr id="427" name="Google Shape;427;p29"/>
            <p:cNvSpPr txBox="1"/>
            <p:nvPr/>
          </p:nvSpPr>
          <p:spPr>
            <a:xfrm>
              <a:off x="1492058" y="3131725"/>
              <a:ext cx="28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…UGGC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GUAA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G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CAUCA…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" name="Google Shape;428;p29"/>
            <p:cNvSpPr txBox="1"/>
            <p:nvPr/>
          </p:nvSpPr>
          <p:spPr>
            <a:xfrm>
              <a:off x="1492058" y="3360325"/>
              <a:ext cx="28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…UGGC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AG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UAA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GC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AUCA…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" name="Google Shape;429;p29"/>
            <p:cNvSpPr txBox="1"/>
            <p:nvPr/>
          </p:nvSpPr>
          <p:spPr>
            <a:xfrm>
              <a:off x="1492058" y="3588925"/>
              <a:ext cx="28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…UGGC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AGU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AA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GCA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UCA…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1492058" y="3817525"/>
              <a:ext cx="28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…UGGCAGU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AGCA</a:t>
              </a:r>
              <a:r>
                <a:rPr b="1" lang="de" u="sng">
                  <a:latin typeface="Nunito"/>
                  <a:ea typeface="Nunito"/>
                  <a:cs typeface="Nunito"/>
                  <a:sym typeface="Nunito"/>
                </a:rPr>
                <a:t>U</a:t>
              </a: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CA…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31" name="Google Shape;431;p29"/>
          <p:cNvSpPr txBox="1"/>
          <p:nvPr/>
        </p:nvSpPr>
        <p:spPr>
          <a:xfrm>
            <a:off x="1246677" y="4259775"/>
            <a:ext cx="715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Sequence: “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UGGCAGUA</a:t>
            </a:r>
            <a:r>
              <a:rPr b="1" lang="de" sz="1500" u="sng">
                <a:latin typeface="Nunito"/>
                <a:ea typeface="Nunito"/>
                <a:cs typeface="Nunito"/>
                <a:sym typeface="Nunito"/>
              </a:rPr>
              <a:t>AGCAU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CA”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Nunito"/>
                <a:ea typeface="Nunito"/>
                <a:cs typeface="Nunito"/>
                <a:sym typeface="Nunito"/>
              </a:rPr>
              <a:t>  Motif  “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AGCAU</a:t>
            </a:r>
            <a:r>
              <a:rPr lang="de" sz="1500">
                <a:latin typeface="Nunito"/>
                <a:ea typeface="Nunito"/>
                <a:cs typeface="Nunito"/>
                <a:sym typeface="Nunito"/>
              </a:rPr>
              <a:t>” reaches a low enough p-value → </a:t>
            </a:r>
            <a:r>
              <a:rPr b="1" lang="de" sz="1500">
                <a:latin typeface="Nunito"/>
                <a:ea typeface="Nunito"/>
                <a:cs typeface="Nunito"/>
                <a:sym typeface="Nunito"/>
              </a:rPr>
              <a:t>MATCH!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FIMO found matches - what now?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534725" y="1659025"/>
            <a:ext cx="79443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Our </a:t>
            </a:r>
            <a:r>
              <a:rPr lang="de" sz="1600">
                <a:solidFill>
                  <a:srgbClr val="9900FF"/>
                </a:solidFill>
              </a:rPr>
              <a:t>170 RBP motif matrices</a:t>
            </a:r>
            <a:r>
              <a:rPr lang="de" sz="1600"/>
              <a:t> met every transcript (</a:t>
            </a:r>
            <a:r>
              <a:rPr lang="de" sz="1600">
                <a:solidFill>
                  <a:srgbClr val="980000"/>
                </a:solidFill>
              </a:rPr>
              <a:t>18 000~ protein transcripts</a:t>
            </a:r>
            <a:r>
              <a:rPr lang="de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For each </a:t>
            </a:r>
            <a:r>
              <a:rPr b="1" lang="de" sz="1600"/>
              <a:t>RBP motif - transcript pair</a:t>
            </a:r>
            <a:r>
              <a:rPr lang="de" sz="1600"/>
              <a:t> a </a:t>
            </a:r>
            <a:r>
              <a:rPr b="1" lang="de" sz="1600"/>
              <a:t>coverage</a:t>
            </a:r>
            <a:r>
              <a:rPr lang="de" sz="1600"/>
              <a:t> value is calculated:</a:t>
            </a:r>
            <a:endParaRPr sz="1600"/>
          </a:p>
        </p:txBody>
      </p:sp>
      <p:sp>
        <p:nvSpPr>
          <p:cNvPr id="438" name="Google Shape;438;p30"/>
          <p:cNvSpPr txBox="1"/>
          <p:nvPr/>
        </p:nvSpPr>
        <p:spPr>
          <a:xfrm>
            <a:off x="1018077" y="2430975"/>
            <a:ext cx="71562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Transcript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: “UGGCAGUA</a:t>
            </a:r>
            <a:r>
              <a:rPr b="1" lang="de" sz="1600" u="sng">
                <a:latin typeface="Nunito"/>
                <a:ea typeface="Nunito"/>
                <a:cs typeface="Nunito"/>
                <a:sym typeface="Nunito"/>
              </a:rPr>
              <a:t>AGCAU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CA”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    RBP motif  “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AGCAU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” has a low enough p-value → 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MATCH!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Coverage: 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Transcript 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letters are turned into zeros:</a:t>
            </a:r>
            <a:br>
              <a:rPr lang="de" sz="1600">
                <a:latin typeface="Nunito"/>
                <a:ea typeface="Nunito"/>
                <a:cs typeface="Nunito"/>
                <a:sym typeface="Nunito"/>
              </a:rPr>
            </a:br>
            <a:r>
              <a:rPr lang="de" sz="1600">
                <a:latin typeface="Nunito"/>
                <a:ea typeface="Nunito"/>
                <a:cs typeface="Nunito"/>
                <a:sym typeface="Nunito"/>
              </a:rPr>
              <a:t>		 00000000</a:t>
            </a:r>
            <a:r>
              <a:rPr b="1" lang="de" sz="1600" u="sng">
                <a:latin typeface="Nunito"/>
                <a:ea typeface="Nunito"/>
                <a:cs typeface="Nunito"/>
                <a:sym typeface="Nunito"/>
              </a:rPr>
              <a:t>00000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0 → MATCHED part turned into ones:</a:t>
            </a:r>
            <a:br>
              <a:rPr lang="de" sz="1600">
                <a:latin typeface="Nunito"/>
                <a:ea typeface="Nunito"/>
                <a:cs typeface="Nunito"/>
                <a:sym typeface="Nunito"/>
              </a:rPr>
            </a:br>
            <a:r>
              <a:rPr lang="de" sz="1600">
                <a:latin typeface="Nunito"/>
                <a:ea typeface="Nunito"/>
                <a:cs typeface="Nunito"/>
                <a:sym typeface="Nunito"/>
              </a:rPr>
              <a:t>		 00000000</a:t>
            </a:r>
            <a:r>
              <a:rPr b="1" lang="de" sz="1600" u="sng">
                <a:latin typeface="Nunito"/>
                <a:ea typeface="Nunito"/>
                <a:cs typeface="Nunito"/>
                <a:sym typeface="Nunito"/>
              </a:rPr>
              <a:t>11111</a:t>
            </a:r>
            <a:r>
              <a:rPr lang="de" sz="1600">
                <a:latin typeface="Nunito"/>
                <a:ea typeface="Nunito"/>
                <a:cs typeface="Nunito"/>
                <a:sym typeface="Nunito"/>
              </a:rPr>
              <a:t>0 → MEAN of sequence is calculated:</a:t>
            </a:r>
            <a:br>
              <a:rPr lang="de" sz="1600">
                <a:latin typeface="Nunito"/>
                <a:ea typeface="Nunito"/>
                <a:cs typeface="Nunito"/>
                <a:sym typeface="Nunito"/>
              </a:rPr>
            </a:br>
            <a:r>
              <a:rPr lang="de" sz="1600">
                <a:latin typeface="Nunito"/>
                <a:ea typeface="Nunito"/>
                <a:cs typeface="Nunito"/>
                <a:sym typeface="Nunito"/>
              </a:rPr>
              <a:t>		 sum = 5, length = 14 → mean = 5/14 = </a:t>
            </a: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0.36 ← coverage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FIMO found matches - what now?</a:t>
            </a:r>
            <a:endParaRPr/>
          </a:p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1056750" y="1597875"/>
            <a:ext cx="70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Each RBP motif now has 10 000~ coverage values (one per sequence)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z-score for each coverage value is calculated:</a:t>
            </a:r>
            <a:endParaRPr sz="1600"/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38" y="2571438"/>
            <a:ext cx="1672125" cy="12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1"/>
          <p:cNvSpPr txBox="1"/>
          <p:nvPr/>
        </p:nvSpPr>
        <p:spPr>
          <a:xfrm>
            <a:off x="3426175" y="2800350"/>
            <a:ext cx="52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x = coverage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µ = mean of all coverages per RBP motif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latin typeface="Nunito"/>
                <a:ea typeface="Nunito"/>
                <a:cs typeface="Nunito"/>
                <a:sym typeface="Nunito"/>
              </a:rPr>
              <a:t>σ = standard deviation of all coverages per RBP motif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1445700" y="4209875"/>
            <a:ext cx="625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— Finally: z-scores are plotted and their p-values calculated —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285" name="Google Shape;285;p14"/>
          <p:cNvSpPr txBox="1"/>
          <p:nvPr>
            <p:ph idx="4294967295" type="body"/>
          </p:nvPr>
        </p:nvSpPr>
        <p:spPr>
          <a:xfrm>
            <a:off x="1303800" y="1521675"/>
            <a:ext cx="55542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de" sz="2000">
                <a:solidFill>
                  <a:schemeClr val="lt1"/>
                </a:solidFill>
              </a:rPr>
              <a:t>The big picture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de" sz="2000">
                <a:solidFill>
                  <a:schemeClr val="lt1"/>
                </a:solidFill>
              </a:rPr>
              <a:t>The dataset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de" sz="2000">
                <a:solidFill>
                  <a:schemeClr val="lt1"/>
                </a:solidFill>
              </a:rPr>
              <a:t>Previous approaches and results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de" sz="2000">
                <a:solidFill>
                  <a:schemeClr val="lt1"/>
                </a:solidFill>
              </a:rPr>
              <a:t>My project</a:t>
            </a:r>
            <a:endParaRPr sz="20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de" sz="1800">
                <a:solidFill>
                  <a:schemeClr val="lt1"/>
                </a:solidFill>
              </a:rPr>
              <a:t>Generalizing the notion of a “match”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de" sz="1800">
                <a:solidFill>
                  <a:schemeClr val="lt1"/>
                </a:solidFill>
              </a:rPr>
              <a:t>FIMO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de" sz="1800">
                <a:solidFill>
                  <a:schemeClr val="lt1"/>
                </a:solidFill>
              </a:rPr>
              <a:t>Preliminary results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de" sz="1800">
                <a:solidFill>
                  <a:schemeClr val="lt1"/>
                </a:solidFill>
              </a:rPr>
              <a:t>Current topics</a:t>
            </a:r>
            <a:endParaRPr sz="18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de" sz="2000">
                <a:solidFill>
                  <a:schemeClr val="lt1"/>
                </a:solidFill>
              </a:rPr>
              <a:t>Acknowledgements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Preliminary 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52400"/>
            <a:ext cx="9143999" cy="488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topics</a:t>
            </a:r>
            <a:endParaRPr/>
          </a:p>
        </p:txBody>
      </p:sp>
      <p:sp>
        <p:nvSpPr>
          <p:cNvPr id="463" name="Google Shape;463;p34"/>
          <p:cNvSpPr txBox="1"/>
          <p:nvPr>
            <p:ph idx="1" type="body"/>
          </p:nvPr>
        </p:nvSpPr>
        <p:spPr>
          <a:xfrm>
            <a:off x="975900" y="1166025"/>
            <a:ext cx="73584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P-value cutoff of 0.001 was too stringent to give meaningful results</a:t>
            </a:r>
            <a:br>
              <a:rPr lang="de" sz="1700"/>
            </a:br>
            <a:r>
              <a:rPr b="1" lang="de" sz="1700"/>
              <a:t>→ how well does the RBP motif have to fit the sequence?</a:t>
            </a:r>
            <a:br>
              <a:rPr b="1" lang="de" sz="1700"/>
            </a:b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Less stringent cutoff leads to more “valid” matches </a:t>
            </a:r>
            <a:br>
              <a:rPr lang="de" sz="1700"/>
            </a:br>
            <a:r>
              <a:rPr b="1" lang="de" sz="1700"/>
              <a:t>→ less smoothly distributed results?</a:t>
            </a:r>
            <a:br>
              <a:rPr lang="de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FIMO analysis with a p-value cutoff of 0.01 yielded 100gb~ of data </a:t>
            </a:r>
            <a:br>
              <a:rPr lang="de" sz="1700"/>
            </a:br>
            <a:r>
              <a:rPr lang="de" sz="1700"/>
              <a:t>→ code needs to be adapted to handle it without RAM problems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>
            <p:ph type="title"/>
          </p:nvPr>
        </p:nvSpPr>
        <p:spPr>
          <a:xfrm>
            <a:off x="824000" y="611200"/>
            <a:ext cx="5857800" cy="10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Acknowledgements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1508050" y="2462425"/>
            <a:ext cx="6717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Bojan Žagrović</a:t>
            </a:r>
            <a:r>
              <a:rPr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supervising my project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Thomas Kapral</a:t>
            </a:r>
            <a:r>
              <a:rPr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the invaluable support and the technical groundwork</a:t>
            </a:r>
            <a:br>
              <a:rPr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b="1"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Arthur Theuer</a:t>
            </a:r>
            <a:r>
              <a:rPr lang="de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laying the foundation for my project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824000" y="1733200"/>
            <a:ext cx="261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thanks to …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>
            <p:ph type="title"/>
          </p:nvPr>
        </p:nvSpPr>
        <p:spPr>
          <a:xfrm>
            <a:off x="824000" y="763600"/>
            <a:ext cx="63540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Thanks for the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big picture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679950" y="1521000"/>
            <a:ext cx="793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Investigating binding preferences of </a:t>
            </a:r>
            <a:r>
              <a:rPr b="1" lang="de" sz="1500"/>
              <a:t>RNA binding proteins</a:t>
            </a:r>
            <a:r>
              <a:rPr lang="de" sz="1500"/>
              <a:t> (RBPs)</a:t>
            </a:r>
            <a:br>
              <a:rPr lang="de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Complementarity hypothesis suggests </a:t>
            </a:r>
            <a:r>
              <a:rPr b="1" lang="de" sz="1500"/>
              <a:t>higher affinity of RBPs for their own mRNAs</a:t>
            </a:r>
            <a:endParaRPr b="1" sz="1500"/>
          </a:p>
        </p:txBody>
      </p:sp>
      <p:sp>
        <p:nvSpPr>
          <p:cNvPr id="292" name="Google Shape;292;p15"/>
          <p:cNvSpPr/>
          <p:nvPr/>
        </p:nvSpPr>
        <p:spPr>
          <a:xfrm>
            <a:off x="601573" y="2710275"/>
            <a:ext cx="707700" cy="707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 rot="-4053385">
            <a:off x="442375" y="3543352"/>
            <a:ext cx="412548" cy="21237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695949" y="3760350"/>
            <a:ext cx="145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an RBP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878950" y="3075775"/>
            <a:ext cx="8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AAUAA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 rot="-4053385">
            <a:off x="1849517" y="3524217"/>
            <a:ext cx="412548" cy="21237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2060150" y="3736125"/>
            <a:ext cx="15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the RBP’s preferred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motif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139850" y="2713175"/>
            <a:ext cx="39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…UGCAAGC</a:t>
            </a:r>
            <a:r>
              <a:rPr b="1"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AAUAA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GUCAUUGCCGUAUUA…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 rot="-4054329">
            <a:off x="4324638" y="3135480"/>
            <a:ext cx="254771" cy="10624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4430575" y="3135450"/>
            <a:ext cx="26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MATCH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in a random mRNA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4130450" y="3856175"/>
            <a:ext cx="39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…</a:t>
            </a:r>
            <a:r>
              <a:rPr b="1"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AAUAA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AAUAA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GUCAU</a:t>
            </a:r>
            <a:r>
              <a:rPr b="1" lang="de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AAUAA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UAUUA…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5361000" y="4294825"/>
            <a:ext cx="32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MATCHES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in the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autologous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mRNA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 rot="-4054329">
            <a:off x="5239038" y="4278480"/>
            <a:ext cx="254771" cy="106246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761000" y="2937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ATtRACT and HT-SELEX databases</a:t>
            </a:r>
            <a:r>
              <a:rPr b="0" lang="de" sz="1400"/>
              <a:t>	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400"/>
              <a:t> 	 </a:t>
            </a:r>
            <a:endParaRPr b="0" sz="1400"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781050" y="1140450"/>
            <a:ext cx="37125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42">
                <a:solidFill>
                  <a:srgbClr val="0000FF"/>
                </a:solidFill>
              </a:rPr>
              <a:t>ATtRACT</a:t>
            </a:r>
            <a:r>
              <a:rPr b="1" lang="de" sz="1442">
                <a:solidFill>
                  <a:srgbClr val="0000FF"/>
                </a:solidFill>
              </a:rPr>
              <a:t> </a:t>
            </a:r>
            <a:br>
              <a:rPr lang="de" sz="1042">
                <a:solidFill>
                  <a:srgbClr val="000000"/>
                </a:solidFill>
              </a:rPr>
            </a:br>
            <a:r>
              <a:rPr lang="de" sz="1182">
                <a:solidFill>
                  <a:srgbClr val="0000FF"/>
                </a:solidFill>
              </a:rPr>
              <a:t>A</a:t>
            </a:r>
            <a:r>
              <a:rPr lang="de" sz="1182"/>
              <a:t> da</a:t>
            </a:r>
            <a:r>
              <a:rPr lang="de" sz="1182">
                <a:solidFill>
                  <a:srgbClr val="0000FF"/>
                </a:solidFill>
              </a:rPr>
              <a:t>T</a:t>
            </a:r>
            <a:r>
              <a:rPr lang="de" sz="1182"/>
              <a:t>abase of</a:t>
            </a:r>
            <a:r>
              <a:rPr lang="de" sz="1182">
                <a:solidFill>
                  <a:srgbClr val="0000FF"/>
                </a:solidFill>
              </a:rPr>
              <a:t> R</a:t>
            </a:r>
            <a:r>
              <a:rPr lang="de" sz="1182"/>
              <a:t>NA binding proteins and</a:t>
            </a:r>
            <a:r>
              <a:rPr lang="de" sz="1182">
                <a:solidFill>
                  <a:srgbClr val="0000FF"/>
                </a:solidFill>
              </a:rPr>
              <a:t> A</a:t>
            </a:r>
            <a:r>
              <a:rPr lang="de" sz="1182"/>
              <a:t>sso</a:t>
            </a:r>
            <a:r>
              <a:rPr lang="de" sz="1182">
                <a:solidFill>
                  <a:srgbClr val="0000FF"/>
                </a:solidFill>
              </a:rPr>
              <a:t>C</a:t>
            </a:r>
            <a:r>
              <a:rPr lang="de" sz="1182"/>
              <a:t>iated mo</a:t>
            </a:r>
            <a:r>
              <a:rPr lang="de" sz="1182">
                <a:solidFill>
                  <a:srgbClr val="0000FF"/>
                </a:solidFill>
              </a:rPr>
              <a:t>T</a:t>
            </a:r>
            <a:r>
              <a:rPr lang="de" sz="1182"/>
              <a:t>ifs</a:t>
            </a:r>
            <a:br>
              <a:rPr lang="de" sz="1182"/>
            </a:br>
            <a:endParaRPr sz="1182"/>
          </a:p>
          <a:p>
            <a:pPr indent="-303679" lvl="0" marL="457200" rtl="0" algn="l">
              <a:spcBef>
                <a:spcPts val="1200"/>
              </a:spcBef>
              <a:spcAft>
                <a:spcPts val="0"/>
              </a:spcAft>
              <a:buSzPts val="1182"/>
              <a:buChar char="●"/>
            </a:pPr>
            <a:r>
              <a:rPr lang="de" sz="1182"/>
              <a:t>Collection of RBPs + motifs from various sources</a:t>
            </a:r>
            <a:br>
              <a:rPr lang="de" sz="1182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Motif lengths between </a:t>
            </a:r>
            <a:r>
              <a:rPr b="1" lang="de"/>
              <a:t>4 and 12 nt</a:t>
            </a:r>
            <a:br>
              <a:rPr b="1"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My analysis: Human RBPs determined by </a:t>
            </a:r>
            <a:r>
              <a:rPr b="1" lang="de"/>
              <a:t>RNAcompete </a:t>
            </a:r>
            <a:r>
              <a:rPr lang="de"/>
              <a:t>and </a:t>
            </a:r>
            <a:r>
              <a:rPr b="1" lang="de"/>
              <a:t>SELEX</a:t>
            </a:r>
            <a:br>
              <a:rPr b="1" lang="de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RNAcompete: </a:t>
            </a:r>
            <a:r>
              <a:rPr b="1" lang="de"/>
              <a:t>77</a:t>
            </a:r>
            <a:r>
              <a:rPr lang="de"/>
              <a:t> motifs</a:t>
            </a:r>
            <a:br>
              <a:rPr lang="de"/>
            </a:br>
            <a:r>
              <a:rPr lang="de"/>
              <a:t>SELEX: </a:t>
            </a:r>
            <a:r>
              <a:rPr b="1" lang="de"/>
              <a:t>44 </a:t>
            </a:r>
            <a:r>
              <a:rPr lang="de"/>
              <a:t>motifs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4648200" y="1022513"/>
            <a:ext cx="383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HT-SELEX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de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Large experiment yielding 145 binding models for 86 RBPs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Motif lengths between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6 and 21 nt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contains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structural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linear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motifs</a:t>
            </a:r>
            <a:br>
              <a:rPr lang="de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My analysis: linear motifs - 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49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motifs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4879500" y="3681325"/>
            <a:ext cx="3608100" cy="400200"/>
          </a:xfrm>
          <a:prstGeom prst="rect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77 + 44 + 49 = </a:t>
            </a:r>
            <a:r>
              <a:rPr b="1" lang="de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170 RBPs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 used in analysis</a:t>
            </a:r>
            <a:endParaRPr>
              <a:solidFill>
                <a:srgbClr val="303030"/>
              </a:solidFill>
              <a:highlight>
                <a:schemeClr val="lt1"/>
              </a:highlight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4803150" y="4339125"/>
            <a:ext cx="416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03030"/>
                </a:solidFill>
                <a:highlight>
                  <a:schemeClr val="lt1"/>
                </a:highlight>
              </a:rPr>
              <a:t>Jolma A, Zhang J, Mondragón E, et al. Binding specificities of human RNA-binding proteins toward structured and linear RNA sequences. </a:t>
            </a:r>
            <a:r>
              <a:rPr i="1" lang="de" sz="1000">
                <a:solidFill>
                  <a:srgbClr val="303030"/>
                </a:solidFill>
                <a:highlight>
                  <a:schemeClr val="lt1"/>
                </a:highlight>
              </a:rPr>
              <a:t>Genome Res</a:t>
            </a:r>
            <a:r>
              <a:rPr lang="de" sz="1000">
                <a:solidFill>
                  <a:srgbClr val="303030"/>
                </a:solidFill>
                <a:highlight>
                  <a:schemeClr val="lt1"/>
                </a:highlight>
              </a:rPr>
              <a:t>. 2020;30(7):962-973. doi:10.1101/gr.258848.119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247650" y="4357800"/>
            <a:ext cx="45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303030"/>
                </a:solidFill>
                <a:highlight>
                  <a:schemeClr val="lt1"/>
                </a:highlight>
              </a:rPr>
              <a:t>Giudice G, Sánchez-Cabo F, Torroja C, Lara-Pezzi E. ATtRACT-a database of RNA-binding proteins and associated motifs. </a:t>
            </a:r>
            <a:r>
              <a:rPr i="1" lang="de" sz="1000">
                <a:solidFill>
                  <a:srgbClr val="303030"/>
                </a:solidFill>
                <a:highlight>
                  <a:schemeClr val="lt1"/>
                </a:highlight>
              </a:rPr>
              <a:t>Database (Oxford)</a:t>
            </a:r>
            <a:r>
              <a:rPr lang="de" sz="1000">
                <a:solidFill>
                  <a:srgbClr val="303030"/>
                </a:solidFill>
                <a:highlight>
                  <a:schemeClr val="lt1"/>
                </a:highlight>
              </a:rPr>
              <a:t>. 2016;2016:baw035. Published 2016 Apr 7. doi:10.1093/database/baw035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1650450" y="4123750"/>
            <a:ext cx="58431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Figure 1: SELEX/HT-SELEX and RNAcompete experiments.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Cook KB, Hughes TR, Morris QD.</a:t>
            </a:r>
            <a:r>
              <a:rPr lang="de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de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High-throughput characterization of protein-RNA interactions</a:t>
            </a:r>
            <a:r>
              <a:rPr lang="de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Brief Funct Genomics. 2015 Jan;14(1):74-89. doi: 10.1093/bfgp/elu047. Epub 2014 Dec 13. PMID: 25504152; PMCID: PMC4303715.</a:t>
            </a:r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38" y="378450"/>
            <a:ext cx="6817925" cy="35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598575"/>
            <a:ext cx="70305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MANE select transcriptome database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846600" y="1476475"/>
            <a:ext cx="75630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Joins Ensembl and RefSeq databases into one</a:t>
            </a:r>
            <a:br>
              <a:rPr lang="de" sz="1700"/>
            </a:b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contains </a:t>
            </a:r>
            <a:r>
              <a:rPr b="1" lang="de" sz="1700">
                <a:solidFill>
                  <a:srgbClr val="980000"/>
                </a:solidFill>
              </a:rPr>
              <a:t>transcripts of ~18 000 proteins</a:t>
            </a:r>
            <a:r>
              <a:rPr lang="de" sz="1700"/>
              <a:t> of the human transcriptome (~98% of protein coding genes)</a:t>
            </a:r>
            <a:br>
              <a:rPr lang="de" sz="1700"/>
            </a:b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3’-UTR, coding sequence (CDS) and 5’-UTR available</a:t>
            </a:r>
            <a:br>
              <a:rPr lang="de" sz="1700"/>
            </a:b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serves as </a:t>
            </a:r>
            <a:r>
              <a:rPr b="1" lang="de" sz="1700"/>
              <a:t>“background”</a:t>
            </a:r>
            <a:r>
              <a:rPr lang="de" sz="1700"/>
              <a:t> in our analysis</a:t>
            </a:r>
            <a:br>
              <a:rPr lang="de" sz="1700"/>
            </a:br>
            <a:r>
              <a:rPr lang="de" sz="1700"/>
              <a:t> </a:t>
            </a:r>
            <a:endParaRPr sz="1700"/>
          </a:p>
          <a:p>
            <a:pPr indent="0" lvl="0" marL="45720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700"/>
              <a:t>— </a:t>
            </a:r>
            <a:r>
              <a:rPr b="1" lang="de" sz="1700"/>
              <a:t>Does an RBP’s motif match the RBP’s own mRNA more closely than it matches any random mRNA from the whole transcript? —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824000" y="1613825"/>
            <a:ext cx="517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Previous approaches and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900"/>
              <a:t>By Arthur Theuer and Thomas Kapral</a:t>
            </a:r>
            <a:endParaRPr b="0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Previous approaches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692700" y="1671325"/>
            <a:ext cx="77586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Looked at how frequently RBP motifs matched protein transcripts</a:t>
            </a:r>
            <a:br>
              <a:rPr lang="de" sz="1700"/>
            </a:br>
            <a:r>
              <a:rPr lang="de" sz="1700"/>
              <a:t>→ notion of how well a transcript is “covered” by an RBP motif: </a:t>
            </a:r>
            <a:r>
              <a:rPr b="1" lang="de" sz="1700"/>
              <a:t>coverage</a:t>
            </a:r>
            <a:br>
              <a:rPr b="1" lang="de" sz="1700"/>
            </a:b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Different approaches in determining </a:t>
            </a:r>
            <a:r>
              <a:rPr b="1" lang="de" sz="1700"/>
              <a:t>coverage:</a:t>
            </a:r>
            <a:br>
              <a:rPr lang="de" sz="1700"/>
            </a:br>
            <a:r>
              <a:rPr lang="de" sz="1700"/>
              <a:t>exact matching, in-silico translation, position probability matrices</a:t>
            </a:r>
            <a:br>
              <a:rPr lang="de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Calculated </a:t>
            </a:r>
            <a:r>
              <a:rPr b="1" lang="de" sz="1700"/>
              <a:t>z-scores </a:t>
            </a:r>
            <a:r>
              <a:rPr lang="de" sz="1700"/>
              <a:t>for motif-transcript-coverage</a:t>
            </a:r>
            <a:br>
              <a:rPr lang="de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reported significant enrichment in autologous matching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