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0" r:id="rId1"/>
  </p:sldMasterIdLst>
  <p:notesMasterIdLst>
    <p:notesMasterId r:id="rId35"/>
  </p:notesMasterIdLst>
  <p:sldIdLst>
    <p:sldId id="256" r:id="rId2"/>
    <p:sldId id="264" r:id="rId3"/>
    <p:sldId id="320" r:id="rId4"/>
    <p:sldId id="322" r:id="rId5"/>
    <p:sldId id="288" r:id="rId6"/>
    <p:sldId id="289" r:id="rId7"/>
    <p:sldId id="290" r:id="rId8"/>
    <p:sldId id="309" r:id="rId9"/>
    <p:sldId id="291" r:id="rId10"/>
    <p:sldId id="299" r:id="rId11"/>
    <p:sldId id="329" r:id="rId12"/>
    <p:sldId id="312" r:id="rId13"/>
    <p:sldId id="315" r:id="rId14"/>
    <p:sldId id="323" r:id="rId15"/>
    <p:sldId id="331" r:id="rId16"/>
    <p:sldId id="335" r:id="rId17"/>
    <p:sldId id="330" r:id="rId18"/>
    <p:sldId id="300" r:id="rId19"/>
    <p:sldId id="332" r:id="rId20"/>
    <p:sldId id="333" r:id="rId21"/>
    <p:sldId id="334" r:id="rId22"/>
    <p:sldId id="295" r:id="rId23"/>
    <p:sldId id="328" r:id="rId24"/>
    <p:sldId id="326" r:id="rId25"/>
    <p:sldId id="327" r:id="rId26"/>
    <p:sldId id="325" r:id="rId27"/>
    <p:sldId id="297" r:id="rId28"/>
    <p:sldId id="298" r:id="rId29"/>
    <p:sldId id="339" r:id="rId30"/>
    <p:sldId id="340" r:id="rId31"/>
    <p:sldId id="341" r:id="rId32"/>
    <p:sldId id="267" r:id="rId33"/>
    <p:sldId id="306" r:id="rId34"/>
  </p:sldIdLst>
  <p:sldSz cx="9144000" cy="5143500" type="screen16x9"/>
  <p:notesSz cx="6858000" cy="9144000"/>
  <p:embeddedFontLst>
    <p:embeddedFont>
      <p:font typeface="Arial Black" panose="020B0604020202020204" pitchFamily="34" charset="0"/>
      <p:regular r:id="rId36"/>
      <p:bold r:id="rId37"/>
    </p:embeddedFont>
    <p:embeddedFont>
      <p:font typeface="Calibri" panose="020F0502020204030204" pitchFamily="3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  <p15:guide id="3" pos="2976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2"/>
  </p:normalViewPr>
  <p:slideViewPr>
    <p:cSldViewPr snapToGrid="0">
      <p:cViewPr varScale="1">
        <p:scale>
          <a:sx n="142" d="100"/>
          <a:sy n="142" d="100"/>
        </p:scale>
        <p:origin x="760" y="168"/>
      </p:cViewPr>
      <p:guideLst>
        <p:guide orient="horz" pos="1620"/>
        <p:guide pos="2880"/>
        <p:guide pos="29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font" Target="fonts/font6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0T16:18:22.2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1 978 24575,'123'-47'0,"-1"-1"0,1-1 0,-1 1 0,1-1 0,-1 2 0,1-1 0,-1-1 0,1 1 0,-22 9 0,-22 9 0,22-10 0,20-7 0,1-2 0,0 1 0,-1 0 0,0-1 0,0 2 0,0-2 0,2 1 0,-2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0T21:43:15.624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0 39 24575,'13'0'0,"5"0"0,10 0 0,1 0 0,-6 0 0,-9 0 0,-7 0 0,-1 0 0,2 0 0,3 0 0,2 2 0,1 1 0,2 2 0,0 0 0,-1 0 0,0-1 0,-2 2 0,-5-4 0,0 1 0,-1-3 0,5 0 0,4 0 0,2 0 0,0 0 0,-1 0 0,-1 0 0,-2 0 0,-2 0 0,2 0 0,-1 0 0,1 0 0,-1 0 0,-1 0 0,0-2 0,1-1 0,4 0 0,5-2 0,5 2 0,0 1 0,-4 1 0,-4 1 0,-1 0 0,1 0 0,1 0 0,0-1 0,-5-1 0,-3 0 0,2 1 0,4-1 0,1 0 0,2 1 0,-6 0 0,-4 1 0,-3 0 0,-3 0 0,-1 0 0,0 0 0,0-1 0,0 0 0,-1-1 0,0 0 0,1-1 0,-3 1 0,3-1 0,-2 1 0,1-1 0,0 1 0,0 1 0,-3 1 0,-3 0 0,-8 0 0,-8 0 0,-7-3 0,-1-1 0,2-1 0,5 0 0,5 4 0,3 0 0,3 1 0,1 0 0,0 0 0,1 1 0,0 2 0,2 0 0,-1 1 0,0 0 0,0 0 0,-2-2 0,1-1 0,-2-1 0,-1 0 0,-1 0 0,-1 0 0,0 0 0,0 0 0,1 0 0,-1 0 0,1 0 0,1 0 0,1 0 0,0 0 0,0 0 0,-10 0 0,-12 0 0,-9 0 0,-3 0 0,10 0 0,14 0 0,7-1 0,10 0 0,0 0 0,1-2 0,-1 1 0,-1 1 0,-3-1 0,-8 2 0,-11-2 0,-4 0 0,1-1 0,7 0 0,9 1 0,6 2 0,3 2 0,3 0 0,0 2 0,0-1 0,-1-1 0,-1 0 0,1-2 0,0 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0T21:43:19.645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0 62 24575,'9'0'0,"3"0"0,6 0 0,9 0 0,0 0 0,2 0 0,-3-2 0,-3-1 0,2-1 0,1-1 0,-2 0 0,0 2 0,-4 0 0,-5 2 0,-4 0 0,-3-1 0,1-1 0,2 0 0,0 1 0,1-1 0,-2 0 0,3-1 0,1-2 0,0 2 0,2 1 0,-5 2 0,-1 1 0,-4 0 0,0 0 0,0 0 0,3 0 0,2 0 0,-1 3 0,-1 2 0,0 2 0,0 1 0,1-2 0,-1 1 0,-3-2 0,-2-2 0,-1-2 0,-1-1 0,2 0 0,0 0 0,1 0 0,2 0 0,0 0 0,1 0 0,-3 0 0,-3 0 0,-7 0 0,-8 0 0,-9 0 0,-17 0 0,-4 0 0,3 0 0,5 0 0,15 0 0,4 0 0,3 0 0,3 0 0,4 0 0,1 0 0,1 0 0,0 0 0,0 0 0,-1-1 0,0-1 0,-1-1 0,0-1 0,1-1 0,0-2 0,1 1 0,0 1 0,1 0 0,-1 2 0,1 1 0,-2 1 0,1 1 0,-2 0 0,0 0 0,-2 0 0,-1 0 0,0 0 0,0 0 0,1 0 0,1 0 0,1 0 0,1 0 0,1 0 0,0 0 0,0 0 0,0 2 0,-1 2 0,1 0 0,1 1 0,0-1 0,0 0 0,1 0 0,-2-1 0,2-1 0,-1 0 0,1 0 0,-1 0 0,-1 0 0,0 1 0,-1 0 0,0-1 0,-1 1 0,0-2 0,0 2 0,0-1 0,3-1 0,1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0T16:18:22.2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24575,'90'35'0,"0"0"0,0 1 0,0-1 0,0 1 0,0-1 0,0 0 0,0 1 0,0-1 0,-16-6 0,-16-7 0,16 7 0,15 6 0,1 1 0,-1-1 0,0 0 0,0 1 0,0-1 0,0 1 0,1-1 0,-1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0T16:18:22.2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24575,'90'35'0,"0"0"0,0 1 0,0-1 0,0 1 0,0-1 0,0 0 0,0 1 0,0-1 0,-16-6 0,-16-7 0,16 7 0,15 6 0,1 1 0,-1-1 0,0 0 0,0 1 0,0-1 0,0 1 0,1-1 0,-1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0T16:18:22.2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24575,'90'35'0,"0"0"0,0 1 0,0-1 0,0 1 0,0-1 0,0 0 0,0 1 0,0-1 0,-16-6 0,-16-7 0,16 7 0,15 6 0,1 1 0,-1-1 0,0 0 0,0 1 0,0-1 0,0 1 0,1-1 0,-1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0T16:18:22.2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24575,'90'35'0,"0"0"0,0 1 0,0-1 0,0 1 0,0-1 0,0 0 0,0 1 0,0-1 0,-16-6 0,-16-7 0,16 7 0,15 6 0,1 1 0,-1-1 0,0 0 0,0 1 0,0-1 0,0 1 0,1-1 0,-1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0T16:18:22.2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24575,'90'35'0,"0"0"0,0 1 0,0-1 0,0 1 0,0-1 0,0 0 0,0 1 0,0-1 0,-16-6 0,-16-7 0,16 7 0,15 6 0,1 1 0,-1-1 0,0 0 0,0 1 0,0-1 0,0 1 0,1-1 0,-1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0T16:18:22.2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24575,'90'35'0,"0"0"0,0 1 0,0-1 0,0 1 0,0-1 0,0 0 0,0 1 0,0-1 0,-16-6 0,-16-7 0,16 7 0,15 6 0,1 1 0,-1-1 0,0 0 0,0 1 0,0-1 0,0 1 0,1-1 0,-1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0T21:43:05.195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1 118 24575,'20'0'0,"2"0"0,0 0 0,0 0 0,0 0 0,0 0 0,2 0 0,-2 0 0,-2 0 0,-9 0 0,0 0 0,3-1 0,11-3 0,7-1 0,1 0 0,-7 2 0,-7-1 0,-10 2 0,-2-3 0,-4 2 0,1-1 0,1-1 0,0-1 0,-2 0 0,0-2 0,0 0 0,2 0 0,0-2 0,2 1 0,1 0 0,4 3 0,1 3 0,3 2 0,-1 1 0,0 0 0,-7 0 0,0 0 0,-6 1 0,-1 2 0,-1 0 0,2 1 0,-1 2 0,1 0 0,0 0 0,-1 3 0,1 0 0,-1 2 0,0 1 0,-1-1 0,0-1 0,0-3 0,0-1 0,1-2 0,0 0 0,1 0 0,-1 1 0,-1 1 0,0-1 0,1-2 0,0-1 0,1 0 0,0 0 0,-1 1 0,2 1 0,0 1 0,-2 0 0,1 2 0,-2-3 0,0 0 0,0-1 0,-1-1 0,-1-1 0,-2-1 0,-3 0 0,-1 0 0,0 0 0,1 0 0,1 0 0,1 0 0,-1 0 0,1 0 0,-1 0 0,0 0 0,1 0 0,-1 0 0,0 0 0,-1 0 0,1 0 0,1 0 0,1 0 0,-1 0 0,0 0 0,0 0 0,0 0 0,0 0 0,0 0 0,1 0 0,-1 0 0,0 0 0,-2 0 0,0 0 0,-1 0 0,0 0 0,-1 0 0,-1 0 0,-1 0 0,0 0 0,0 0 0,2 0 0,0 0 0,1-1 0,-1-1 0,2 0 0,-1-1 0,0 2 0,0-1 0,-2 2 0,1 0 0,0-2 0,0 1 0,1-1 0,1 1 0,0 0 0,2 0 0,-1-1 0,2 0 0,0 0 0,0 0 0,1-2 0,2 1 0,-1-1 0,0 0 0,1 0 0,1 2 0,2 0 0,3 0 0,6 0 0,3 1 0,2 0 0,2 1 0,0 2 0,0 0 0,-1-1 0,-2 0 0,-2-1 0,-1 0 0,0 0 0,0 0 0,-1 0 0,0-1 0,-3-2 0,0 0 0,-2 0 0,0 2 0,-1 0 0,1 0 0,0-2 0,1 0 0,2 1 0,-2 0 0,1 2 0,-2-1 0,-1-3 0,0-3 0,-1-4 0,-2-1 0,0-1 0,-1 1 0,-1 0 0,0 1 0,0 2 0,0 3 0,0 2 0,-1 1 0,-3 1 0,-5 1 0,-2 1 0,2 0 0,0 0 0,6 0 0,0 1 0,2 1 0,1 2 0,0 1 0,0 3 0,1 4 0,1 2 0,1-1 0,1-5 0,0-4 0,0-3 0,-1 0 0,0 1 0,-1 1 0,-1 2 0,1 0 0,-1 0 0,0-1 0,0 1 0,-1-2 0,0 1 0,0 1 0,0-1 0,0 2 0,0 0 0,0-1 0,0 0 0,0-1 0,0 2 0,0 1 0,0 1 0,0-1 0,-1-2 0,0-2 0,-2-3 0,1 1 0,0 1 0,1-2 0,0-1 0,1-2 0,0-3 0,0-2 0,0 0 0,0-2 0,0 2 0,0 1 0,0 2 0,0 1 0,0 1 0,0-1 0,0 2 0,0-1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0T21:43:09.594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316 141 24575,'-5'0'0,"1"0"0,-1 0 0,1 0 0,-1 1 0,0 0 0,1 0 0,-1 1 0,0-2 0,0 1 0,0 0 0,-1 0 0,1 1 0,0-1 0,1-1 0,0 0 0,0 0 0,1 0 0,1-2 0,0-1 0,0 0 0,1-1 0,-1 1 0,2 0 0,0-2 0,0 0 0,0-2 0,0 1 0,0 0 0,0-1 0,0-2 0,0-2 0,0 1 0,2 1 0,1 1 0,1 2 0,0 1 0,2 1 0,-1 1 0,-1 1 0,-1 1 0,1 1 0,-1 0 0,0 0 0,0 0 0,-1 1 0,1 1 0,-1 3 0,-1 2 0,0 2 0,-1 0 0,0-1 0,0 1 0,0-2 0,0 0 0,0 0 0,0-1 0,0 0 0,0 1 0,0-1 0,-1-2 0,0 1 0,-2 0 0,0 2 0,0 0 0,-1 1 0,1-2 0,0-1 0,0-1 0,-1-1 0,0-1 0,0 0 0,-1-2 0,-1 0 0,0 0 0,1 0 0,-1 0 0,1 0 0,0 0 0,0 0 0,1 0 0,1 0 0,0 0 0,1-2 0,0 0 0,2-1 0,0-1 0,0-1 0,0 1 0,0-1 0,0 0 0,0 0 0,0-1 0,1-2 0,2 1 0,0-1 0,2 0 0,-1 1 0,1 0 0,1 1 0,0 0 0,-1 0 0,0 0 0,-1 1 0,-1 0 0,1 1 0,0 0 0,0-2 0,0-1 0,-1-1 0,0 0 0,0 0 0,-2 0 0,1 3 0,-4 1 0,-2 2 0,-2 3 0,-2 1 0,0 2 0,0 1 0,3 0 0,2 1 0,2-2 0,1-1 0,0 2 0,0 1 0,0 1 0,0 1 0,-1 0 0,-1 0 0,0-1 0,-1 0 0,-1 0 0,-1 0 0,1 0 0,-2-1 0,1 0 0,1-2 0,0-2 0,0-1 0,1-1 0,0 0 0,-1 0 0,-2 0 0,2 0 0,-4 0 0,-4 0 0,-11-1 0,-6-3 0,-2-1 0,7 0 0,9 2 0,7 2 0,5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518cf1b9eb_0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518cf1b9eb_0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2261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out logo TNF">
  <p:cSld name="Title without logo TNF"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/>
          <p:nvPr/>
        </p:nvSpPr>
        <p:spPr>
          <a:xfrm>
            <a:off x="0" y="0"/>
            <a:ext cx="9144000" cy="4607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83367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83463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303" y="2423336"/>
            <a:ext cx="1646999" cy="1647063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 and contrast">
  <p:cSld name="Comparison and contras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7"/>
          <p:cNvSpPr txBox="1">
            <a:spLocks noGrp="1"/>
          </p:cNvSpPr>
          <p:nvPr>
            <p:ph type="body" idx="1"/>
          </p:nvPr>
        </p:nvSpPr>
        <p:spPr>
          <a:xfrm>
            <a:off x="359100" y="1231200"/>
            <a:ext cx="4050000" cy="3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429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92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◦"/>
              <a:defRPr/>
            </a:lvl2pPr>
            <a:lvl3pPr marL="1371600" lvl="2" indent="-2984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/>
            </a:lvl3pPr>
            <a:lvl4pPr marL="1828800" lvl="3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  <a:defRPr/>
            </a:lvl4pPr>
            <a:lvl5pPr marL="2286000" lvl="4" indent="-2857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◆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body" idx="2"/>
          </p:nvPr>
        </p:nvSpPr>
        <p:spPr>
          <a:xfrm>
            <a:off x="4660200" y="1228500"/>
            <a:ext cx="4050000" cy="3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302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1pPr>
            <a:lvl2pPr marL="914400" lvl="1" indent="-3365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◦"/>
              <a:defRPr/>
            </a:lvl2pPr>
            <a:lvl3pPr marL="1371600" lvl="2" indent="-2984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/>
            </a:lvl3pPr>
            <a:lvl4pPr marL="1828800" lvl="3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  <a:defRPr/>
            </a:lvl4pPr>
            <a:lvl5pPr marL="2286000" lvl="4" indent="-2857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◆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27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image and text">
  <p:cSld name="Large image and text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>
            <a:spLocks noGrp="1"/>
          </p:cNvSpPr>
          <p:nvPr>
            <p:ph type="body" idx="1"/>
          </p:nvPr>
        </p:nvSpPr>
        <p:spPr>
          <a:xfrm>
            <a:off x="6102000" y="1228500"/>
            <a:ext cx="2605500" cy="33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302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1pPr>
            <a:lvl2pPr marL="914400" lvl="1" indent="-3365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◦"/>
              <a:defRPr/>
            </a:lvl2pPr>
            <a:lvl3pPr marL="1371600" lvl="2" indent="-2984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/>
            </a:lvl3pPr>
            <a:lvl4pPr marL="1828800" lvl="3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  <a:defRPr/>
            </a:lvl4pPr>
            <a:lvl5pPr marL="2286000" lvl="4" indent="-2857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◆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28"/>
          <p:cNvSpPr>
            <a:spLocks noGrp="1"/>
          </p:cNvSpPr>
          <p:nvPr>
            <p:ph type="pic" idx="2"/>
          </p:nvPr>
        </p:nvSpPr>
        <p:spPr>
          <a:xfrm>
            <a:off x="432000" y="1291135"/>
            <a:ext cx="5410800" cy="3312900"/>
          </a:xfrm>
          <a:prstGeom prst="rect">
            <a:avLst/>
          </a:prstGeom>
          <a:noFill/>
          <a:ln>
            <a:noFill/>
          </a:ln>
        </p:spPr>
      </p:sp>
      <p:sp>
        <p:nvSpPr>
          <p:cNvPr id="157" name="Google Shape;157;p28"/>
          <p:cNvSpPr txBox="1">
            <a:spLocks noGrp="1"/>
          </p:cNvSpPr>
          <p:nvPr>
            <p:ph type="body" idx="3"/>
          </p:nvPr>
        </p:nvSpPr>
        <p:spPr>
          <a:xfrm>
            <a:off x="432000" y="4398736"/>
            <a:ext cx="54108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83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6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600"/>
            </a:lvl2pPr>
            <a:lvl3pPr marL="1371600" lvl="2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600"/>
            </a:lvl3pPr>
            <a:lvl4pPr marL="1828800" lvl="3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4pPr>
            <a:lvl5pPr marL="2286000" lvl="4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None/>
              <a:defRPr sz="600"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28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8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8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8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rmulas">
  <p:cSld name="Formulas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>
            <a:spLocks noGrp="1"/>
          </p:cNvSpPr>
          <p:nvPr>
            <p:ph type="pic" idx="2"/>
          </p:nvPr>
        </p:nvSpPr>
        <p:spPr>
          <a:xfrm>
            <a:off x="1552500" y="1293224"/>
            <a:ext cx="6056100" cy="3312900"/>
          </a:xfrm>
          <a:prstGeom prst="rect">
            <a:avLst/>
          </a:prstGeom>
          <a:noFill/>
          <a:ln>
            <a:noFill/>
          </a:ln>
        </p:spPr>
      </p:sp>
      <p:sp>
        <p:nvSpPr>
          <p:cNvPr id="164" name="Google Shape;164;p29"/>
          <p:cNvSpPr txBox="1">
            <a:spLocks noGrp="1"/>
          </p:cNvSpPr>
          <p:nvPr>
            <p:ph type="body" idx="1"/>
          </p:nvPr>
        </p:nvSpPr>
        <p:spPr>
          <a:xfrm>
            <a:off x="1536300" y="4397969"/>
            <a:ext cx="6072300" cy="2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83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6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600"/>
            </a:lvl2pPr>
            <a:lvl3pPr marL="1371600" lvl="2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600"/>
            </a:lvl3pPr>
            <a:lvl4pPr marL="1828800" lvl="3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4pPr>
            <a:lvl5pPr marL="2286000" lvl="4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None/>
              <a:defRPr sz="600"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29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9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9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9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">
  <p:cSld name="Video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30"/>
          <p:cNvSpPr>
            <a:spLocks noGrp="1"/>
          </p:cNvSpPr>
          <p:nvPr>
            <p:ph type="media" idx="2"/>
          </p:nvPr>
        </p:nvSpPr>
        <p:spPr>
          <a:xfrm>
            <a:off x="432000" y="1293227"/>
            <a:ext cx="8275500" cy="33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◦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◆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" name="Google Shape;172;p30"/>
          <p:cNvSpPr txBox="1">
            <a:spLocks noGrp="1"/>
          </p:cNvSpPr>
          <p:nvPr>
            <p:ph type="body" idx="1"/>
          </p:nvPr>
        </p:nvSpPr>
        <p:spPr>
          <a:xfrm>
            <a:off x="432000" y="4398300"/>
            <a:ext cx="8275500" cy="2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83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6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600"/>
            </a:lvl2pPr>
            <a:lvl3pPr marL="1371600" lvl="2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600"/>
            </a:lvl3pPr>
            <a:lvl4pPr marL="1828800" lvl="3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4pPr>
            <a:lvl5pPr marL="2286000" lvl="4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None/>
              <a:defRPr sz="600"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30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30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30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smaller images and text">
  <p:cSld name="3 smaller images and tex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31"/>
          <p:cNvSpPr txBox="1">
            <a:spLocks noGrp="1"/>
          </p:cNvSpPr>
          <p:nvPr>
            <p:ph type="body" idx="1"/>
          </p:nvPr>
        </p:nvSpPr>
        <p:spPr>
          <a:xfrm>
            <a:off x="3291074" y="1228500"/>
            <a:ext cx="5418900" cy="3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302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1pPr>
            <a:lvl2pPr marL="914400" lvl="1" indent="-3365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◦"/>
              <a:defRPr/>
            </a:lvl2pPr>
            <a:lvl3pPr marL="1371600" lvl="2" indent="-2984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/>
            </a:lvl3pPr>
            <a:lvl4pPr marL="1828800" lvl="3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  <a:defRPr/>
            </a:lvl4pPr>
            <a:lvl5pPr marL="2286000" lvl="4" indent="-2857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◆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79" name="Google Shape;179;p31"/>
          <p:cNvSpPr/>
          <p:nvPr/>
        </p:nvSpPr>
        <p:spPr>
          <a:xfrm>
            <a:off x="3683660" y="1083128"/>
            <a:ext cx="4698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1"/>
          <p:cNvSpPr>
            <a:spLocks noGrp="1"/>
          </p:cNvSpPr>
          <p:nvPr>
            <p:ph type="pic" idx="2"/>
          </p:nvPr>
        </p:nvSpPr>
        <p:spPr>
          <a:xfrm>
            <a:off x="433283" y="1294384"/>
            <a:ext cx="2544900" cy="1026000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31"/>
          <p:cNvSpPr>
            <a:spLocks noGrp="1"/>
          </p:cNvSpPr>
          <p:nvPr>
            <p:ph type="pic" idx="3"/>
          </p:nvPr>
        </p:nvSpPr>
        <p:spPr>
          <a:xfrm>
            <a:off x="433277" y="2441189"/>
            <a:ext cx="2544900" cy="1026000"/>
          </a:xfrm>
          <a:prstGeom prst="rect">
            <a:avLst/>
          </a:prstGeom>
          <a:noFill/>
          <a:ln>
            <a:noFill/>
          </a:ln>
        </p:spPr>
      </p:sp>
      <p:sp>
        <p:nvSpPr>
          <p:cNvPr id="182" name="Google Shape;182;p31"/>
          <p:cNvSpPr>
            <a:spLocks noGrp="1"/>
          </p:cNvSpPr>
          <p:nvPr>
            <p:ph type="pic" idx="4"/>
          </p:nvPr>
        </p:nvSpPr>
        <p:spPr>
          <a:xfrm>
            <a:off x="433277" y="3581678"/>
            <a:ext cx="2544900" cy="1026000"/>
          </a:xfrm>
          <a:prstGeom prst="rect">
            <a:avLst/>
          </a:prstGeom>
          <a:noFill/>
          <a:ln>
            <a:noFill/>
          </a:ln>
        </p:spPr>
      </p:sp>
      <p:sp>
        <p:nvSpPr>
          <p:cNvPr id="183" name="Google Shape;183;p31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31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31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image and text">
  <p:cSld name="Small image and text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32"/>
          <p:cNvSpPr txBox="1">
            <a:spLocks noGrp="1"/>
          </p:cNvSpPr>
          <p:nvPr>
            <p:ph type="body" idx="1"/>
          </p:nvPr>
        </p:nvSpPr>
        <p:spPr>
          <a:xfrm>
            <a:off x="3289536" y="1231200"/>
            <a:ext cx="5418900" cy="3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302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1pPr>
            <a:lvl2pPr marL="914400" lvl="1" indent="-3365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◦"/>
              <a:defRPr/>
            </a:lvl2pPr>
            <a:lvl3pPr marL="1371600" lvl="2" indent="-2984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/>
            </a:lvl3pPr>
            <a:lvl4pPr marL="1828800" lvl="3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  <a:defRPr/>
            </a:lvl4pPr>
            <a:lvl5pPr marL="2286000" lvl="4" indent="-2857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◆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32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32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32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2" name="Google Shape;192;p32"/>
          <p:cNvSpPr>
            <a:spLocks noGrp="1"/>
          </p:cNvSpPr>
          <p:nvPr>
            <p:ph type="pic" idx="2"/>
          </p:nvPr>
        </p:nvSpPr>
        <p:spPr>
          <a:xfrm>
            <a:off x="431800" y="1293225"/>
            <a:ext cx="2546400" cy="331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>
  <p:cSld name="Leer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33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33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33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All purpose">
  <p:cSld name="JKU Logo All purpose">
    <p:bg>
      <p:bgPr>
        <a:solidFill>
          <a:schemeClr val="accent1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54700" y="1179900"/>
            <a:ext cx="5338605" cy="377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/End with logo All purpose">
  <p:cSld name="Title/End with logo All purpose">
    <p:bg>
      <p:bgPr>
        <a:solidFill>
          <a:schemeClr val="accent1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69120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02" name="Google Shape;202;p35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69201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35"/>
          <p:cNvSpPr txBox="1"/>
          <p:nvPr/>
        </p:nvSpPr>
        <p:spPr>
          <a:xfrm>
            <a:off x="7549200" y="4125600"/>
            <a:ext cx="1047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UNIVERSITY LINZ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Austria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5"/>
          <p:cNvSpPr>
            <a:spLocks noGrp="1"/>
          </p:cNvSpPr>
          <p:nvPr>
            <p:ph type="pic" idx="2"/>
          </p:nvPr>
        </p:nvSpPr>
        <p:spPr>
          <a:xfrm>
            <a:off x="7613669" y="1887599"/>
            <a:ext cx="1101600" cy="814200"/>
          </a:xfrm>
          <a:prstGeom prst="rect">
            <a:avLst/>
          </a:prstGeom>
          <a:noFill/>
          <a:ln>
            <a:noFill/>
          </a:ln>
        </p:spPr>
      </p:sp>
      <p:sp>
        <p:nvSpPr>
          <p:cNvPr id="205" name="Google Shape;205;p35"/>
          <p:cNvSpPr>
            <a:spLocks noGrp="1"/>
          </p:cNvSpPr>
          <p:nvPr>
            <p:ph type="pic" idx="3"/>
          </p:nvPr>
        </p:nvSpPr>
        <p:spPr>
          <a:xfrm>
            <a:off x="7613809" y="3029423"/>
            <a:ext cx="1101600" cy="814200"/>
          </a:xfrm>
          <a:prstGeom prst="rect">
            <a:avLst/>
          </a:prstGeom>
          <a:noFill/>
          <a:ln>
            <a:noFill/>
          </a:ln>
        </p:spPr>
      </p:sp>
      <p:pic>
        <p:nvPicPr>
          <p:cNvPr id="206" name="Google Shape;206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303" y="2423336"/>
            <a:ext cx="1646999" cy="1647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6500" y="415800"/>
            <a:ext cx="1449048" cy="102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out logo All purpose">
  <p:cSld name="Title without logo All purpose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/>
          <p:nvPr/>
        </p:nvSpPr>
        <p:spPr>
          <a:xfrm>
            <a:off x="0" y="0"/>
            <a:ext cx="9144000" cy="460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6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83367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1" name="Google Shape;211;p36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83463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212" name="Google Shape;212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303" y="2423336"/>
            <a:ext cx="1646999" cy="1647063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6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36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36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">
  <p:cSld name="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353700" y="1216188"/>
            <a:ext cx="8353800" cy="3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429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92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◦"/>
              <a:defRPr/>
            </a:lvl2pPr>
            <a:lvl3pPr marL="1371600" lvl="2" indent="-2984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/>
            </a:lvl3pPr>
            <a:lvl4pPr marL="1828800" lvl="3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  <a:defRPr/>
            </a:lvl4pPr>
            <a:lvl5pPr marL="2286000" lvl="4" indent="-2857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◆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2"/>
          </p:nvPr>
        </p:nvSpPr>
        <p:spPr>
          <a:xfrm>
            <a:off x="353700" y="4394115"/>
            <a:ext cx="8353800" cy="2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83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6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600"/>
            </a:lvl2pPr>
            <a:lvl3pPr marL="1371600" lvl="2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600"/>
            </a:lvl3pPr>
            <a:lvl4pPr marL="1828800" lvl="3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4pPr>
            <a:lvl5pPr marL="2286000" lvl="4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None/>
              <a:defRPr sz="600"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TNF">
  <p:cSld name="JKU Logo TNF">
    <p:bg>
      <p:bgPr>
        <a:solidFill>
          <a:schemeClr val="accent2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54700" y="1179900"/>
            <a:ext cx="5338605" cy="377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/End with logo TNF">
  <p:cSld name="Title/End with logo TNF">
    <p:bg>
      <p:bgPr>
        <a:solidFill>
          <a:schemeClr val="accent2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69120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20" name="Google Shape;220;p38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69201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38"/>
          <p:cNvSpPr txBox="1"/>
          <p:nvPr/>
        </p:nvSpPr>
        <p:spPr>
          <a:xfrm>
            <a:off x="7549200" y="4125600"/>
            <a:ext cx="1047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UNIVERSITY LINZ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Austria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8"/>
          <p:cNvSpPr>
            <a:spLocks noGrp="1"/>
          </p:cNvSpPr>
          <p:nvPr>
            <p:ph type="pic" idx="2"/>
          </p:nvPr>
        </p:nvSpPr>
        <p:spPr>
          <a:xfrm>
            <a:off x="7613669" y="1887599"/>
            <a:ext cx="1101600" cy="814200"/>
          </a:xfrm>
          <a:prstGeom prst="rect">
            <a:avLst/>
          </a:prstGeom>
          <a:noFill/>
          <a:ln>
            <a:noFill/>
          </a:ln>
        </p:spPr>
      </p:sp>
      <p:sp>
        <p:nvSpPr>
          <p:cNvPr id="223" name="Google Shape;223;p38"/>
          <p:cNvSpPr>
            <a:spLocks noGrp="1"/>
          </p:cNvSpPr>
          <p:nvPr>
            <p:ph type="pic" idx="3"/>
          </p:nvPr>
        </p:nvSpPr>
        <p:spPr>
          <a:xfrm>
            <a:off x="7613809" y="3029423"/>
            <a:ext cx="1101600" cy="814200"/>
          </a:xfrm>
          <a:prstGeom prst="rect">
            <a:avLst/>
          </a:prstGeom>
          <a:noFill/>
          <a:ln>
            <a:noFill/>
          </a:ln>
        </p:spPr>
      </p:sp>
      <p:pic>
        <p:nvPicPr>
          <p:cNvPr id="224" name="Google Shape;224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303" y="2423336"/>
            <a:ext cx="1646999" cy="1647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6501" y="415800"/>
            <a:ext cx="1449048" cy="102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SOWI">
  <p:cSld name="JKU Logo SOWI">
    <p:bg>
      <p:bgPr>
        <a:solidFill>
          <a:schemeClr val="accent4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54700" y="1179900"/>
            <a:ext cx="5338605" cy="377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/End with logo SOWI">
  <p:cSld name="Title/End with logo SOWI">
    <p:bg>
      <p:bgPr>
        <a:solidFill>
          <a:schemeClr val="accent4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0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69120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30" name="Google Shape;230;p40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69201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40"/>
          <p:cNvSpPr txBox="1"/>
          <p:nvPr/>
        </p:nvSpPr>
        <p:spPr>
          <a:xfrm>
            <a:off x="7549200" y="4125600"/>
            <a:ext cx="1047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UNIVERSITY LINZ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Austria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40"/>
          <p:cNvSpPr>
            <a:spLocks noGrp="1"/>
          </p:cNvSpPr>
          <p:nvPr>
            <p:ph type="pic" idx="2"/>
          </p:nvPr>
        </p:nvSpPr>
        <p:spPr>
          <a:xfrm>
            <a:off x="7613669" y="1887599"/>
            <a:ext cx="1101600" cy="814200"/>
          </a:xfrm>
          <a:prstGeom prst="rect">
            <a:avLst/>
          </a:prstGeom>
          <a:noFill/>
          <a:ln>
            <a:noFill/>
          </a:ln>
        </p:spPr>
      </p:sp>
      <p:sp>
        <p:nvSpPr>
          <p:cNvPr id="233" name="Google Shape;233;p40"/>
          <p:cNvSpPr>
            <a:spLocks noGrp="1"/>
          </p:cNvSpPr>
          <p:nvPr>
            <p:ph type="pic" idx="3"/>
          </p:nvPr>
        </p:nvSpPr>
        <p:spPr>
          <a:xfrm>
            <a:off x="7613809" y="3029423"/>
            <a:ext cx="1101600" cy="814200"/>
          </a:xfrm>
          <a:prstGeom prst="rect">
            <a:avLst/>
          </a:prstGeom>
          <a:noFill/>
          <a:ln>
            <a:noFill/>
          </a:ln>
        </p:spPr>
      </p:sp>
      <p:pic>
        <p:nvPicPr>
          <p:cNvPr id="234" name="Google Shape;234;p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303" y="2423336"/>
            <a:ext cx="1646999" cy="1647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6501" y="415800"/>
            <a:ext cx="1449048" cy="102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out logo SOWI">
  <p:cSld name="Title without logo SOWI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1"/>
          <p:cNvSpPr/>
          <p:nvPr/>
        </p:nvSpPr>
        <p:spPr>
          <a:xfrm>
            <a:off x="0" y="0"/>
            <a:ext cx="9144000" cy="4607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41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83367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39" name="Google Shape;239;p41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83463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240" name="Google Shape;240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303" y="2423336"/>
            <a:ext cx="1646999" cy="1647063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41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41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41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RE">
  <p:cSld name="JKU Logo RE">
    <p:bg>
      <p:bgPr>
        <a:solidFill>
          <a:schemeClr val="accent5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54700" y="1179900"/>
            <a:ext cx="5338605" cy="377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/End with logo RE">
  <p:cSld name="Title/End with logo RE">
    <p:bg>
      <p:bgPr>
        <a:solidFill>
          <a:schemeClr val="accent5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3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69120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48" name="Google Shape;248;p43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69201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43"/>
          <p:cNvSpPr txBox="1"/>
          <p:nvPr/>
        </p:nvSpPr>
        <p:spPr>
          <a:xfrm>
            <a:off x="7549200" y="4125600"/>
            <a:ext cx="1047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UNIVERSITY LINZ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Austria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3"/>
          <p:cNvSpPr>
            <a:spLocks noGrp="1"/>
          </p:cNvSpPr>
          <p:nvPr>
            <p:ph type="pic" idx="2"/>
          </p:nvPr>
        </p:nvSpPr>
        <p:spPr>
          <a:xfrm>
            <a:off x="7613669" y="1887599"/>
            <a:ext cx="1101600" cy="814200"/>
          </a:xfrm>
          <a:prstGeom prst="rect">
            <a:avLst/>
          </a:prstGeom>
          <a:noFill/>
          <a:ln>
            <a:noFill/>
          </a:ln>
        </p:spPr>
      </p:sp>
      <p:sp>
        <p:nvSpPr>
          <p:cNvPr id="251" name="Google Shape;251;p43"/>
          <p:cNvSpPr>
            <a:spLocks noGrp="1"/>
          </p:cNvSpPr>
          <p:nvPr>
            <p:ph type="pic" idx="3"/>
          </p:nvPr>
        </p:nvSpPr>
        <p:spPr>
          <a:xfrm>
            <a:off x="7613809" y="3029423"/>
            <a:ext cx="1101600" cy="814200"/>
          </a:xfrm>
          <a:prstGeom prst="rect">
            <a:avLst/>
          </a:prstGeom>
          <a:noFill/>
          <a:ln>
            <a:noFill/>
          </a:ln>
        </p:spPr>
      </p:sp>
      <p:pic>
        <p:nvPicPr>
          <p:cNvPr id="252" name="Google Shape;252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303" y="2423336"/>
            <a:ext cx="1646999" cy="1647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6501" y="415800"/>
            <a:ext cx="1449048" cy="102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out logo RE">
  <p:cSld name="Title without logo RE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4"/>
          <p:cNvSpPr/>
          <p:nvPr/>
        </p:nvSpPr>
        <p:spPr>
          <a:xfrm>
            <a:off x="0" y="0"/>
            <a:ext cx="9144000" cy="4607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44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83367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57" name="Google Shape;257;p44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83463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258" name="Google Shape;258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303" y="2423336"/>
            <a:ext cx="1646999" cy="1647063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44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44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44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MED">
  <p:cSld name="JKU Logo MED">
    <p:bg>
      <p:bgPr>
        <a:solidFill>
          <a:schemeClr val="accent6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54700" y="1179900"/>
            <a:ext cx="5338605" cy="377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/End with logo MED">
  <p:cSld name="Title/End with logo MED">
    <p:bg>
      <p:bgPr>
        <a:solidFill>
          <a:schemeClr val="accent6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6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69120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66" name="Google Shape;266;p46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69201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46"/>
          <p:cNvSpPr txBox="1"/>
          <p:nvPr/>
        </p:nvSpPr>
        <p:spPr>
          <a:xfrm>
            <a:off x="7549200" y="4125600"/>
            <a:ext cx="1047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UNIVERSITY LINZ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Austria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46"/>
          <p:cNvSpPr>
            <a:spLocks noGrp="1"/>
          </p:cNvSpPr>
          <p:nvPr>
            <p:ph type="pic" idx="2"/>
          </p:nvPr>
        </p:nvSpPr>
        <p:spPr>
          <a:xfrm>
            <a:off x="7613669" y="1887599"/>
            <a:ext cx="1101600" cy="814200"/>
          </a:xfrm>
          <a:prstGeom prst="rect">
            <a:avLst/>
          </a:prstGeom>
          <a:noFill/>
          <a:ln>
            <a:noFill/>
          </a:ln>
        </p:spPr>
      </p:sp>
      <p:sp>
        <p:nvSpPr>
          <p:cNvPr id="269" name="Google Shape;269;p46"/>
          <p:cNvSpPr>
            <a:spLocks noGrp="1"/>
          </p:cNvSpPr>
          <p:nvPr>
            <p:ph type="pic" idx="3"/>
          </p:nvPr>
        </p:nvSpPr>
        <p:spPr>
          <a:xfrm>
            <a:off x="7613809" y="3029423"/>
            <a:ext cx="1101600" cy="814200"/>
          </a:xfrm>
          <a:prstGeom prst="rect">
            <a:avLst/>
          </a:prstGeom>
          <a:noFill/>
          <a:ln>
            <a:noFill/>
          </a:ln>
        </p:spPr>
      </p:sp>
      <p:pic>
        <p:nvPicPr>
          <p:cNvPr id="270" name="Google Shape;270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303" y="2423336"/>
            <a:ext cx="1646999" cy="1647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6501" y="415800"/>
            <a:ext cx="1449048" cy="102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/End with logo">
  <p:cSld name="Title/End with logo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69120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/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69201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 Black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0"/>
          <p:cNvSpPr txBox="1"/>
          <p:nvPr/>
        </p:nvSpPr>
        <p:spPr>
          <a:xfrm>
            <a:off x="7549200" y="4125600"/>
            <a:ext cx="1047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UNIVERSITY LINZ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4040 Linz, Austria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76500" y="415800"/>
            <a:ext cx="1449048" cy="1025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>
            <a:spLocks noGrp="1"/>
          </p:cNvSpPr>
          <p:nvPr>
            <p:ph type="pic" idx="2"/>
          </p:nvPr>
        </p:nvSpPr>
        <p:spPr>
          <a:xfrm>
            <a:off x="7613669" y="1887599"/>
            <a:ext cx="1101600" cy="8142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20"/>
          <p:cNvSpPr>
            <a:spLocks noGrp="1"/>
          </p:cNvSpPr>
          <p:nvPr>
            <p:ph type="pic" idx="3"/>
          </p:nvPr>
        </p:nvSpPr>
        <p:spPr>
          <a:xfrm>
            <a:off x="7613809" y="3029423"/>
            <a:ext cx="1101600" cy="814200"/>
          </a:xfrm>
          <a:prstGeom prst="rect">
            <a:avLst/>
          </a:prstGeom>
          <a:noFill/>
          <a:ln>
            <a:noFill/>
          </a:ln>
        </p:spPr>
      </p:sp>
      <p:pic>
        <p:nvPicPr>
          <p:cNvPr id="106" name="Google Shape;106;p20"/>
          <p:cNvPicPr preferRelativeResize="0"/>
          <p:nvPr/>
        </p:nvPicPr>
        <p:blipFill rotWithShape="1">
          <a:blip r:embed="rId3">
            <a:alphaModFix/>
          </a:blip>
          <a:srcRect l="27453" t="15293" r="42711" b="38847"/>
          <a:stretch/>
        </p:blipFill>
        <p:spPr>
          <a:xfrm>
            <a:off x="228184" y="2427238"/>
            <a:ext cx="1890000" cy="17304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out logo MED">
  <p:cSld name="Title without logo MED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7"/>
          <p:cNvSpPr/>
          <p:nvPr/>
        </p:nvSpPr>
        <p:spPr>
          <a:xfrm>
            <a:off x="0" y="0"/>
            <a:ext cx="9144000" cy="460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47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83367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75" name="Google Shape;275;p47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83463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276" name="Google Shape;276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303" y="2423336"/>
            <a:ext cx="1646999" cy="1647063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47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47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47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82" name="Google Shape;282;p4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3" name="Google Shape;283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9250" rtl="0">
              <a:spcBef>
                <a:spcPts val="300"/>
              </a:spcBef>
              <a:spcAft>
                <a:spcPts val="0"/>
              </a:spcAft>
              <a:buSzPts val="1900"/>
              <a:buChar char="◦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Char char="-"/>
              <a:defRPr/>
            </a:lvl4pPr>
            <a:lvl5pPr marL="2286000" lvl="4" indent="-285750" rtl="0">
              <a:spcBef>
                <a:spcPts val="0"/>
              </a:spcBef>
              <a:spcAft>
                <a:spcPts val="0"/>
              </a:spcAft>
              <a:buSzPts val="900"/>
              <a:buChar char="◆"/>
              <a:defRPr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87" name="Google Shape;287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>
  <p:cSld name="OBJECT_1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2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52"/>
          <p:cNvSpPr txBox="1">
            <a:spLocks noGrp="1"/>
          </p:cNvSpPr>
          <p:nvPr>
            <p:ph type="body" idx="1"/>
          </p:nvPr>
        </p:nvSpPr>
        <p:spPr>
          <a:xfrm>
            <a:off x="457200" y="1203390"/>
            <a:ext cx="8229300" cy="29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marL="2743200" lvl="5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 1">
  <p:cSld name="TITLE_AND_BODY_1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3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">
  <p:cSld name="JKU Logo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54700" y="1179900"/>
            <a:ext cx="5338605" cy="377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out logo">
  <p:cSld name="Title without logo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364499" y="4058100"/>
            <a:ext cx="83349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/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83448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 Black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112" name="Google Shape;112;p22"/>
          <p:cNvPicPr preferRelativeResize="0"/>
          <p:nvPr/>
        </p:nvPicPr>
        <p:blipFill rotWithShape="1">
          <a:blip r:embed="rId2">
            <a:alphaModFix/>
          </a:blip>
          <a:srcRect l="27453" t="15293" r="42711" b="38847"/>
          <a:stretch/>
        </p:blipFill>
        <p:spPr>
          <a:xfrm>
            <a:off x="228184" y="2427238"/>
            <a:ext cx="1890000" cy="1730453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2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operation overview">
  <p:cSld name="Cooperation overview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3"/>
          <p:cNvSpPr>
            <a:spLocks noGrp="1"/>
          </p:cNvSpPr>
          <p:nvPr>
            <p:ph type="pic" idx="2"/>
          </p:nvPr>
        </p:nvSpPr>
        <p:spPr>
          <a:xfrm>
            <a:off x="6181094" y="1290892"/>
            <a:ext cx="2538000" cy="9531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23"/>
          <p:cNvSpPr>
            <a:spLocks noGrp="1"/>
          </p:cNvSpPr>
          <p:nvPr>
            <p:ph type="pic" idx="3"/>
          </p:nvPr>
        </p:nvSpPr>
        <p:spPr>
          <a:xfrm>
            <a:off x="430992" y="1290892"/>
            <a:ext cx="2538000" cy="9531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23"/>
          <p:cNvSpPr>
            <a:spLocks noGrp="1"/>
          </p:cNvSpPr>
          <p:nvPr>
            <p:ph type="pic" idx="4"/>
          </p:nvPr>
        </p:nvSpPr>
        <p:spPr>
          <a:xfrm>
            <a:off x="3305458" y="1290114"/>
            <a:ext cx="2538000" cy="9531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23"/>
          <p:cNvSpPr>
            <a:spLocks noGrp="1"/>
          </p:cNvSpPr>
          <p:nvPr>
            <p:ph type="pic" idx="5"/>
          </p:nvPr>
        </p:nvSpPr>
        <p:spPr>
          <a:xfrm>
            <a:off x="6181094" y="2468495"/>
            <a:ext cx="2538000" cy="9531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3"/>
          <p:cNvSpPr>
            <a:spLocks noGrp="1"/>
          </p:cNvSpPr>
          <p:nvPr>
            <p:ph type="pic" idx="6"/>
          </p:nvPr>
        </p:nvSpPr>
        <p:spPr>
          <a:xfrm>
            <a:off x="430992" y="2468495"/>
            <a:ext cx="2538000" cy="9531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23"/>
          <p:cNvSpPr>
            <a:spLocks noGrp="1"/>
          </p:cNvSpPr>
          <p:nvPr>
            <p:ph type="pic" idx="7"/>
          </p:nvPr>
        </p:nvSpPr>
        <p:spPr>
          <a:xfrm>
            <a:off x="3305458" y="2467717"/>
            <a:ext cx="2538000" cy="9531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23"/>
          <p:cNvSpPr>
            <a:spLocks noGrp="1"/>
          </p:cNvSpPr>
          <p:nvPr>
            <p:ph type="pic" idx="8"/>
          </p:nvPr>
        </p:nvSpPr>
        <p:spPr>
          <a:xfrm>
            <a:off x="6184782" y="3650615"/>
            <a:ext cx="2538000" cy="953100"/>
          </a:xfrm>
          <a:prstGeom prst="rect">
            <a:avLst/>
          </a:prstGeom>
          <a:noFill/>
          <a:ln>
            <a:noFill/>
          </a:ln>
        </p:spPr>
      </p:sp>
      <p:sp>
        <p:nvSpPr>
          <p:cNvPr id="128" name="Google Shape;128;p23"/>
          <p:cNvSpPr>
            <a:spLocks noGrp="1"/>
          </p:cNvSpPr>
          <p:nvPr>
            <p:ph type="pic" idx="9"/>
          </p:nvPr>
        </p:nvSpPr>
        <p:spPr>
          <a:xfrm>
            <a:off x="434681" y="3650615"/>
            <a:ext cx="2538000" cy="9531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3"/>
          <p:cNvSpPr>
            <a:spLocks noGrp="1"/>
          </p:cNvSpPr>
          <p:nvPr>
            <p:ph type="pic" idx="13"/>
          </p:nvPr>
        </p:nvSpPr>
        <p:spPr>
          <a:xfrm>
            <a:off x="3309146" y="3649838"/>
            <a:ext cx="2538000" cy="953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75">
          <p15:clr>
            <a:srgbClr val="FBAE40"/>
          </p15:clr>
        </p15:guide>
        <p15:guide id="2" pos="40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verview">
  <p:cSld name="Overview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body" idx="1"/>
          </p:nvPr>
        </p:nvSpPr>
        <p:spPr>
          <a:xfrm>
            <a:off x="467320" y="477460"/>
            <a:ext cx="8133900" cy="41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300"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175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100"/>
            </a:lvl2pPr>
            <a:lvl3pPr marL="1371600" lvl="2" indent="-2984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/>
            </a:lvl3pPr>
            <a:lvl4pPr marL="1828800" lvl="3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  <a:defRPr/>
            </a:lvl4pPr>
            <a:lvl5pPr marL="2286000" lvl="4" indent="-2857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◆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4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image, black text">
  <p:cSld name="Large image, black 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4617000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25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5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image, white text">
  <p:cSld name="Large image, white 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46170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26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 Black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 sz="23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53700" y="1215000"/>
            <a:ext cx="8356500" cy="3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◦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857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◆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 rotWithShape="1">
          <a:blip r:embed="rId37">
            <a:alphaModFix/>
          </a:blip>
          <a:srcRect/>
          <a:stretch/>
        </p:blipFill>
        <p:spPr>
          <a:xfrm>
            <a:off x="429300" y="4762921"/>
            <a:ext cx="2038357" cy="2403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  <p:sldLayoutId id="2147483689" r:id="rId27"/>
    <p:sldLayoutId id="2147483690" r:id="rId28"/>
    <p:sldLayoutId id="2147483691" r:id="rId29"/>
    <p:sldLayoutId id="2147483692" r:id="rId30"/>
    <p:sldLayoutId id="2147483693" r:id="rId31"/>
    <p:sldLayoutId id="2147483694" r:id="rId32"/>
    <p:sldLayoutId id="2147483695" r:id="rId33"/>
    <p:sldLayoutId id="2147483697" r:id="rId34"/>
    <p:sldLayoutId id="2147483698" r:id="rId3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133">
          <p15:clr>
            <a:srgbClr val="F26B43"/>
          </p15:clr>
        </p15:guide>
        <p15:guide id="2" pos="4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5" Type="http://schemas.openxmlformats.org/officeDocument/2006/relationships/image" Target="../media/image110.png"/><Relationship Id="rId4" Type="http://schemas.openxmlformats.org/officeDocument/2006/relationships/customXml" Target="../ink/ink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customXml" Target="../ink/ink8.xml"/><Relationship Id="rId7" Type="http://schemas.openxmlformats.org/officeDocument/2006/relationships/customXml" Target="../ink/ink10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customXml" Target="../ink/ink9.xml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customXml" Target="../ink/ink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customXml" Target="../ink/ink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11.png"/><Relationship Id="rId4" Type="http://schemas.openxmlformats.org/officeDocument/2006/relationships/customXml" Target="../ink/ink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110.png"/><Relationship Id="rId4" Type="http://schemas.openxmlformats.org/officeDocument/2006/relationships/customXml" Target="../ink/ink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4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8346300" cy="1506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Domain generalized contrastive learning in medical imaging</a:t>
            </a:r>
            <a:endParaRPr b="1" dirty="0"/>
          </a:p>
        </p:txBody>
      </p:sp>
      <p:sp>
        <p:nvSpPr>
          <p:cNvPr id="306" name="Google Shape;306;p54"/>
          <p:cNvSpPr txBox="1">
            <a:spLocks noGrp="1"/>
          </p:cNvSpPr>
          <p:nvPr>
            <p:ph type="subTitle" idx="1"/>
          </p:nvPr>
        </p:nvSpPr>
        <p:spPr>
          <a:xfrm>
            <a:off x="403650" y="4037475"/>
            <a:ext cx="5320500" cy="548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Moritz Haderer</a:t>
            </a:r>
            <a:endParaRPr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C467C-327F-FD9B-DA27-2D1A6E13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T" sz="3200" dirty="0"/>
              <a:t>Domain adaptation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AF224-A461-7888-8D56-ED9515AADC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T" b="1" dirty="0"/>
              <a:t>Vocab: </a:t>
            </a:r>
            <a:r>
              <a:rPr lang="en-AT" i="1" dirty="0"/>
              <a:t>Source</a:t>
            </a:r>
            <a:r>
              <a:rPr lang="en-AT" dirty="0"/>
              <a:t> and </a:t>
            </a:r>
            <a:r>
              <a:rPr lang="en-AT" i="1" dirty="0"/>
              <a:t>Target</a:t>
            </a:r>
            <a:r>
              <a:rPr lang="en-AT" dirty="0"/>
              <a:t> domain</a:t>
            </a:r>
            <a:endParaRPr lang="en-AT" b="1" dirty="0"/>
          </a:p>
          <a:p>
            <a:endParaRPr lang="en-AT" b="1" dirty="0"/>
          </a:p>
          <a:p>
            <a:r>
              <a:rPr lang="en-AT" b="1" dirty="0"/>
              <a:t>Goal: </a:t>
            </a:r>
            <a:r>
              <a:rPr lang="en-AT" dirty="0"/>
              <a:t>Accurate predictions despite varying </a:t>
            </a:r>
            <a:br>
              <a:rPr lang="en-AT" dirty="0"/>
            </a:br>
            <a:r>
              <a:rPr lang="en-AT" dirty="0"/>
              <a:t>          input distributions</a:t>
            </a:r>
          </a:p>
          <a:p>
            <a:endParaRPr lang="en-AT" b="1" dirty="0"/>
          </a:p>
          <a:p>
            <a:r>
              <a:rPr lang="en-AT" b="1" dirty="0"/>
              <a:t>Methods: </a:t>
            </a:r>
            <a:endParaRPr lang="en-AT" dirty="0"/>
          </a:p>
          <a:p>
            <a:pPr lvl="1"/>
            <a:r>
              <a:rPr lang="en-AT" b="1" dirty="0"/>
              <a:t>Style transfer: take it from domain 2 to domain 1</a:t>
            </a:r>
          </a:p>
          <a:p>
            <a:pPr lvl="1"/>
            <a:r>
              <a:rPr lang="en-AT" dirty="0"/>
              <a:t>Domain invariance: learn what a </a:t>
            </a:r>
            <a:r>
              <a:rPr lang="en-AT" b="1" dirty="0"/>
              <a:t>5 </a:t>
            </a:r>
            <a:r>
              <a:rPr lang="en-AT" dirty="0"/>
              <a:t>looks like no matter the domain</a:t>
            </a:r>
            <a:br>
              <a:rPr lang="en-AT" dirty="0"/>
            </a:br>
            <a:endParaRPr lang="en-AT" dirty="0"/>
          </a:p>
          <a:p>
            <a:r>
              <a:rPr lang="en-AT" b="1" dirty="0"/>
              <a:t>Benefit: </a:t>
            </a:r>
            <a:r>
              <a:rPr lang="en-AT" dirty="0"/>
              <a:t>More generalized model</a:t>
            </a:r>
          </a:p>
          <a:p>
            <a:endParaRPr lang="en-A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FC8F0-FE05-98AE-8D19-85DB0A77C5D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AT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99DE3BC-2117-8C35-3A75-B5FD987D8810}"/>
              </a:ext>
            </a:extLst>
          </p:cNvPr>
          <p:cNvGrpSpPr/>
          <p:nvPr/>
        </p:nvGrpSpPr>
        <p:grpSpPr>
          <a:xfrm>
            <a:off x="5091789" y="1459283"/>
            <a:ext cx="2966389" cy="1438118"/>
            <a:chOff x="5091789" y="1459283"/>
            <a:chExt cx="2966389" cy="143811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42E960B-D027-53F4-90C9-1DD5F7E2FABF}"/>
                </a:ext>
              </a:extLst>
            </p:cNvPr>
            <p:cNvGrpSpPr/>
            <p:nvPr/>
          </p:nvGrpSpPr>
          <p:grpSpPr>
            <a:xfrm>
              <a:off x="5375197" y="1459283"/>
              <a:ext cx="2682981" cy="1438118"/>
              <a:chOff x="5916019" y="1200151"/>
              <a:chExt cx="2682981" cy="1438118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109BA281-BF0E-3844-1A1D-4CEF568041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916019" y="1200151"/>
                <a:ext cx="622604" cy="628649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3216097D-ED90-88C9-0375-A8F6EA75A8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16609" y="1965572"/>
                <a:ext cx="622014" cy="672697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1FA80B6A-DE7E-FD15-94B3-C41D9C746BCE}"/>
                      </a:ext>
                    </a:extLst>
                  </p14:cNvPr>
                  <p14:cNvContentPartPr/>
                  <p14:nvPr/>
                </p14:nvContentPartPr>
                <p14:xfrm>
                  <a:off x="6695061" y="1490791"/>
                  <a:ext cx="655200" cy="25848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1FA80B6A-DE7E-FD15-94B3-C41D9C746BCE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6688941" y="1484662"/>
                    <a:ext cx="667440" cy="27073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EE644AC9-EB91-A992-A5D0-AA967ED7F8C4}"/>
                      </a:ext>
                    </a:extLst>
                  </p14:cNvPr>
                  <p14:cNvContentPartPr/>
                  <p14:nvPr/>
                </p14:nvContentPartPr>
                <p14:xfrm rot="18894319">
                  <a:off x="6690262" y="2033563"/>
                  <a:ext cx="655200" cy="258480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EE644AC9-EB91-A992-A5D0-AA967ED7F8C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 rot="18894319">
                    <a:off x="6684142" y="2027434"/>
                    <a:ext cx="667440" cy="270737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BBCEF40-301B-D625-C2C3-0A63CAA6FABF}"/>
                  </a:ext>
                </a:extLst>
              </p:cNvPr>
              <p:cNvSpPr txBox="1"/>
              <p:nvPr/>
            </p:nvSpPr>
            <p:spPr>
              <a:xfrm>
                <a:off x="7418869" y="1707931"/>
                <a:ext cx="11801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T" dirty="0"/>
                  <a:t>Prediction: </a:t>
                </a:r>
                <a:r>
                  <a:rPr lang="en-AT" b="1" dirty="0"/>
                  <a:t>5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53B13A5-D36B-BA9D-634D-6D757DA06E71}"/>
                </a:ext>
              </a:extLst>
            </p:cNvPr>
            <p:cNvSpPr txBox="1"/>
            <p:nvPr/>
          </p:nvSpPr>
          <p:spPr>
            <a:xfrm>
              <a:off x="5091789" y="1619718"/>
              <a:ext cx="214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T" dirty="0"/>
                <a:t>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3A7E02C-B008-3E3E-4350-5DDE87C89059}"/>
                </a:ext>
              </a:extLst>
            </p:cNvPr>
            <p:cNvSpPr txBox="1"/>
            <p:nvPr/>
          </p:nvSpPr>
          <p:spPr>
            <a:xfrm>
              <a:off x="5091789" y="2347062"/>
              <a:ext cx="214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T" dirty="0"/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1301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83F3ACA1-F951-2765-D4EB-D80B9B8798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76E796B-745D-48DC-CF5D-58D71384A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Paper: </a:t>
            </a:r>
            <a:br>
              <a:rPr lang="en-GB" dirty="0"/>
            </a:br>
            <a:r>
              <a:rPr lang="en-GB" dirty="0"/>
              <a:t>Noise transfer for unsupervised domain adaptation of retinal OCT images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9430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4FE08-068E-4119-FAC0-B58240C09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dirty="0"/>
              <a:t>High-level overview</a:t>
            </a:r>
            <a:endParaRPr lang="en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05EB7A-9178-22D8-93A2-DED412790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3700" y="1323901"/>
            <a:ext cx="8353800" cy="3387600"/>
          </a:xfrm>
        </p:spPr>
        <p:txBody>
          <a:bodyPr/>
          <a:lstStyle/>
          <a:p>
            <a:pPr marL="565150" lvl="1" indent="0">
              <a:buNone/>
            </a:pPr>
            <a:endParaRPr lang="en-AT" sz="1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086D94-8838-E091-80DF-BF81544343DE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375087" y="4635601"/>
            <a:ext cx="5005479" cy="208500"/>
          </a:xfrm>
        </p:spPr>
        <p:txBody>
          <a:bodyPr/>
          <a:lstStyle/>
          <a:p>
            <a:r>
              <a:rPr lang="en-GB" sz="700" dirty="0">
                <a:effectLst/>
              </a:rPr>
              <a:t>         Koch, V., Holmberg, O., Spitzer, H., </a:t>
            </a:r>
            <a:r>
              <a:rPr lang="en-GB" sz="700" dirty="0" err="1">
                <a:effectLst/>
              </a:rPr>
              <a:t>Schiefelbein</a:t>
            </a:r>
            <a:r>
              <a:rPr lang="en-GB" sz="700" dirty="0">
                <a:effectLst/>
              </a:rPr>
              <a:t>, J., </a:t>
            </a:r>
            <a:r>
              <a:rPr lang="en-GB" sz="700" dirty="0" err="1">
                <a:effectLst/>
              </a:rPr>
              <a:t>Asani</a:t>
            </a:r>
            <a:r>
              <a:rPr lang="en-GB" sz="700" dirty="0">
                <a:effectLst/>
              </a:rPr>
              <a:t>, B., Hafner, M., &amp; Theis, F. J. (2022). </a:t>
            </a:r>
            <a:br>
              <a:rPr lang="en-GB" sz="700" dirty="0">
                <a:effectLst/>
              </a:rPr>
            </a:br>
            <a:r>
              <a:rPr lang="en-GB" sz="700" i="1" dirty="0">
                <a:effectLst/>
              </a:rPr>
              <a:t>Noise transfer for unsupervised domain adaptation of retinal OCT images</a:t>
            </a:r>
            <a:r>
              <a:rPr lang="en-GB" sz="700" dirty="0">
                <a:effectLst/>
              </a:rPr>
              <a:t> (Vol. 13432, pp. 699–708). </a:t>
            </a:r>
          </a:p>
        </p:txBody>
      </p:sp>
      <p:pic>
        <p:nvPicPr>
          <p:cNvPr id="3" name="Picture 2" descr="A collage of images of a human eye&#10;&#10;Description automatically generated">
            <a:extLst>
              <a:ext uri="{FF2B5EF4-FFF2-40B4-BE49-F238E27FC236}">
                <a16:creationId xmlns:a16="http://schemas.microsoft.com/office/drawing/2014/main" id="{299EB3DE-896D-C19E-FD64-024D1F10C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083" y="1323901"/>
            <a:ext cx="4064417" cy="2888418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4D1027F-8CA1-88AF-5080-B16B40194D9F}"/>
              </a:ext>
            </a:extLst>
          </p:cNvPr>
          <p:cNvSpPr txBox="1">
            <a:spLocks/>
          </p:cNvSpPr>
          <p:nvPr/>
        </p:nvSpPr>
        <p:spPr>
          <a:xfrm>
            <a:off x="2375087" y="4848915"/>
            <a:ext cx="5931673" cy="229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83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Noto Sans Symbols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Noto Sans Symbols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/>
              <a:t>           IRENE A. BARBAZETTO, MD, SANDRINE A. ZWEIFEL, MD, MICHAEL ENGELBERT, MD, PhD, K. BAILEY FREUND, MD, JASON S. SLAKTER, MD. (2009). Spectral-domain Optical Coherence Tomography: A Real-world Comparison</a:t>
            </a:r>
            <a:r>
              <a:rPr lang="en-AT" dirty="0"/>
              <a:t>. </a:t>
            </a:r>
            <a:r>
              <a:rPr lang="en-GB" dirty="0"/>
              <a:t>I</a:t>
            </a:r>
            <a:r>
              <a:rPr lang="en-AT" dirty="0"/>
              <a:t>n </a:t>
            </a:r>
            <a:r>
              <a:rPr lang="en-GB" dirty="0"/>
              <a:t>Retinal Physician, Issue: June 2009</a:t>
            </a:r>
          </a:p>
        </p:txBody>
      </p:sp>
    </p:spTree>
    <p:extLst>
      <p:ext uri="{BB962C8B-B14F-4D97-AF65-F5344CB8AC3E}">
        <p14:creationId xmlns:p14="http://schemas.microsoft.com/office/powerpoint/2010/main" val="4141353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4FE08-068E-4119-FAC0-B58240C09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dirty="0"/>
              <a:t>High-level overview</a:t>
            </a:r>
            <a:endParaRPr lang="en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05EB7A-9178-22D8-93A2-DED412790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3700" y="1323901"/>
            <a:ext cx="8353800" cy="3387600"/>
          </a:xfrm>
        </p:spPr>
        <p:txBody>
          <a:bodyPr/>
          <a:lstStyle/>
          <a:p>
            <a:r>
              <a:rPr lang="en-AT" sz="1800" dirty="0"/>
              <a:t>Noise is decisive factor</a:t>
            </a:r>
          </a:p>
          <a:p>
            <a:pPr marL="114300" indent="0">
              <a:buNone/>
            </a:pPr>
            <a:endParaRPr lang="en-AT" sz="1800" dirty="0"/>
          </a:p>
          <a:p>
            <a:pPr lvl="1"/>
            <a:endParaRPr lang="en-AT" sz="1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086D94-8838-E091-80DF-BF81544343DE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375087" y="4635601"/>
            <a:ext cx="5005479" cy="208500"/>
          </a:xfrm>
        </p:spPr>
        <p:txBody>
          <a:bodyPr/>
          <a:lstStyle/>
          <a:p>
            <a:r>
              <a:rPr lang="en-GB" sz="700" dirty="0">
                <a:effectLst/>
              </a:rPr>
              <a:t>         Koch, V., Holmberg, O., Spitzer, H., </a:t>
            </a:r>
            <a:r>
              <a:rPr lang="en-GB" sz="700" dirty="0" err="1">
                <a:effectLst/>
              </a:rPr>
              <a:t>Schiefelbein</a:t>
            </a:r>
            <a:r>
              <a:rPr lang="en-GB" sz="700" dirty="0">
                <a:effectLst/>
              </a:rPr>
              <a:t>, J., </a:t>
            </a:r>
            <a:r>
              <a:rPr lang="en-GB" sz="700" dirty="0" err="1">
                <a:effectLst/>
              </a:rPr>
              <a:t>Asani</a:t>
            </a:r>
            <a:r>
              <a:rPr lang="en-GB" sz="700" dirty="0">
                <a:effectLst/>
              </a:rPr>
              <a:t>, B., Hafner, M., &amp; Theis, F. J. (2022). </a:t>
            </a:r>
            <a:br>
              <a:rPr lang="en-GB" sz="700" dirty="0">
                <a:effectLst/>
              </a:rPr>
            </a:br>
            <a:r>
              <a:rPr lang="en-GB" sz="700" i="1" dirty="0">
                <a:effectLst/>
              </a:rPr>
              <a:t>Noise transfer for unsupervised domain adaptation of retinal OCT images</a:t>
            </a:r>
            <a:r>
              <a:rPr lang="en-GB" sz="700" dirty="0">
                <a:effectLst/>
              </a:rPr>
              <a:t> (Vol. 13432, pp. 699–708). </a:t>
            </a:r>
          </a:p>
        </p:txBody>
      </p:sp>
      <p:pic>
        <p:nvPicPr>
          <p:cNvPr id="3" name="Picture 2" descr="A collage of images of a human eye&#10;&#10;Description automatically generated">
            <a:extLst>
              <a:ext uri="{FF2B5EF4-FFF2-40B4-BE49-F238E27FC236}">
                <a16:creationId xmlns:a16="http://schemas.microsoft.com/office/drawing/2014/main" id="{299EB3DE-896D-C19E-FD64-024D1F10C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083" y="1323901"/>
            <a:ext cx="4064417" cy="2888418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4D1027F-8CA1-88AF-5080-B16B40194D9F}"/>
              </a:ext>
            </a:extLst>
          </p:cNvPr>
          <p:cNvSpPr txBox="1">
            <a:spLocks/>
          </p:cNvSpPr>
          <p:nvPr/>
        </p:nvSpPr>
        <p:spPr>
          <a:xfrm>
            <a:off x="2375087" y="4848915"/>
            <a:ext cx="5931673" cy="229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83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Noto Sans Symbols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Noto Sans Symbols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/>
              <a:t>           IRENE A. BARBAZETTO, MD, SANDRINE A. ZWEIFEL, MD, MICHAEL ENGELBERT, MD, PhD, K. BAILEY FREUND, MD, JASON S. SLAKTER, MD. (2009). Spectral-domain Optical Coherence Tomography: A Real-world Comparison</a:t>
            </a:r>
            <a:r>
              <a:rPr lang="en-AT" dirty="0"/>
              <a:t>. </a:t>
            </a:r>
            <a:r>
              <a:rPr lang="en-GB" dirty="0"/>
              <a:t>I</a:t>
            </a:r>
            <a:r>
              <a:rPr lang="en-AT" dirty="0"/>
              <a:t>n </a:t>
            </a:r>
            <a:r>
              <a:rPr lang="en-GB" dirty="0"/>
              <a:t>Retinal Physician, Issue: June 2009</a:t>
            </a:r>
          </a:p>
        </p:txBody>
      </p:sp>
    </p:spTree>
    <p:extLst>
      <p:ext uri="{BB962C8B-B14F-4D97-AF65-F5344CB8AC3E}">
        <p14:creationId xmlns:p14="http://schemas.microsoft.com/office/powerpoint/2010/main" val="387620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4FE08-068E-4119-FAC0-B58240C09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dirty="0"/>
              <a:t>High-level overview</a:t>
            </a:r>
            <a:br>
              <a:rPr lang="en-GB" dirty="0"/>
            </a:br>
            <a:endParaRPr lang="en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05EB7A-9178-22D8-93A2-DED412790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3700" y="1323901"/>
            <a:ext cx="8353800" cy="3387600"/>
          </a:xfrm>
        </p:spPr>
        <p:txBody>
          <a:bodyPr/>
          <a:lstStyle/>
          <a:p>
            <a:r>
              <a:rPr lang="en-AT" sz="1800" dirty="0"/>
              <a:t>Noise is decisive factor</a:t>
            </a:r>
          </a:p>
          <a:p>
            <a:pPr marL="114300" indent="0">
              <a:buNone/>
            </a:pPr>
            <a:endParaRPr lang="en-AT" sz="1800" dirty="0"/>
          </a:p>
          <a:p>
            <a:r>
              <a:rPr lang="en-AT" sz="1800" b="1" dirty="0"/>
              <a:t>S</a:t>
            </a:r>
            <a:r>
              <a:rPr lang="en-AT" sz="1800" dirty="0"/>
              <a:t>ource: labeled</a:t>
            </a:r>
          </a:p>
          <a:p>
            <a:r>
              <a:rPr lang="en-AT" sz="1800" b="1" dirty="0"/>
              <a:t>T</a:t>
            </a:r>
            <a:r>
              <a:rPr lang="en-AT" sz="1800" dirty="0"/>
              <a:t>arget: unlabeled</a:t>
            </a:r>
          </a:p>
          <a:p>
            <a:endParaRPr lang="en-AT" sz="1800" dirty="0"/>
          </a:p>
          <a:p>
            <a:pPr marL="114300" indent="0">
              <a:buNone/>
            </a:pPr>
            <a:endParaRPr lang="en-AT" sz="1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086D94-8838-E091-80DF-BF81544343DE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375087" y="4635601"/>
            <a:ext cx="5005479" cy="208500"/>
          </a:xfrm>
        </p:spPr>
        <p:txBody>
          <a:bodyPr/>
          <a:lstStyle/>
          <a:p>
            <a:r>
              <a:rPr lang="en-GB" sz="700" dirty="0">
                <a:effectLst/>
              </a:rPr>
              <a:t>         Koch, V., Holmberg, O., Spitzer, H., </a:t>
            </a:r>
            <a:r>
              <a:rPr lang="en-GB" sz="700" dirty="0" err="1">
                <a:effectLst/>
              </a:rPr>
              <a:t>Schiefelbein</a:t>
            </a:r>
            <a:r>
              <a:rPr lang="en-GB" sz="700" dirty="0">
                <a:effectLst/>
              </a:rPr>
              <a:t>, J., </a:t>
            </a:r>
            <a:r>
              <a:rPr lang="en-GB" sz="700" dirty="0" err="1">
                <a:effectLst/>
              </a:rPr>
              <a:t>Asani</a:t>
            </a:r>
            <a:r>
              <a:rPr lang="en-GB" sz="700" dirty="0">
                <a:effectLst/>
              </a:rPr>
              <a:t>, B., Hafner, M., &amp; Theis, F. J. (2022). </a:t>
            </a:r>
            <a:br>
              <a:rPr lang="en-GB" sz="700" dirty="0">
                <a:effectLst/>
              </a:rPr>
            </a:br>
            <a:r>
              <a:rPr lang="en-GB" sz="700" i="1" dirty="0">
                <a:effectLst/>
              </a:rPr>
              <a:t>Noise transfer for unsupervised domain adaptation of retinal OCT images</a:t>
            </a:r>
            <a:r>
              <a:rPr lang="en-GB" sz="700" dirty="0">
                <a:effectLst/>
              </a:rPr>
              <a:t> (Vol. 13432, pp. 699–708). </a:t>
            </a:r>
          </a:p>
        </p:txBody>
      </p:sp>
      <p:pic>
        <p:nvPicPr>
          <p:cNvPr id="3" name="Picture 2" descr="A collage of images of a human eye&#10;&#10;Description automatically generated">
            <a:extLst>
              <a:ext uri="{FF2B5EF4-FFF2-40B4-BE49-F238E27FC236}">
                <a16:creationId xmlns:a16="http://schemas.microsoft.com/office/drawing/2014/main" id="{299EB3DE-896D-C19E-FD64-024D1F10C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083" y="1323901"/>
            <a:ext cx="4064417" cy="2888418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4D1027F-8CA1-88AF-5080-B16B40194D9F}"/>
              </a:ext>
            </a:extLst>
          </p:cNvPr>
          <p:cNvSpPr txBox="1">
            <a:spLocks/>
          </p:cNvSpPr>
          <p:nvPr/>
        </p:nvSpPr>
        <p:spPr>
          <a:xfrm>
            <a:off x="2375087" y="4848915"/>
            <a:ext cx="5931673" cy="229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83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Noto Sans Symbols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Noto Sans Symbols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/>
              <a:t>           IRENE A. BARBAZETTO, MD, SANDRINE A. ZWEIFEL, MD, MICHAEL ENGELBERT, MD, PhD, K. BAILEY FREUND, MD, JASON S. SLAKTER, MD. (2009). Spectral-domain Optical Coherence Tomography: A Real-world Comparison</a:t>
            </a:r>
            <a:r>
              <a:rPr lang="en-AT" dirty="0"/>
              <a:t>. </a:t>
            </a:r>
            <a:r>
              <a:rPr lang="en-GB" dirty="0"/>
              <a:t>I</a:t>
            </a:r>
            <a:r>
              <a:rPr lang="en-AT" dirty="0"/>
              <a:t>n </a:t>
            </a:r>
            <a:r>
              <a:rPr lang="en-GB" dirty="0"/>
              <a:t>Retinal Physician, Issue: June 2009</a:t>
            </a:r>
          </a:p>
        </p:txBody>
      </p:sp>
    </p:spTree>
    <p:extLst>
      <p:ext uri="{BB962C8B-B14F-4D97-AF65-F5344CB8AC3E}">
        <p14:creationId xmlns:p14="http://schemas.microsoft.com/office/powerpoint/2010/main" val="2860316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4FE08-068E-4119-FAC0-B58240C09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dirty="0"/>
              <a:t>High-level overview</a:t>
            </a:r>
            <a:br>
              <a:rPr lang="en-GB" dirty="0"/>
            </a:br>
            <a:endParaRPr lang="en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05EB7A-9178-22D8-93A2-DED412790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3700" y="1323901"/>
            <a:ext cx="8353800" cy="3387600"/>
          </a:xfrm>
        </p:spPr>
        <p:txBody>
          <a:bodyPr/>
          <a:lstStyle/>
          <a:p>
            <a:r>
              <a:rPr lang="en-AT" sz="1800" dirty="0"/>
              <a:t>Noise is decisive factor</a:t>
            </a:r>
          </a:p>
          <a:p>
            <a:pPr marL="114300" indent="0">
              <a:buNone/>
            </a:pPr>
            <a:endParaRPr lang="en-AT" sz="1800" dirty="0"/>
          </a:p>
          <a:p>
            <a:r>
              <a:rPr lang="en-AT" sz="1800" b="1" dirty="0"/>
              <a:t>S</a:t>
            </a:r>
            <a:r>
              <a:rPr lang="en-AT" sz="1800" dirty="0"/>
              <a:t>ource: labeled</a:t>
            </a:r>
          </a:p>
          <a:p>
            <a:r>
              <a:rPr lang="en-AT" sz="1800" b="1" dirty="0"/>
              <a:t>T</a:t>
            </a:r>
            <a:r>
              <a:rPr lang="en-AT" sz="1800" dirty="0"/>
              <a:t>arget: unlabeled</a:t>
            </a:r>
          </a:p>
          <a:p>
            <a:endParaRPr lang="en-AT" sz="1800" dirty="0"/>
          </a:p>
          <a:p>
            <a:r>
              <a:rPr lang="en-AT" sz="1800" b="1" dirty="0"/>
              <a:t>Goals: </a:t>
            </a:r>
          </a:p>
          <a:p>
            <a:pPr lvl="1"/>
            <a:r>
              <a:rPr lang="en-AT" sz="1800" dirty="0"/>
              <a:t>Good model for all domains</a:t>
            </a:r>
          </a:p>
          <a:p>
            <a:pPr marL="114300" indent="0">
              <a:buNone/>
            </a:pPr>
            <a:endParaRPr lang="en-AT" sz="1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086D94-8838-E091-80DF-BF81544343DE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375087" y="4635601"/>
            <a:ext cx="5005479" cy="208500"/>
          </a:xfrm>
        </p:spPr>
        <p:txBody>
          <a:bodyPr/>
          <a:lstStyle/>
          <a:p>
            <a:r>
              <a:rPr lang="en-GB" sz="700" dirty="0">
                <a:effectLst/>
              </a:rPr>
              <a:t>         Koch, V., Holmberg, O., Spitzer, H., </a:t>
            </a:r>
            <a:r>
              <a:rPr lang="en-GB" sz="700" dirty="0" err="1">
                <a:effectLst/>
              </a:rPr>
              <a:t>Schiefelbein</a:t>
            </a:r>
            <a:r>
              <a:rPr lang="en-GB" sz="700" dirty="0">
                <a:effectLst/>
              </a:rPr>
              <a:t>, J., </a:t>
            </a:r>
            <a:r>
              <a:rPr lang="en-GB" sz="700" dirty="0" err="1">
                <a:effectLst/>
              </a:rPr>
              <a:t>Asani</a:t>
            </a:r>
            <a:r>
              <a:rPr lang="en-GB" sz="700" dirty="0">
                <a:effectLst/>
              </a:rPr>
              <a:t>, B., Hafner, M., &amp; Theis, F. J. (2022). </a:t>
            </a:r>
            <a:br>
              <a:rPr lang="en-GB" sz="700" dirty="0">
                <a:effectLst/>
              </a:rPr>
            </a:br>
            <a:r>
              <a:rPr lang="en-GB" sz="700" i="1" dirty="0">
                <a:effectLst/>
              </a:rPr>
              <a:t>Noise transfer for unsupervised domain adaptation of retinal OCT images</a:t>
            </a:r>
            <a:r>
              <a:rPr lang="en-GB" sz="700" dirty="0">
                <a:effectLst/>
              </a:rPr>
              <a:t> (Vol. 13432, pp. 699–708). </a:t>
            </a:r>
          </a:p>
        </p:txBody>
      </p:sp>
      <p:pic>
        <p:nvPicPr>
          <p:cNvPr id="3" name="Picture 2" descr="A collage of images of a human eye&#10;&#10;Description automatically generated">
            <a:extLst>
              <a:ext uri="{FF2B5EF4-FFF2-40B4-BE49-F238E27FC236}">
                <a16:creationId xmlns:a16="http://schemas.microsoft.com/office/drawing/2014/main" id="{299EB3DE-896D-C19E-FD64-024D1F10C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083" y="1323901"/>
            <a:ext cx="4064417" cy="2888418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4D1027F-8CA1-88AF-5080-B16B40194D9F}"/>
              </a:ext>
            </a:extLst>
          </p:cNvPr>
          <p:cNvSpPr txBox="1">
            <a:spLocks/>
          </p:cNvSpPr>
          <p:nvPr/>
        </p:nvSpPr>
        <p:spPr>
          <a:xfrm>
            <a:off x="2375087" y="4848915"/>
            <a:ext cx="5931673" cy="229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83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Noto Sans Symbols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Noto Sans Symbols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/>
              <a:t>           IRENE A. BARBAZETTO, MD, SANDRINE A. ZWEIFEL, MD, MICHAEL ENGELBERT, MD, PhD, K. BAILEY FREUND, MD, JASON S. SLAKTER, MD. (2009). Spectral-domain Optical Coherence Tomography: A Real-world Comparison</a:t>
            </a:r>
            <a:r>
              <a:rPr lang="en-AT" dirty="0"/>
              <a:t>. </a:t>
            </a:r>
            <a:r>
              <a:rPr lang="en-GB" dirty="0"/>
              <a:t>I</a:t>
            </a:r>
            <a:r>
              <a:rPr lang="en-AT" dirty="0"/>
              <a:t>n </a:t>
            </a:r>
            <a:r>
              <a:rPr lang="en-GB" dirty="0"/>
              <a:t>Retinal Physician, Issue: June 2009</a:t>
            </a:r>
          </a:p>
        </p:txBody>
      </p:sp>
    </p:spTree>
    <p:extLst>
      <p:ext uri="{BB962C8B-B14F-4D97-AF65-F5344CB8AC3E}">
        <p14:creationId xmlns:p14="http://schemas.microsoft.com/office/powerpoint/2010/main" val="2893058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4FE08-068E-4119-FAC0-B58240C09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dirty="0"/>
              <a:t>High-level overview</a:t>
            </a:r>
            <a:br>
              <a:rPr lang="en-GB" dirty="0"/>
            </a:br>
            <a:endParaRPr lang="en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05EB7A-9178-22D8-93A2-DED412790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3700" y="1323901"/>
            <a:ext cx="8353800" cy="3387600"/>
          </a:xfrm>
        </p:spPr>
        <p:txBody>
          <a:bodyPr/>
          <a:lstStyle/>
          <a:p>
            <a:r>
              <a:rPr lang="en-AT" sz="1800" dirty="0"/>
              <a:t>Noise is decisive factor</a:t>
            </a:r>
          </a:p>
          <a:p>
            <a:pPr marL="114300" indent="0">
              <a:buNone/>
            </a:pPr>
            <a:endParaRPr lang="en-AT" sz="1800" dirty="0"/>
          </a:p>
          <a:p>
            <a:r>
              <a:rPr lang="en-AT" sz="1800" b="1" dirty="0"/>
              <a:t>S</a:t>
            </a:r>
            <a:r>
              <a:rPr lang="en-AT" sz="1800" dirty="0"/>
              <a:t>ource: labeled</a:t>
            </a:r>
          </a:p>
          <a:p>
            <a:r>
              <a:rPr lang="en-AT" sz="1800" b="1" dirty="0"/>
              <a:t>T</a:t>
            </a:r>
            <a:r>
              <a:rPr lang="en-AT" sz="1800" dirty="0"/>
              <a:t>arget: unlabeled</a:t>
            </a:r>
          </a:p>
          <a:p>
            <a:endParaRPr lang="en-AT" sz="1800" dirty="0"/>
          </a:p>
          <a:p>
            <a:r>
              <a:rPr lang="en-AT" sz="1800" b="1" dirty="0"/>
              <a:t>Goals: </a:t>
            </a:r>
          </a:p>
          <a:p>
            <a:pPr lvl="1"/>
            <a:r>
              <a:rPr lang="en-AT" sz="1800" dirty="0"/>
              <a:t>Good model for all domains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086D94-8838-E091-80DF-BF81544343DE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375087" y="4635601"/>
            <a:ext cx="5005479" cy="208500"/>
          </a:xfrm>
        </p:spPr>
        <p:txBody>
          <a:bodyPr/>
          <a:lstStyle/>
          <a:p>
            <a:r>
              <a:rPr lang="en-GB" sz="700" dirty="0">
                <a:effectLst/>
              </a:rPr>
              <a:t>         Koch, V., Holmberg, O., Spitzer, H., </a:t>
            </a:r>
            <a:r>
              <a:rPr lang="en-GB" sz="700" dirty="0" err="1">
                <a:effectLst/>
              </a:rPr>
              <a:t>Schiefelbein</a:t>
            </a:r>
            <a:r>
              <a:rPr lang="en-GB" sz="700" dirty="0">
                <a:effectLst/>
              </a:rPr>
              <a:t>, J., </a:t>
            </a:r>
            <a:r>
              <a:rPr lang="en-GB" sz="700" dirty="0" err="1">
                <a:effectLst/>
              </a:rPr>
              <a:t>Asani</a:t>
            </a:r>
            <a:r>
              <a:rPr lang="en-GB" sz="700" dirty="0">
                <a:effectLst/>
              </a:rPr>
              <a:t>, B., Hafner, M., &amp; Theis, F. J. (2022). </a:t>
            </a:r>
            <a:br>
              <a:rPr lang="en-GB" sz="700" dirty="0">
                <a:effectLst/>
              </a:rPr>
            </a:br>
            <a:r>
              <a:rPr lang="en-GB" sz="700" i="1" dirty="0">
                <a:effectLst/>
              </a:rPr>
              <a:t>Noise transfer for unsupervised domain adaptation of retinal OCT images</a:t>
            </a:r>
            <a:r>
              <a:rPr lang="en-GB" sz="700" dirty="0">
                <a:effectLst/>
              </a:rPr>
              <a:t> (Vol. 13432, pp. 699–708). </a:t>
            </a:r>
          </a:p>
        </p:txBody>
      </p:sp>
      <p:pic>
        <p:nvPicPr>
          <p:cNvPr id="3" name="Picture 2" descr="A collage of images of a human eye&#10;&#10;Description automatically generated">
            <a:extLst>
              <a:ext uri="{FF2B5EF4-FFF2-40B4-BE49-F238E27FC236}">
                <a16:creationId xmlns:a16="http://schemas.microsoft.com/office/drawing/2014/main" id="{299EB3DE-896D-C19E-FD64-024D1F10C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083" y="1323901"/>
            <a:ext cx="4064417" cy="2888418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4D1027F-8CA1-88AF-5080-B16B40194D9F}"/>
              </a:ext>
            </a:extLst>
          </p:cNvPr>
          <p:cNvSpPr txBox="1">
            <a:spLocks/>
          </p:cNvSpPr>
          <p:nvPr/>
        </p:nvSpPr>
        <p:spPr>
          <a:xfrm>
            <a:off x="2375087" y="4848915"/>
            <a:ext cx="5931673" cy="229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83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Noto Sans Symbols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Noto Sans Symbols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/>
              <a:t>           IRENE A. BARBAZETTO, MD, SANDRINE A. ZWEIFEL, MD, MICHAEL ENGELBERT, MD, PhD, K. BAILEY FREUND, MD, JASON S. SLAKTER, MD. (2009). Spectral-domain Optical Coherence Tomography: A Real-world Comparison</a:t>
            </a:r>
            <a:r>
              <a:rPr lang="en-AT" dirty="0"/>
              <a:t>. </a:t>
            </a:r>
            <a:r>
              <a:rPr lang="en-GB" dirty="0"/>
              <a:t>I</a:t>
            </a:r>
            <a:r>
              <a:rPr lang="en-AT" dirty="0"/>
              <a:t>n </a:t>
            </a:r>
            <a:r>
              <a:rPr lang="en-GB" dirty="0"/>
              <a:t>Retinal Physician, Issue: June 2009</a:t>
            </a:r>
          </a:p>
        </p:txBody>
      </p:sp>
    </p:spTree>
    <p:extLst>
      <p:ext uri="{BB962C8B-B14F-4D97-AF65-F5344CB8AC3E}">
        <p14:creationId xmlns:p14="http://schemas.microsoft.com/office/powerpoint/2010/main" val="3177397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4FE08-068E-4119-FAC0-B58240C09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dirty="0"/>
              <a:t>High-level overview</a:t>
            </a:r>
            <a:endParaRPr lang="en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05EB7A-9178-22D8-93A2-DED412790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3700" y="1323901"/>
            <a:ext cx="8353800" cy="3387600"/>
          </a:xfrm>
        </p:spPr>
        <p:txBody>
          <a:bodyPr/>
          <a:lstStyle/>
          <a:p>
            <a:r>
              <a:rPr lang="en-AT" sz="1800" dirty="0"/>
              <a:t>Noise is decisive factor</a:t>
            </a:r>
          </a:p>
          <a:p>
            <a:pPr marL="114300" indent="0">
              <a:buNone/>
            </a:pPr>
            <a:endParaRPr lang="en-AT" sz="1800" dirty="0"/>
          </a:p>
          <a:p>
            <a:r>
              <a:rPr lang="en-AT" sz="1800" b="1" dirty="0"/>
              <a:t>S</a:t>
            </a:r>
            <a:r>
              <a:rPr lang="en-AT" sz="1800" dirty="0"/>
              <a:t>ource: labeled</a:t>
            </a:r>
          </a:p>
          <a:p>
            <a:r>
              <a:rPr lang="en-AT" sz="1800" b="1" dirty="0"/>
              <a:t>T</a:t>
            </a:r>
            <a:r>
              <a:rPr lang="en-AT" sz="1800" dirty="0"/>
              <a:t>arget: unlabeled</a:t>
            </a:r>
          </a:p>
          <a:p>
            <a:endParaRPr lang="en-AT" sz="1800" dirty="0"/>
          </a:p>
          <a:p>
            <a:r>
              <a:rPr lang="en-AT" sz="1800" b="1" dirty="0"/>
              <a:t>Goals: </a:t>
            </a:r>
          </a:p>
          <a:p>
            <a:pPr lvl="1"/>
            <a:r>
              <a:rPr lang="en-AT" sz="1800" dirty="0"/>
              <a:t>Good model for all domains</a:t>
            </a:r>
          </a:p>
          <a:p>
            <a:pPr lvl="1"/>
            <a:r>
              <a:rPr lang="en-AT" sz="1800" dirty="0"/>
              <a:t>Segment </a:t>
            </a:r>
            <a:r>
              <a:rPr lang="en-AT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disease markers</a:t>
            </a:r>
            <a:endParaRPr lang="en-AT" sz="1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086D94-8838-E091-80DF-BF81544343DE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375087" y="4635601"/>
            <a:ext cx="5005479" cy="208500"/>
          </a:xfrm>
        </p:spPr>
        <p:txBody>
          <a:bodyPr/>
          <a:lstStyle/>
          <a:p>
            <a:r>
              <a:rPr lang="en-GB" sz="700" dirty="0">
                <a:effectLst/>
              </a:rPr>
              <a:t>         Koch, V., Holmberg, O., Spitzer, H., </a:t>
            </a:r>
            <a:r>
              <a:rPr lang="en-GB" sz="700" dirty="0" err="1">
                <a:effectLst/>
              </a:rPr>
              <a:t>Schiefelbein</a:t>
            </a:r>
            <a:r>
              <a:rPr lang="en-GB" sz="700" dirty="0">
                <a:effectLst/>
              </a:rPr>
              <a:t>, J., </a:t>
            </a:r>
            <a:r>
              <a:rPr lang="en-GB" sz="700" dirty="0" err="1">
                <a:effectLst/>
              </a:rPr>
              <a:t>Asani</a:t>
            </a:r>
            <a:r>
              <a:rPr lang="en-GB" sz="700" dirty="0">
                <a:effectLst/>
              </a:rPr>
              <a:t>, B., Hafner, M., &amp; Theis, F. J. (2022). </a:t>
            </a:r>
            <a:br>
              <a:rPr lang="en-GB" sz="700" dirty="0">
                <a:effectLst/>
              </a:rPr>
            </a:br>
            <a:r>
              <a:rPr lang="en-GB" sz="700" i="1" dirty="0">
                <a:effectLst/>
              </a:rPr>
              <a:t>Noise transfer for unsupervised domain adaptation of retinal OCT images</a:t>
            </a:r>
            <a:r>
              <a:rPr lang="en-GB" sz="700" dirty="0">
                <a:effectLst/>
              </a:rPr>
              <a:t> (Vol. 13432, pp. 699–708). </a:t>
            </a:r>
          </a:p>
        </p:txBody>
      </p:sp>
      <p:pic>
        <p:nvPicPr>
          <p:cNvPr id="3" name="Picture 2" descr="A collage of images of a human eye&#10;&#10;Description automatically generated">
            <a:extLst>
              <a:ext uri="{FF2B5EF4-FFF2-40B4-BE49-F238E27FC236}">
                <a16:creationId xmlns:a16="http://schemas.microsoft.com/office/drawing/2014/main" id="{299EB3DE-896D-C19E-FD64-024D1F10C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083" y="1323901"/>
            <a:ext cx="4064417" cy="2888418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4D1027F-8CA1-88AF-5080-B16B40194D9F}"/>
              </a:ext>
            </a:extLst>
          </p:cNvPr>
          <p:cNvSpPr txBox="1">
            <a:spLocks/>
          </p:cNvSpPr>
          <p:nvPr/>
        </p:nvSpPr>
        <p:spPr>
          <a:xfrm>
            <a:off x="2375087" y="4848915"/>
            <a:ext cx="5931673" cy="229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83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Noto Sans Symbols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Noto Sans Symbols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/>
              <a:t>           IRENE A. BARBAZETTO, MD, SANDRINE A. ZWEIFEL, MD, MICHAEL ENGELBERT, MD, PhD, K. BAILEY FREUND, MD, JASON S. SLAKTER, MD. (2009). Spectral-domain Optical Coherence Tomography: A Real-world Comparison</a:t>
            </a:r>
            <a:r>
              <a:rPr lang="en-AT" dirty="0"/>
              <a:t>. </a:t>
            </a:r>
            <a:r>
              <a:rPr lang="en-GB" dirty="0"/>
              <a:t>I</a:t>
            </a:r>
            <a:r>
              <a:rPr lang="en-AT" dirty="0"/>
              <a:t>n </a:t>
            </a:r>
            <a:r>
              <a:rPr lang="en-GB" dirty="0"/>
              <a:t>Retinal Physician, Issue: June 2009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6F782BF-CE52-20C0-A596-4ABABA0BB7D0}"/>
                  </a:ext>
                </a:extLst>
              </p14:cNvPr>
              <p14:cNvContentPartPr/>
              <p14:nvPr/>
            </p14:nvContentPartPr>
            <p14:xfrm>
              <a:off x="7677861" y="2828551"/>
              <a:ext cx="200880" cy="662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6F782BF-CE52-20C0-A596-4ABABA0BB7D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71741" y="2822431"/>
                <a:ext cx="21312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80A7F13-4C10-73A2-0B28-F6FEB7A02630}"/>
                  </a:ext>
                </a:extLst>
              </p14:cNvPr>
              <p14:cNvContentPartPr/>
              <p14:nvPr/>
            </p14:nvContentPartPr>
            <p14:xfrm>
              <a:off x="7689741" y="3872551"/>
              <a:ext cx="113760" cy="66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80A7F13-4C10-73A2-0B28-F6FEB7A0263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83640" y="3866464"/>
                <a:ext cx="125961" cy="784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CC5681-804E-9743-934E-DA811D9DC932}"/>
                  </a:ext>
                </a:extLst>
              </p14:cNvPr>
              <p14:cNvContentPartPr/>
              <p14:nvPr/>
            </p14:nvContentPartPr>
            <p14:xfrm>
              <a:off x="5553141" y="1916671"/>
              <a:ext cx="320040" cy="266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CC5681-804E-9743-934E-DA811D9DC93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47021" y="1910551"/>
                <a:ext cx="33228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5D9D52A-EE63-7596-0874-B18336C48B2F}"/>
                  </a:ext>
                </a:extLst>
              </p14:cNvPr>
              <p14:cNvContentPartPr/>
              <p14:nvPr/>
            </p14:nvContentPartPr>
            <p14:xfrm>
              <a:off x="7644021" y="1945471"/>
              <a:ext cx="218160" cy="223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5D9D52A-EE63-7596-0874-B18336C48B2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637911" y="1939351"/>
                <a:ext cx="230380" cy="3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1225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4FE08-068E-4119-FAC0-B58240C09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dirty="0"/>
              <a:t>Method</a:t>
            </a:r>
            <a:endParaRPr lang="en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05EB7A-9178-22D8-93A2-DED412790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3700" y="1169914"/>
            <a:ext cx="8353800" cy="3387600"/>
          </a:xfrm>
        </p:spPr>
        <p:txBody>
          <a:bodyPr/>
          <a:lstStyle/>
          <a:p>
            <a:endParaRPr lang="en-AT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379C5A3-15AA-AFF3-6174-E7ABD75B0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895" y="975159"/>
            <a:ext cx="4226967" cy="29583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EC0DB84-4FC0-0A01-3C2F-7F8D6E136E44}"/>
              </a:ext>
            </a:extLst>
          </p:cNvPr>
          <p:cNvSpPr txBox="1"/>
          <p:nvPr/>
        </p:nvSpPr>
        <p:spPr>
          <a:xfrm>
            <a:off x="6577379" y="4358173"/>
            <a:ext cx="24251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sz="1100" b="1" dirty="0"/>
              <a:t>SVDNA: </a:t>
            </a:r>
            <a:r>
              <a:rPr lang="en-AT" sz="1100" dirty="0"/>
              <a:t>SVD noise adaptation</a:t>
            </a:r>
            <a:endParaRPr lang="en-AT" sz="1100" b="1" dirty="0"/>
          </a:p>
          <a:p>
            <a:endParaRPr lang="en-AT" sz="11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CFEBD1-2528-5DFA-3F65-E126BB2A179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B9E37FEB-D5B1-60E1-8103-F09B0DDF6A59}"/>
              </a:ext>
            </a:extLst>
          </p:cNvPr>
          <p:cNvSpPr txBox="1">
            <a:spLocks/>
          </p:cNvSpPr>
          <p:nvPr/>
        </p:nvSpPr>
        <p:spPr>
          <a:xfrm>
            <a:off x="2683431" y="4800900"/>
            <a:ext cx="5005479" cy="2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83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Noto Sans Symbols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Noto Sans Symbols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700"/>
              <a:t>         Koch, V., Holmberg, O., Spitzer, H., Schiefelbein, J., Asani, B., Hafner, M., &amp; Theis, F. J. (2022). </a:t>
            </a:r>
            <a:br>
              <a:rPr lang="en-GB" sz="700"/>
            </a:br>
            <a:r>
              <a:rPr lang="en-GB" sz="700" i="1"/>
              <a:t>Noise transfer for unsupervised domain adaptation of retinal OCT images</a:t>
            </a:r>
            <a:r>
              <a:rPr lang="en-GB" sz="700"/>
              <a:t> (Vol. 13432, pp. 699–708). </a:t>
            </a:r>
            <a:endParaRPr lang="en-GB" sz="700" dirty="0"/>
          </a:p>
        </p:txBody>
      </p:sp>
    </p:spTree>
    <p:extLst>
      <p:ext uri="{BB962C8B-B14F-4D97-AF65-F5344CB8AC3E}">
        <p14:creationId xmlns:p14="http://schemas.microsoft.com/office/powerpoint/2010/main" val="3091564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4FE08-068E-4119-FAC0-B58240C09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dirty="0"/>
              <a:t>Method</a:t>
            </a:r>
            <a:endParaRPr lang="en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05EB7A-9178-22D8-93A2-DED412790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3700" y="1169914"/>
            <a:ext cx="8353800" cy="3387600"/>
          </a:xfrm>
        </p:spPr>
        <p:txBody>
          <a:bodyPr/>
          <a:lstStyle/>
          <a:p>
            <a:r>
              <a:rPr lang="en-AT" b="1" dirty="0"/>
              <a:t>Novel: </a:t>
            </a:r>
            <a:r>
              <a:rPr lang="en-AT" dirty="0"/>
              <a:t>style transfer for OCT-noise</a:t>
            </a:r>
          </a:p>
          <a:p>
            <a:endParaRPr lang="en-AT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379C5A3-15AA-AFF3-6174-E7ABD75B0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895" y="975159"/>
            <a:ext cx="4226967" cy="29583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EC0DB84-4FC0-0A01-3C2F-7F8D6E136E44}"/>
              </a:ext>
            </a:extLst>
          </p:cNvPr>
          <p:cNvSpPr txBox="1"/>
          <p:nvPr/>
        </p:nvSpPr>
        <p:spPr>
          <a:xfrm>
            <a:off x="6577379" y="4358173"/>
            <a:ext cx="24251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sz="1100" b="1" dirty="0"/>
              <a:t>SVDNA: </a:t>
            </a:r>
            <a:r>
              <a:rPr lang="en-AT" sz="1100" dirty="0"/>
              <a:t>SVD noise adaptation</a:t>
            </a:r>
            <a:endParaRPr lang="en-AT" sz="1100" b="1" dirty="0"/>
          </a:p>
          <a:p>
            <a:endParaRPr lang="en-AT" sz="11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CFEBD1-2528-5DFA-3F65-E126BB2A179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B9E37FEB-D5B1-60E1-8103-F09B0DDF6A59}"/>
              </a:ext>
            </a:extLst>
          </p:cNvPr>
          <p:cNvSpPr txBox="1">
            <a:spLocks/>
          </p:cNvSpPr>
          <p:nvPr/>
        </p:nvSpPr>
        <p:spPr>
          <a:xfrm>
            <a:off x="2683431" y="4800900"/>
            <a:ext cx="5005479" cy="2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83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Noto Sans Symbols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Noto Sans Symbols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700"/>
              <a:t>         Koch, V., Holmberg, O., Spitzer, H., Schiefelbein, J., Asani, B., Hafner, M., &amp; Theis, F. J. (2022). </a:t>
            </a:r>
            <a:br>
              <a:rPr lang="en-GB" sz="700"/>
            </a:br>
            <a:r>
              <a:rPr lang="en-GB" sz="700" i="1"/>
              <a:t>Noise transfer for unsupervised domain adaptation of retinal OCT images</a:t>
            </a:r>
            <a:r>
              <a:rPr lang="en-GB" sz="700"/>
              <a:t> (Vol. 13432, pp. 699–708). </a:t>
            </a:r>
            <a:endParaRPr lang="en-GB" sz="700" dirty="0"/>
          </a:p>
        </p:txBody>
      </p:sp>
    </p:spTree>
    <p:extLst>
      <p:ext uri="{BB962C8B-B14F-4D97-AF65-F5344CB8AC3E}">
        <p14:creationId xmlns:p14="http://schemas.microsoft.com/office/powerpoint/2010/main" val="2639800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A20BE-21BB-BE9A-C284-2321C9250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T" sz="3600" dirty="0"/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9431D-DFBA-D8DB-352F-F28FA2E2A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3700" y="1040029"/>
            <a:ext cx="8353800" cy="3387600"/>
          </a:xfrm>
        </p:spPr>
        <p:txBody>
          <a:bodyPr/>
          <a:lstStyle/>
          <a:p>
            <a:r>
              <a:rPr lang="en-AT" sz="1800" dirty="0"/>
              <a:t>The What and the How</a:t>
            </a:r>
          </a:p>
          <a:p>
            <a:r>
              <a:rPr lang="en-AT" sz="1800" dirty="0"/>
              <a:t>Domain generalization</a:t>
            </a:r>
          </a:p>
          <a:p>
            <a:r>
              <a:rPr lang="en-AT" sz="1800" b="1" dirty="0"/>
              <a:t>Paper review:</a:t>
            </a:r>
          </a:p>
          <a:p>
            <a:pPr lvl="1"/>
            <a:r>
              <a:rPr lang="en-AT" sz="1800" dirty="0"/>
              <a:t>Overview</a:t>
            </a:r>
          </a:p>
          <a:p>
            <a:pPr lvl="1"/>
            <a:r>
              <a:rPr lang="en-AT" sz="1800" dirty="0"/>
              <a:t>Method</a:t>
            </a:r>
          </a:p>
          <a:p>
            <a:pPr lvl="1"/>
            <a:r>
              <a:rPr lang="en-AT" sz="1800" dirty="0"/>
              <a:t>Algorithm</a:t>
            </a:r>
          </a:p>
          <a:p>
            <a:pPr lvl="1"/>
            <a:r>
              <a:rPr lang="en-AT" sz="1800" dirty="0"/>
              <a:t>Results</a:t>
            </a:r>
          </a:p>
          <a:p>
            <a:pPr lvl="1"/>
            <a:r>
              <a:rPr lang="en-AT" sz="1800" dirty="0"/>
              <a:t>Open questions</a:t>
            </a:r>
            <a:br>
              <a:rPr lang="en-AT" sz="1800" dirty="0"/>
            </a:br>
            <a:endParaRPr lang="en-AT" sz="1800" dirty="0"/>
          </a:p>
          <a:p>
            <a:r>
              <a:rPr lang="en-AT" sz="1800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2850120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4FE08-068E-4119-FAC0-B58240C09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dirty="0"/>
              <a:t>Method</a:t>
            </a:r>
            <a:endParaRPr lang="en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05EB7A-9178-22D8-93A2-DED412790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3700" y="1174499"/>
            <a:ext cx="8353800" cy="3387600"/>
          </a:xfrm>
        </p:spPr>
        <p:txBody>
          <a:bodyPr/>
          <a:lstStyle/>
          <a:p>
            <a:r>
              <a:rPr lang="en-AT" b="1" dirty="0"/>
              <a:t>Novel: </a:t>
            </a:r>
            <a:r>
              <a:rPr lang="en-AT" dirty="0"/>
              <a:t>style transfer for OCT-noise</a:t>
            </a:r>
          </a:p>
          <a:p>
            <a:endParaRPr lang="en-AT" dirty="0"/>
          </a:p>
          <a:p>
            <a:r>
              <a:rPr lang="en-AT" b="1" dirty="0"/>
              <a:t>Benefits: </a:t>
            </a:r>
          </a:p>
          <a:p>
            <a:pPr lvl="1"/>
            <a:r>
              <a:rPr lang="en-GB" dirty="0"/>
              <a:t>E</a:t>
            </a:r>
            <a:r>
              <a:rPr lang="en-AT" dirty="0"/>
              <a:t>asy implementation</a:t>
            </a:r>
          </a:p>
          <a:p>
            <a:pPr lvl="1"/>
            <a:r>
              <a:rPr lang="en-AT" dirty="0"/>
              <a:t>Framed as augmentation step</a:t>
            </a:r>
          </a:p>
          <a:p>
            <a:endParaRPr lang="en-AT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379C5A3-15AA-AFF3-6174-E7ABD75B0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895" y="979744"/>
            <a:ext cx="4226967" cy="29583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EC0DB84-4FC0-0A01-3C2F-7F8D6E136E44}"/>
              </a:ext>
            </a:extLst>
          </p:cNvPr>
          <p:cNvSpPr txBox="1"/>
          <p:nvPr/>
        </p:nvSpPr>
        <p:spPr>
          <a:xfrm>
            <a:off x="6577379" y="4358173"/>
            <a:ext cx="24251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sz="1100" b="1" dirty="0"/>
              <a:t>SVDNA: </a:t>
            </a:r>
            <a:r>
              <a:rPr lang="en-AT" sz="1100" dirty="0"/>
              <a:t>SVD noise adaptation</a:t>
            </a:r>
            <a:endParaRPr lang="en-AT" sz="1100" b="1" dirty="0"/>
          </a:p>
          <a:p>
            <a:endParaRPr lang="en-AT" sz="11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CFEBD1-2528-5DFA-3F65-E126BB2A179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B9E37FEB-D5B1-60E1-8103-F09B0DDF6A59}"/>
              </a:ext>
            </a:extLst>
          </p:cNvPr>
          <p:cNvSpPr txBox="1">
            <a:spLocks/>
          </p:cNvSpPr>
          <p:nvPr/>
        </p:nvSpPr>
        <p:spPr>
          <a:xfrm>
            <a:off x="2683431" y="4800900"/>
            <a:ext cx="5005479" cy="2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83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Noto Sans Symbols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Noto Sans Symbols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700"/>
              <a:t>         Koch, V., Holmberg, O., Spitzer, H., Schiefelbein, J., Asani, B., Hafner, M., &amp; Theis, F. J. (2022). </a:t>
            </a:r>
            <a:br>
              <a:rPr lang="en-GB" sz="700"/>
            </a:br>
            <a:r>
              <a:rPr lang="en-GB" sz="700" i="1"/>
              <a:t>Noise transfer for unsupervised domain adaptation of retinal OCT images</a:t>
            </a:r>
            <a:r>
              <a:rPr lang="en-GB" sz="700"/>
              <a:t> (Vol. 13432, pp. 699–708). </a:t>
            </a:r>
            <a:endParaRPr lang="en-GB" sz="700" dirty="0"/>
          </a:p>
        </p:txBody>
      </p:sp>
    </p:spTree>
    <p:extLst>
      <p:ext uri="{BB962C8B-B14F-4D97-AF65-F5344CB8AC3E}">
        <p14:creationId xmlns:p14="http://schemas.microsoft.com/office/powerpoint/2010/main" val="2974052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4FE08-068E-4119-FAC0-B58240C09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dirty="0"/>
              <a:t>Method</a:t>
            </a:r>
            <a:endParaRPr lang="en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05EB7A-9178-22D8-93A2-DED412790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3700" y="1169914"/>
            <a:ext cx="8353800" cy="3387600"/>
          </a:xfrm>
        </p:spPr>
        <p:txBody>
          <a:bodyPr/>
          <a:lstStyle/>
          <a:p>
            <a:r>
              <a:rPr lang="en-AT" b="1" dirty="0"/>
              <a:t>Novel: </a:t>
            </a:r>
            <a:r>
              <a:rPr lang="en-AT" dirty="0"/>
              <a:t>style transfer for OCT-noise</a:t>
            </a:r>
          </a:p>
          <a:p>
            <a:endParaRPr lang="en-AT" dirty="0"/>
          </a:p>
          <a:p>
            <a:r>
              <a:rPr lang="en-AT" b="1" dirty="0"/>
              <a:t>Benefits: </a:t>
            </a:r>
          </a:p>
          <a:p>
            <a:pPr lvl="1"/>
            <a:r>
              <a:rPr lang="en-GB" dirty="0"/>
              <a:t>E</a:t>
            </a:r>
            <a:r>
              <a:rPr lang="en-AT" dirty="0"/>
              <a:t>asy implementation</a:t>
            </a:r>
          </a:p>
          <a:p>
            <a:pPr lvl="1"/>
            <a:r>
              <a:rPr lang="en-AT" dirty="0"/>
              <a:t>Framed as augmentation step</a:t>
            </a:r>
          </a:p>
          <a:p>
            <a:pPr lvl="1"/>
            <a:endParaRPr lang="en-AT" b="1" dirty="0"/>
          </a:p>
          <a:p>
            <a:r>
              <a:rPr lang="en-AT" b="1" dirty="0"/>
              <a:t>Histogram matching</a:t>
            </a:r>
            <a:r>
              <a:rPr lang="en-AT" dirty="0"/>
              <a:t> after SVDNA step</a:t>
            </a:r>
          </a:p>
          <a:p>
            <a:pPr marL="565150" lvl="1" indent="0">
              <a:buNone/>
            </a:pPr>
            <a:r>
              <a:rPr lang="en-AT" dirty="0"/>
              <a:t>           </a:t>
            </a:r>
          </a:p>
          <a:p>
            <a:endParaRPr lang="en-AT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379C5A3-15AA-AFF3-6174-E7ABD75B0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895" y="975159"/>
            <a:ext cx="4226967" cy="29583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EC0DB84-4FC0-0A01-3C2F-7F8D6E136E44}"/>
              </a:ext>
            </a:extLst>
          </p:cNvPr>
          <p:cNvSpPr txBox="1"/>
          <p:nvPr/>
        </p:nvSpPr>
        <p:spPr>
          <a:xfrm>
            <a:off x="6577379" y="4358173"/>
            <a:ext cx="24251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sz="1100" b="1" dirty="0"/>
              <a:t>SVDNA: </a:t>
            </a:r>
            <a:r>
              <a:rPr lang="en-AT" sz="1100" dirty="0"/>
              <a:t>SVD noise adaptation</a:t>
            </a:r>
            <a:endParaRPr lang="en-AT" sz="1100" b="1" dirty="0"/>
          </a:p>
          <a:p>
            <a:endParaRPr lang="en-AT" sz="11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CFEBD1-2528-5DFA-3F65-E126BB2A179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B9E37FEB-D5B1-60E1-8103-F09B0DDF6A59}"/>
              </a:ext>
            </a:extLst>
          </p:cNvPr>
          <p:cNvSpPr txBox="1">
            <a:spLocks/>
          </p:cNvSpPr>
          <p:nvPr/>
        </p:nvSpPr>
        <p:spPr>
          <a:xfrm>
            <a:off x="2683430" y="4882127"/>
            <a:ext cx="5005479" cy="2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83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Noto Sans Symbols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Noto Sans Symbols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700" dirty="0"/>
              <a:t>         Koch, V., Holmberg, O., Spitzer, H., </a:t>
            </a:r>
            <a:r>
              <a:rPr lang="en-GB" sz="700" dirty="0" err="1"/>
              <a:t>Schiefelbein</a:t>
            </a:r>
            <a:r>
              <a:rPr lang="en-GB" sz="700" dirty="0"/>
              <a:t>, J., </a:t>
            </a:r>
            <a:r>
              <a:rPr lang="en-GB" sz="700" dirty="0" err="1"/>
              <a:t>Asani</a:t>
            </a:r>
            <a:r>
              <a:rPr lang="en-GB" sz="700" dirty="0"/>
              <a:t>, B., Hafner, M., &amp; Theis, F. J. (2022). </a:t>
            </a:r>
            <a:br>
              <a:rPr lang="en-GB" sz="700" dirty="0"/>
            </a:br>
            <a:r>
              <a:rPr lang="en-GB" sz="700" i="1" dirty="0"/>
              <a:t>Noise transfer for unsupervised domain adaptation of retinal OCT images</a:t>
            </a:r>
            <a:r>
              <a:rPr lang="en-GB" sz="700" dirty="0"/>
              <a:t> (Vol. 13432, pp. 699–708).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3C0AF4-38D6-A005-9990-9A89C40A8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094" y="3258660"/>
            <a:ext cx="3706906" cy="949010"/>
          </a:xfrm>
          <a:prstGeom prst="rect">
            <a:avLst/>
          </a:prstGeom>
        </p:spPr>
      </p:pic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8103B61-335D-44B7-7016-6A489B88C91A}"/>
              </a:ext>
            </a:extLst>
          </p:cNvPr>
          <p:cNvSpPr txBox="1">
            <a:spLocks/>
          </p:cNvSpPr>
          <p:nvPr/>
        </p:nvSpPr>
        <p:spPr>
          <a:xfrm>
            <a:off x="2683429" y="4627094"/>
            <a:ext cx="5005479" cy="2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83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Noto Sans Symbols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Noto Sans Symbols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700" dirty="0"/>
              <a:t>         Histogram matching figure: </a:t>
            </a:r>
            <a:br>
              <a:rPr lang="en-GB" sz="700" dirty="0"/>
            </a:br>
            <a:r>
              <a:rPr lang="en-GB" sz="700" dirty="0"/>
              <a:t>https://scikit-</a:t>
            </a:r>
            <a:r>
              <a:rPr lang="en-GB" sz="700" dirty="0" err="1"/>
              <a:t>image.org</a:t>
            </a:r>
            <a:r>
              <a:rPr lang="en-GB" sz="700" dirty="0"/>
              <a:t>/docs/stable/</a:t>
            </a:r>
            <a:r>
              <a:rPr lang="en-GB" sz="700" dirty="0" err="1"/>
              <a:t>auto_examples</a:t>
            </a:r>
            <a:r>
              <a:rPr lang="en-GB" sz="700" dirty="0"/>
              <a:t>/</a:t>
            </a:r>
            <a:r>
              <a:rPr lang="en-GB" sz="700" dirty="0" err="1"/>
              <a:t>color_exposure</a:t>
            </a:r>
            <a:r>
              <a:rPr lang="en-GB" sz="700" dirty="0"/>
              <a:t>/</a:t>
            </a:r>
            <a:r>
              <a:rPr lang="en-GB" sz="700" dirty="0" err="1"/>
              <a:t>plot_histogram_matching.html</a:t>
            </a:r>
            <a:endParaRPr lang="en-GB" sz="700" dirty="0"/>
          </a:p>
        </p:txBody>
      </p:sp>
    </p:spTree>
    <p:extLst>
      <p:ext uri="{BB962C8B-B14F-4D97-AF65-F5344CB8AC3E}">
        <p14:creationId xmlns:p14="http://schemas.microsoft.com/office/powerpoint/2010/main" val="9901903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4FE08-068E-4119-FAC0-B58240C09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dirty="0"/>
              <a:t>Noise transfer</a:t>
            </a:r>
            <a:br>
              <a:rPr lang="en-GB" dirty="0"/>
            </a:br>
            <a:endParaRPr lang="en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05EB7A-9178-22D8-93A2-DED412790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3700" y="1323901"/>
            <a:ext cx="8353800" cy="3387600"/>
          </a:xfrm>
        </p:spPr>
        <p:txBody>
          <a:bodyPr/>
          <a:lstStyle/>
          <a:p>
            <a:pPr marL="114300" indent="0">
              <a:buNone/>
            </a:pPr>
            <a:endParaRPr lang="en-AT" dirty="0"/>
          </a:p>
          <a:p>
            <a:pPr marL="114300" indent="0">
              <a:buNone/>
            </a:pPr>
            <a:r>
              <a:rPr lang="en-AT" dirty="0"/>
              <a:t>Noise from </a:t>
            </a:r>
            <a:endParaRPr lang="en-AT" b="1" dirty="0"/>
          </a:p>
          <a:p>
            <a:pPr marL="114300" indent="0">
              <a:buNone/>
            </a:pPr>
            <a:r>
              <a:rPr lang="en-AT" b="1" dirty="0"/>
              <a:t>unlabeled</a:t>
            </a:r>
            <a:r>
              <a:rPr lang="en-AT" dirty="0"/>
              <a:t> </a:t>
            </a:r>
            <a:r>
              <a:rPr lang="en-AT" b="1" dirty="0"/>
              <a:t>target domain </a:t>
            </a:r>
            <a:r>
              <a:rPr lang="en-AT" dirty="0"/>
              <a:t>(im</a:t>
            </a:r>
            <a:r>
              <a:rPr lang="en-AT" i="1" baseline="-25000" dirty="0"/>
              <a:t>target</a:t>
            </a:r>
            <a:r>
              <a:rPr lang="en-AT" dirty="0"/>
              <a:t>)</a:t>
            </a:r>
          </a:p>
          <a:p>
            <a:pPr marL="114300" indent="0">
              <a:buNone/>
            </a:pPr>
            <a:endParaRPr lang="en-AT" b="1" dirty="0"/>
          </a:p>
          <a:p>
            <a:pPr marL="114300" indent="0">
              <a:buNone/>
            </a:pPr>
            <a:br>
              <a:rPr lang="en-AT" b="1" dirty="0"/>
            </a:br>
            <a:r>
              <a:rPr lang="en-AT" dirty="0"/>
              <a:t>transferred to </a:t>
            </a:r>
          </a:p>
          <a:p>
            <a:pPr marL="114300" indent="0">
              <a:buNone/>
            </a:pPr>
            <a:r>
              <a:rPr lang="en-AT" b="1" dirty="0"/>
              <a:t>labeled</a:t>
            </a:r>
            <a:r>
              <a:rPr lang="en-AT" dirty="0"/>
              <a:t> </a:t>
            </a:r>
            <a:r>
              <a:rPr lang="en-AT" b="1" dirty="0"/>
              <a:t>source domain</a:t>
            </a:r>
            <a:r>
              <a:rPr lang="en-AT" dirty="0"/>
              <a:t> (im</a:t>
            </a:r>
            <a:r>
              <a:rPr lang="en-AT" baseline="-25000" dirty="0"/>
              <a:t>source</a:t>
            </a:r>
            <a:r>
              <a:rPr lang="en-AT" dirty="0"/>
              <a:t>)</a:t>
            </a:r>
          </a:p>
          <a:p>
            <a:pPr marL="114300" indent="0">
              <a:buNone/>
            </a:pPr>
            <a:br>
              <a:rPr lang="en-AT" dirty="0"/>
            </a:br>
            <a:br>
              <a:rPr lang="en-AT" b="1" dirty="0"/>
            </a:br>
            <a:endParaRPr lang="en-AT" b="1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D69D0A5-DCBE-C9FE-3E43-372B08C08EB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92B33A-F6CA-DDE2-DD42-A7458E3D0341}"/>
              </a:ext>
            </a:extLst>
          </p:cNvPr>
          <p:cNvSpPr txBox="1">
            <a:spLocks/>
          </p:cNvSpPr>
          <p:nvPr/>
        </p:nvSpPr>
        <p:spPr>
          <a:xfrm>
            <a:off x="2683431" y="4800900"/>
            <a:ext cx="5005479" cy="2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83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Noto Sans Symbols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Noto Sans Symbols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700"/>
              <a:t>         Koch, V., Holmberg, O., Spitzer, H., Schiefelbein, J., Asani, B., Hafner, M., &amp; Theis, F. J. (2022). </a:t>
            </a:r>
            <a:br>
              <a:rPr lang="en-GB" sz="700"/>
            </a:br>
            <a:r>
              <a:rPr lang="en-GB" sz="700" i="1"/>
              <a:t>Noise transfer for unsupervised domain adaptation of retinal OCT images</a:t>
            </a:r>
            <a:r>
              <a:rPr lang="en-GB" sz="700"/>
              <a:t> (Vol. 13432, pp. 699–708). </a:t>
            </a:r>
            <a:endParaRPr lang="en-GB" sz="700" dirty="0"/>
          </a:p>
        </p:txBody>
      </p:sp>
    </p:spTree>
    <p:extLst>
      <p:ext uri="{BB962C8B-B14F-4D97-AF65-F5344CB8AC3E}">
        <p14:creationId xmlns:p14="http://schemas.microsoft.com/office/powerpoint/2010/main" val="28328568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4FE08-068E-4119-FAC0-B58240C09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dirty="0"/>
              <a:t>Noise transfer</a:t>
            </a:r>
            <a:br>
              <a:rPr lang="en-GB" dirty="0"/>
            </a:br>
            <a:endParaRPr lang="en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05EB7A-9178-22D8-93A2-DED412790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3700" y="1323901"/>
            <a:ext cx="8353800" cy="3387600"/>
          </a:xfrm>
        </p:spPr>
        <p:txBody>
          <a:bodyPr/>
          <a:lstStyle/>
          <a:p>
            <a:pPr marL="114300" indent="0">
              <a:buNone/>
            </a:pPr>
            <a:endParaRPr lang="en-AT" dirty="0"/>
          </a:p>
          <a:p>
            <a:pPr marL="114300" indent="0">
              <a:buNone/>
            </a:pPr>
            <a:r>
              <a:rPr lang="en-AT" dirty="0"/>
              <a:t>Noise from </a:t>
            </a:r>
            <a:endParaRPr lang="en-AT" b="1" dirty="0"/>
          </a:p>
          <a:p>
            <a:pPr marL="114300" indent="0">
              <a:buNone/>
            </a:pPr>
            <a:r>
              <a:rPr lang="en-AT" b="1" dirty="0"/>
              <a:t>unlabeled</a:t>
            </a:r>
            <a:r>
              <a:rPr lang="en-AT" dirty="0"/>
              <a:t> </a:t>
            </a:r>
            <a:r>
              <a:rPr lang="en-AT" b="1" dirty="0"/>
              <a:t>target domain </a:t>
            </a:r>
            <a:r>
              <a:rPr lang="en-AT" dirty="0"/>
              <a:t>(im</a:t>
            </a:r>
            <a:r>
              <a:rPr lang="en-AT" i="1" baseline="-25000" dirty="0"/>
              <a:t>target</a:t>
            </a:r>
            <a:r>
              <a:rPr lang="en-AT" dirty="0"/>
              <a:t>)</a:t>
            </a:r>
          </a:p>
          <a:p>
            <a:pPr marL="114300" indent="0">
              <a:buNone/>
            </a:pPr>
            <a:endParaRPr lang="en-AT" b="1" dirty="0"/>
          </a:p>
          <a:p>
            <a:pPr marL="114300" indent="0">
              <a:buNone/>
            </a:pPr>
            <a:br>
              <a:rPr lang="en-AT" b="1" dirty="0"/>
            </a:br>
            <a:r>
              <a:rPr lang="en-AT" dirty="0"/>
              <a:t>transferred to </a:t>
            </a:r>
          </a:p>
          <a:p>
            <a:pPr marL="114300" indent="0">
              <a:buNone/>
            </a:pPr>
            <a:r>
              <a:rPr lang="en-AT" b="1" dirty="0"/>
              <a:t>labeled</a:t>
            </a:r>
            <a:r>
              <a:rPr lang="en-AT" dirty="0"/>
              <a:t> </a:t>
            </a:r>
            <a:r>
              <a:rPr lang="en-AT" b="1" dirty="0"/>
              <a:t>source domain</a:t>
            </a:r>
            <a:r>
              <a:rPr lang="en-AT" dirty="0"/>
              <a:t> (im</a:t>
            </a:r>
            <a:r>
              <a:rPr lang="en-AT" baseline="-25000" dirty="0"/>
              <a:t>source</a:t>
            </a:r>
            <a:r>
              <a:rPr lang="en-AT" dirty="0"/>
              <a:t>)</a:t>
            </a:r>
          </a:p>
          <a:p>
            <a:pPr marL="114300" indent="0">
              <a:buNone/>
            </a:pPr>
            <a:br>
              <a:rPr lang="en-AT" dirty="0"/>
            </a:br>
            <a:br>
              <a:rPr lang="en-AT" b="1" dirty="0"/>
            </a:br>
            <a:endParaRPr lang="en-AT" b="1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D69D0A5-DCBE-C9FE-3E43-372B08C08EB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92B33A-F6CA-DDE2-DD42-A7458E3D0341}"/>
              </a:ext>
            </a:extLst>
          </p:cNvPr>
          <p:cNvSpPr txBox="1">
            <a:spLocks/>
          </p:cNvSpPr>
          <p:nvPr/>
        </p:nvSpPr>
        <p:spPr>
          <a:xfrm>
            <a:off x="2683431" y="4800900"/>
            <a:ext cx="5005479" cy="2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83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Noto Sans Symbols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Noto Sans Symbols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700"/>
              <a:t>         Koch, V., Holmberg, O., Spitzer, H., Schiefelbein, J., Asani, B., Hafner, M., &amp; Theis, F. J. (2022). </a:t>
            </a:r>
            <a:br>
              <a:rPr lang="en-GB" sz="700"/>
            </a:br>
            <a:r>
              <a:rPr lang="en-GB" sz="700" i="1"/>
              <a:t>Noise transfer for unsupervised domain adaptation of retinal OCT images</a:t>
            </a:r>
            <a:r>
              <a:rPr lang="en-GB" sz="700"/>
              <a:t> (Vol. 13432, pp. 699–708). </a:t>
            </a:r>
            <a:endParaRPr lang="en-GB" sz="7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E72977-6456-9047-7540-7BAD0CFC44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5308"/>
          <a:stretch/>
        </p:blipFill>
        <p:spPr>
          <a:xfrm>
            <a:off x="4572000" y="1506119"/>
            <a:ext cx="3916730" cy="33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511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4FE08-068E-4119-FAC0-B58240C09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dirty="0"/>
              <a:t>Noise transfer</a:t>
            </a:r>
            <a:br>
              <a:rPr lang="en-GB" dirty="0"/>
            </a:br>
            <a:endParaRPr lang="en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05EB7A-9178-22D8-93A2-DED412790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3700" y="1323901"/>
            <a:ext cx="8353800" cy="3387600"/>
          </a:xfrm>
        </p:spPr>
        <p:txBody>
          <a:bodyPr/>
          <a:lstStyle/>
          <a:p>
            <a:pPr marL="114300" indent="0">
              <a:buNone/>
            </a:pPr>
            <a:endParaRPr lang="en-AT" dirty="0"/>
          </a:p>
          <a:p>
            <a:pPr marL="114300" indent="0">
              <a:buNone/>
            </a:pPr>
            <a:r>
              <a:rPr lang="en-AT" dirty="0"/>
              <a:t>Noise from </a:t>
            </a:r>
            <a:endParaRPr lang="en-AT" b="1" dirty="0"/>
          </a:p>
          <a:p>
            <a:pPr marL="114300" indent="0">
              <a:buNone/>
            </a:pPr>
            <a:r>
              <a:rPr lang="en-AT" b="1" dirty="0"/>
              <a:t>unlabeled</a:t>
            </a:r>
            <a:r>
              <a:rPr lang="en-AT" dirty="0"/>
              <a:t> </a:t>
            </a:r>
            <a:r>
              <a:rPr lang="en-AT" b="1" dirty="0"/>
              <a:t>target domain </a:t>
            </a:r>
            <a:r>
              <a:rPr lang="en-AT" dirty="0"/>
              <a:t>(im</a:t>
            </a:r>
            <a:r>
              <a:rPr lang="en-AT" i="1" baseline="-25000" dirty="0"/>
              <a:t>target</a:t>
            </a:r>
            <a:r>
              <a:rPr lang="en-AT" dirty="0"/>
              <a:t>)</a:t>
            </a:r>
          </a:p>
          <a:p>
            <a:pPr marL="114300" indent="0">
              <a:buNone/>
            </a:pPr>
            <a:endParaRPr lang="en-AT" b="1" dirty="0"/>
          </a:p>
          <a:p>
            <a:pPr marL="114300" indent="0">
              <a:buNone/>
            </a:pPr>
            <a:br>
              <a:rPr lang="en-AT" b="1" dirty="0"/>
            </a:br>
            <a:r>
              <a:rPr lang="en-AT" dirty="0"/>
              <a:t>transferred to </a:t>
            </a:r>
          </a:p>
          <a:p>
            <a:pPr marL="114300" indent="0">
              <a:buNone/>
            </a:pPr>
            <a:r>
              <a:rPr lang="en-AT" b="1" dirty="0"/>
              <a:t>labeled</a:t>
            </a:r>
            <a:r>
              <a:rPr lang="en-AT" dirty="0"/>
              <a:t> </a:t>
            </a:r>
            <a:r>
              <a:rPr lang="en-AT" b="1" dirty="0"/>
              <a:t>source domain</a:t>
            </a:r>
            <a:r>
              <a:rPr lang="en-AT" dirty="0"/>
              <a:t> (im</a:t>
            </a:r>
            <a:r>
              <a:rPr lang="en-AT" baseline="-25000" dirty="0"/>
              <a:t>source</a:t>
            </a:r>
            <a:r>
              <a:rPr lang="en-AT" dirty="0"/>
              <a:t>)</a:t>
            </a:r>
          </a:p>
          <a:p>
            <a:pPr marL="114300" indent="0">
              <a:buNone/>
            </a:pPr>
            <a:br>
              <a:rPr lang="en-AT" b="1" dirty="0"/>
            </a:br>
            <a:endParaRPr lang="en-AT" b="1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D69D0A5-DCBE-C9FE-3E43-372B08C08EB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92B33A-F6CA-DDE2-DD42-A7458E3D0341}"/>
              </a:ext>
            </a:extLst>
          </p:cNvPr>
          <p:cNvSpPr txBox="1">
            <a:spLocks/>
          </p:cNvSpPr>
          <p:nvPr/>
        </p:nvSpPr>
        <p:spPr>
          <a:xfrm>
            <a:off x="2683431" y="4800900"/>
            <a:ext cx="5005479" cy="2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83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Noto Sans Symbols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Noto Sans Symbols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700"/>
              <a:t>         Koch, V., Holmberg, O., Spitzer, H., Schiefelbein, J., Asani, B., Hafner, M., &amp; Theis, F. J. (2022). </a:t>
            </a:r>
            <a:br>
              <a:rPr lang="en-GB" sz="700"/>
            </a:br>
            <a:r>
              <a:rPr lang="en-GB" sz="700" i="1"/>
              <a:t>Noise transfer for unsupervised domain adaptation of retinal OCT images</a:t>
            </a:r>
            <a:r>
              <a:rPr lang="en-GB" sz="700"/>
              <a:t> (Vol. 13432, pp. 699–708). </a:t>
            </a:r>
            <a:endParaRPr lang="en-GB" sz="7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E72977-6456-9047-7540-7BAD0CFC44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5308"/>
          <a:stretch/>
        </p:blipFill>
        <p:spPr>
          <a:xfrm>
            <a:off x="4572000" y="1506119"/>
            <a:ext cx="3916730" cy="3302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111B71-9C9F-435D-A5E2-79E3B2AD2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424" y="1987550"/>
            <a:ext cx="296911" cy="88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7479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4FE08-068E-4119-FAC0-B58240C09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dirty="0"/>
              <a:t>Noise transfer</a:t>
            </a:r>
            <a:br>
              <a:rPr lang="en-GB" dirty="0"/>
            </a:br>
            <a:endParaRPr lang="en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05EB7A-9178-22D8-93A2-DED412790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3700" y="1323901"/>
            <a:ext cx="8353800" cy="3387600"/>
          </a:xfrm>
        </p:spPr>
        <p:txBody>
          <a:bodyPr/>
          <a:lstStyle/>
          <a:p>
            <a:pPr marL="114300" indent="0">
              <a:buNone/>
            </a:pPr>
            <a:endParaRPr lang="en-AT" dirty="0"/>
          </a:p>
          <a:p>
            <a:pPr marL="114300" indent="0">
              <a:buNone/>
            </a:pPr>
            <a:r>
              <a:rPr lang="en-AT" dirty="0"/>
              <a:t>Noise from </a:t>
            </a:r>
            <a:endParaRPr lang="en-AT" b="1" dirty="0"/>
          </a:p>
          <a:p>
            <a:pPr marL="114300" indent="0">
              <a:buNone/>
            </a:pPr>
            <a:r>
              <a:rPr lang="en-AT" b="1" dirty="0"/>
              <a:t>unlabeled</a:t>
            </a:r>
            <a:r>
              <a:rPr lang="en-AT" dirty="0"/>
              <a:t> </a:t>
            </a:r>
            <a:r>
              <a:rPr lang="en-AT" b="1" dirty="0"/>
              <a:t>target domain </a:t>
            </a:r>
            <a:r>
              <a:rPr lang="en-AT" dirty="0"/>
              <a:t>(im</a:t>
            </a:r>
            <a:r>
              <a:rPr lang="en-AT" i="1" baseline="-25000" dirty="0"/>
              <a:t>target</a:t>
            </a:r>
            <a:r>
              <a:rPr lang="en-AT" dirty="0"/>
              <a:t>)</a:t>
            </a:r>
          </a:p>
          <a:p>
            <a:pPr marL="114300" indent="0">
              <a:buNone/>
            </a:pPr>
            <a:endParaRPr lang="en-AT" b="1" dirty="0"/>
          </a:p>
          <a:p>
            <a:pPr marL="114300" indent="0">
              <a:buNone/>
            </a:pPr>
            <a:br>
              <a:rPr lang="en-AT" b="1" dirty="0"/>
            </a:br>
            <a:r>
              <a:rPr lang="en-AT" dirty="0"/>
              <a:t>transferred to </a:t>
            </a:r>
          </a:p>
          <a:p>
            <a:pPr marL="114300" indent="0">
              <a:buNone/>
            </a:pPr>
            <a:r>
              <a:rPr lang="en-AT" b="1" dirty="0"/>
              <a:t>labeled</a:t>
            </a:r>
            <a:r>
              <a:rPr lang="en-AT" dirty="0"/>
              <a:t> </a:t>
            </a:r>
            <a:r>
              <a:rPr lang="en-AT" b="1" dirty="0"/>
              <a:t>source domain</a:t>
            </a:r>
            <a:r>
              <a:rPr lang="en-AT" dirty="0"/>
              <a:t> (im</a:t>
            </a:r>
            <a:r>
              <a:rPr lang="en-AT" baseline="-25000" dirty="0"/>
              <a:t>source</a:t>
            </a:r>
            <a:r>
              <a:rPr lang="en-AT" dirty="0"/>
              <a:t>)</a:t>
            </a:r>
          </a:p>
          <a:p>
            <a:pPr marL="114300" indent="0">
              <a:buNone/>
            </a:pPr>
            <a:br>
              <a:rPr lang="en-AT" b="1" dirty="0"/>
            </a:br>
            <a:endParaRPr lang="en-AT" b="1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D69D0A5-DCBE-C9FE-3E43-372B08C08EB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92B33A-F6CA-DDE2-DD42-A7458E3D0341}"/>
              </a:ext>
            </a:extLst>
          </p:cNvPr>
          <p:cNvSpPr txBox="1">
            <a:spLocks/>
          </p:cNvSpPr>
          <p:nvPr/>
        </p:nvSpPr>
        <p:spPr>
          <a:xfrm>
            <a:off x="2683431" y="4800900"/>
            <a:ext cx="5005479" cy="2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83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Noto Sans Symbols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Noto Sans Symbols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700"/>
              <a:t>         Koch, V., Holmberg, O., Spitzer, H., Schiefelbein, J., Asani, B., Hafner, M., &amp; Theis, F. J. (2022). </a:t>
            </a:r>
            <a:br>
              <a:rPr lang="en-GB" sz="700"/>
            </a:br>
            <a:r>
              <a:rPr lang="en-GB" sz="700" i="1"/>
              <a:t>Noise transfer for unsupervised domain adaptation of retinal OCT images</a:t>
            </a:r>
            <a:r>
              <a:rPr lang="en-GB" sz="700"/>
              <a:t> (Vol. 13432, pp. 699–708). </a:t>
            </a:r>
            <a:endParaRPr lang="en-GB" sz="7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E72977-6456-9047-7540-7BAD0CFC44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5308"/>
          <a:stretch/>
        </p:blipFill>
        <p:spPr>
          <a:xfrm>
            <a:off x="4572000" y="1506119"/>
            <a:ext cx="3916730" cy="330299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CC16496A-C678-7CF1-81FE-667630E97219}"/>
              </a:ext>
            </a:extLst>
          </p:cNvPr>
          <p:cNvGrpSpPr/>
          <p:nvPr/>
        </p:nvGrpSpPr>
        <p:grpSpPr>
          <a:xfrm>
            <a:off x="4575424" y="1966770"/>
            <a:ext cx="2878711" cy="931160"/>
            <a:chOff x="4575424" y="1966770"/>
            <a:chExt cx="2878711" cy="93116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3111B71-9C9F-435D-A5E2-79E3B2AD2D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5424" y="1987550"/>
              <a:ext cx="296911" cy="881156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03C735C-F4A3-D1D7-EBAD-F48180EE4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44052" y="1966770"/>
              <a:ext cx="2510083" cy="9311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16403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4FE08-068E-4119-FAC0-B58240C09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dirty="0"/>
              <a:t>Noise transfer</a:t>
            </a:r>
            <a:br>
              <a:rPr lang="en-GB" dirty="0"/>
            </a:br>
            <a:endParaRPr lang="en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05EB7A-9178-22D8-93A2-DED412790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3700" y="1323901"/>
            <a:ext cx="8353800" cy="3387600"/>
          </a:xfrm>
        </p:spPr>
        <p:txBody>
          <a:bodyPr/>
          <a:lstStyle/>
          <a:p>
            <a:pPr marL="114300" indent="0">
              <a:buNone/>
            </a:pPr>
            <a:endParaRPr lang="en-AT" dirty="0"/>
          </a:p>
          <a:p>
            <a:pPr marL="114300" indent="0">
              <a:buNone/>
            </a:pPr>
            <a:r>
              <a:rPr lang="en-AT" dirty="0"/>
              <a:t>Noise from </a:t>
            </a:r>
            <a:endParaRPr lang="en-AT" b="1" dirty="0"/>
          </a:p>
          <a:p>
            <a:pPr marL="114300" indent="0">
              <a:buNone/>
            </a:pPr>
            <a:r>
              <a:rPr lang="en-AT" b="1" dirty="0"/>
              <a:t>unlabeled</a:t>
            </a:r>
            <a:r>
              <a:rPr lang="en-AT" dirty="0"/>
              <a:t> </a:t>
            </a:r>
            <a:r>
              <a:rPr lang="en-AT" b="1" dirty="0"/>
              <a:t>target domain </a:t>
            </a:r>
            <a:r>
              <a:rPr lang="en-AT" dirty="0"/>
              <a:t>(im</a:t>
            </a:r>
            <a:r>
              <a:rPr lang="en-AT" i="1" baseline="-25000" dirty="0"/>
              <a:t>target</a:t>
            </a:r>
            <a:r>
              <a:rPr lang="en-AT" dirty="0"/>
              <a:t>)</a:t>
            </a:r>
          </a:p>
          <a:p>
            <a:pPr marL="114300" indent="0">
              <a:buNone/>
            </a:pPr>
            <a:endParaRPr lang="en-AT" b="1" dirty="0"/>
          </a:p>
          <a:p>
            <a:pPr marL="114300" indent="0">
              <a:buNone/>
            </a:pPr>
            <a:br>
              <a:rPr lang="en-AT" b="1" dirty="0"/>
            </a:br>
            <a:r>
              <a:rPr lang="en-AT" dirty="0"/>
              <a:t>transferred to </a:t>
            </a:r>
          </a:p>
          <a:p>
            <a:pPr marL="114300" indent="0">
              <a:buNone/>
            </a:pPr>
            <a:r>
              <a:rPr lang="en-AT" b="1" dirty="0"/>
              <a:t>labeled</a:t>
            </a:r>
            <a:r>
              <a:rPr lang="en-AT" dirty="0"/>
              <a:t> </a:t>
            </a:r>
            <a:r>
              <a:rPr lang="en-AT" b="1" dirty="0"/>
              <a:t>source domain</a:t>
            </a:r>
            <a:r>
              <a:rPr lang="en-AT" dirty="0"/>
              <a:t> (im</a:t>
            </a:r>
            <a:r>
              <a:rPr lang="en-AT" baseline="-25000" dirty="0"/>
              <a:t>source</a:t>
            </a:r>
            <a:r>
              <a:rPr lang="en-AT" dirty="0"/>
              <a:t>)</a:t>
            </a:r>
          </a:p>
          <a:p>
            <a:pPr marL="114300" indent="0">
              <a:buNone/>
            </a:pPr>
            <a:br>
              <a:rPr lang="en-AT" b="1" dirty="0"/>
            </a:br>
            <a:endParaRPr lang="en-AT" b="1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D69D0A5-DCBE-C9FE-3E43-372B08C08EB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92B33A-F6CA-DDE2-DD42-A7458E3D0341}"/>
              </a:ext>
            </a:extLst>
          </p:cNvPr>
          <p:cNvSpPr txBox="1">
            <a:spLocks/>
          </p:cNvSpPr>
          <p:nvPr/>
        </p:nvSpPr>
        <p:spPr>
          <a:xfrm>
            <a:off x="2683431" y="4800900"/>
            <a:ext cx="5005479" cy="2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83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Noto Sans Symbols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Noto Sans Symbols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700" dirty="0"/>
              <a:t>         Koch, V., Holmberg, O., Spitzer, H., </a:t>
            </a:r>
            <a:r>
              <a:rPr lang="en-GB" sz="700" dirty="0" err="1"/>
              <a:t>Schiefelbein</a:t>
            </a:r>
            <a:r>
              <a:rPr lang="en-GB" sz="700" dirty="0"/>
              <a:t>, J., </a:t>
            </a:r>
            <a:r>
              <a:rPr lang="en-GB" sz="700" dirty="0" err="1"/>
              <a:t>Asani</a:t>
            </a:r>
            <a:r>
              <a:rPr lang="en-GB" sz="700" dirty="0"/>
              <a:t>, B., Hafner, M., &amp; Theis, F. J. (2022). </a:t>
            </a:r>
            <a:br>
              <a:rPr lang="en-GB" sz="700" dirty="0"/>
            </a:br>
            <a:r>
              <a:rPr lang="en-GB" sz="700" i="1" dirty="0"/>
              <a:t>Noise transfer for unsupervised domain adaptation of retinal OCT images</a:t>
            </a:r>
            <a:r>
              <a:rPr lang="en-GB" sz="700" dirty="0"/>
              <a:t> (Vol. 13432, pp. 699–708).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E72977-6456-9047-7540-7BAD0CFC44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5308"/>
          <a:stretch/>
        </p:blipFill>
        <p:spPr>
          <a:xfrm>
            <a:off x="4572000" y="1506119"/>
            <a:ext cx="3916730" cy="3302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1BF43D0-6F9B-1086-97B6-92990B078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224942"/>
            <a:ext cx="2540425" cy="40646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B40E3C2-6DE9-7E9E-F434-E3FBA8D2FFA6}"/>
              </a:ext>
            </a:extLst>
          </p:cNvPr>
          <p:cNvGrpSpPr/>
          <p:nvPr/>
        </p:nvGrpSpPr>
        <p:grpSpPr>
          <a:xfrm>
            <a:off x="4575424" y="1966770"/>
            <a:ext cx="2878711" cy="931160"/>
            <a:chOff x="4575424" y="1966770"/>
            <a:chExt cx="2878711" cy="93116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F39C3E8-86BF-713D-943C-F02B75F074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5424" y="1987550"/>
              <a:ext cx="296911" cy="881156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827275B-9868-1411-5705-DC9F1F05F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44052" y="1966770"/>
              <a:ext cx="2510083" cy="9311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59768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4FE08-068E-4119-FAC0-B58240C09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T" dirty="0"/>
              <a:t>Results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05EB7A-9178-22D8-93A2-DED412790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3700" y="1174499"/>
            <a:ext cx="8353800" cy="3387600"/>
          </a:xfrm>
        </p:spPr>
        <p:txBody>
          <a:bodyPr/>
          <a:lstStyle/>
          <a:p>
            <a:r>
              <a:rPr lang="en-AT" sz="1800" dirty="0"/>
              <a:t>U-Net learns to segment </a:t>
            </a:r>
            <a:r>
              <a:rPr lang="en-AT" sz="1800" b="1" dirty="0"/>
              <a:t>13</a:t>
            </a:r>
            <a:r>
              <a:rPr lang="en-AT" sz="1800" dirty="0"/>
              <a:t> disease markers</a:t>
            </a:r>
          </a:p>
          <a:p>
            <a:r>
              <a:rPr lang="en-AT" sz="1800" dirty="0"/>
              <a:t>Model tested on </a:t>
            </a:r>
            <a:r>
              <a:rPr lang="en-AT" sz="1800" b="1" dirty="0"/>
              <a:t>RETOUCH </a:t>
            </a:r>
            <a:r>
              <a:rPr lang="en-AT" sz="1800" dirty="0"/>
              <a:t>dataset</a:t>
            </a:r>
          </a:p>
          <a:p>
            <a:pPr lvl="1"/>
            <a:r>
              <a:rPr lang="en-AT" sz="1800" dirty="0"/>
              <a:t>Segmentation of 3 disease markers (IRF, SRF, PED)</a:t>
            </a:r>
          </a:p>
          <a:p>
            <a:r>
              <a:rPr lang="en-AT" sz="1800" b="1" dirty="0"/>
              <a:t>SFU</a:t>
            </a:r>
            <a:r>
              <a:rPr lang="en-AT" sz="1800" dirty="0"/>
              <a:t>: Supervised OCT segmentation model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086D94-8838-E091-80DF-BF81544343DE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366985" y="4920001"/>
            <a:ext cx="5005479" cy="208500"/>
          </a:xfrm>
        </p:spPr>
        <p:txBody>
          <a:bodyPr/>
          <a:lstStyle/>
          <a:p>
            <a:r>
              <a:rPr lang="en-GB" sz="700" i="1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GB" sz="700" i="1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Hrvoje</a:t>
            </a:r>
            <a:r>
              <a:rPr lang="en-GB" sz="700" i="1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700" i="1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Bogunovic</a:t>
            </a:r>
            <a:r>
              <a:rPr lang="en-GB" sz="700" i="1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al</a:t>
            </a:r>
            <a:r>
              <a:rPr lang="en-GB" sz="70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2019. RETOUCH -The Retinal OCT Fluid Detection and Segmentation Benchmark and Challenge, IEEE Transactions on Medical Imaging, vol 38(8), pp. 1858-1874, 2019.</a:t>
            </a:r>
            <a:endParaRPr lang="en-GB" sz="1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11315E-224E-54E9-0EA8-D11BA3BF692E}"/>
              </a:ext>
            </a:extLst>
          </p:cNvPr>
          <p:cNvGrpSpPr/>
          <p:nvPr/>
        </p:nvGrpSpPr>
        <p:grpSpPr>
          <a:xfrm>
            <a:off x="1104899" y="3017701"/>
            <a:ext cx="6934201" cy="1466064"/>
            <a:chOff x="972670" y="2805953"/>
            <a:chExt cx="6934201" cy="146606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04D359C-FE10-FF8B-0183-A3F2640AB4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2670" y="3093725"/>
              <a:ext cx="6934201" cy="1178292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60EC1E9-0BE7-14CC-8EB9-3DA3C67A2128}"/>
                </a:ext>
              </a:extLst>
            </p:cNvPr>
            <p:cNvSpPr txBox="1"/>
            <p:nvPr/>
          </p:nvSpPr>
          <p:spPr>
            <a:xfrm>
              <a:off x="1703294" y="2805953"/>
              <a:ext cx="17839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T" dirty="0"/>
                <a:t>Target domain 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5EDD035-5F17-22A6-E1C2-4CAB12AE662D}"/>
                </a:ext>
              </a:extLst>
            </p:cNvPr>
            <p:cNvSpPr txBox="1"/>
            <p:nvPr/>
          </p:nvSpPr>
          <p:spPr>
            <a:xfrm>
              <a:off x="5280211" y="2805953"/>
              <a:ext cx="17839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T" dirty="0"/>
                <a:t>Target domain 2</a:t>
              </a:r>
            </a:p>
          </p:txBody>
        </p:sp>
      </p:grp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4F16E999-2120-76C8-9584-BA83EA86453D}"/>
              </a:ext>
            </a:extLst>
          </p:cNvPr>
          <p:cNvSpPr txBox="1">
            <a:spLocks/>
          </p:cNvSpPr>
          <p:nvPr/>
        </p:nvSpPr>
        <p:spPr>
          <a:xfrm>
            <a:off x="2366985" y="4711501"/>
            <a:ext cx="5005479" cy="2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83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Noto Sans Symbols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Noto Sans Symbols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700" dirty="0"/>
              <a:t>         Koch, V., Holmberg, O., Spitzer, H., </a:t>
            </a:r>
            <a:r>
              <a:rPr lang="en-GB" sz="700" dirty="0" err="1"/>
              <a:t>Schiefelbein</a:t>
            </a:r>
            <a:r>
              <a:rPr lang="en-GB" sz="700" dirty="0"/>
              <a:t>, J., </a:t>
            </a:r>
            <a:r>
              <a:rPr lang="en-GB" sz="700" dirty="0" err="1"/>
              <a:t>Asani</a:t>
            </a:r>
            <a:r>
              <a:rPr lang="en-GB" sz="700" dirty="0"/>
              <a:t>, B., Hafner, M., &amp; Theis, F. J. (2022). </a:t>
            </a:r>
            <a:br>
              <a:rPr lang="en-GB" sz="700" dirty="0"/>
            </a:br>
            <a:r>
              <a:rPr lang="en-GB" sz="700" i="1" dirty="0"/>
              <a:t>Noise transfer for unsupervised domain adaptation of retinal OCT images</a:t>
            </a:r>
            <a:r>
              <a:rPr lang="en-GB" sz="700" dirty="0"/>
              <a:t> (Vol. 13432, pp. 699–708). </a:t>
            </a:r>
          </a:p>
        </p:txBody>
      </p:sp>
    </p:spTree>
    <p:extLst>
      <p:ext uri="{BB962C8B-B14F-4D97-AF65-F5344CB8AC3E}">
        <p14:creationId xmlns:p14="http://schemas.microsoft.com/office/powerpoint/2010/main" val="5861726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15BC6-D23F-DFFE-1EA8-960D2FB37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Open questions – ablation study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F84EF-4CD4-9804-4EC2-0263F49824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sz="2000" dirty="0"/>
          </a:p>
          <a:p>
            <a:endParaRPr lang="en-AT" sz="2000" dirty="0"/>
          </a:p>
          <a:p>
            <a:endParaRPr lang="en-AT" sz="2000" dirty="0"/>
          </a:p>
          <a:p>
            <a:endParaRPr lang="en-AT" sz="2000" dirty="0"/>
          </a:p>
          <a:p>
            <a:r>
              <a:rPr lang="en-AT" sz="2000" dirty="0"/>
              <a:t>Why large performance difference for disease markers?</a:t>
            </a:r>
          </a:p>
          <a:p>
            <a:pPr marL="114300" indent="0">
              <a:buNone/>
            </a:pPr>
            <a:endParaRPr lang="en-AT" sz="2000" dirty="0"/>
          </a:p>
          <a:p>
            <a:endParaRPr lang="en-AT" sz="2000" dirty="0"/>
          </a:p>
          <a:p>
            <a:endParaRPr lang="en-AT" sz="2000" dirty="0"/>
          </a:p>
          <a:p>
            <a:endParaRPr lang="en-AT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101200-2B00-3FE5-C331-2E9B8C0042FF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AT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EF056DC-65DC-9B4B-7B49-DE129F00A838}"/>
              </a:ext>
            </a:extLst>
          </p:cNvPr>
          <p:cNvGrpSpPr/>
          <p:nvPr/>
        </p:nvGrpSpPr>
        <p:grpSpPr>
          <a:xfrm>
            <a:off x="897709" y="1374760"/>
            <a:ext cx="7265782" cy="1312735"/>
            <a:chOff x="830947" y="2784136"/>
            <a:chExt cx="6336288" cy="1144800"/>
          </a:xfrm>
        </p:grpSpPr>
        <p:pic>
          <p:nvPicPr>
            <p:cNvPr id="7" name="Picture 6" descr="A white rectangular object with black text&#10;&#10;Description automatically generated">
              <a:extLst>
                <a:ext uri="{FF2B5EF4-FFF2-40B4-BE49-F238E27FC236}">
                  <a16:creationId xmlns:a16="http://schemas.microsoft.com/office/drawing/2014/main" id="{536336EC-A6A3-21EF-9B09-382ECBC971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0947" y="2784136"/>
              <a:ext cx="6082372" cy="11448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A2106E8-178A-AEBF-CB64-189945E0EA42}"/>
                </a:ext>
              </a:extLst>
            </p:cNvPr>
            <p:cNvSpPr txBox="1"/>
            <p:nvPr/>
          </p:nvSpPr>
          <p:spPr>
            <a:xfrm rot="5400000">
              <a:off x="6640167" y="3290853"/>
              <a:ext cx="80021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dirty="0"/>
                <a:t>d</a:t>
              </a:r>
              <a:r>
                <a:rPr lang="en-AT" sz="1050" dirty="0"/>
                <a:t>ice score</a:t>
              </a:r>
            </a:p>
          </p:txBody>
        </p:sp>
      </p:grp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792D854D-95C2-09BC-2C4B-931A51CAC7CC}"/>
              </a:ext>
            </a:extLst>
          </p:cNvPr>
          <p:cNvSpPr txBox="1">
            <a:spLocks/>
          </p:cNvSpPr>
          <p:nvPr/>
        </p:nvSpPr>
        <p:spPr>
          <a:xfrm>
            <a:off x="2366985" y="4711501"/>
            <a:ext cx="5005479" cy="2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83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Noto Sans Symbols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Noto Sans Symbols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700" dirty="0"/>
              <a:t>         Koch, V., Holmberg, O., Spitzer, H., </a:t>
            </a:r>
            <a:r>
              <a:rPr lang="en-GB" sz="700" dirty="0" err="1"/>
              <a:t>Schiefelbein</a:t>
            </a:r>
            <a:r>
              <a:rPr lang="en-GB" sz="700" dirty="0"/>
              <a:t>, J., </a:t>
            </a:r>
            <a:r>
              <a:rPr lang="en-GB" sz="700" dirty="0" err="1"/>
              <a:t>Asani</a:t>
            </a:r>
            <a:r>
              <a:rPr lang="en-GB" sz="700" dirty="0"/>
              <a:t>, B., Hafner, M., &amp; Theis, F. J. (2022). </a:t>
            </a:r>
            <a:br>
              <a:rPr lang="en-GB" sz="700" dirty="0"/>
            </a:br>
            <a:r>
              <a:rPr lang="en-GB" sz="700" i="1" dirty="0"/>
              <a:t>Noise transfer for unsupervised domain adaptation of retinal OCT images</a:t>
            </a:r>
            <a:r>
              <a:rPr lang="en-GB" sz="700" dirty="0"/>
              <a:t> (Vol. 13432, pp. 699–708). </a:t>
            </a:r>
          </a:p>
        </p:txBody>
      </p:sp>
    </p:spTree>
    <p:extLst>
      <p:ext uri="{BB962C8B-B14F-4D97-AF65-F5344CB8AC3E}">
        <p14:creationId xmlns:p14="http://schemas.microsoft.com/office/powerpoint/2010/main" val="30558491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15BC6-D23F-DFFE-1EA8-960D2FB37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Open questions – ablation study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F84EF-4CD4-9804-4EC2-0263F49824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sz="2000" dirty="0"/>
          </a:p>
          <a:p>
            <a:endParaRPr lang="en-AT" sz="2000" dirty="0"/>
          </a:p>
          <a:p>
            <a:endParaRPr lang="en-AT" sz="2000" dirty="0"/>
          </a:p>
          <a:p>
            <a:endParaRPr lang="en-AT" sz="2000" dirty="0"/>
          </a:p>
          <a:p>
            <a:r>
              <a:rPr lang="en-AT" sz="2000" dirty="0"/>
              <a:t>Why large performance difference for disease markers?</a:t>
            </a:r>
          </a:p>
          <a:p>
            <a:r>
              <a:rPr lang="en-AT" sz="2000" dirty="0"/>
              <a:t>Histogram matching makes large difference</a:t>
            </a:r>
          </a:p>
          <a:p>
            <a:pPr marL="114300" indent="0">
              <a:buNone/>
            </a:pPr>
            <a:endParaRPr lang="en-AT" sz="2000" dirty="0"/>
          </a:p>
          <a:p>
            <a:endParaRPr lang="en-AT" sz="2000" dirty="0"/>
          </a:p>
          <a:p>
            <a:endParaRPr lang="en-AT" sz="2000" dirty="0"/>
          </a:p>
          <a:p>
            <a:endParaRPr lang="en-AT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101200-2B00-3FE5-C331-2E9B8C0042FF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AT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EF056DC-65DC-9B4B-7B49-DE129F00A838}"/>
              </a:ext>
            </a:extLst>
          </p:cNvPr>
          <p:cNvGrpSpPr/>
          <p:nvPr/>
        </p:nvGrpSpPr>
        <p:grpSpPr>
          <a:xfrm>
            <a:off x="897709" y="1374760"/>
            <a:ext cx="7265782" cy="1312735"/>
            <a:chOff x="830947" y="2784136"/>
            <a:chExt cx="6336288" cy="1144800"/>
          </a:xfrm>
        </p:grpSpPr>
        <p:pic>
          <p:nvPicPr>
            <p:cNvPr id="7" name="Picture 6" descr="A white rectangular object with black text&#10;&#10;Description automatically generated">
              <a:extLst>
                <a:ext uri="{FF2B5EF4-FFF2-40B4-BE49-F238E27FC236}">
                  <a16:creationId xmlns:a16="http://schemas.microsoft.com/office/drawing/2014/main" id="{536336EC-A6A3-21EF-9B09-382ECBC971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0947" y="2784136"/>
              <a:ext cx="6082372" cy="11448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A2106E8-178A-AEBF-CB64-189945E0EA42}"/>
                </a:ext>
              </a:extLst>
            </p:cNvPr>
            <p:cNvSpPr txBox="1"/>
            <p:nvPr/>
          </p:nvSpPr>
          <p:spPr>
            <a:xfrm rot="5400000">
              <a:off x="6640167" y="3290853"/>
              <a:ext cx="80021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dirty="0"/>
                <a:t>d</a:t>
              </a:r>
              <a:r>
                <a:rPr lang="en-AT" sz="1050" dirty="0"/>
                <a:t>ice score</a:t>
              </a:r>
            </a:p>
          </p:txBody>
        </p:sp>
      </p:grp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E6BF2D72-70A1-15A3-E0C5-152A1653288D}"/>
              </a:ext>
            </a:extLst>
          </p:cNvPr>
          <p:cNvSpPr txBox="1">
            <a:spLocks/>
          </p:cNvSpPr>
          <p:nvPr/>
        </p:nvSpPr>
        <p:spPr>
          <a:xfrm>
            <a:off x="2366985" y="4711501"/>
            <a:ext cx="5005479" cy="2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83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Noto Sans Symbols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Noto Sans Symbols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700" dirty="0"/>
              <a:t>         Koch, V., Holmberg, O., Spitzer, H., </a:t>
            </a:r>
            <a:r>
              <a:rPr lang="en-GB" sz="700" dirty="0" err="1"/>
              <a:t>Schiefelbein</a:t>
            </a:r>
            <a:r>
              <a:rPr lang="en-GB" sz="700" dirty="0"/>
              <a:t>, J., </a:t>
            </a:r>
            <a:r>
              <a:rPr lang="en-GB" sz="700" dirty="0" err="1"/>
              <a:t>Asani</a:t>
            </a:r>
            <a:r>
              <a:rPr lang="en-GB" sz="700" dirty="0"/>
              <a:t>, B., Hafner, M., &amp; Theis, F. J. (2022). </a:t>
            </a:r>
            <a:br>
              <a:rPr lang="en-GB" sz="700" dirty="0"/>
            </a:br>
            <a:r>
              <a:rPr lang="en-GB" sz="700" i="1" dirty="0"/>
              <a:t>Noise transfer for unsupervised domain adaptation of retinal OCT images</a:t>
            </a:r>
            <a:r>
              <a:rPr lang="en-GB" sz="700" dirty="0"/>
              <a:t> (Vol. 13432, pp. 699–708). </a:t>
            </a:r>
          </a:p>
        </p:txBody>
      </p:sp>
    </p:spTree>
    <p:extLst>
      <p:ext uri="{BB962C8B-B14F-4D97-AF65-F5344CB8AC3E}">
        <p14:creationId xmlns:p14="http://schemas.microsoft.com/office/powerpoint/2010/main" val="3299823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C3391-ECF8-2009-E23A-B897D16DE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T" dirty="0"/>
              <a:t>Motivation: OCT imaging with domain shifts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1F937-67B3-C8AD-3E06-FC25C2B42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3700" y="1045864"/>
            <a:ext cx="8353800" cy="3387600"/>
          </a:xfrm>
        </p:spPr>
        <p:txBody>
          <a:bodyPr/>
          <a:lstStyle/>
          <a:p>
            <a:pPr marL="114300" indent="0">
              <a:buNone/>
            </a:pPr>
            <a:r>
              <a:rPr lang="en-AT" dirty="0"/>
              <a:t>Optical coherence tomography (OCT)</a:t>
            </a:r>
          </a:p>
          <a:p>
            <a:endParaRPr lang="en-AT" b="1" dirty="0"/>
          </a:p>
          <a:p>
            <a:pPr marL="114300" indent="0">
              <a:buNone/>
            </a:pPr>
            <a:r>
              <a:rPr lang="en-AT" b="1" dirty="0"/>
              <a:t>Task: </a:t>
            </a:r>
            <a:r>
              <a:rPr lang="en-AT" dirty="0"/>
              <a:t>Segmentation of disease markers</a:t>
            </a:r>
          </a:p>
          <a:p>
            <a:pPr marL="565150" lvl="1" indent="0">
              <a:buNone/>
            </a:pPr>
            <a:endParaRPr lang="en-AT" dirty="0"/>
          </a:p>
          <a:p>
            <a:pPr marL="565150" lvl="1" indent="0">
              <a:buNone/>
            </a:pPr>
            <a:endParaRPr lang="en-AT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EACACF2-21E0-2B48-C33E-EA329595AC7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6EC7E93-4387-A064-70E1-B80225A4A575}"/>
              </a:ext>
            </a:extLst>
          </p:cNvPr>
          <p:cNvSpPr txBox="1">
            <a:spLocks/>
          </p:cNvSpPr>
          <p:nvPr/>
        </p:nvSpPr>
        <p:spPr>
          <a:xfrm>
            <a:off x="2258170" y="4768200"/>
            <a:ext cx="5931673" cy="229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83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Noto Sans Symbols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Noto Sans Symbols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/>
              <a:t>           IRENE A. BARBAZETTO, MD, SANDRINE A. ZWEIFEL, MD, MICHAEL ENGELBERT, MD, PhD, K. BAILEY FREUND, MD, JASON S. SLAKTER, MD. (2009). Spectral-domain Optical Coherence Tomography: A Real-world Comparison</a:t>
            </a:r>
            <a:r>
              <a:rPr lang="en-AT" dirty="0"/>
              <a:t>. </a:t>
            </a:r>
            <a:r>
              <a:rPr lang="en-GB" dirty="0"/>
              <a:t>I</a:t>
            </a:r>
            <a:r>
              <a:rPr lang="en-AT" dirty="0"/>
              <a:t>n </a:t>
            </a:r>
            <a:r>
              <a:rPr lang="en-GB" dirty="0"/>
              <a:t>Retinal Physician, Issue: June 2009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5064B2-4BB3-1DB2-FFAC-864E117BD4B9}"/>
              </a:ext>
            </a:extLst>
          </p:cNvPr>
          <p:cNvGrpSpPr/>
          <p:nvPr/>
        </p:nvGrpSpPr>
        <p:grpSpPr>
          <a:xfrm>
            <a:off x="4637665" y="1045864"/>
            <a:ext cx="4220088" cy="3207192"/>
            <a:chOff x="4216082" y="1131989"/>
            <a:chExt cx="4564374" cy="3468843"/>
          </a:xfrm>
        </p:grpSpPr>
        <p:pic>
          <p:nvPicPr>
            <p:cNvPr id="13" name="Picture 12" descr="A collage of images of a human eye&#10;&#10;Description automatically generated">
              <a:extLst>
                <a:ext uri="{FF2B5EF4-FFF2-40B4-BE49-F238E27FC236}">
                  <a16:creationId xmlns:a16="http://schemas.microsoft.com/office/drawing/2014/main" id="{913196C1-2F18-A074-17C2-6D408D7EC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11497" y="1476769"/>
              <a:ext cx="4396003" cy="3124063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B88EA37-75B9-A9E4-60F7-2ED6007B8FD2}"/>
                </a:ext>
              </a:extLst>
            </p:cNvPr>
            <p:cNvSpPr txBox="1"/>
            <p:nvPr/>
          </p:nvSpPr>
          <p:spPr>
            <a:xfrm>
              <a:off x="4216082" y="1131989"/>
              <a:ext cx="4564374" cy="332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T" dirty="0"/>
                <a:t>Different </a:t>
              </a:r>
              <a:r>
                <a:rPr lang="en-AT" b="1" dirty="0"/>
                <a:t>OCT scanners</a:t>
              </a:r>
              <a:r>
                <a:rPr lang="en-AT" dirty="0"/>
                <a:t> produce different results: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3023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15BC6-D23F-DFFE-1EA8-960D2FB37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Open questions – ablation study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F84EF-4CD4-9804-4EC2-0263F49824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sz="2000" dirty="0"/>
          </a:p>
          <a:p>
            <a:endParaRPr lang="en-AT" sz="2000" dirty="0"/>
          </a:p>
          <a:p>
            <a:endParaRPr lang="en-AT" sz="2000" dirty="0"/>
          </a:p>
          <a:p>
            <a:endParaRPr lang="en-AT" sz="2000" dirty="0"/>
          </a:p>
          <a:p>
            <a:r>
              <a:rPr lang="en-AT" sz="2000" dirty="0"/>
              <a:t>Why large performance difference for disease markers?</a:t>
            </a:r>
          </a:p>
          <a:p>
            <a:r>
              <a:rPr lang="en-AT" sz="2000" dirty="0"/>
              <a:t>Histogram matching makes large difference</a:t>
            </a:r>
          </a:p>
          <a:p>
            <a:r>
              <a:rPr lang="en-AT" sz="2000" dirty="0"/>
              <a:t>Highly diseased target: more false negatives by artifact introduction?</a:t>
            </a:r>
          </a:p>
          <a:p>
            <a:pPr marL="114300" indent="0">
              <a:buNone/>
            </a:pPr>
            <a:endParaRPr lang="en-AT" sz="2000" dirty="0"/>
          </a:p>
          <a:p>
            <a:endParaRPr lang="en-AT" sz="2000" dirty="0"/>
          </a:p>
          <a:p>
            <a:endParaRPr lang="en-AT" sz="2000" dirty="0"/>
          </a:p>
          <a:p>
            <a:endParaRPr lang="en-AT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101200-2B00-3FE5-C331-2E9B8C0042FF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AT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EF056DC-65DC-9B4B-7B49-DE129F00A838}"/>
              </a:ext>
            </a:extLst>
          </p:cNvPr>
          <p:cNvGrpSpPr/>
          <p:nvPr/>
        </p:nvGrpSpPr>
        <p:grpSpPr>
          <a:xfrm>
            <a:off x="897709" y="1374760"/>
            <a:ext cx="7265782" cy="1312735"/>
            <a:chOff x="830947" y="2784136"/>
            <a:chExt cx="6336288" cy="1144800"/>
          </a:xfrm>
        </p:grpSpPr>
        <p:pic>
          <p:nvPicPr>
            <p:cNvPr id="7" name="Picture 6" descr="A white rectangular object with black text&#10;&#10;Description automatically generated">
              <a:extLst>
                <a:ext uri="{FF2B5EF4-FFF2-40B4-BE49-F238E27FC236}">
                  <a16:creationId xmlns:a16="http://schemas.microsoft.com/office/drawing/2014/main" id="{536336EC-A6A3-21EF-9B09-382ECBC971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0947" y="2784136"/>
              <a:ext cx="6082372" cy="11448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A2106E8-178A-AEBF-CB64-189945E0EA42}"/>
                </a:ext>
              </a:extLst>
            </p:cNvPr>
            <p:cNvSpPr txBox="1"/>
            <p:nvPr/>
          </p:nvSpPr>
          <p:spPr>
            <a:xfrm rot="5400000">
              <a:off x="6640167" y="3290853"/>
              <a:ext cx="80021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dirty="0"/>
                <a:t>d</a:t>
              </a:r>
              <a:r>
                <a:rPr lang="en-AT" sz="1050" dirty="0"/>
                <a:t>ice score</a:t>
              </a:r>
            </a:p>
          </p:txBody>
        </p:sp>
      </p:grp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5E19716-EF64-CEE6-A06C-F2147F99B442}"/>
              </a:ext>
            </a:extLst>
          </p:cNvPr>
          <p:cNvSpPr txBox="1">
            <a:spLocks/>
          </p:cNvSpPr>
          <p:nvPr/>
        </p:nvSpPr>
        <p:spPr>
          <a:xfrm>
            <a:off x="2366985" y="4711501"/>
            <a:ext cx="5005479" cy="2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83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Noto Sans Symbols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Noto Sans Symbols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700" dirty="0"/>
              <a:t>         Koch, V., Holmberg, O., Spitzer, H., </a:t>
            </a:r>
            <a:r>
              <a:rPr lang="en-GB" sz="700" dirty="0" err="1"/>
              <a:t>Schiefelbein</a:t>
            </a:r>
            <a:r>
              <a:rPr lang="en-GB" sz="700" dirty="0"/>
              <a:t>, J., </a:t>
            </a:r>
            <a:r>
              <a:rPr lang="en-GB" sz="700" dirty="0" err="1"/>
              <a:t>Asani</a:t>
            </a:r>
            <a:r>
              <a:rPr lang="en-GB" sz="700" dirty="0"/>
              <a:t>, B., Hafner, M., &amp; Theis, F. J. (2022). </a:t>
            </a:r>
            <a:br>
              <a:rPr lang="en-GB" sz="700" dirty="0"/>
            </a:br>
            <a:r>
              <a:rPr lang="en-GB" sz="700" i="1" dirty="0"/>
              <a:t>Noise transfer for unsupervised domain adaptation of retinal OCT images</a:t>
            </a:r>
            <a:r>
              <a:rPr lang="en-GB" sz="700" dirty="0"/>
              <a:t> (Vol. 13432, pp. 699–708). </a:t>
            </a:r>
          </a:p>
        </p:txBody>
      </p:sp>
    </p:spTree>
    <p:extLst>
      <p:ext uri="{BB962C8B-B14F-4D97-AF65-F5344CB8AC3E}">
        <p14:creationId xmlns:p14="http://schemas.microsoft.com/office/powerpoint/2010/main" val="39350020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15BC6-D23F-DFFE-1EA8-960D2FB37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Open questions – ablation study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F84EF-4CD4-9804-4EC2-0263F49824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sz="2000" dirty="0"/>
          </a:p>
          <a:p>
            <a:endParaRPr lang="en-AT" sz="2000" dirty="0"/>
          </a:p>
          <a:p>
            <a:endParaRPr lang="en-AT" sz="2000" dirty="0"/>
          </a:p>
          <a:p>
            <a:endParaRPr lang="en-AT" sz="2000" dirty="0"/>
          </a:p>
          <a:p>
            <a:r>
              <a:rPr lang="en-AT" sz="2000" dirty="0"/>
              <a:t>Why large performance difference for disease markers?</a:t>
            </a:r>
          </a:p>
          <a:p>
            <a:r>
              <a:rPr lang="en-AT" sz="2000" dirty="0"/>
              <a:t>Histogram matching makes large difference</a:t>
            </a:r>
          </a:p>
          <a:p>
            <a:r>
              <a:rPr lang="en-AT" sz="2000" dirty="0"/>
              <a:t>Highly diseased target: more false negatives by artifact introduction?</a:t>
            </a:r>
          </a:p>
          <a:p>
            <a:r>
              <a:rPr lang="en-AT" sz="2000" dirty="0"/>
              <a:t>Integrate SVDNA into unlabeled contrastive setting</a:t>
            </a:r>
          </a:p>
          <a:p>
            <a:pPr marL="114300" indent="0">
              <a:buNone/>
            </a:pPr>
            <a:endParaRPr lang="en-AT" sz="2000" dirty="0"/>
          </a:p>
          <a:p>
            <a:endParaRPr lang="en-AT" sz="2000" dirty="0"/>
          </a:p>
          <a:p>
            <a:endParaRPr lang="en-AT" sz="2000" dirty="0"/>
          </a:p>
          <a:p>
            <a:endParaRPr lang="en-AT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101200-2B00-3FE5-C331-2E9B8C0042FF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AT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EF056DC-65DC-9B4B-7B49-DE129F00A838}"/>
              </a:ext>
            </a:extLst>
          </p:cNvPr>
          <p:cNvGrpSpPr/>
          <p:nvPr/>
        </p:nvGrpSpPr>
        <p:grpSpPr>
          <a:xfrm>
            <a:off x="897709" y="1374760"/>
            <a:ext cx="7265782" cy="1312735"/>
            <a:chOff x="830947" y="2784136"/>
            <a:chExt cx="6336288" cy="1144800"/>
          </a:xfrm>
        </p:grpSpPr>
        <p:pic>
          <p:nvPicPr>
            <p:cNvPr id="7" name="Picture 6" descr="A white rectangular object with black text&#10;&#10;Description automatically generated">
              <a:extLst>
                <a:ext uri="{FF2B5EF4-FFF2-40B4-BE49-F238E27FC236}">
                  <a16:creationId xmlns:a16="http://schemas.microsoft.com/office/drawing/2014/main" id="{536336EC-A6A3-21EF-9B09-382ECBC971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0947" y="2784136"/>
              <a:ext cx="6082372" cy="11448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A2106E8-178A-AEBF-CB64-189945E0EA42}"/>
                </a:ext>
              </a:extLst>
            </p:cNvPr>
            <p:cNvSpPr txBox="1"/>
            <p:nvPr/>
          </p:nvSpPr>
          <p:spPr>
            <a:xfrm rot="5400000">
              <a:off x="6640167" y="3290853"/>
              <a:ext cx="80021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dirty="0"/>
                <a:t>d</a:t>
              </a:r>
              <a:r>
                <a:rPr lang="en-AT" sz="1050" dirty="0"/>
                <a:t>ice score</a:t>
              </a:r>
            </a:p>
          </p:txBody>
        </p:sp>
      </p:grp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FE1A298B-5CFF-BB22-F6D9-AB1770D835B7}"/>
              </a:ext>
            </a:extLst>
          </p:cNvPr>
          <p:cNvSpPr txBox="1">
            <a:spLocks/>
          </p:cNvSpPr>
          <p:nvPr/>
        </p:nvSpPr>
        <p:spPr>
          <a:xfrm>
            <a:off x="2366985" y="4711501"/>
            <a:ext cx="5005479" cy="2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83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Noto Sans Symbols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Noto Sans Symbols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700" dirty="0"/>
              <a:t>         Koch, V., Holmberg, O., Spitzer, H., </a:t>
            </a:r>
            <a:r>
              <a:rPr lang="en-GB" sz="700" dirty="0" err="1"/>
              <a:t>Schiefelbein</a:t>
            </a:r>
            <a:r>
              <a:rPr lang="en-GB" sz="700" dirty="0"/>
              <a:t>, J., </a:t>
            </a:r>
            <a:r>
              <a:rPr lang="en-GB" sz="700" dirty="0" err="1"/>
              <a:t>Asani</a:t>
            </a:r>
            <a:r>
              <a:rPr lang="en-GB" sz="700" dirty="0"/>
              <a:t>, B., Hafner, M., &amp; Theis, F. J. (2022). </a:t>
            </a:r>
            <a:br>
              <a:rPr lang="en-GB" sz="700" dirty="0"/>
            </a:br>
            <a:r>
              <a:rPr lang="en-GB" sz="700" i="1" dirty="0"/>
              <a:t>Noise transfer for unsupervised domain adaptation of retinal OCT images</a:t>
            </a:r>
            <a:r>
              <a:rPr lang="en-GB" sz="700" dirty="0"/>
              <a:t> (Vol. 13432, pp. 699–708). </a:t>
            </a:r>
          </a:p>
        </p:txBody>
      </p:sp>
    </p:spTree>
    <p:extLst>
      <p:ext uri="{BB962C8B-B14F-4D97-AF65-F5344CB8AC3E}">
        <p14:creationId xmlns:p14="http://schemas.microsoft.com/office/powerpoint/2010/main" val="21325838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AC0F0-A2B2-9641-4BA8-44FE0A821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T" sz="3600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0215C-7DD3-F4E9-5F1E-A29C4B885B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T" sz="1600" dirty="0"/>
              <a:t>OCT imaging in ML-diagnostics</a:t>
            </a:r>
          </a:p>
          <a:p>
            <a:pPr marL="114300" indent="0">
              <a:buNone/>
            </a:pPr>
            <a:endParaRPr lang="en-AT" sz="1600" dirty="0"/>
          </a:p>
          <a:p>
            <a:r>
              <a:rPr lang="en-AT" sz="1600" dirty="0"/>
              <a:t>Unlabeled data </a:t>
            </a:r>
            <a:r>
              <a:rPr lang="en-AT" sz="1600" b="1" dirty="0"/>
              <a:t>from different domains:</a:t>
            </a:r>
          </a:p>
          <a:p>
            <a:pPr lvl="1"/>
            <a:r>
              <a:rPr lang="en-US" sz="1600" dirty="0"/>
              <a:t>Increase accuracy despite domain shift</a:t>
            </a:r>
          </a:p>
          <a:p>
            <a:pPr marL="114300" indent="0">
              <a:buNone/>
            </a:pPr>
            <a:endParaRPr lang="en-US" sz="1600" dirty="0"/>
          </a:p>
          <a:p>
            <a:r>
              <a:rPr lang="en-US" sz="1600" b="1" dirty="0"/>
              <a:t>SVDNA</a:t>
            </a:r>
            <a:r>
              <a:rPr lang="en-US" sz="1600" dirty="0"/>
              <a:t>:</a:t>
            </a:r>
          </a:p>
          <a:p>
            <a:pPr lvl="1"/>
            <a:r>
              <a:rPr lang="en-US" sz="1600" dirty="0"/>
              <a:t>Image noise transfer via SVD</a:t>
            </a:r>
          </a:p>
          <a:p>
            <a:pPr lvl="1"/>
            <a:r>
              <a:rPr lang="en-US" sz="1600" dirty="0"/>
              <a:t>Domain generalized OCT-scan segmentation</a:t>
            </a:r>
          </a:p>
          <a:p>
            <a:pPr lvl="1"/>
            <a:r>
              <a:rPr lang="en-US" sz="1600" dirty="0"/>
              <a:t>Useful for contrastive setting?</a:t>
            </a:r>
          </a:p>
          <a:p>
            <a:pPr lvl="1"/>
            <a:endParaRPr lang="en-US" sz="1600" dirty="0"/>
          </a:p>
          <a:p>
            <a:endParaRPr lang="de-AT" sz="1600" dirty="0"/>
          </a:p>
          <a:p>
            <a:endParaRPr lang="de-AT" sz="1600" dirty="0"/>
          </a:p>
          <a:p>
            <a:pPr lvl="1"/>
            <a:endParaRPr lang="en-AT" sz="1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210C1B-3B21-3B5A-190A-DC575C6ADFA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4286190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ubtitle 1">
            <a:extLst>
              <a:ext uri="{FF2B5EF4-FFF2-40B4-BE49-F238E27FC236}">
                <a16:creationId xmlns:a16="http://schemas.microsoft.com/office/drawing/2014/main" id="{855B5135-B732-C6BD-F998-285C5C070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4499" y="4058100"/>
            <a:ext cx="8334900" cy="548100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F1574B53-D626-C7AD-A3EC-EEF341371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400" y="980100"/>
            <a:ext cx="8344800" cy="1506600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61091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C3391-ECF8-2009-E23A-B897D16DE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T" dirty="0"/>
              <a:t>Motivation: OCT imaging with domain shifts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1F937-67B3-C8AD-3E06-FC25C2B42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3700" y="1045864"/>
            <a:ext cx="8353800" cy="3387600"/>
          </a:xfrm>
        </p:spPr>
        <p:txBody>
          <a:bodyPr/>
          <a:lstStyle/>
          <a:p>
            <a:pPr marL="114300" indent="0">
              <a:buNone/>
            </a:pPr>
            <a:r>
              <a:rPr lang="en-AT" dirty="0"/>
              <a:t>Optical coherence tomography (OCT)</a:t>
            </a:r>
          </a:p>
          <a:p>
            <a:endParaRPr lang="en-AT" b="1" dirty="0"/>
          </a:p>
          <a:p>
            <a:pPr marL="114300" indent="0">
              <a:buNone/>
            </a:pPr>
            <a:r>
              <a:rPr lang="en-AT" b="1" dirty="0"/>
              <a:t>Task: </a:t>
            </a:r>
            <a:r>
              <a:rPr lang="en-AT" dirty="0"/>
              <a:t>Segmentation of disease markers</a:t>
            </a:r>
          </a:p>
          <a:p>
            <a:pPr marL="114300" indent="0">
              <a:buNone/>
            </a:pPr>
            <a:endParaRPr lang="en-AT" dirty="0"/>
          </a:p>
          <a:p>
            <a:pPr marL="114300" indent="0">
              <a:buNone/>
            </a:pPr>
            <a:r>
              <a:rPr lang="en-AT" b="1" dirty="0"/>
              <a:t>Problems:</a:t>
            </a:r>
            <a:r>
              <a:rPr lang="en-AT" dirty="0"/>
              <a:t> </a:t>
            </a:r>
          </a:p>
          <a:p>
            <a:r>
              <a:rPr lang="en-AT" b="1" dirty="0"/>
              <a:t>Domain shift</a:t>
            </a:r>
          </a:p>
          <a:p>
            <a:endParaRPr lang="en-AT" dirty="0"/>
          </a:p>
          <a:p>
            <a:r>
              <a:rPr lang="en-AT" dirty="0"/>
              <a:t>Lots of unannotated data</a:t>
            </a:r>
          </a:p>
          <a:p>
            <a:pPr marL="107950" indent="0">
              <a:buNone/>
            </a:pPr>
            <a:r>
              <a:rPr lang="en-AT" dirty="0"/>
              <a:t> 	Need for contrastive setting</a:t>
            </a:r>
          </a:p>
          <a:p>
            <a:pPr marL="565150" lvl="1" indent="0">
              <a:buNone/>
            </a:pPr>
            <a:endParaRPr lang="en-AT" dirty="0"/>
          </a:p>
          <a:p>
            <a:pPr marL="565150" lvl="1" indent="0">
              <a:buNone/>
            </a:pPr>
            <a:endParaRPr lang="en-AT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EACACF2-21E0-2B48-C33E-EA329595AC7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01643CD8-CCA2-5265-4317-48620986681D}"/>
              </a:ext>
            </a:extLst>
          </p:cNvPr>
          <p:cNvSpPr/>
          <p:nvPr/>
        </p:nvSpPr>
        <p:spPr>
          <a:xfrm>
            <a:off x="974424" y="3757085"/>
            <a:ext cx="227109" cy="1124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6EC7E93-4387-A064-70E1-B80225A4A575}"/>
              </a:ext>
            </a:extLst>
          </p:cNvPr>
          <p:cNvSpPr txBox="1">
            <a:spLocks/>
          </p:cNvSpPr>
          <p:nvPr/>
        </p:nvSpPr>
        <p:spPr>
          <a:xfrm>
            <a:off x="2258170" y="4768200"/>
            <a:ext cx="5931673" cy="229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83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Noto Sans Symbols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Noto Sans Symbols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/>
              <a:t>           IRENE A. BARBAZETTO, MD, SANDRINE A. ZWEIFEL, MD, MICHAEL ENGELBERT, MD, PhD, K. BAILEY FREUND, MD, JASON S. SLAKTER, MD. (2009). Spectral-domain Optical Coherence Tomography: A Real-world Comparison</a:t>
            </a:r>
            <a:r>
              <a:rPr lang="en-AT" dirty="0"/>
              <a:t>. </a:t>
            </a:r>
            <a:r>
              <a:rPr lang="en-GB" dirty="0"/>
              <a:t>I</a:t>
            </a:r>
            <a:r>
              <a:rPr lang="en-AT" dirty="0"/>
              <a:t>n </a:t>
            </a:r>
            <a:r>
              <a:rPr lang="en-GB" dirty="0"/>
              <a:t>Retinal Physician, Issue: June 2009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5064B2-4BB3-1DB2-FFAC-864E117BD4B9}"/>
              </a:ext>
            </a:extLst>
          </p:cNvPr>
          <p:cNvGrpSpPr/>
          <p:nvPr/>
        </p:nvGrpSpPr>
        <p:grpSpPr>
          <a:xfrm>
            <a:off x="4637665" y="1045864"/>
            <a:ext cx="4220088" cy="3207192"/>
            <a:chOff x="4216082" y="1131989"/>
            <a:chExt cx="4564374" cy="3468843"/>
          </a:xfrm>
        </p:grpSpPr>
        <p:pic>
          <p:nvPicPr>
            <p:cNvPr id="13" name="Picture 12" descr="A collage of images of a human eye&#10;&#10;Description automatically generated">
              <a:extLst>
                <a:ext uri="{FF2B5EF4-FFF2-40B4-BE49-F238E27FC236}">
                  <a16:creationId xmlns:a16="http://schemas.microsoft.com/office/drawing/2014/main" id="{913196C1-2F18-A074-17C2-6D408D7EC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11497" y="1476769"/>
              <a:ext cx="4396003" cy="3124063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B88EA37-75B9-A9E4-60F7-2ED6007B8FD2}"/>
                </a:ext>
              </a:extLst>
            </p:cNvPr>
            <p:cNvSpPr txBox="1"/>
            <p:nvPr/>
          </p:nvSpPr>
          <p:spPr>
            <a:xfrm>
              <a:off x="4216082" y="1131989"/>
              <a:ext cx="4564374" cy="332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T" dirty="0"/>
                <a:t>Different </a:t>
              </a:r>
              <a:r>
                <a:rPr lang="en-AT" b="1" dirty="0"/>
                <a:t>OCT scanners</a:t>
              </a:r>
              <a:r>
                <a:rPr lang="en-AT" dirty="0"/>
                <a:t> produce different results: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0864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C467C-327F-FD9B-DA27-2D1A6E13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T" sz="3200" dirty="0"/>
              <a:t>Domain adaptation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AF224-A461-7888-8D56-ED9515AADC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T" b="1" dirty="0"/>
              <a:t>Vocab: </a:t>
            </a:r>
            <a:r>
              <a:rPr lang="en-AT" i="1" dirty="0"/>
              <a:t>Source</a:t>
            </a:r>
            <a:r>
              <a:rPr lang="en-AT" dirty="0"/>
              <a:t> and </a:t>
            </a:r>
            <a:r>
              <a:rPr lang="en-AT" i="1" dirty="0"/>
              <a:t>Target</a:t>
            </a:r>
            <a:r>
              <a:rPr lang="en-AT" dirty="0"/>
              <a:t> domain</a:t>
            </a:r>
            <a:endParaRPr lang="en-AT" b="1" dirty="0"/>
          </a:p>
          <a:p>
            <a:endParaRPr lang="en-AT" b="1" dirty="0"/>
          </a:p>
          <a:p>
            <a:pPr marL="114300" indent="0">
              <a:buNone/>
            </a:pPr>
            <a:endParaRPr lang="en-A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FC8F0-FE05-98AE-8D19-85DB0A77C5D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AT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99DE3BC-2117-8C35-3A75-B5FD987D8810}"/>
              </a:ext>
            </a:extLst>
          </p:cNvPr>
          <p:cNvGrpSpPr/>
          <p:nvPr/>
        </p:nvGrpSpPr>
        <p:grpSpPr>
          <a:xfrm>
            <a:off x="5091789" y="1459283"/>
            <a:ext cx="906012" cy="1438118"/>
            <a:chOff x="5091789" y="1459283"/>
            <a:chExt cx="906012" cy="143811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42E960B-D027-53F4-90C9-1DD5F7E2FABF}"/>
                </a:ext>
              </a:extLst>
            </p:cNvPr>
            <p:cNvGrpSpPr/>
            <p:nvPr/>
          </p:nvGrpSpPr>
          <p:grpSpPr>
            <a:xfrm>
              <a:off x="5375197" y="1459283"/>
              <a:ext cx="622604" cy="1438118"/>
              <a:chOff x="5916019" y="1200151"/>
              <a:chExt cx="622604" cy="1438118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109BA281-BF0E-3844-1A1D-4CEF568041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916019" y="1200151"/>
                <a:ext cx="622604" cy="628649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3216097D-ED90-88C9-0375-A8F6EA75A8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16609" y="1965572"/>
                <a:ext cx="622014" cy="672697"/>
              </a:xfrm>
              <a:prstGeom prst="rect">
                <a:avLst/>
              </a:prstGeom>
            </p:spPr>
          </p:pic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53B13A5-D36B-BA9D-634D-6D757DA06E71}"/>
                </a:ext>
              </a:extLst>
            </p:cNvPr>
            <p:cNvSpPr txBox="1"/>
            <p:nvPr/>
          </p:nvSpPr>
          <p:spPr>
            <a:xfrm>
              <a:off x="5091789" y="1619718"/>
              <a:ext cx="214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T" dirty="0"/>
                <a:t>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3A7E02C-B008-3E3E-4350-5DDE87C89059}"/>
                </a:ext>
              </a:extLst>
            </p:cNvPr>
            <p:cNvSpPr txBox="1"/>
            <p:nvPr/>
          </p:nvSpPr>
          <p:spPr>
            <a:xfrm>
              <a:off x="5091789" y="2347062"/>
              <a:ext cx="214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T" dirty="0"/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2146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C467C-327F-FD9B-DA27-2D1A6E13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T" sz="3200" dirty="0"/>
              <a:t>Domain adaptation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AF224-A461-7888-8D56-ED9515AADC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T" b="1" dirty="0"/>
              <a:t>Vocab: </a:t>
            </a:r>
            <a:r>
              <a:rPr lang="en-AT" i="1" dirty="0"/>
              <a:t>Source</a:t>
            </a:r>
            <a:r>
              <a:rPr lang="en-AT" dirty="0"/>
              <a:t> and </a:t>
            </a:r>
            <a:r>
              <a:rPr lang="en-AT" i="1" dirty="0"/>
              <a:t>Target</a:t>
            </a:r>
            <a:r>
              <a:rPr lang="en-AT" dirty="0"/>
              <a:t> domain</a:t>
            </a:r>
            <a:endParaRPr lang="en-AT" b="1" dirty="0"/>
          </a:p>
          <a:p>
            <a:endParaRPr lang="en-AT" b="1" dirty="0"/>
          </a:p>
          <a:p>
            <a:r>
              <a:rPr lang="en-AT" b="1" dirty="0"/>
              <a:t>Goal: </a:t>
            </a:r>
            <a:r>
              <a:rPr lang="en-AT" dirty="0"/>
              <a:t>Accurate predictions despite varying </a:t>
            </a:r>
            <a:br>
              <a:rPr lang="en-AT" dirty="0"/>
            </a:br>
            <a:r>
              <a:rPr lang="en-AT" dirty="0"/>
              <a:t>          input distributions</a:t>
            </a:r>
          </a:p>
          <a:p>
            <a:endParaRPr lang="en-AT" b="1" dirty="0"/>
          </a:p>
          <a:p>
            <a:endParaRPr lang="en-A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FC8F0-FE05-98AE-8D19-85DB0A77C5D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AT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99DE3BC-2117-8C35-3A75-B5FD987D8810}"/>
              </a:ext>
            </a:extLst>
          </p:cNvPr>
          <p:cNvGrpSpPr/>
          <p:nvPr/>
        </p:nvGrpSpPr>
        <p:grpSpPr>
          <a:xfrm>
            <a:off x="5091789" y="1459283"/>
            <a:ext cx="2966389" cy="1438118"/>
            <a:chOff x="5091789" y="1459283"/>
            <a:chExt cx="2966389" cy="143811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42E960B-D027-53F4-90C9-1DD5F7E2FABF}"/>
                </a:ext>
              </a:extLst>
            </p:cNvPr>
            <p:cNvGrpSpPr/>
            <p:nvPr/>
          </p:nvGrpSpPr>
          <p:grpSpPr>
            <a:xfrm>
              <a:off x="5375197" y="1459283"/>
              <a:ext cx="2682981" cy="1438118"/>
              <a:chOff x="5916019" y="1200151"/>
              <a:chExt cx="2682981" cy="1438118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109BA281-BF0E-3844-1A1D-4CEF568041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916019" y="1200151"/>
                <a:ext cx="622604" cy="628649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3216097D-ED90-88C9-0375-A8F6EA75A8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16609" y="1965572"/>
                <a:ext cx="622014" cy="672697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BBCEF40-301B-D625-C2C3-0A63CAA6FABF}"/>
                  </a:ext>
                </a:extLst>
              </p:cNvPr>
              <p:cNvSpPr txBox="1"/>
              <p:nvPr/>
            </p:nvSpPr>
            <p:spPr>
              <a:xfrm>
                <a:off x="7418869" y="1707931"/>
                <a:ext cx="11801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T" dirty="0"/>
                  <a:t>Prediction: </a:t>
                </a:r>
                <a:r>
                  <a:rPr lang="en-AT" b="1" dirty="0"/>
                  <a:t>5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53B13A5-D36B-BA9D-634D-6D757DA06E71}"/>
                </a:ext>
              </a:extLst>
            </p:cNvPr>
            <p:cNvSpPr txBox="1"/>
            <p:nvPr/>
          </p:nvSpPr>
          <p:spPr>
            <a:xfrm>
              <a:off x="5091789" y="1619718"/>
              <a:ext cx="214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T" dirty="0"/>
                <a:t>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3A7E02C-B008-3E3E-4350-5DDE87C89059}"/>
                </a:ext>
              </a:extLst>
            </p:cNvPr>
            <p:cNvSpPr txBox="1"/>
            <p:nvPr/>
          </p:nvSpPr>
          <p:spPr>
            <a:xfrm>
              <a:off x="5091789" y="2347062"/>
              <a:ext cx="214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T" dirty="0"/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5344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C467C-327F-FD9B-DA27-2D1A6E13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T" sz="3200" dirty="0"/>
              <a:t>Domain adaptation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AF224-A461-7888-8D56-ED9515AADC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T" b="1" dirty="0"/>
              <a:t>Vocab: </a:t>
            </a:r>
            <a:r>
              <a:rPr lang="en-AT" i="1" dirty="0"/>
              <a:t>Source</a:t>
            </a:r>
            <a:r>
              <a:rPr lang="en-AT" dirty="0"/>
              <a:t> and </a:t>
            </a:r>
            <a:r>
              <a:rPr lang="en-AT" i="1" dirty="0"/>
              <a:t>Target</a:t>
            </a:r>
            <a:r>
              <a:rPr lang="en-AT" dirty="0"/>
              <a:t> domain</a:t>
            </a:r>
            <a:endParaRPr lang="en-AT" b="1" dirty="0"/>
          </a:p>
          <a:p>
            <a:endParaRPr lang="en-AT" b="1" dirty="0"/>
          </a:p>
          <a:p>
            <a:r>
              <a:rPr lang="en-AT" b="1" dirty="0"/>
              <a:t>Goal: </a:t>
            </a:r>
            <a:r>
              <a:rPr lang="en-AT" dirty="0"/>
              <a:t>Accurate predictions despite varying </a:t>
            </a:r>
            <a:br>
              <a:rPr lang="en-AT" dirty="0"/>
            </a:br>
            <a:r>
              <a:rPr lang="en-AT" dirty="0"/>
              <a:t>          input distributions</a:t>
            </a:r>
          </a:p>
          <a:p>
            <a:endParaRPr lang="en-AT" b="1" dirty="0"/>
          </a:p>
          <a:p>
            <a:r>
              <a:rPr lang="en-AT" b="1" dirty="0"/>
              <a:t>Methods: </a:t>
            </a:r>
            <a:endParaRPr lang="en-AT" dirty="0"/>
          </a:p>
          <a:p>
            <a:pPr lvl="1"/>
            <a:r>
              <a:rPr lang="en-AT" dirty="0"/>
              <a:t>Style transfer: take it from domain 2 to domain 1</a:t>
            </a:r>
            <a:br>
              <a:rPr lang="en-AT" dirty="0"/>
            </a:br>
            <a:endParaRPr lang="en-AT" dirty="0"/>
          </a:p>
          <a:p>
            <a:pPr marL="114300" indent="0">
              <a:buNone/>
            </a:pPr>
            <a:endParaRPr lang="en-A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FC8F0-FE05-98AE-8D19-85DB0A77C5D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AT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99DE3BC-2117-8C35-3A75-B5FD987D8810}"/>
              </a:ext>
            </a:extLst>
          </p:cNvPr>
          <p:cNvGrpSpPr/>
          <p:nvPr/>
        </p:nvGrpSpPr>
        <p:grpSpPr>
          <a:xfrm>
            <a:off x="5091789" y="1446892"/>
            <a:ext cx="3111990" cy="1450509"/>
            <a:chOff x="5091789" y="1446892"/>
            <a:chExt cx="3111990" cy="145050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42E960B-D027-53F4-90C9-1DD5F7E2FABF}"/>
                </a:ext>
              </a:extLst>
            </p:cNvPr>
            <p:cNvGrpSpPr/>
            <p:nvPr/>
          </p:nvGrpSpPr>
          <p:grpSpPr>
            <a:xfrm>
              <a:off x="5375197" y="1446892"/>
              <a:ext cx="2828582" cy="1450509"/>
              <a:chOff x="5916019" y="1187760"/>
              <a:chExt cx="2828582" cy="1450509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109BA281-BF0E-3844-1A1D-4CEF568041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916019" y="1200151"/>
                <a:ext cx="622604" cy="628649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3216097D-ED90-88C9-0375-A8F6EA75A8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16609" y="1965572"/>
                <a:ext cx="622014" cy="672697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1FA80B6A-DE7E-FD15-94B3-C41D9C746BCE}"/>
                      </a:ext>
                    </a:extLst>
                  </p14:cNvPr>
                  <p14:cNvContentPartPr/>
                  <p14:nvPr/>
                </p14:nvContentPartPr>
                <p14:xfrm rot="1074109" flipV="1">
                  <a:off x="6639732" y="1187760"/>
                  <a:ext cx="892238" cy="351993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1FA80B6A-DE7E-FD15-94B3-C41D9C746BCE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 rot="1074109" flipV="1">
                    <a:off x="6633611" y="1181629"/>
                    <a:ext cx="904480" cy="364255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BBCEF40-301B-D625-C2C3-0A63CAA6FABF}"/>
                  </a:ext>
                </a:extLst>
              </p:cNvPr>
              <p:cNvSpPr txBox="1"/>
              <p:nvPr/>
            </p:nvSpPr>
            <p:spPr>
              <a:xfrm>
                <a:off x="7564470" y="1200151"/>
                <a:ext cx="11801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T" dirty="0"/>
                  <a:t>Prediction: </a:t>
                </a:r>
                <a:r>
                  <a:rPr lang="en-AT" b="1" dirty="0"/>
                  <a:t>5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53B13A5-D36B-BA9D-634D-6D757DA06E71}"/>
                </a:ext>
              </a:extLst>
            </p:cNvPr>
            <p:cNvSpPr txBox="1"/>
            <p:nvPr/>
          </p:nvSpPr>
          <p:spPr>
            <a:xfrm>
              <a:off x="5091789" y="1619718"/>
              <a:ext cx="214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T" dirty="0"/>
                <a:t>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3A7E02C-B008-3E3E-4350-5DDE87C89059}"/>
                </a:ext>
              </a:extLst>
            </p:cNvPr>
            <p:cNvSpPr txBox="1"/>
            <p:nvPr/>
          </p:nvSpPr>
          <p:spPr>
            <a:xfrm>
              <a:off x="5091789" y="2347062"/>
              <a:ext cx="214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T" dirty="0"/>
                <a:t>T</a:t>
              </a:r>
            </a:p>
          </p:txBody>
        </p:sp>
      </p:grpSp>
      <p:sp>
        <p:nvSpPr>
          <p:cNvPr id="22" name="Curved Up Arrow 21">
            <a:extLst>
              <a:ext uri="{FF2B5EF4-FFF2-40B4-BE49-F238E27FC236}">
                <a16:creationId xmlns:a16="http://schemas.microsoft.com/office/drawing/2014/main" id="{66CE4BB7-FA71-DEFE-9CB2-CF84143B25B4}"/>
              </a:ext>
            </a:extLst>
          </p:cNvPr>
          <p:cNvSpPr/>
          <p:nvPr/>
        </p:nvSpPr>
        <p:spPr>
          <a:xfrm rot="16200000">
            <a:off x="5967941" y="1992497"/>
            <a:ext cx="636104" cy="347046"/>
          </a:xfrm>
          <a:prstGeom prst="curvedUp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38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C467C-327F-FD9B-DA27-2D1A6E13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T" sz="3200" dirty="0"/>
              <a:t>Domain adaptation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AF224-A461-7888-8D56-ED9515AADC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T" b="1" dirty="0"/>
              <a:t>Vocab: </a:t>
            </a:r>
            <a:r>
              <a:rPr lang="en-AT" i="1" dirty="0"/>
              <a:t>Source</a:t>
            </a:r>
            <a:r>
              <a:rPr lang="en-AT" dirty="0"/>
              <a:t> and </a:t>
            </a:r>
            <a:r>
              <a:rPr lang="en-AT" i="1" dirty="0"/>
              <a:t>Target</a:t>
            </a:r>
            <a:r>
              <a:rPr lang="en-AT" dirty="0"/>
              <a:t> domain</a:t>
            </a:r>
            <a:endParaRPr lang="en-AT" b="1" dirty="0"/>
          </a:p>
          <a:p>
            <a:endParaRPr lang="en-AT" b="1" dirty="0"/>
          </a:p>
          <a:p>
            <a:r>
              <a:rPr lang="en-AT" b="1" dirty="0"/>
              <a:t>Goal: </a:t>
            </a:r>
            <a:r>
              <a:rPr lang="en-AT" dirty="0"/>
              <a:t>Accurate predictions despite varying </a:t>
            </a:r>
            <a:br>
              <a:rPr lang="en-AT" dirty="0"/>
            </a:br>
            <a:r>
              <a:rPr lang="en-AT" dirty="0"/>
              <a:t>          input distributions</a:t>
            </a:r>
          </a:p>
          <a:p>
            <a:endParaRPr lang="en-AT" b="1" dirty="0"/>
          </a:p>
          <a:p>
            <a:r>
              <a:rPr lang="en-AT" b="1" dirty="0"/>
              <a:t>Methods: </a:t>
            </a:r>
            <a:endParaRPr lang="en-AT" dirty="0"/>
          </a:p>
          <a:p>
            <a:pPr lvl="1"/>
            <a:r>
              <a:rPr lang="en-AT" dirty="0"/>
              <a:t>Style transfer: take it from domain 2 to domain 1</a:t>
            </a:r>
          </a:p>
          <a:p>
            <a:pPr lvl="1"/>
            <a:r>
              <a:rPr lang="en-AT" dirty="0"/>
              <a:t>Domain invariance: learn what a </a:t>
            </a:r>
            <a:r>
              <a:rPr lang="en-AT" b="1" dirty="0"/>
              <a:t>5 </a:t>
            </a:r>
            <a:r>
              <a:rPr lang="en-AT" dirty="0"/>
              <a:t>looks like no matter the domain</a:t>
            </a:r>
            <a:br>
              <a:rPr lang="en-AT" dirty="0"/>
            </a:br>
            <a:endParaRPr lang="en-A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FC8F0-FE05-98AE-8D19-85DB0A77C5D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AT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99DE3BC-2117-8C35-3A75-B5FD987D8810}"/>
              </a:ext>
            </a:extLst>
          </p:cNvPr>
          <p:cNvGrpSpPr/>
          <p:nvPr/>
        </p:nvGrpSpPr>
        <p:grpSpPr>
          <a:xfrm>
            <a:off x="5091789" y="1459283"/>
            <a:ext cx="2966389" cy="1438118"/>
            <a:chOff x="5091789" y="1459283"/>
            <a:chExt cx="2966389" cy="143811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42E960B-D027-53F4-90C9-1DD5F7E2FABF}"/>
                </a:ext>
              </a:extLst>
            </p:cNvPr>
            <p:cNvGrpSpPr/>
            <p:nvPr/>
          </p:nvGrpSpPr>
          <p:grpSpPr>
            <a:xfrm>
              <a:off x="5375197" y="1459283"/>
              <a:ext cx="2682981" cy="1438118"/>
              <a:chOff x="5916019" y="1200151"/>
              <a:chExt cx="2682981" cy="1438118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109BA281-BF0E-3844-1A1D-4CEF568041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916019" y="1200151"/>
                <a:ext cx="622604" cy="628649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3216097D-ED90-88C9-0375-A8F6EA75A8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16609" y="1965572"/>
                <a:ext cx="622014" cy="672697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1FA80B6A-DE7E-FD15-94B3-C41D9C746BCE}"/>
                      </a:ext>
                    </a:extLst>
                  </p14:cNvPr>
                  <p14:cNvContentPartPr/>
                  <p14:nvPr/>
                </p14:nvContentPartPr>
                <p14:xfrm>
                  <a:off x="6695061" y="1490791"/>
                  <a:ext cx="655200" cy="25848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1FA80B6A-DE7E-FD15-94B3-C41D9C746BCE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6688941" y="1484662"/>
                    <a:ext cx="667440" cy="27073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EE644AC9-EB91-A992-A5D0-AA967ED7F8C4}"/>
                      </a:ext>
                    </a:extLst>
                  </p14:cNvPr>
                  <p14:cNvContentPartPr/>
                  <p14:nvPr/>
                </p14:nvContentPartPr>
                <p14:xfrm rot="18894319">
                  <a:off x="6690262" y="2033563"/>
                  <a:ext cx="655200" cy="258480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EE644AC9-EB91-A992-A5D0-AA967ED7F8C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 rot="18894319">
                    <a:off x="6684142" y="2027434"/>
                    <a:ext cx="667440" cy="270737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BBCEF40-301B-D625-C2C3-0A63CAA6FABF}"/>
                  </a:ext>
                </a:extLst>
              </p:cNvPr>
              <p:cNvSpPr txBox="1"/>
              <p:nvPr/>
            </p:nvSpPr>
            <p:spPr>
              <a:xfrm>
                <a:off x="7418869" y="1707931"/>
                <a:ext cx="11801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T" dirty="0"/>
                  <a:t>Prediction: </a:t>
                </a:r>
                <a:r>
                  <a:rPr lang="en-AT" b="1" dirty="0"/>
                  <a:t>5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53B13A5-D36B-BA9D-634D-6D757DA06E71}"/>
                </a:ext>
              </a:extLst>
            </p:cNvPr>
            <p:cNvSpPr txBox="1"/>
            <p:nvPr/>
          </p:nvSpPr>
          <p:spPr>
            <a:xfrm>
              <a:off x="5091789" y="1619718"/>
              <a:ext cx="214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T" dirty="0"/>
                <a:t>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3A7E02C-B008-3E3E-4350-5DDE87C89059}"/>
                </a:ext>
              </a:extLst>
            </p:cNvPr>
            <p:cNvSpPr txBox="1"/>
            <p:nvPr/>
          </p:nvSpPr>
          <p:spPr>
            <a:xfrm>
              <a:off x="5091789" y="2347062"/>
              <a:ext cx="214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T" dirty="0"/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2550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C467C-327F-FD9B-DA27-2D1A6E13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T" sz="3200" dirty="0"/>
              <a:t>Domain adaptation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AF224-A461-7888-8D56-ED9515AADC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T" b="1" dirty="0"/>
              <a:t>Vocab: </a:t>
            </a:r>
            <a:r>
              <a:rPr lang="en-AT" i="1" dirty="0"/>
              <a:t>Source</a:t>
            </a:r>
            <a:r>
              <a:rPr lang="en-AT" dirty="0"/>
              <a:t> and </a:t>
            </a:r>
            <a:r>
              <a:rPr lang="en-AT" i="1" dirty="0"/>
              <a:t>Target</a:t>
            </a:r>
            <a:r>
              <a:rPr lang="en-AT" dirty="0"/>
              <a:t> domain</a:t>
            </a:r>
            <a:endParaRPr lang="en-AT" b="1" dirty="0"/>
          </a:p>
          <a:p>
            <a:endParaRPr lang="en-AT" b="1" dirty="0"/>
          </a:p>
          <a:p>
            <a:r>
              <a:rPr lang="en-AT" b="1" dirty="0"/>
              <a:t>Goal: </a:t>
            </a:r>
            <a:r>
              <a:rPr lang="en-AT" dirty="0"/>
              <a:t>Accurate predictions despite varying </a:t>
            </a:r>
            <a:br>
              <a:rPr lang="en-AT" dirty="0"/>
            </a:br>
            <a:r>
              <a:rPr lang="en-AT" dirty="0"/>
              <a:t>          input distributions</a:t>
            </a:r>
          </a:p>
          <a:p>
            <a:endParaRPr lang="en-AT" b="1" dirty="0"/>
          </a:p>
          <a:p>
            <a:r>
              <a:rPr lang="en-AT" b="1" dirty="0"/>
              <a:t>Methods: </a:t>
            </a:r>
            <a:endParaRPr lang="en-AT" dirty="0"/>
          </a:p>
          <a:p>
            <a:pPr lvl="1"/>
            <a:r>
              <a:rPr lang="en-AT" dirty="0"/>
              <a:t>Style transfer: take it from domain 2 to domain 1</a:t>
            </a:r>
          </a:p>
          <a:p>
            <a:pPr lvl="1"/>
            <a:r>
              <a:rPr lang="en-AT" dirty="0"/>
              <a:t>Domain invariance: learn what a </a:t>
            </a:r>
            <a:r>
              <a:rPr lang="en-AT" b="1" dirty="0"/>
              <a:t>5 </a:t>
            </a:r>
            <a:r>
              <a:rPr lang="en-AT" dirty="0"/>
              <a:t>looks like no matter the domain</a:t>
            </a:r>
            <a:br>
              <a:rPr lang="en-AT" dirty="0"/>
            </a:br>
            <a:endParaRPr lang="en-AT" dirty="0"/>
          </a:p>
          <a:p>
            <a:r>
              <a:rPr lang="en-AT" b="1" dirty="0"/>
              <a:t>Benefit: </a:t>
            </a:r>
            <a:r>
              <a:rPr lang="en-AT" dirty="0"/>
              <a:t>More generalized model</a:t>
            </a:r>
          </a:p>
          <a:p>
            <a:endParaRPr lang="en-A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FC8F0-FE05-98AE-8D19-85DB0A77C5D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AT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99DE3BC-2117-8C35-3A75-B5FD987D8810}"/>
              </a:ext>
            </a:extLst>
          </p:cNvPr>
          <p:cNvGrpSpPr/>
          <p:nvPr/>
        </p:nvGrpSpPr>
        <p:grpSpPr>
          <a:xfrm>
            <a:off x="5091789" y="1459283"/>
            <a:ext cx="2966389" cy="1438118"/>
            <a:chOff x="5091789" y="1459283"/>
            <a:chExt cx="2966389" cy="143811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42E960B-D027-53F4-90C9-1DD5F7E2FABF}"/>
                </a:ext>
              </a:extLst>
            </p:cNvPr>
            <p:cNvGrpSpPr/>
            <p:nvPr/>
          </p:nvGrpSpPr>
          <p:grpSpPr>
            <a:xfrm>
              <a:off x="5375197" y="1459283"/>
              <a:ext cx="2682981" cy="1438118"/>
              <a:chOff x="5916019" y="1200151"/>
              <a:chExt cx="2682981" cy="1438118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109BA281-BF0E-3844-1A1D-4CEF568041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916019" y="1200151"/>
                <a:ext cx="622604" cy="628649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3216097D-ED90-88C9-0375-A8F6EA75A8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16609" y="1965572"/>
                <a:ext cx="622014" cy="672697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1FA80B6A-DE7E-FD15-94B3-C41D9C746BCE}"/>
                      </a:ext>
                    </a:extLst>
                  </p14:cNvPr>
                  <p14:cNvContentPartPr/>
                  <p14:nvPr/>
                </p14:nvContentPartPr>
                <p14:xfrm>
                  <a:off x="6695061" y="1490791"/>
                  <a:ext cx="655200" cy="25848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1FA80B6A-DE7E-FD15-94B3-C41D9C746BCE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6688941" y="1484662"/>
                    <a:ext cx="667440" cy="27073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EE644AC9-EB91-A992-A5D0-AA967ED7F8C4}"/>
                      </a:ext>
                    </a:extLst>
                  </p14:cNvPr>
                  <p14:cNvContentPartPr/>
                  <p14:nvPr/>
                </p14:nvContentPartPr>
                <p14:xfrm rot="18894319">
                  <a:off x="6690262" y="2033563"/>
                  <a:ext cx="655200" cy="258480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EE644AC9-EB91-A992-A5D0-AA967ED7F8C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 rot="18894319">
                    <a:off x="6684142" y="2027434"/>
                    <a:ext cx="667440" cy="270737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BBCEF40-301B-D625-C2C3-0A63CAA6FABF}"/>
                  </a:ext>
                </a:extLst>
              </p:cNvPr>
              <p:cNvSpPr txBox="1"/>
              <p:nvPr/>
            </p:nvSpPr>
            <p:spPr>
              <a:xfrm>
                <a:off x="7418869" y="1707931"/>
                <a:ext cx="11801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T" dirty="0"/>
                  <a:t>Prediction: </a:t>
                </a:r>
                <a:r>
                  <a:rPr lang="en-AT" b="1" dirty="0"/>
                  <a:t>5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53B13A5-D36B-BA9D-634D-6D757DA06E71}"/>
                </a:ext>
              </a:extLst>
            </p:cNvPr>
            <p:cNvSpPr txBox="1"/>
            <p:nvPr/>
          </p:nvSpPr>
          <p:spPr>
            <a:xfrm>
              <a:off x="5091789" y="1619718"/>
              <a:ext cx="214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T" dirty="0"/>
                <a:t>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3A7E02C-B008-3E3E-4350-5DDE87C89059}"/>
                </a:ext>
              </a:extLst>
            </p:cNvPr>
            <p:cNvSpPr txBox="1"/>
            <p:nvPr/>
          </p:nvSpPr>
          <p:spPr>
            <a:xfrm>
              <a:off x="5091789" y="2347062"/>
              <a:ext cx="214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T" dirty="0"/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2501873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JKU">
      <a:dk1>
        <a:srgbClr val="000000"/>
      </a:dk1>
      <a:lt1>
        <a:srgbClr val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2396</Words>
  <Application>Microsoft Macintosh PowerPoint</Application>
  <PresentationFormat>On-screen Show (16:9)</PresentationFormat>
  <Paragraphs>273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Calibri</vt:lpstr>
      <vt:lpstr>Arial Black</vt:lpstr>
      <vt:lpstr>Noto Sans Symbols</vt:lpstr>
      <vt:lpstr>Arial</vt:lpstr>
      <vt:lpstr>Larissa</vt:lpstr>
      <vt:lpstr>Domain generalized contrastive learning in medical imaging</vt:lpstr>
      <vt:lpstr>Outline</vt:lpstr>
      <vt:lpstr>Motivation: OCT imaging with domain shifts</vt:lpstr>
      <vt:lpstr>Motivation: OCT imaging with domain shifts</vt:lpstr>
      <vt:lpstr>Domain adaptation</vt:lpstr>
      <vt:lpstr>Domain adaptation</vt:lpstr>
      <vt:lpstr>Domain adaptation</vt:lpstr>
      <vt:lpstr>Domain adaptation</vt:lpstr>
      <vt:lpstr>Domain adaptation</vt:lpstr>
      <vt:lpstr>Domain adaptation</vt:lpstr>
      <vt:lpstr>Paper:  Noise transfer for unsupervised domain adaptation of retinal OCT images</vt:lpstr>
      <vt:lpstr>High-level overview</vt:lpstr>
      <vt:lpstr>High-level overview</vt:lpstr>
      <vt:lpstr>High-level overview </vt:lpstr>
      <vt:lpstr>High-level overview </vt:lpstr>
      <vt:lpstr>High-level overview </vt:lpstr>
      <vt:lpstr>High-level overview</vt:lpstr>
      <vt:lpstr>Method</vt:lpstr>
      <vt:lpstr>Method</vt:lpstr>
      <vt:lpstr>Method</vt:lpstr>
      <vt:lpstr>Method</vt:lpstr>
      <vt:lpstr>Noise transfer </vt:lpstr>
      <vt:lpstr>Noise transfer </vt:lpstr>
      <vt:lpstr>Noise transfer </vt:lpstr>
      <vt:lpstr>Noise transfer </vt:lpstr>
      <vt:lpstr>Noise transfer </vt:lpstr>
      <vt:lpstr>Results</vt:lpstr>
      <vt:lpstr>Open questions – ablation study</vt:lpstr>
      <vt:lpstr>Open questions – ablation study</vt:lpstr>
      <vt:lpstr>Open questions – ablation study</vt:lpstr>
      <vt:lpstr>Open questions – ablation study</vt:lpstr>
      <vt:lpstr>Summary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Unsupervised contrastive domain generalization in medical imaging</dc:title>
  <cp:lastModifiedBy>Haderer Moritz Nikolaus</cp:lastModifiedBy>
  <cp:revision>7</cp:revision>
  <dcterms:modified xsi:type="dcterms:W3CDTF">2023-12-11T00:22:54Z</dcterms:modified>
</cp:coreProperties>
</file>