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1"/>
  </p:sldMasterIdLst>
  <p:notesMasterIdLst>
    <p:notesMasterId r:id="rId34"/>
  </p:notesMasterIdLst>
  <p:handoutMasterIdLst>
    <p:handoutMasterId r:id="rId35"/>
  </p:handoutMasterIdLst>
  <p:sldIdLst>
    <p:sldId id="683" r:id="rId2"/>
    <p:sldId id="688" r:id="rId3"/>
    <p:sldId id="692" r:id="rId4"/>
    <p:sldId id="722" r:id="rId5"/>
    <p:sldId id="723" r:id="rId6"/>
    <p:sldId id="709" r:id="rId7"/>
    <p:sldId id="724" r:id="rId8"/>
    <p:sldId id="708" r:id="rId9"/>
    <p:sldId id="714" r:id="rId10"/>
    <p:sldId id="713" r:id="rId11"/>
    <p:sldId id="715" r:id="rId12"/>
    <p:sldId id="716" r:id="rId13"/>
    <p:sldId id="717" r:id="rId14"/>
    <p:sldId id="718" r:id="rId15"/>
    <p:sldId id="719" r:id="rId16"/>
    <p:sldId id="721" r:id="rId17"/>
    <p:sldId id="710" r:id="rId18"/>
    <p:sldId id="731" r:id="rId19"/>
    <p:sldId id="693" r:id="rId20"/>
    <p:sldId id="727" r:id="rId21"/>
    <p:sldId id="712" r:id="rId22"/>
    <p:sldId id="726" r:id="rId23"/>
    <p:sldId id="733" r:id="rId24"/>
    <p:sldId id="728" r:id="rId25"/>
    <p:sldId id="730" r:id="rId26"/>
    <p:sldId id="729" r:id="rId27"/>
    <p:sldId id="732" r:id="rId28"/>
    <p:sldId id="736" r:id="rId29"/>
    <p:sldId id="735" r:id="rId30"/>
    <p:sldId id="737" r:id="rId31"/>
    <p:sldId id="739" r:id="rId32"/>
    <p:sldId id="740" r:id="rId33"/>
  </p:sldIdLst>
  <p:sldSz cx="9145588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BFB"/>
    <a:srgbClr val="F1F9FA"/>
    <a:srgbClr val="EFF6EE"/>
    <a:srgbClr val="FAF7EF"/>
    <a:srgbClr val="F9F2EF"/>
    <a:srgbClr val="EFE8E6"/>
    <a:srgbClr val="E1CFEA"/>
    <a:srgbClr val="EBE1BF"/>
    <a:srgbClr val="D4D5C7"/>
    <a:srgbClr val="C3D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78820" autoAdjust="0"/>
  </p:normalViewPr>
  <p:slideViewPr>
    <p:cSldViewPr>
      <p:cViewPr varScale="1">
        <p:scale>
          <a:sx n="68" d="100"/>
          <a:sy n="68" d="100"/>
        </p:scale>
        <p:origin x="-1998" y="-96"/>
      </p:cViewPr>
      <p:guideLst>
        <p:guide orient="horz" pos="325"/>
        <p:guide orient="horz" pos="484"/>
        <p:guide orient="horz" pos="802"/>
        <p:guide orient="horz" pos="165"/>
        <p:guide orient="horz" pos="970"/>
        <p:guide orient="horz" pos="4320"/>
        <p:guide orient="horz" pos="3846"/>
        <p:guide orient="horz" pos="4009"/>
        <p:guide orient="horz" pos="4164"/>
        <p:guide pos="2881"/>
        <p:guide pos="5602"/>
        <p:guide pos="318"/>
        <p:guide pos="164"/>
        <p:guide pos="1605"/>
        <p:guide pos="4165"/>
        <p:guide pos="5445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91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35005-6A55-4CCC-A3C3-5840B0310FF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1A5388A-87F8-4A02-8598-93B6DFD56419}">
      <dgm:prSet phldrT="[Text]"/>
      <dgm:spPr/>
      <dgm:t>
        <a:bodyPr/>
        <a:lstStyle/>
        <a:p>
          <a:r>
            <a:rPr lang="de-DE" dirty="0" smtClean="0"/>
            <a:t>Node.js</a:t>
          </a:r>
          <a:endParaRPr lang="de-DE" dirty="0"/>
        </a:p>
      </dgm:t>
    </dgm:pt>
    <dgm:pt modelId="{290FCB5A-2473-46D3-9170-4F52C78BC085}" type="parTrans" cxnId="{343483D6-61DB-44D3-83CC-F4D7BE47BF57}">
      <dgm:prSet/>
      <dgm:spPr/>
      <dgm:t>
        <a:bodyPr/>
        <a:lstStyle/>
        <a:p>
          <a:endParaRPr lang="de-DE"/>
        </a:p>
      </dgm:t>
    </dgm:pt>
    <dgm:pt modelId="{8090298E-378F-40CA-B0F9-BD60BB7AF375}" type="sibTrans" cxnId="{343483D6-61DB-44D3-83CC-F4D7BE47BF57}">
      <dgm:prSet/>
      <dgm:spPr/>
      <dgm:t>
        <a:bodyPr/>
        <a:lstStyle/>
        <a:p>
          <a:endParaRPr lang="de-DE"/>
        </a:p>
      </dgm:t>
    </dgm:pt>
    <dgm:pt modelId="{F9D844A4-0411-40D5-A27E-9B6D3B5CF276}">
      <dgm:prSet phldrT="[Text]"/>
      <dgm:spPr/>
      <dgm:t>
        <a:bodyPr/>
        <a:lstStyle/>
        <a:p>
          <a:r>
            <a:rPr lang="de-DE" dirty="0" err="1" smtClean="0"/>
            <a:t>Webpack</a:t>
          </a:r>
          <a:endParaRPr lang="de-DE" dirty="0"/>
        </a:p>
      </dgm:t>
    </dgm:pt>
    <dgm:pt modelId="{F01372A5-5A78-4764-8E39-5AF0921DA989}" type="parTrans" cxnId="{77E828AE-D621-4411-A3DC-ED61978C5FF1}">
      <dgm:prSet/>
      <dgm:spPr/>
      <dgm:t>
        <a:bodyPr/>
        <a:lstStyle/>
        <a:p>
          <a:endParaRPr lang="de-DE"/>
        </a:p>
      </dgm:t>
    </dgm:pt>
    <dgm:pt modelId="{044DD586-95AD-442B-8011-2610EA9C2B2E}" type="sibTrans" cxnId="{77E828AE-D621-4411-A3DC-ED61978C5FF1}">
      <dgm:prSet/>
      <dgm:spPr/>
      <dgm:t>
        <a:bodyPr/>
        <a:lstStyle/>
        <a:p>
          <a:endParaRPr lang="de-DE"/>
        </a:p>
      </dgm:t>
    </dgm:pt>
    <dgm:pt modelId="{FEFEC3BF-7AB9-4372-92FD-EE6F87DF5E66}">
      <dgm:prSet phldrT="[Text]"/>
      <dgm:spPr/>
      <dgm:t>
        <a:bodyPr/>
        <a:lstStyle/>
        <a:p>
          <a:r>
            <a:rPr lang="de-DE" dirty="0" err="1" smtClean="0"/>
            <a:t>Typescript</a:t>
          </a:r>
          <a:endParaRPr lang="de-DE" dirty="0"/>
        </a:p>
      </dgm:t>
    </dgm:pt>
    <dgm:pt modelId="{A36AF825-ED81-43F2-8D04-8B5C876AE923}" type="parTrans" cxnId="{09AB0402-A2C6-4524-AFD2-C5B2B744FE31}">
      <dgm:prSet/>
      <dgm:spPr/>
      <dgm:t>
        <a:bodyPr/>
        <a:lstStyle/>
        <a:p>
          <a:endParaRPr lang="de-DE"/>
        </a:p>
      </dgm:t>
    </dgm:pt>
    <dgm:pt modelId="{FCEC4893-1FF7-4D43-9802-CE168DC2393B}" type="sibTrans" cxnId="{09AB0402-A2C6-4524-AFD2-C5B2B744FE31}">
      <dgm:prSet/>
      <dgm:spPr/>
      <dgm:t>
        <a:bodyPr/>
        <a:lstStyle/>
        <a:p>
          <a:endParaRPr lang="de-DE"/>
        </a:p>
      </dgm:t>
    </dgm:pt>
    <dgm:pt modelId="{C366A1FA-9EF8-4D93-9635-5695C065D5B5}">
      <dgm:prSet phldrT="[Text]"/>
      <dgm:spPr/>
      <dgm:t>
        <a:bodyPr/>
        <a:lstStyle/>
        <a:p>
          <a:r>
            <a:rPr lang="de-DE" dirty="0" err="1" smtClean="0"/>
            <a:t>Scss</a:t>
          </a:r>
          <a:endParaRPr lang="de-DE" dirty="0"/>
        </a:p>
      </dgm:t>
    </dgm:pt>
    <dgm:pt modelId="{7AFCA66D-7CE1-4661-B7B4-CE8763810C81}" type="parTrans" cxnId="{F4BA674B-DC9F-4C2A-B8D6-DA19E66ECD82}">
      <dgm:prSet/>
      <dgm:spPr/>
      <dgm:t>
        <a:bodyPr/>
        <a:lstStyle/>
        <a:p>
          <a:endParaRPr lang="de-DE"/>
        </a:p>
      </dgm:t>
    </dgm:pt>
    <dgm:pt modelId="{0B8CAEAA-B265-44D6-92CF-DD5ABA3A1644}" type="sibTrans" cxnId="{F4BA674B-DC9F-4C2A-B8D6-DA19E66ECD82}">
      <dgm:prSet/>
      <dgm:spPr/>
      <dgm:t>
        <a:bodyPr/>
        <a:lstStyle/>
        <a:p>
          <a:endParaRPr lang="de-DE"/>
        </a:p>
      </dgm:t>
    </dgm:pt>
    <dgm:pt modelId="{511EB663-39AB-4AF1-98C7-4855EF47EF1D}">
      <dgm:prSet phldrT="[Text]"/>
      <dgm:spPr/>
      <dgm:t>
        <a:bodyPr/>
        <a:lstStyle/>
        <a:p>
          <a:r>
            <a:rPr lang="de-DE" dirty="0" err="1" smtClean="0"/>
            <a:t>Npm</a:t>
          </a:r>
          <a:endParaRPr lang="de-DE" dirty="0"/>
        </a:p>
      </dgm:t>
    </dgm:pt>
    <dgm:pt modelId="{DC086C8D-2D2F-4C37-BDC6-7AF96D5D74BB}" type="parTrans" cxnId="{0D870470-630E-4FFB-A609-FBF135AEC16C}">
      <dgm:prSet/>
      <dgm:spPr/>
      <dgm:t>
        <a:bodyPr/>
        <a:lstStyle/>
        <a:p>
          <a:endParaRPr lang="de-DE"/>
        </a:p>
      </dgm:t>
    </dgm:pt>
    <dgm:pt modelId="{23916092-76F2-489F-AFDA-552A535B81F0}" type="sibTrans" cxnId="{0D870470-630E-4FFB-A609-FBF135AEC16C}">
      <dgm:prSet/>
      <dgm:spPr/>
      <dgm:t>
        <a:bodyPr/>
        <a:lstStyle/>
        <a:p>
          <a:endParaRPr lang="de-DE"/>
        </a:p>
      </dgm:t>
    </dgm:pt>
    <dgm:pt modelId="{71EDF3E9-3A31-40BA-A77D-38ACCC3C1DF9}">
      <dgm:prSet phldrT="[Text]"/>
      <dgm:spPr/>
      <dgm:t>
        <a:bodyPr/>
        <a:lstStyle/>
        <a:p>
          <a:r>
            <a:rPr lang="de-DE" dirty="0" smtClean="0"/>
            <a:t>JSON</a:t>
          </a:r>
          <a:endParaRPr lang="de-DE" dirty="0"/>
        </a:p>
      </dgm:t>
    </dgm:pt>
    <dgm:pt modelId="{07B620ED-68E3-4382-8DF9-23EFD229A3F2}" type="parTrans" cxnId="{BD808555-06F6-4BEE-B006-0F44BE988EAE}">
      <dgm:prSet/>
      <dgm:spPr/>
      <dgm:t>
        <a:bodyPr/>
        <a:lstStyle/>
        <a:p>
          <a:endParaRPr lang="de-DE"/>
        </a:p>
      </dgm:t>
    </dgm:pt>
    <dgm:pt modelId="{CF574C90-6975-495A-B1A2-28058DF71AAB}" type="sibTrans" cxnId="{BD808555-06F6-4BEE-B006-0F44BE988EAE}">
      <dgm:prSet/>
      <dgm:spPr/>
      <dgm:t>
        <a:bodyPr/>
        <a:lstStyle/>
        <a:p>
          <a:endParaRPr lang="de-DE"/>
        </a:p>
      </dgm:t>
    </dgm:pt>
    <dgm:pt modelId="{51790628-5FB0-4E55-B511-BB2F03F318BB}" type="pres">
      <dgm:prSet presAssocID="{E6935005-6A55-4CCC-A3C3-5840B0310F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6D5CD8A-FFEE-4CFB-B368-129FEDDD674E}" type="pres">
      <dgm:prSet presAssocID="{31A5388A-87F8-4A02-8598-93B6DFD564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CA91A2-979F-4B54-B6D6-B7A0B6E18C16}" type="pres">
      <dgm:prSet presAssocID="{8090298E-378F-40CA-B0F9-BD60BB7AF375}" presName="sibTrans" presStyleCnt="0"/>
      <dgm:spPr/>
    </dgm:pt>
    <dgm:pt modelId="{FF1AEEFF-C7E3-4D19-ACED-6F71C7AAE612}" type="pres">
      <dgm:prSet presAssocID="{F9D844A4-0411-40D5-A27E-9B6D3B5CF27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3FB79C-08BB-4DCF-BE03-4B981A1BAD29}" type="pres">
      <dgm:prSet presAssocID="{044DD586-95AD-442B-8011-2610EA9C2B2E}" presName="sibTrans" presStyleCnt="0"/>
      <dgm:spPr/>
    </dgm:pt>
    <dgm:pt modelId="{7F851ED3-B9EA-4913-AA5E-2ADC31A7BAE0}" type="pres">
      <dgm:prSet presAssocID="{FEFEC3BF-7AB9-4372-92FD-EE6F87DF5E6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0368EB-09DC-4BAB-85B3-11399CAC8E66}" type="pres">
      <dgm:prSet presAssocID="{FCEC4893-1FF7-4D43-9802-CE168DC2393B}" presName="sibTrans" presStyleCnt="0"/>
      <dgm:spPr/>
    </dgm:pt>
    <dgm:pt modelId="{5F23A8BB-3CC0-4511-AB8B-FD5A39923A41}" type="pres">
      <dgm:prSet presAssocID="{C366A1FA-9EF8-4D93-9635-5695C065D5B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A1BE33-0763-4034-97CC-3C74581F4CB8}" type="pres">
      <dgm:prSet presAssocID="{0B8CAEAA-B265-44D6-92CF-DD5ABA3A1644}" presName="sibTrans" presStyleCnt="0"/>
      <dgm:spPr/>
    </dgm:pt>
    <dgm:pt modelId="{2DBD4E71-042A-402E-8FCB-F283B23E3867}" type="pres">
      <dgm:prSet presAssocID="{511EB663-39AB-4AF1-98C7-4855EF47EF1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4B7AE0-1306-477A-B4EA-9141DD7DDF9E}" type="pres">
      <dgm:prSet presAssocID="{23916092-76F2-489F-AFDA-552A535B81F0}" presName="sibTrans" presStyleCnt="0"/>
      <dgm:spPr/>
    </dgm:pt>
    <dgm:pt modelId="{7278AE2F-DC4D-4834-B76E-9F0DED6BA76C}" type="pres">
      <dgm:prSet presAssocID="{71EDF3E9-3A31-40BA-A77D-38ACCC3C1DF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43483D6-61DB-44D3-83CC-F4D7BE47BF57}" srcId="{E6935005-6A55-4CCC-A3C3-5840B0310FFE}" destId="{31A5388A-87F8-4A02-8598-93B6DFD56419}" srcOrd="0" destOrd="0" parTransId="{290FCB5A-2473-46D3-9170-4F52C78BC085}" sibTransId="{8090298E-378F-40CA-B0F9-BD60BB7AF375}"/>
    <dgm:cxn modelId="{09AB0402-A2C6-4524-AFD2-C5B2B744FE31}" srcId="{E6935005-6A55-4CCC-A3C3-5840B0310FFE}" destId="{FEFEC3BF-7AB9-4372-92FD-EE6F87DF5E66}" srcOrd="2" destOrd="0" parTransId="{A36AF825-ED81-43F2-8D04-8B5C876AE923}" sibTransId="{FCEC4893-1FF7-4D43-9802-CE168DC2393B}"/>
    <dgm:cxn modelId="{D7F24955-00AA-468B-94E7-0A7F0CF1E479}" type="presOf" srcId="{E6935005-6A55-4CCC-A3C3-5840B0310FFE}" destId="{51790628-5FB0-4E55-B511-BB2F03F318BB}" srcOrd="0" destOrd="0" presId="urn:microsoft.com/office/officeart/2005/8/layout/default"/>
    <dgm:cxn modelId="{AC45D348-F3E9-449F-81EC-9F1815D42EBE}" type="presOf" srcId="{C366A1FA-9EF8-4D93-9635-5695C065D5B5}" destId="{5F23A8BB-3CC0-4511-AB8B-FD5A39923A41}" srcOrd="0" destOrd="0" presId="urn:microsoft.com/office/officeart/2005/8/layout/default"/>
    <dgm:cxn modelId="{1E8D63E7-92AC-4376-8F00-4386149AC540}" type="presOf" srcId="{71EDF3E9-3A31-40BA-A77D-38ACCC3C1DF9}" destId="{7278AE2F-DC4D-4834-B76E-9F0DED6BA76C}" srcOrd="0" destOrd="0" presId="urn:microsoft.com/office/officeart/2005/8/layout/default"/>
    <dgm:cxn modelId="{7A95C33C-E141-49C4-96AD-0FE8CCCA959E}" type="presOf" srcId="{31A5388A-87F8-4A02-8598-93B6DFD56419}" destId="{76D5CD8A-FFEE-4CFB-B368-129FEDDD674E}" srcOrd="0" destOrd="0" presId="urn:microsoft.com/office/officeart/2005/8/layout/default"/>
    <dgm:cxn modelId="{BD808555-06F6-4BEE-B006-0F44BE988EAE}" srcId="{E6935005-6A55-4CCC-A3C3-5840B0310FFE}" destId="{71EDF3E9-3A31-40BA-A77D-38ACCC3C1DF9}" srcOrd="5" destOrd="0" parTransId="{07B620ED-68E3-4382-8DF9-23EFD229A3F2}" sibTransId="{CF574C90-6975-495A-B1A2-28058DF71AAB}"/>
    <dgm:cxn modelId="{0D870470-630E-4FFB-A609-FBF135AEC16C}" srcId="{E6935005-6A55-4CCC-A3C3-5840B0310FFE}" destId="{511EB663-39AB-4AF1-98C7-4855EF47EF1D}" srcOrd="4" destOrd="0" parTransId="{DC086C8D-2D2F-4C37-BDC6-7AF96D5D74BB}" sibTransId="{23916092-76F2-489F-AFDA-552A535B81F0}"/>
    <dgm:cxn modelId="{77E828AE-D621-4411-A3DC-ED61978C5FF1}" srcId="{E6935005-6A55-4CCC-A3C3-5840B0310FFE}" destId="{F9D844A4-0411-40D5-A27E-9B6D3B5CF276}" srcOrd="1" destOrd="0" parTransId="{F01372A5-5A78-4764-8E39-5AF0921DA989}" sibTransId="{044DD586-95AD-442B-8011-2610EA9C2B2E}"/>
    <dgm:cxn modelId="{EE29794A-F680-41A0-A0BD-80E87897F0F1}" type="presOf" srcId="{FEFEC3BF-7AB9-4372-92FD-EE6F87DF5E66}" destId="{7F851ED3-B9EA-4913-AA5E-2ADC31A7BAE0}" srcOrd="0" destOrd="0" presId="urn:microsoft.com/office/officeart/2005/8/layout/default"/>
    <dgm:cxn modelId="{F4BA674B-DC9F-4C2A-B8D6-DA19E66ECD82}" srcId="{E6935005-6A55-4CCC-A3C3-5840B0310FFE}" destId="{C366A1FA-9EF8-4D93-9635-5695C065D5B5}" srcOrd="3" destOrd="0" parTransId="{7AFCA66D-7CE1-4661-B7B4-CE8763810C81}" sibTransId="{0B8CAEAA-B265-44D6-92CF-DD5ABA3A1644}"/>
    <dgm:cxn modelId="{9DAE5857-5006-4E85-9B0A-B6C5204B0139}" type="presOf" srcId="{511EB663-39AB-4AF1-98C7-4855EF47EF1D}" destId="{2DBD4E71-042A-402E-8FCB-F283B23E3867}" srcOrd="0" destOrd="0" presId="urn:microsoft.com/office/officeart/2005/8/layout/default"/>
    <dgm:cxn modelId="{91693571-2A6F-467E-B182-83EBCEE5E155}" type="presOf" srcId="{F9D844A4-0411-40D5-A27E-9B6D3B5CF276}" destId="{FF1AEEFF-C7E3-4D19-ACED-6F71C7AAE612}" srcOrd="0" destOrd="0" presId="urn:microsoft.com/office/officeart/2005/8/layout/default"/>
    <dgm:cxn modelId="{5DB7C380-602C-49E2-917A-2502AE5CC0B7}" type="presParOf" srcId="{51790628-5FB0-4E55-B511-BB2F03F318BB}" destId="{76D5CD8A-FFEE-4CFB-B368-129FEDDD674E}" srcOrd="0" destOrd="0" presId="urn:microsoft.com/office/officeart/2005/8/layout/default"/>
    <dgm:cxn modelId="{9EA01AD6-4F9B-4415-B4BA-52B571B3B98A}" type="presParOf" srcId="{51790628-5FB0-4E55-B511-BB2F03F318BB}" destId="{F6CA91A2-979F-4B54-B6D6-B7A0B6E18C16}" srcOrd="1" destOrd="0" presId="urn:microsoft.com/office/officeart/2005/8/layout/default"/>
    <dgm:cxn modelId="{CE057394-2319-47E4-BC33-8E37C5BDBA8A}" type="presParOf" srcId="{51790628-5FB0-4E55-B511-BB2F03F318BB}" destId="{FF1AEEFF-C7E3-4D19-ACED-6F71C7AAE612}" srcOrd="2" destOrd="0" presId="urn:microsoft.com/office/officeart/2005/8/layout/default"/>
    <dgm:cxn modelId="{72C6FC3C-6B4C-42C2-AF4E-385195972AFE}" type="presParOf" srcId="{51790628-5FB0-4E55-B511-BB2F03F318BB}" destId="{B03FB79C-08BB-4DCF-BE03-4B981A1BAD29}" srcOrd="3" destOrd="0" presId="urn:microsoft.com/office/officeart/2005/8/layout/default"/>
    <dgm:cxn modelId="{4FEF79C3-0377-468F-B2AA-35083EB115FC}" type="presParOf" srcId="{51790628-5FB0-4E55-B511-BB2F03F318BB}" destId="{7F851ED3-B9EA-4913-AA5E-2ADC31A7BAE0}" srcOrd="4" destOrd="0" presId="urn:microsoft.com/office/officeart/2005/8/layout/default"/>
    <dgm:cxn modelId="{D2DD04C4-D9BF-49BE-BBC3-FBA9A88C9275}" type="presParOf" srcId="{51790628-5FB0-4E55-B511-BB2F03F318BB}" destId="{9A0368EB-09DC-4BAB-85B3-11399CAC8E66}" srcOrd="5" destOrd="0" presId="urn:microsoft.com/office/officeart/2005/8/layout/default"/>
    <dgm:cxn modelId="{881A3633-785D-409D-A43E-9D59EC7F6178}" type="presParOf" srcId="{51790628-5FB0-4E55-B511-BB2F03F318BB}" destId="{5F23A8BB-3CC0-4511-AB8B-FD5A39923A41}" srcOrd="6" destOrd="0" presId="urn:microsoft.com/office/officeart/2005/8/layout/default"/>
    <dgm:cxn modelId="{BBE18938-67B1-48F0-B076-0FE3CC629C3C}" type="presParOf" srcId="{51790628-5FB0-4E55-B511-BB2F03F318BB}" destId="{F1A1BE33-0763-4034-97CC-3C74581F4CB8}" srcOrd="7" destOrd="0" presId="urn:microsoft.com/office/officeart/2005/8/layout/default"/>
    <dgm:cxn modelId="{AB7FD201-5D75-4539-B1C3-9735B72A1B4A}" type="presParOf" srcId="{51790628-5FB0-4E55-B511-BB2F03F318BB}" destId="{2DBD4E71-042A-402E-8FCB-F283B23E3867}" srcOrd="8" destOrd="0" presId="urn:microsoft.com/office/officeart/2005/8/layout/default"/>
    <dgm:cxn modelId="{873D3116-DA3E-493E-91D8-9BA7E5DE08CE}" type="presParOf" srcId="{51790628-5FB0-4E55-B511-BB2F03F318BB}" destId="{2E4B7AE0-1306-477A-B4EA-9141DD7DDF9E}" srcOrd="9" destOrd="0" presId="urn:microsoft.com/office/officeart/2005/8/layout/default"/>
    <dgm:cxn modelId="{FA0DE7DC-43CF-4EB2-9911-120BA109307D}" type="presParOf" srcId="{51790628-5FB0-4E55-B511-BB2F03F318BB}" destId="{7278AE2F-DC4D-4834-B76E-9F0DED6BA76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EA41E-7EEB-4E7B-AC4D-54D7C3F99989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C4B650-439B-4FF2-84E7-AFB35C7B9CEC}">
      <dgm:prSet phldrT="[Text]"/>
      <dgm:spPr/>
      <dgm:t>
        <a:bodyPr/>
        <a:lstStyle/>
        <a:p>
          <a:r>
            <a:rPr lang="de-DE" dirty="0" err="1" smtClean="0"/>
            <a:t>Webpack</a:t>
          </a:r>
          <a:endParaRPr lang="de-DE" dirty="0"/>
        </a:p>
      </dgm:t>
    </dgm:pt>
    <dgm:pt modelId="{D206A946-CD16-482D-8D62-DEB0162AF39B}" type="parTrans" cxnId="{661A1C32-6D3C-45CC-A725-1EC09B876FCC}">
      <dgm:prSet/>
      <dgm:spPr/>
      <dgm:t>
        <a:bodyPr/>
        <a:lstStyle/>
        <a:p>
          <a:endParaRPr lang="de-DE"/>
        </a:p>
      </dgm:t>
    </dgm:pt>
    <dgm:pt modelId="{482AD34D-5244-4B7F-A751-876C161E89ED}" type="sibTrans" cxnId="{661A1C32-6D3C-45CC-A725-1EC09B876FCC}">
      <dgm:prSet/>
      <dgm:spPr/>
      <dgm:t>
        <a:bodyPr/>
        <a:lstStyle/>
        <a:p>
          <a:endParaRPr lang="de-DE"/>
        </a:p>
      </dgm:t>
    </dgm:pt>
    <dgm:pt modelId="{694F1ADC-F025-4A2F-B5A8-214A01109902}">
      <dgm:prSet phldrT="[Text]"/>
      <dgm:spPr/>
      <dgm:t>
        <a:bodyPr/>
        <a:lstStyle/>
        <a:p>
          <a:r>
            <a:rPr lang="de-DE" dirty="0" smtClean="0"/>
            <a:t>Node.js</a:t>
          </a:r>
          <a:endParaRPr lang="de-DE" dirty="0"/>
        </a:p>
      </dgm:t>
    </dgm:pt>
    <dgm:pt modelId="{9C3C5525-2AE9-48F3-8253-78E1A92CEE09}" type="parTrans" cxnId="{E00E39A1-726B-465E-8207-3E25AFCB56F1}">
      <dgm:prSet/>
      <dgm:spPr/>
      <dgm:t>
        <a:bodyPr/>
        <a:lstStyle/>
        <a:p>
          <a:endParaRPr lang="de-DE"/>
        </a:p>
      </dgm:t>
    </dgm:pt>
    <dgm:pt modelId="{FAB17B7C-49FA-4E13-8F68-82E06D3BC38C}" type="sibTrans" cxnId="{E00E39A1-726B-465E-8207-3E25AFCB56F1}">
      <dgm:prSet/>
      <dgm:spPr/>
      <dgm:t>
        <a:bodyPr/>
        <a:lstStyle/>
        <a:p>
          <a:endParaRPr lang="de-DE"/>
        </a:p>
      </dgm:t>
    </dgm:pt>
    <dgm:pt modelId="{2543986B-2BAD-4C34-9028-6B64B0583CCD}">
      <dgm:prSet phldrT="[Text]" custT="1"/>
      <dgm:spPr/>
      <dgm:t>
        <a:bodyPr/>
        <a:lstStyle/>
        <a:p>
          <a:r>
            <a:rPr lang="de-DE" sz="1200" dirty="0" smtClean="0"/>
            <a:t>Startet die Applikation und stellt sie dem Nutzer bereit</a:t>
          </a:r>
          <a:endParaRPr lang="de-DE" sz="1200" dirty="0"/>
        </a:p>
      </dgm:t>
    </dgm:pt>
    <dgm:pt modelId="{DAC27A0A-C492-47A9-BCBC-B334C2833362}" type="parTrans" cxnId="{FFA36A7E-931F-4882-A088-C0629E389F12}">
      <dgm:prSet/>
      <dgm:spPr/>
      <dgm:t>
        <a:bodyPr/>
        <a:lstStyle/>
        <a:p>
          <a:endParaRPr lang="de-DE"/>
        </a:p>
      </dgm:t>
    </dgm:pt>
    <dgm:pt modelId="{70D30BD8-BEAD-4706-8107-DCC3C577BA1B}" type="sibTrans" cxnId="{FFA36A7E-931F-4882-A088-C0629E389F12}">
      <dgm:prSet/>
      <dgm:spPr/>
      <dgm:t>
        <a:bodyPr/>
        <a:lstStyle/>
        <a:p>
          <a:endParaRPr lang="de-DE"/>
        </a:p>
      </dgm:t>
    </dgm:pt>
    <dgm:pt modelId="{145C2B9D-91B6-4C39-BA4F-C13531445168}">
      <dgm:prSet phldrT="[Text]" custT="1"/>
      <dgm:spPr/>
      <dgm:t>
        <a:bodyPr/>
        <a:lstStyle/>
        <a:p>
          <a:r>
            <a:rPr lang="de-DE" sz="1200" dirty="0" smtClean="0"/>
            <a:t>Verpackt das Projekt für die node.js  </a:t>
          </a:r>
          <a:r>
            <a:rPr lang="de-DE" sz="1200" dirty="0" err="1" smtClean="0"/>
            <a:t>Runtime</a:t>
          </a:r>
          <a:r>
            <a:rPr lang="de-DE" sz="1200" dirty="0" smtClean="0"/>
            <a:t> </a:t>
          </a:r>
          <a:endParaRPr lang="de-DE" sz="1200" dirty="0"/>
        </a:p>
      </dgm:t>
    </dgm:pt>
    <dgm:pt modelId="{AFA7CFC6-DF45-4FB9-91F4-870568153FD4}" type="parTrans" cxnId="{617AFB53-9CDF-4650-918D-74311B1531E2}">
      <dgm:prSet/>
      <dgm:spPr/>
      <dgm:t>
        <a:bodyPr/>
        <a:lstStyle/>
        <a:p>
          <a:endParaRPr lang="de-DE"/>
        </a:p>
      </dgm:t>
    </dgm:pt>
    <dgm:pt modelId="{1C9B303C-2025-428F-97F8-A6172E1764E1}" type="sibTrans" cxnId="{617AFB53-9CDF-4650-918D-74311B1531E2}">
      <dgm:prSet/>
      <dgm:spPr/>
      <dgm:t>
        <a:bodyPr/>
        <a:lstStyle/>
        <a:p>
          <a:endParaRPr lang="de-DE"/>
        </a:p>
      </dgm:t>
    </dgm:pt>
    <dgm:pt modelId="{761123F3-7D3D-4835-85F5-28FB7D643099}">
      <dgm:prSet phldrT="[Text]" custT="1"/>
      <dgm:spPr/>
      <dgm:t>
        <a:bodyPr/>
        <a:lstStyle/>
        <a:p>
          <a:r>
            <a:rPr lang="de-DE" sz="1200" dirty="0" smtClean="0"/>
            <a:t>Startet </a:t>
          </a:r>
          <a:r>
            <a:rPr lang="de-DE" sz="1200" dirty="0" err="1" smtClean="0"/>
            <a:t>Compilierung</a:t>
          </a:r>
          <a:r>
            <a:rPr lang="de-DE" sz="1200" dirty="0" smtClean="0"/>
            <a:t> der Präprozessoren</a:t>
          </a:r>
          <a:endParaRPr lang="de-DE" sz="1200" dirty="0"/>
        </a:p>
      </dgm:t>
    </dgm:pt>
    <dgm:pt modelId="{9921091F-BA28-41DB-9355-8B18BD9E9230}" type="parTrans" cxnId="{3130AA35-0C9C-4129-B550-52DF6167A290}">
      <dgm:prSet/>
      <dgm:spPr/>
      <dgm:t>
        <a:bodyPr/>
        <a:lstStyle/>
        <a:p>
          <a:endParaRPr lang="de-DE"/>
        </a:p>
      </dgm:t>
    </dgm:pt>
    <dgm:pt modelId="{59FE0374-FBC7-4850-BACA-75CEE88F9E68}" type="sibTrans" cxnId="{3130AA35-0C9C-4129-B550-52DF6167A290}">
      <dgm:prSet/>
      <dgm:spPr/>
      <dgm:t>
        <a:bodyPr/>
        <a:lstStyle/>
        <a:p>
          <a:endParaRPr lang="de-DE"/>
        </a:p>
      </dgm:t>
    </dgm:pt>
    <dgm:pt modelId="{D633D003-61C6-41B9-87AA-956971DEBE2F}">
      <dgm:prSet phldrT="[Text]" custT="1"/>
      <dgm:spPr/>
      <dgm:t>
        <a:bodyPr/>
        <a:lstStyle/>
        <a:p>
          <a:r>
            <a:rPr lang="de-DE" sz="1200" dirty="0" smtClean="0"/>
            <a:t>Löst </a:t>
          </a:r>
          <a:r>
            <a:rPr lang="de-DE" sz="1200" dirty="0" err="1" smtClean="0"/>
            <a:t>imports</a:t>
          </a:r>
          <a:r>
            <a:rPr lang="de-DE" sz="1200" dirty="0" smtClean="0"/>
            <a:t> auf</a:t>
          </a:r>
          <a:endParaRPr lang="de-DE" sz="1200" dirty="0"/>
        </a:p>
      </dgm:t>
    </dgm:pt>
    <dgm:pt modelId="{48507956-DFAF-48F3-B338-A1F1B4C1C029}" type="parTrans" cxnId="{9BDEE49A-20BD-4D9A-8263-8935AE63E689}">
      <dgm:prSet/>
      <dgm:spPr/>
      <dgm:t>
        <a:bodyPr/>
        <a:lstStyle/>
        <a:p>
          <a:endParaRPr lang="de-DE"/>
        </a:p>
      </dgm:t>
    </dgm:pt>
    <dgm:pt modelId="{BF86C4BA-ECDA-4530-A48F-347192DB7940}" type="sibTrans" cxnId="{9BDEE49A-20BD-4D9A-8263-8935AE63E689}">
      <dgm:prSet/>
      <dgm:spPr/>
      <dgm:t>
        <a:bodyPr/>
        <a:lstStyle/>
        <a:p>
          <a:endParaRPr lang="de-DE"/>
        </a:p>
      </dgm:t>
    </dgm:pt>
    <dgm:pt modelId="{49663FE4-63A2-46C8-BE99-FE1FC89D89FA}" type="pres">
      <dgm:prSet presAssocID="{CD3EA41E-7EEB-4E7B-AC4D-54D7C3F999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20EC8C-C23B-4331-B62B-0C9B0960225A}" type="pres">
      <dgm:prSet presAssocID="{CD3EA41E-7EEB-4E7B-AC4D-54D7C3F99989}" presName="tSp" presStyleCnt="0"/>
      <dgm:spPr/>
    </dgm:pt>
    <dgm:pt modelId="{562DCE10-C402-4716-AC6E-5B4AD89EF2FB}" type="pres">
      <dgm:prSet presAssocID="{CD3EA41E-7EEB-4E7B-AC4D-54D7C3F99989}" presName="bSp" presStyleCnt="0"/>
      <dgm:spPr/>
    </dgm:pt>
    <dgm:pt modelId="{6AF66025-6FC7-439F-8D8D-1257970ADC55}" type="pres">
      <dgm:prSet presAssocID="{CD3EA41E-7EEB-4E7B-AC4D-54D7C3F99989}" presName="process" presStyleCnt="0"/>
      <dgm:spPr/>
    </dgm:pt>
    <dgm:pt modelId="{EDD1DADE-80E3-413F-9986-85132E80B19F}" type="pres">
      <dgm:prSet presAssocID="{06C4B650-439B-4FF2-84E7-AFB35C7B9CEC}" presName="composite1" presStyleCnt="0"/>
      <dgm:spPr/>
    </dgm:pt>
    <dgm:pt modelId="{38F3C93B-03EE-453E-B67C-C208D9C6BCC8}" type="pres">
      <dgm:prSet presAssocID="{06C4B650-439B-4FF2-84E7-AFB35C7B9CEC}" presName="dummyNode1" presStyleLbl="node1" presStyleIdx="0" presStyleCnt="2"/>
      <dgm:spPr/>
    </dgm:pt>
    <dgm:pt modelId="{5C034BB7-4463-4A91-9FBA-3AD3764A41C3}" type="pres">
      <dgm:prSet presAssocID="{06C4B650-439B-4FF2-84E7-AFB35C7B9CEC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9C0C0-2564-4FC5-96B5-9524E0022D7C}" type="pres">
      <dgm:prSet presAssocID="{06C4B650-439B-4FF2-84E7-AFB35C7B9CEC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C839F5-71AB-49F9-9166-59B73A9D76EE}" type="pres">
      <dgm:prSet presAssocID="{06C4B650-439B-4FF2-84E7-AFB35C7B9CEC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0E293F-4100-4361-A6E6-E1827AAE59DB}" type="pres">
      <dgm:prSet presAssocID="{06C4B650-439B-4FF2-84E7-AFB35C7B9CEC}" presName="connSite1" presStyleCnt="0"/>
      <dgm:spPr/>
    </dgm:pt>
    <dgm:pt modelId="{04D1C924-A2E5-443B-A39F-FC002CAAEC90}" type="pres">
      <dgm:prSet presAssocID="{482AD34D-5244-4B7F-A751-876C161E89ED}" presName="Name9" presStyleLbl="sibTrans2D1" presStyleIdx="0" presStyleCnt="1"/>
      <dgm:spPr/>
      <dgm:t>
        <a:bodyPr/>
        <a:lstStyle/>
        <a:p>
          <a:endParaRPr lang="de-DE"/>
        </a:p>
      </dgm:t>
    </dgm:pt>
    <dgm:pt modelId="{7FCA5B22-6C2A-4F30-83DD-186B52E75C63}" type="pres">
      <dgm:prSet presAssocID="{694F1ADC-F025-4A2F-B5A8-214A01109902}" presName="composite2" presStyleCnt="0"/>
      <dgm:spPr/>
    </dgm:pt>
    <dgm:pt modelId="{8183DE70-2AC4-4FC4-968C-DC0F098B03BF}" type="pres">
      <dgm:prSet presAssocID="{694F1ADC-F025-4A2F-B5A8-214A01109902}" presName="dummyNode2" presStyleLbl="node1" presStyleIdx="0" presStyleCnt="2"/>
      <dgm:spPr/>
    </dgm:pt>
    <dgm:pt modelId="{892CFE95-73A0-420B-B1B6-695A3E4860D4}" type="pres">
      <dgm:prSet presAssocID="{694F1ADC-F025-4A2F-B5A8-214A01109902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5FC774-5504-4212-8A59-F41E0F8364EC}" type="pres">
      <dgm:prSet presAssocID="{694F1ADC-F025-4A2F-B5A8-214A01109902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6F9F35-E417-4202-B5B0-A214B218F672}" type="pres">
      <dgm:prSet presAssocID="{694F1ADC-F025-4A2F-B5A8-214A01109902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B08C50-D20C-4A79-A554-4E2F24473298}" type="pres">
      <dgm:prSet presAssocID="{694F1ADC-F025-4A2F-B5A8-214A01109902}" presName="connSite2" presStyleCnt="0"/>
      <dgm:spPr/>
    </dgm:pt>
  </dgm:ptLst>
  <dgm:cxnLst>
    <dgm:cxn modelId="{D2614B44-11C9-4113-844B-74F019AAE9FC}" type="presOf" srcId="{761123F3-7D3D-4835-85F5-28FB7D643099}" destId="{A8C9C0C0-2564-4FC5-96B5-9524E0022D7C}" srcOrd="1" destOrd="0" presId="urn:microsoft.com/office/officeart/2005/8/layout/hProcess4"/>
    <dgm:cxn modelId="{99A70739-CA58-4147-B6B8-74DE0BB764BA}" type="presOf" srcId="{D633D003-61C6-41B9-87AA-956971DEBE2F}" destId="{5C034BB7-4463-4A91-9FBA-3AD3764A41C3}" srcOrd="0" destOrd="1" presId="urn:microsoft.com/office/officeart/2005/8/layout/hProcess4"/>
    <dgm:cxn modelId="{7154B3F3-CB8C-458B-8FB6-919762B5D7CB}" type="presOf" srcId="{761123F3-7D3D-4835-85F5-28FB7D643099}" destId="{5C034BB7-4463-4A91-9FBA-3AD3764A41C3}" srcOrd="0" destOrd="0" presId="urn:microsoft.com/office/officeart/2005/8/layout/hProcess4"/>
    <dgm:cxn modelId="{0603A217-1286-4BBF-A6DB-113B29076308}" type="presOf" srcId="{2543986B-2BAD-4C34-9028-6B64B0583CCD}" destId="{635FC774-5504-4212-8A59-F41E0F8364EC}" srcOrd="1" destOrd="0" presId="urn:microsoft.com/office/officeart/2005/8/layout/hProcess4"/>
    <dgm:cxn modelId="{465E30F9-251B-4308-A5A9-8D3917FD6144}" type="presOf" srcId="{2543986B-2BAD-4C34-9028-6B64B0583CCD}" destId="{892CFE95-73A0-420B-B1B6-695A3E4860D4}" srcOrd="0" destOrd="0" presId="urn:microsoft.com/office/officeart/2005/8/layout/hProcess4"/>
    <dgm:cxn modelId="{661A1C32-6D3C-45CC-A725-1EC09B876FCC}" srcId="{CD3EA41E-7EEB-4E7B-AC4D-54D7C3F99989}" destId="{06C4B650-439B-4FF2-84E7-AFB35C7B9CEC}" srcOrd="0" destOrd="0" parTransId="{D206A946-CD16-482D-8D62-DEB0162AF39B}" sibTransId="{482AD34D-5244-4B7F-A751-876C161E89ED}"/>
    <dgm:cxn modelId="{129A4951-06F3-407F-A906-B6D4C79C229F}" type="presOf" srcId="{694F1ADC-F025-4A2F-B5A8-214A01109902}" destId="{E66F9F35-E417-4202-B5B0-A214B218F672}" srcOrd="0" destOrd="0" presId="urn:microsoft.com/office/officeart/2005/8/layout/hProcess4"/>
    <dgm:cxn modelId="{617AFB53-9CDF-4650-918D-74311B1531E2}" srcId="{06C4B650-439B-4FF2-84E7-AFB35C7B9CEC}" destId="{145C2B9D-91B6-4C39-BA4F-C13531445168}" srcOrd="2" destOrd="0" parTransId="{AFA7CFC6-DF45-4FB9-91F4-870568153FD4}" sibTransId="{1C9B303C-2025-428F-97F8-A6172E1764E1}"/>
    <dgm:cxn modelId="{875AD534-B946-4564-BE83-64D4DB4E0C43}" type="presOf" srcId="{06C4B650-439B-4FF2-84E7-AFB35C7B9CEC}" destId="{C8C839F5-71AB-49F9-9166-59B73A9D76EE}" srcOrd="0" destOrd="0" presId="urn:microsoft.com/office/officeart/2005/8/layout/hProcess4"/>
    <dgm:cxn modelId="{3130AA35-0C9C-4129-B550-52DF6167A290}" srcId="{06C4B650-439B-4FF2-84E7-AFB35C7B9CEC}" destId="{761123F3-7D3D-4835-85F5-28FB7D643099}" srcOrd="0" destOrd="0" parTransId="{9921091F-BA28-41DB-9355-8B18BD9E9230}" sibTransId="{59FE0374-FBC7-4850-BACA-75CEE88F9E68}"/>
    <dgm:cxn modelId="{E00E39A1-726B-465E-8207-3E25AFCB56F1}" srcId="{CD3EA41E-7EEB-4E7B-AC4D-54D7C3F99989}" destId="{694F1ADC-F025-4A2F-B5A8-214A01109902}" srcOrd="1" destOrd="0" parTransId="{9C3C5525-2AE9-48F3-8253-78E1A92CEE09}" sibTransId="{FAB17B7C-49FA-4E13-8F68-82E06D3BC38C}"/>
    <dgm:cxn modelId="{55F517FA-C442-4364-98B5-EFC02E891E39}" type="presOf" srcId="{D633D003-61C6-41B9-87AA-956971DEBE2F}" destId="{A8C9C0C0-2564-4FC5-96B5-9524E0022D7C}" srcOrd="1" destOrd="1" presId="urn:microsoft.com/office/officeart/2005/8/layout/hProcess4"/>
    <dgm:cxn modelId="{FFA36A7E-931F-4882-A088-C0629E389F12}" srcId="{694F1ADC-F025-4A2F-B5A8-214A01109902}" destId="{2543986B-2BAD-4C34-9028-6B64B0583CCD}" srcOrd="0" destOrd="0" parTransId="{DAC27A0A-C492-47A9-BCBC-B334C2833362}" sibTransId="{70D30BD8-BEAD-4706-8107-DCC3C577BA1B}"/>
    <dgm:cxn modelId="{C1A776F3-9E0D-45C8-AA96-CD8C04477B1F}" type="presOf" srcId="{482AD34D-5244-4B7F-A751-876C161E89ED}" destId="{04D1C924-A2E5-443B-A39F-FC002CAAEC90}" srcOrd="0" destOrd="0" presId="urn:microsoft.com/office/officeart/2005/8/layout/hProcess4"/>
    <dgm:cxn modelId="{9BDEE49A-20BD-4D9A-8263-8935AE63E689}" srcId="{06C4B650-439B-4FF2-84E7-AFB35C7B9CEC}" destId="{D633D003-61C6-41B9-87AA-956971DEBE2F}" srcOrd="1" destOrd="0" parTransId="{48507956-DFAF-48F3-B338-A1F1B4C1C029}" sibTransId="{BF86C4BA-ECDA-4530-A48F-347192DB7940}"/>
    <dgm:cxn modelId="{578BF4C0-01D2-486A-92BE-0B74CC599124}" type="presOf" srcId="{145C2B9D-91B6-4C39-BA4F-C13531445168}" destId="{A8C9C0C0-2564-4FC5-96B5-9524E0022D7C}" srcOrd="1" destOrd="2" presId="urn:microsoft.com/office/officeart/2005/8/layout/hProcess4"/>
    <dgm:cxn modelId="{97106384-9D48-4675-A47C-A1AD84C72AAB}" type="presOf" srcId="{145C2B9D-91B6-4C39-BA4F-C13531445168}" destId="{5C034BB7-4463-4A91-9FBA-3AD3764A41C3}" srcOrd="0" destOrd="2" presId="urn:microsoft.com/office/officeart/2005/8/layout/hProcess4"/>
    <dgm:cxn modelId="{23A94756-51AD-4CDC-B3BC-5A610AC0DC2D}" type="presOf" srcId="{CD3EA41E-7EEB-4E7B-AC4D-54D7C3F99989}" destId="{49663FE4-63A2-46C8-BE99-FE1FC89D89FA}" srcOrd="0" destOrd="0" presId="urn:microsoft.com/office/officeart/2005/8/layout/hProcess4"/>
    <dgm:cxn modelId="{70AB3544-093C-4D3E-9BFB-A93BA0E28FCF}" type="presParOf" srcId="{49663FE4-63A2-46C8-BE99-FE1FC89D89FA}" destId="{0020EC8C-C23B-4331-B62B-0C9B0960225A}" srcOrd="0" destOrd="0" presId="urn:microsoft.com/office/officeart/2005/8/layout/hProcess4"/>
    <dgm:cxn modelId="{AD7F9F53-A7AA-4C5E-8121-A139CFCC5910}" type="presParOf" srcId="{49663FE4-63A2-46C8-BE99-FE1FC89D89FA}" destId="{562DCE10-C402-4716-AC6E-5B4AD89EF2FB}" srcOrd="1" destOrd="0" presId="urn:microsoft.com/office/officeart/2005/8/layout/hProcess4"/>
    <dgm:cxn modelId="{2720E3A4-E340-4D71-9A2C-BBE388F80EA1}" type="presParOf" srcId="{49663FE4-63A2-46C8-BE99-FE1FC89D89FA}" destId="{6AF66025-6FC7-439F-8D8D-1257970ADC55}" srcOrd="2" destOrd="0" presId="urn:microsoft.com/office/officeart/2005/8/layout/hProcess4"/>
    <dgm:cxn modelId="{59DFEFF4-06F3-4177-A32C-7FA7CD03BCDA}" type="presParOf" srcId="{6AF66025-6FC7-439F-8D8D-1257970ADC55}" destId="{EDD1DADE-80E3-413F-9986-85132E80B19F}" srcOrd="0" destOrd="0" presId="urn:microsoft.com/office/officeart/2005/8/layout/hProcess4"/>
    <dgm:cxn modelId="{D74D4B0A-3DF5-40B8-BA8D-C34CC75D5BA2}" type="presParOf" srcId="{EDD1DADE-80E3-413F-9986-85132E80B19F}" destId="{38F3C93B-03EE-453E-B67C-C208D9C6BCC8}" srcOrd="0" destOrd="0" presId="urn:microsoft.com/office/officeart/2005/8/layout/hProcess4"/>
    <dgm:cxn modelId="{67CA8EE8-9240-49B3-AFB9-E8F161A3C5F8}" type="presParOf" srcId="{EDD1DADE-80E3-413F-9986-85132E80B19F}" destId="{5C034BB7-4463-4A91-9FBA-3AD3764A41C3}" srcOrd="1" destOrd="0" presId="urn:microsoft.com/office/officeart/2005/8/layout/hProcess4"/>
    <dgm:cxn modelId="{C187F52E-ABAA-464E-967B-0342011DBAEF}" type="presParOf" srcId="{EDD1DADE-80E3-413F-9986-85132E80B19F}" destId="{A8C9C0C0-2564-4FC5-96B5-9524E0022D7C}" srcOrd="2" destOrd="0" presId="urn:microsoft.com/office/officeart/2005/8/layout/hProcess4"/>
    <dgm:cxn modelId="{BC7CF8D4-F49D-4B0F-8742-2BC7C529A075}" type="presParOf" srcId="{EDD1DADE-80E3-413F-9986-85132E80B19F}" destId="{C8C839F5-71AB-49F9-9166-59B73A9D76EE}" srcOrd="3" destOrd="0" presId="urn:microsoft.com/office/officeart/2005/8/layout/hProcess4"/>
    <dgm:cxn modelId="{79980170-9AF8-45B6-A55B-42C61399CF58}" type="presParOf" srcId="{EDD1DADE-80E3-413F-9986-85132E80B19F}" destId="{E90E293F-4100-4361-A6E6-E1827AAE59DB}" srcOrd="4" destOrd="0" presId="urn:microsoft.com/office/officeart/2005/8/layout/hProcess4"/>
    <dgm:cxn modelId="{6C4ACB52-4EFB-4EBB-BBDE-DB185EBEAF25}" type="presParOf" srcId="{6AF66025-6FC7-439F-8D8D-1257970ADC55}" destId="{04D1C924-A2E5-443B-A39F-FC002CAAEC90}" srcOrd="1" destOrd="0" presId="urn:microsoft.com/office/officeart/2005/8/layout/hProcess4"/>
    <dgm:cxn modelId="{72AC4C37-D3FA-473B-A401-75C1D30BA733}" type="presParOf" srcId="{6AF66025-6FC7-439F-8D8D-1257970ADC55}" destId="{7FCA5B22-6C2A-4F30-83DD-186B52E75C63}" srcOrd="2" destOrd="0" presId="urn:microsoft.com/office/officeart/2005/8/layout/hProcess4"/>
    <dgm:cxn modelId="{D771A64F-3740-41AA-BC4A-8AEBE69F5A84}" type="presParOf" srcId="{7FCA5B22-6C2A-4F30-83DD-186B52E75C63}" destId="{8183DE70-2AC4-4FC4-968C-DC0F098B03BF}" srcOrd="0" destOrd="0" presId="urn:microsoft.com/office/officeart/2005/8/layout/hProcess4"/>
    <dgm:cxn modelId="{E2BD3BF0-0167-40F1-93CC-C2643204384D}" type="presParOf" srcId="{7FCA5B22-6C2A-4F30-83DD-186B52E75C63}" destId="{892CFE95-73A0-420B-B1B6-695A3E4860D4}" srcOrd="1" destOrd="0" presId="urn:microsoft.com/office/officeart/2005/8/layout/hProcess4"/>
    <dgm:cxn modelId="{007BB254-BA6B-454E-82C0-F581EFF3D08A}" type="presParOf" srcId="{7FCA5B22-6C2A-4F30-83DD-186B52E75C63}" destId="{635FC774-5504-4212-8A59-F41E0F8364EC}" srcOrd="2" destOrd="0" presId="urn:microsoft.com/office/officeart/2005/8/layout/hProcess4"/>
    <dgm:cxn modelId="{FEABD888-4987-43D1-BBD1-F920FB272860}" type="presParOf" srcId="{7FCA5B22-6C2A-4F30-83DD-186B52E75C63}" destId="{E66F9F35-E417-4202-B5B0-A214B218F672}" srcOrd="3" destOrd="0" presId="urn:microsoft.com/office/officeart/2005/8/layout/hProcess4"/>
    <dgm:cxn modelId="{BB0D37AA-FB3F-4E61-8848-E5EA366B3F70}" type="presParOf" srcId="{7FCA5B22-6C2A-4F30-83DD-186B52E75C63}" destId="{60B08C50-D20C-4A79-A554-4E2F2447329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5CD8A-FFEE-4CFB-B368-129FEDDD674E}">
      <dsp:nvSpPr>
        <dsp:cNvPr id="0" name=""/>
        <dsp:cNvSpPr/>
      </dsp:nvSpPr>
      <dsp:spPr>
        <a:xfrm>
          <a:off x="0" y="399325"/>
          <a:ext cx="1476540" cy="885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Node.js</a:t>
          </a:r>
          <a:endParaRPr lang="de-DE" sz="2200" kern="1200" dirty="0"/>
        </a:p>
      </dsp:txBody>
      <dsp:txXfrm>
        <a:off x="0" y="399325"/>
        <a:ext cx="1476540" cy="885924"/>
      </dsp:txXfrm>
    </dsp:sp>
    <dsp:sp modelId="{FF1AEEFF-C7E3-4D19-ACED-6F71C7AAE612}">
      <dsp:nvSpPr>
        <dsp:cNvPr id="0" name=""/>
        <dsp:cNvSpPr/>
      </dsp:nvSpPr>
      <dsp:spPr>
        <a:xfrm>
          <a:off x="1624194" y="399325"/>
          <a:ext cx="1476540" cy="885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Webpack</a:t>
          </a:r>
          <a:endParaRPr lang="de-DE" sz="2200" kern="1200" dirty="0"/>
        </a:p>
      </dsp:txBody>
      <dsp:txXfrm>
        <a:off x="1624194" y="399325"/>
        <a:ext cx="1476540" cy="885924"/>
      </dsp:txXfrm>
    </dsp:sp>
    <dsp:sp modelId="{7F851ED3-B9EA-4913-AA5E-2ADC31A7BAE0}">
      <dsp:nvSpPr>
        <dsp:cNvPr id="0" name=""/>
        <dsp:cNvSpPr/>
      </dsp:nvSpPr>
      <dsp:spPr>
        <a:xfrm>
          <a:off x="3248389" y="399325"/>
          <a:ext cx="1476540" cy="885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Typescript</a:t>
          </a:r>
          <a:endParaRPr lang="de-DE" sz="2200" kern="1200" dirty="0"/>
        </a:p>
      </dsp:txBody>
      <dsp:txXfrm>
        <a:off x="3248389" y="399325"/>
        <a:ext cx="1476540" cy="885924"/>
      </dsp:txXfrm>
    </dsp:sp>
    <dsp:sp modelId="{5F23A8BB-3CC0-4511-AB8B-FD5A39923A41}">
      <dsp:nvSpPr>
        <dsp:cNvPr id="0" name=""/>
        <dsp:cNvSpPr/>
      </dsp:nvSpPr>
      <dsp:spPr>
        <a:xfrm>
          <a:off x="0" y="1432903"/>
          <a:ext cx="1476540" cy="885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Scss</a:t>
          </a:r>
          <a:endParaRPr lang="de-DE" sz="2200" kern="1200" dirty="0"/>
        </a:p>
      </dsp:txBody>
      <dsp:txXfrm>
        <a:off x="0" y="1432903"/>
        <a:ext cx="1476540" cy="885924"/>
      </dsp:txXfrm>
    </dsp:sp>
    <dsp:sp modelId="{2DBD4E71-042A-402E-8FCB-F283B23E3867}">
      <dsp:nvSpPr>
        <dsp:cNvPr id="0" name=""/>
        <dsp:cNvSpPr/>
      </dsp:nvSpPr>
      <dsp:spPr>
        <a:xfrm>
          <a:off x="1624194" y="1432903"/>
          <a:ext cx="1476540" cy="885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Npm</a:t>
          </a:r>
          <a:endParaRPr lang="de-DE" sz="2200" kern="1200" dirty="0"/>
        </a:p>
      </dsp:txBody>
      <dsp:txXfrm>
        <a:off x="1624194" y="1432903"/>
        <a:ext cx="1476540" cy="885924"/>
      </dsp:txXfrm>
    </dsp:sp>
    <dsp:sp modelId="{7278AE2F-DC4D-4834-B76E-9F0DED6BA76C}">
      <dsp:nvSpPr>
        <dsp:cNvPr id="0" name=""/>
        <dsp:cNvSpPr/>
      </dsp:nvSpPr>
      <dsp:spPr>
        <a:xfrm>
          <a:off x="3248389" y="1432903"/>
          <a:ext cx="1476540" cy="885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JSON</a:t>
          </a:r>
          <a:endParaRPr lang="de-DE" sz="2200" kern="1200" dirty="0"/>
        </a:p>
      </dsp:txBody>
      <dsp:txXfrm>
        <a:off x="3248389" y="1432903"/>
        <a:ext cx="1476540" cy="885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34BB7-4463-4A91-9FBA-3AD3764A41C3}">
      <dsp:nvSpPr>
        <dsp:cNvPr id="0" name=""/>
        <dsp:cNvSpPr/>
      </dsp:nvSpPr>
      <dsp:spPr>
        <a:xfrm>
          <a:off x="302110" y="1029843"/>
          <a:ext cx="2399291" cy="1978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Startet </a:t>
          </a:r>
          <a:r>
            <a:rPr lang="de-DE" sz="1200" kern="1200" dirty="0" err="1" smtClean="0"/>
            <a:t>Compilierung</a:t>
          </a:r>
          <a:r>
            <a:rPr lang="de-DE" sz="1200" kern="1200" dirty="0" smtClean="0"/>
            <a:t> der Präprozessoren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Löst </a:t>
          </a:r>
          <a:r>
            <a:rPr lang="de-DE" sz="1200" kern="1200" dirty="0" err="1" smtClean="0"/>
            <a:t>imports</a:t>
          </a:r>
          <a:r>
            <a:rPr lang="de-DE" sz="1200" kern="1200" dirty="0" smtClean="0"/>
            <a:t> auf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Verpackt das Projekt für die node.js  </a:t>
          </a:r>
          <a:r>
            <a:rPr lang="de-DE" sz="1200" kern="1200" dirty="0" err="1" smtClean="0"/>
            <a:t>Runtime</a:t>
          </a:r>
          <a:r>
            <a:rPr lang="de-DE" sz="1200" kern="1200" dirty="0" smtClean="0"/>
            <a:t> </a:t>
          </a:r>
          <a:endParaRPr lang="de-DE" sz="1200" kern="1200" dirty="0"/>
        </a:p>
      </dsp:txBody>
      <dsp:txXfrm>
        <a:off x="347650" y="1075383"/>
        <a:ext cx="2308211" cy="1463781"/>
      </dsp:txXfrm>
    </dsp:sp>
    <dsp:sp modelId="{04D1C924-A2E5-443B-A39F-FC002CAAEC90}">
      <dsp:nvSpPr>
        <dsp:cNvPr id="0" name=""/>
        <dsp:cNvSpPr/>
      </dsp:nvSpPr>
      <dsp:spPr>
        <a:xfrm>
          <a:off x="1676169" y="1593534"/>
          <a:ext cx="2509508" cy="2509508"/>
        </a:xfrm>
        <a:prstGeom prst="leftCircularArrow">
          <a:avLst>
            <a:gd name="adj1" fmla="val 2614"/>
            <a:gd name="adj2" fmla="val 317689"/>
            <a:gd name="adj3" fmla="val 2093199"/>
            <a:gd name="adj4" fmla="val 9024489"/>
            <a:gd name="adj5" fmla="val 30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C839F5-71AB-49F9-9166-59B73A9D76EE}">
      <dsp:nvSpPr>
        <dsp:cNvPr id="0" name=""/>
        <dsp:cNvSpPr/>
      </dsp:nvSpPr>
      <dsp:spPr>
        <a:xfrm>
          <a:off x="835286" y="2584704"/>
          <a:ext cx="2132703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err="1" smtClean="0"/>
            <a:t>Webpack</a:t>
          </a:r>
          <a:endParaRPr lang="de-DE" sz="3600" kern="1200" dirty="0"/>
        </a:p>
      </dsp:txBody>
      <dsp:txXfrm>
        <a:off x="860126" y="2609544"/>
        <a:ext cx="2083023" cy="798426"/>
      </dsp:txXfrm>
    </dsp:sp>
    <dsp:sp modelId="{892CFE95-73A0-420B-B1B6-695A3E4860D4}">
      <dsp:nvSpPr>
        <dsp:cNvPr id="0" name=""/>
        <dsp:cNvSpPr/>
      </dsp:nvSpPr>
      <dsp:spPr>
        <a:xfrm>
          <a:off x="3280410" y="1029843"/>
          <a:ext cx="2399291" cy="1978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Startet die Applikation und stellt sie dem Nutzer bereit</a:t>
          </a:r>
          <a:endParaRPr lang="de-DE" sz="1200" kern="1200" dirty="0"/>
        </a:p>
      </dsp:txBody>
      <dsp:txXfrm>
        <a:off x="3325950" y="1499436"/>
        <a:ext cx="2308211" cy="1463781"/>
      </dsp:txXfrm>
    </dsp:sp>
    <dsp:sp modelId="{E66F9F35-E417-4202-B5B0-A214B218F672}">
      <dsp:nvSpPr>
        <dsp:cNvPr id="0" name=""/>
        <dsp:cNvSpPr/>
      </dsp:nvSpPr>
      <dsp:spPr>
        <a:xfrm>
          <a:off x="3813585" y="605790"/>
          <a:ext cx="2132703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Node.js</a:t>
          </a:r>
          <a:endParaRPr lang="de-DE" sz="3600" kern="1200" dirty="0"/>
        </a:p>
      </dsp:txBody>
      <dsp:txXfrm>
        <a:off x="3838425" y="630630"/>
        <a:ext cx="2083023" cy="79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153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Prüfen, ob alles</a:t>
            </a:r>
            <a:r>
              <a:rPr lang="de-DE" baseline="0" dirty="0" smtClean="0"/>
              <a:t> läuft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Prüfen, ob alles</a:t>
            </a:r>
            <a:r>
              <a:rPr lang="de-DE" baseline="0" dirty="0" smtClean="0"/>
              <a:t> läuft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oard 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6929"/>
            <a:ext cx="4573589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821114"/>
            <a:ext cx="3059113" cy="1528761"/>
          </a:xfrm>
          <a:prstGeom prst="rect">
            <a:avLst/>
          </a:prstGeom>
        </p:spPr>
        <p:txBody>
          <a:bodyPr tIns="108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0" kern="1200" cap="none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/>
          </p:nvPr>
        </p:nvSpPr>
        <p:spPr>
          <a:xfrm>
            <a:off x="4833938" y="515938"/>
            <a:ext cx="38100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4068763" cy="3024336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3" name="Rechteck 2"/>
          <p:cNvSpPr/>
          <p:nvPr/>
        </p:nvSpPr>
        <p:spPr>
          <a:xfrm>
            <a:off x="219015" y="6373192"/>
            <a:ext cx="181615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6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1"/>
            <a:ext cx="4314825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4825" y="2552700"/>
            <a:ext cx="4329113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00</a:t>
            </a:r>
            <a:br>
              <a:rPr lang="de-DE" noProof="0" dirty="0" smtClean="0"/>
            </a:br>
            <a:endParaRPr lang="de-DE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481261"/>
          </a:xfrm>
          <a:prstGeom prst="rect">
            <a:avLst/>
          </a:prstGeom>
        </p:spPr>
        <p:txBody>
          <a:bodyPr tIns="0" bIns="216000" anchor="b"/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 mit Textlauf von unten nach oben</a:t>
            </a:r>
            <a:endParaRPr lang="de-DE" noProof="0" dirty="0"/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562351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9817CA7-EFCC-4BA2-AC03-B98F91F44BE2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9145588" cy="6859588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350" y="2552700"/>
            <a:ext cx="3303588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00</a:t>
            </a:r>
            <a:br>
              <a:rPr lang="de-DE" noProof="0" dirty="0" smtClean="0"/>
            </a:br>
            <a:endParaRPr lang="de-DE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9145588" cy="6859588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6" y="3560763"/>
            <a:ext cx="3809999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100">
                <a:solidFill>
                  <a:schemeClr val="bg1"/>
                </a:solidFill>
              </a:defRPr>
            </a:lvl6pPr>
            <a:lvl7pPr>
              <a:defRPr sz="11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</a:p>
          <a:p>
            <a:pPr lvl="5"/>
            <a:r>
              <a:rPr lang="de-DE" dirty="0" smtClean="0"/>
              <a:t>06</a:t>
            </a:r>
          </a:p>
          <a:p>
            <a:pPr lvl="6"/>
            <a:r>
              <a:rPr lang="de-DE" dirty="0" smtClean="0"/>
              <a:t>07</a:t>
            </a:r>
          </a:p>
          <a:p>
            <a:pPr lvl="7"/>
            <a:r>
              <a:rPr lang="de-DE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1530350"/>
            <a:ext cx="8139114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8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59200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0B76A45-EE22-4916-8337-473E2802E4AE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mit kleiner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1273176"/>
            <a:ext cx="8139114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5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0B76A45-EE22-4916-8337-473E2802E4AE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766800"/>
            <a:ext cx="2808000" cy="2014922"/>
          </a:xfrm>
        </p:spPr>
        <p:txBody>
          <a:bodyPr/>
          <a:lstStyle>
            <a:lvl1pPr>
              <a:defRPr lang="en-GB" sz="3600" b="1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0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EBB441B-D399-426A-BF00-2ABCCC4D2B76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E6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311525" y="1273176"/>
            <a:ext cx="546247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8349"/>
            <a:ext cx="2806700" cy="4605661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1873BCE-9C5B-451C-B028-4B37DD4E2753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2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311524" y="1273176"/>
            <a:ext cx="2532063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03938" y="1273176"/>
            <a:ext cx="2529578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8349"/>
            <a:ext cx="2806700" cy="453365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DF11D3-92F6-49FD-89A7-2660A9F507D6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B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4825" y="1530350"/>
            <a:ext cx="393001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4693920" y="1530350"/>
            <a:ext cx="3950018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1D5F0FB-E525-45CF-B6DE-700A4D8B5E8A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552699"/>
            <a:ext cx="4314825" cy="3297003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981522"/>
            <a:ext cx="3308350" cy="2536825"/>
          </a:xfrm>
        </p:spPr>
        <p:txBody>
          <a:bodyPr tIns="0" bIns="180000" anchor="b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 mit </a:t>
            </a:r>
            <a:r>
              <a:rPr lang="de-DE" noProof="0" dirty="0" err="1" smtClean="0"/>
              <a:t>Textlauf</a:t>
            </a:r>
            <a:r>
              <a:rPr lang="de-DE" noProof="0" dirty="0" smtClean="0"/>
              <a:t> von unten nach oben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4825" y="3821113"/>
            <a:ext cx="3308349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573391" y="1030288"/>
            <a:ext cx="4070548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  <a:endParaRPr lang="de-DE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Optionale Zeile zur Anzeige des Kapitels</a:t>
            </a:r>
            <a:endParaRPr lang="de-DE" dirty="0"/>
          </a:p>
        </p:txBody>
      </p:sp>
      <p:sp>
        <p:nvSpPr>
          <p:cNvPr id="1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87CE161-6918-45B8-92F4-F200090F1DEA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oard Präsentatio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6929"/>
            <a:ext cx="38131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3813174" y="1"/>
            <a:ext cx="5332413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088232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2997746"/>
            <a:ext cx="3059113" cy="1528762"/>
          </a:xfrm>
          <a:prstGeom prst="rect">
            <a:avLst/>
          </a:prstGeom>
        </p:spPr>
        <p:txBody>
          <a:bodyPr tIns="108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0" kern="1200" cap="none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552699"/>
            <a:ext cx="4314825" cy="3297003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Optionale Zeile zur Anzeige des Kapitels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981522"/>
            <a:ext cx="3308350" cy="2536825"/>
          </a:xfrm>
        </p:spPr>
        <p:txBody>
          <a:bodyPr tIns="0" bIns="180000" anchor="b"/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 mit </a:t>
            </a:r>
            <a:r>
              <a:rPr lang="de-DE" noProof="0" dirty="0" err="1" smtClean="0"/>
              <a:t>Textlauf</a:t>
            </a:r>
            <a:r>
              <a:rPr lang="de-DE" noProof="0" dirty="0" smtClean="0"/>
              <a:t> von unten nach oben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4825" y="3821113"/>
            <a:ext cx="3308349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314825" y="1030289"/>
            <a:ext cx="4329113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4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3D25366-FECE-4658-8742-418ABC361F10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9"/>
            <a:ext cx="5097463" cy="2304255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573389" y="1021080"/>
            <a:ext cx="4572198" cy="583850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5" y="3560763"/>
            <a:ext cx="4067968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1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0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F3E2875-1FD1-4170-BA52-E00030F000CF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1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4" y="1530350"/>
            <a:ext cx="2554289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1530350"/>
            <a:ext cx="2532064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9" y="1530350"/>
            <a:ext cx="2540000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5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0C7E490-5551-43AD-9544-288E9290F6E0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er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3"/>
          <p:cNvSpPr>
            <a:spLocks noGrp="1"/>
          </p:cNvSpPr>
          <p:nvPr>
            <p:ph type="body" sz="quarter" idx="2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4846174"/>
            <a:ext cx="2554288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4846174"/>
            <a:ext cx="2532063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8" y="4846174"/>
            <a:ext cx="2540000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4825" y="1530706"/>
            <a:ext cx="2554288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3311525" y="1530706"/>
            <a:ext cx="2532063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6103938" y="1530706"/>
            <a:ext cx="2540000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802AF7BB-BBA3-4B4D-8B4A-5ADE5AC70DF1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4089068"/>
            <a:ext cx="2554288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4089068"/>
            <a:ext cx="2532063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8" y="4089068"/>
            <a:ext cx="2540000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5" y="1540013"/>
            <a:ext cx="2554288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25" y="1540013"/>
            <a:ext cx="2532063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103938" y="1540013"/>
            <a:ext cx="2540000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5040173-08C2-474D-9FEA-4F8976AE6717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4-spaltig Typ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6" y="3830775"/>
            <a:ext cx="178435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2547938" y="1538114"/>
            <a:ext cx="1766887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4565595" y="3830775"/>
            <a:ext cx="1798694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6" y="1540011"/>
            <a:ext cx="1784350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2547938" y="3831139"/>
            <a:ext cx="1766887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4565595" y="1540011"/>
            <a:ext cx="1798694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6611939" y="1538114"/>
            <a:ext cx="177800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6611939" y="3831139"/>
            <a:ext cx="1777999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13FFF0E-BEB6-4FD2-9300-BAE985DEC3C3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4-spaltig Typ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6" y="3830400"/>
            <a:ext cx="178435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2547938" y="3830400"/>
            <a:ext cx="1766887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4565595" y="3830400"/>
            <a:ext cx="1798694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6" y="1540800"/>
            <a:ext cx="1784350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2547938" y="1540800"/>
            <a:ext cx="1766887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4565595" y="1540800"/>
            <a:ext cx="1798694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6611939" y="3830400"/>
            <a:ext cx="177800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6611939" y="1540800"/>
            <a:ext cx="1777999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8E84AC53-0775-458F-8051-971865A44E8D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JOBS\19_DMCGROUP\PP_AKTUELL_2014\RES\16zu9_Grid_PNG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-1588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341939" y="6929"/>
            <a:ext cx="3302000" cy="4839244"/>
          </a:xfrm>
          <a:solidFill>
            <a:srgbClr val="EF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5341937" cy="635203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2288" y="3308350"/>
            <a:ext cx="30416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73526" y="765498"/>
            <a:ext cx="4570414" cy="2520280"/>
          </a:xfrm>
        </p:spPr>
        <p:txBody>
          <a:bodyPr/>
          <a:lstStyle>
            <a:lvl1pPr>
              <a:defRPr sz="3600">
                <a:solidFill>
                  <a:srgbClr val="007D8C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341939" y="6929"/>
            <a:ext cx="3302000" cy="4839244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5341937" cy="635203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2288" y="3308350"/>
            <a:ext cx="30416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3175" y="765498"/>
            <a:ext cx="4830764" cy="252028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1010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-1" y="1"/>
            <a:ext cx="3813175" cy="63642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813175" y="6929"/>
            <a:ext cx="3560763" cy="4573009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314700"/>
            <a:ext cx="3059113" cy="20593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30425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-1" y="1"/>
            <a:ext cx="3813175" cy="6352029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813175" y="6929"/>
            <a:ext cx="3560763" cy="4573009"/>
          </a:xfrm>
          <a:solidFill>
            <a:srgbClr val="CA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314700"/>
            <a:ext cx="3059113" cy="20593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304256"/>
          </a:xfr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D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09938" y="1030288"/>
            <a:ext cx="5334000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6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05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768350"/>
            <a:ext cx="2678046" cy="438963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C36CD-E7CA-4B6E-9B70-659F651F21A0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Freiste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4314825" cy="3325366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314825" y="1530705"/>
            <a:ext cx="483076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562351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04824" y="0"/>
            <a:ext cx="5859464" cy="3308349"/>
          </a:xfrm>
        </p:spPr>
        <p:txBody>
          <a:bodyPr tIns="216000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0956948-2691-4BD7-8B27-BB5218F78FF8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3816480" cy="5842775"/>
          </a:xfrm>
          <a:solidFill>
            <a:srgbClr val="EF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3815425" y="1028701"/>
            <a:ext cx="5330162" cy="5341826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059113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04825" y="0"/>
            <a:ext cx="5859463" cy="3308351"/>
          </a:xfrm>
        </p:spPr>
        <p:txBody>
          <a:bodyPr tIns="216000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9283854-3974-4686-B267-AEC5C7E02876}" type="datetime1">
              <a:rPr lang="de-DE" noProof="0" smtClean="0"/>
              <a:t>22.06.2020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1927" y="444427"/>
            <a:ext cx="6865661" cy="32392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627" y="6369051"/>
            <a:ext cx="4085053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5202" y="6493950"/>
            <a:ext cx="399663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4572794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02628" y="-21790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2546816" y="-20647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6609676" y="-213831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8645566" y="-20266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1927" y="6494401"/>
            <a:ext cx="11185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Allianz </a:t>
            </a:r>
            <a:endParaRPr lang="de-DE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235201" y="1273175"/>
            <a:ext cx="162067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1927" y="1274400"/>
            <a:ext cx="8142011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</a:p>
          <a:p>
            <a:pPr lvl="5"/>
            <a:r>
              <a:rPr lang="de-DE" dirty="0" smtClean="0"/>
              <a:t>06</a:t>
            </a:r>
          </a:p>
          <a:p>
            <a:pPr lvl="6"/>
            <a:r>
              <a:rPr lang="de-DE" dirty="0" smtClean="0"/>
              <a:t>07</a:t>
            </a:r>
          </a:p>
          <a:p>
            <a:pPr lvl="7"/>
            <a:r>
              <a:rPr lang="de-DE" dirty="0" smtClean="0"/>
              <a:t>08</a:t>
            </a:r>
          </a:p>
          <a:p>
            <a:pPr lvl="8"/>
            <a:r>
              <a:rPr lang="de-DE" dirty="0" smtClean="0"/>
              <a:t>09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972394" y="6494399"/>
            <a:ext cx="1691060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0B76A45-EE22-4916-8337-473E2802E4AE}" type="datetime1">
              <a:rPr lang="de-DE" smtClean="0"/>
              <a:t>22.06.2020</a:t>
            </a:fld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235201" y="1529080"/>
            <a:ext cx="162067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72093" y="689379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01927" y="689189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546115" y="690332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608975" y="6895967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8644865" y="690713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72" r:id="rId4"/>
    <p:sldLayoutId id="2147483702" r:id="rId5"/>
    <p:sldLayoutId id="2147483771" r:id="rId6"/>
    <p:sldLayoutId id="2147483706" r:id="rId7"/>
    <p:sldLayoutId id="2147483710" r:id="rId8"/>
    <p:sldLayoutId id="2147483708" r:id="rId9"/>
    <p:sldLayoutId id="2147483714" r:id="rId10"/>
    <p:sldLayoutId id="2147483716" r:id="rId11"/>
    <p:sldLayoutId id="2147483745" r:id="rId12"/>
    <p:sldLayoutId id="2147483768" r:id="rId13"/>
    <p:sldLayoutId id="2147483769" r:id="rId14"/>
    <p:sldLayoutId id="2147483762" r:id="rId15"/>
    <p:sldLayoutId id="2147483770" r:id="rId16"/>
    <p:sldLayoutId id="2147483766" r:id="rId17"/>
    <p:sldLayoutId id="2147483739" r:id="rId18"/>
    <p:sldLayoutId id="2147483719" r:id="rId19"/>
    <p:sldLayoutId id="2147483767" r:id="rId20"/>
    <p:sldLayoutId id="2147483748" r:id="rId21"/>
    <p:sldLayoutId id="2147483724" r:id="rId22"/>
    <p:sldLayoutId id="2147483725" r:id="rId23"/>
    <p:sldLayoutId id="2147483726" r:id="rId24"/>
    <p:sldLayoutId id="2147483729" r:id="rId25"/>
    <p:sldLayoutId id="2147483742" r:id="rId26"/>
    <p:sldLayoutId id="2147483733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26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Tag 1: 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Einführung, Architekturbeispiel, Technologien</a:t>
            </a:r>
            <a:r>
              <a:rPr lang="de-AT" dirty="0"/>
              <a:t/>
            </a:r>
            <a:br>
              <a:rPr lang="de-AT" dirty="0"/>
            </a:b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sz="1200" dirty="0" smtClean="0"/>
              <a:t>Moritz Hipper</a:t>
            </a:r>
            <a:endParaRPr lang="de-AT" sz="1200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Schulung</a:t>
            </a:r>
            <a:r>
              <a:rPr lang="de-DE" sz="28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Angular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80306" y="6382122"/>
            <a:ext cx="1656184" cy="477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43077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594" y="1143794"/>
            <a:ext cx="7772400" cy="9906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Später werden wir mit vielen neuen Technologien und </a:t>
            </a:r>
            <a:r>
              <a:rPr lang="de-DE" sz="1400" dirty="0"/>
              <a:t>K</a:t>
            </a:r>
            <a:r>
              <a:rPr lang="de-DE" sz="1400" dirty="0" smtClean="0"/>
              <a:t>onzepten arbeiten. Recherchiert folgende Begriffe und notiert sowohl Erkenntnisse als auch aufkommende Fragen.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4029759"/>
              </p:ext>
            </p:extLst>
          </p:nvPr>
        </p:nvGraphicFramePr>
        <p:xfrm>
          <a:off x="2058194" y="2591594"/>
          <a:ext cx="4724930" cy="2718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3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30 Minuten</a:t>
            </a:r>
          </a:p>
        </p:txBody>
      </p:sp>
    </p:spTree>
    <p:extLst>
      <p:ext uri="{BB962C8B-B14F-4D97-AF65-F5344CB8AC3E}">
        <p14:creationId xmlns:p14="http://schemas.microsoft.com/office/powerpoint/2010/main" val="42156584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Grundlegende Technologien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Node.js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994" y="1448594"/>
            <a:ext cx="7649063" cy="4715888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 smtClean="0"/>
              <a:t>Runtime</a:t>
            </a:r>
            <a:r>
              <a:rPr lang="de-DE" sz="1800" dirty="0" smtClean="0"/>
              <a:t>/ Laufzeitumgebung für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Gibt es für jedes 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Basiert auf der JavaScript V8 –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Bietet Funktionen wie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Netzwerkzugriff (HTTP)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Dateisystem-Zugriff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Wird genutzt um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JavaScript-Programme auf Servern auszuführen/ bereitzustellen als 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    </a:t>
            </a:r>
            <a:r>
              <a:rPr lang="de-DE" sz="1800" dirty="0" err="1" smtClean="0">
                <a:sym typeface="Wingdings" panose="05000000000000000000" pitchFamily="2" charset="2"/>
              </a:rPr>
              <a:t>WebApp</a:t>
            </a:r>
            <a:r>
              <a:rPr lang="de-DE" sz="1800" dirty="0" smtClean="0">
                <a:sym typeface="Wingdings" panose="05000000000000000000" pitchFamily="2" charset="2"/>
              </a:rPr>
              <a:t> oder API</a:t>
            </a:r>
            <a:r>
              <a:rPr lang="de-DE" sz="1800" dirty="0">
                <a:sym typeface="Wingdings" panose="05000000000000000000" pitchFamily="2" charset="2"/>
              </a:rPr>
              <a:t/>
            </a:r>
            <a:br>
              <a:rPr lang="de-DE" sz="1800" dirty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JavaScript-Programme auf lokalen Computern auszuführen </a:t>
            </a:r>
          </a:p>
        </p:txBody>
      </p:sp>
    </p:spTree>
    <p:extLst>
      <p:ext uri="{BB962C8B-B14F-4D97-AF65-F5344CB8AC3E}">
        <p14:creationId xmlns:p14="http://schemas.microsoft.com/office/powerpoint/2010/main" val="543205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Grundlegende Technologien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Webpack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994" y="1448594"/>
            <a:ext cx="5648579" cy="1807400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„Module </a:t>
            </a:r>
            <a:r>
              <a:rPr lang="de-DE" sz="1800" dirty="0" err="1" smtClean="0"/>
              <a:t>Bundler</a:t>
            </a:r>
            <a:r>
              <a:rPr lang="de-DE" sz="1800" dirty="0" smtClean="0"/>
              <a:t>“</a:t>
            </a:r>
            <a:r>
              <a:rPr lang="de-DE" sz="1800" dirty="0">
                <a:sym typeface="Wingdings" panose="05000000000000000000" pitchFamily="2" charset="2"/>
              </a:rPr>
              <a:t/>
            </a:r>
            <a:br>
              <a:rPr lang="de-DE" sz="1800" dirty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Ermöglich das Auflösen und Nutzen von Imports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Bringt Struktur in Große Softwareprojekte </a:t>
            </a:r>
            <a:r>
              <a:rPr lang="de-DE" sz="1800" dirty="0">
                <a:sym typeface="Wingdings" panose="05000000000000000000" pitchFamily="2" charset="2"/>
              </a:rPr>
              <a:t/>
            </a:r>
            <a:br>
              <a:rPr lang="de-DE" sz="1800" dirty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Erlaubt bessere Skalierbarkeit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r="3505"/>
          <a:stretch/>
        </p:blipFill>
        <p:spPr bwMode="auto">
          <a:xfrm>
            <a:off x="2134394" y="3295682"/>
            <a:ext cx="5867400" cy="2438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4394" y="5801955"/>
            <a:ext cx="2436098" cy="314683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65000"/>
                  </a:schemeClr>
                </a:solidFill>
              </a:rPr>
              <a:t>(Entnommen </a:t>
            </a:r>
            <a:r>
              <a:rPr lang="de-DE" sz="1100" dirty="0">
                <a:solidFill>
                  <a:schemeClr val="bg1">
                    <a:lumMod val="65000"/>
                  </a:schemeClr>
                </a:solidFill>
              </a:rPr>
              <a:t>https://webpack.js.org</a:t>
            </a:r>
            <a:r>
              <a:rPr lang="de-DE" sz="1100" dirty="0" smtClean="0">
                <a:solidFill>
                  <a:schemeClr val="bg1">
                    <a:lumMod val="65000"/>
                  </a:schemeClr>
                </a:solidFill>
              </a:rPr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543205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Grundlegende Technologien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Typescript</a:t>
            </a:r>
            <a:r>
              <a:rPr lang="de-DE" dirty="0" smtClean="0"/>
              <a:t> (vs. JavaScript)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994" y="1448594"/>
            <a:ext cx="6807486" cy="3469393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smtClean="0"/>
              <a:t>JavaScript Präprozessor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 smtClean="0"/>
              <a:t>Typescript</a:t>
            </a:r>
            <a:r>
              <a:rPr lang="de-DE" sz="1800" dirty="0" smtClean="0"/>
              <a:t> erweitert JavaScript mitunter um folgende Konzepte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Optionale </a:t>
            </a:r>
            <a:r>
              <a:rPr lang="de-DE" sz="1800" b="1" dirty="0" smtClean="0">
                <a:sym typeface="Wingdings" panose="05000000000000000000" pitchFamily="2" charset="2"/>
              </a:rPr>
              <a:t>Typisierung</a:t>
            </a:r>
            <a:r>
              <a:rPr lang="de-DE" sz="1800" dirty="0" smtClean="0">
                <a:sym typeface="Wingdings" panose="05000000000000000000" pitchFamily="2" charset="2"/>
              </a:rPr>
              <a:t/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Objektorientierung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Führt zu leichter verständlichem und </a:t>
            </a:r>
            <a:r>
              <a:rPr lang="de-DE" sz="1800" b="1" dirty="0" smtClean="0">
                <a:sym typeface="Wingdings" panose="05000000000000000000" pitchFamily="2" charset="2"/>
              </a:rPr>
              <a:t>besser wartbarem </a:t>
            </a:r>
            <a:r>
              <a:rPr lang="de-DE" sz="1800" dirty="0" smtClean="0">
                <a:sym typeface="Wingdings" panose="05000000000000000000" pitchFamily="2" charset="2"/>
              </a:rPr>
              <a:t>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Da es ein JavaScript Präprozessor ist, 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ist </a:t>
            </a:r>
            <a:r>
              <a:rPr lang="de-DE" sz="1800" b="1" dirty="0" smtClean="0">
                <a:sym typeface="Wingdings" panose="05000000000000000000" pitchFamily="2" charset="2"/>
              </a:rPr>
              <a:t>jeder JavaScript Code </a:t>
            </a:r>
            <a:r>
              <a:rPr lang="de-DE" sz="1800" dirty="0" smtClean="0">
                <a:sym typeface="Wingdings" panose="05000000000000000000" pitchFamily="2" charset="2"/>
              </a:rPr>
              <a:t>auch </a:t>
            </a:r>
            <a:r>
              <a:rPr lang="de-DE" sz="1800" b="1" dirty="0" smtClean="0">
                <a:sym typeface="Wingdings" panose="05000000000000000000" pitchFamily="2" charset="2"/>
              </a:rPr>
              <a:t>gültiger </a:t>
            </a:r>
            <a:r>
              <a:rPr lang="de-DE" sz="1800" b="1" dirty="0" err="1" smtClean="0">
                <a:sym typeface="Wingdings" panose="05000000000000000000" pitchFamily="2" charset="2"/>
              </a:rPr>
              <a:t>TypeScript</a:t>
            </a:r>
            <a:r>
              <a:rPr lang="de-DE" sz="1800" b="1" dirty="0" smtClean="0">
                <a:sym typeface="Wingdings" panose="05000000000000000000" pitchFamily="2" charset="2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543205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Grundlegende Technologien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Sass</a:t>
            </a:r>
            <a:r>
              <a:rPr lang="de-DE" dirty="0" smtClean="0"/>
              <a:t>/ SCSS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994" y="1448594"/>
            <a:ext cx="6090945" cy="3094932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/>
              <a:t>CSS Präprozessor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 smtClean="0"/>
              <a:t>Sass</a:t>
            </a:r>
            <a:r>
              <a:rPr lang="de-DE" sz="1600" dirty="0" smtClean="0"/>
              <a:t>: Name der alten Syntax, SCSS: Name der neuen Syntax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SCSS erweitert CSS mitunter um Folgende Konzepte</a:t>
            </a:r>
            <a:br>
              <a:rPr lang="de-DE" sz="1600" dirty="0" smtClean="0"/>
            </a:br>
            <a:r>
              <a:rPr lang="de-DE" sz="1600" dirty="0" smtClean="0"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sym typeface="Wingdings" panose="05000000000000000000" pitchFamily="2" charset="2"/>
              </a:rPr>
              <a:t>Nesting</a:t>
            </a:r>
            <a:r>
              <a:rPr lang="de-DE" sz="1600" dirty="0" smtClean="0">
                <a:sym typeface="Wingdings" panose="05000000000000000000" pitchFamily="2" charset="2"/>
              </a:rPr>
              <a:t> von </a:t>
            </a:r>
            <a:r>
              <a:rPr lang="de-DE" sz="1600" dirty="0" err="1" smtClean="0">
                <a:sym typeface="Wingdings" panose="05000000000000000000" pitchFamily="2" charset="2"/>
              </a:rPr>
              <a:t>Styledefinitionen</a:t>
            </a:r>
            <a:r>
              <a:rPr lang="de-DE" sz="1600" dirty="0" smtClean="0">
                <a:sym typeface="Wingdings" panose="05000000000000000000" pitchFamily="2" charset="2"/>
              </a:rPr>
              <a:t/>
            </a:r>
            <a:br>
              <a:rPr lang="de-DE" sz="1600" dirty="0" smtClean="0">
                <a:sym typeface="Wingdings" panose="05000000000000000000" pitchFamily="2" charset="2"/>
              </a:rPr>
            </a:br>
            <a:r>
              <a:rPr lang="de-DE" sz="1600" dirty="0" smtClean="0">
                <a:sym typeface="Wingdings" panose="05000000000000000000" pitchFamily="2" charset="2"/>
              </a:rPr>
              <a:t> einfache Variablen, Loops, Funktionen, </a:t>
            </a:r>
            <a:r>
              <a:rPr lang="de-DE" sz="1600" dirty="0" err="1" smtClean="0">
                <a:sym typeface="Wingdings" panose="05000000000000000000" pitchFamily="2" charset="2"/>
              </a:rPr>
              <a:t>Mixins</a:t>
            </a:r>
            <a:r>
              <a:rPr lang="de-DE" sz="1600" dirty="0" smtClean="0">
                <a:sym typeface="Wingdings" panose="05000000000000000000" pitchFamily="2" charset="2"/>
              </a:rPr>
              <a:t>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Da es ein </a:t>
            </a:r>
            <a:r>
              <a:rPr lang="de-DE" sz="1600" dirty="0" smtClean="0">
                <a:sym typeface="Wingdings" panose="05000000000000000000" pitchFamily="2" charset="2"/>
              </a:rPr>
              <a:t>CSS Präprozessor </a:t>
            </a:r>
            <a:r>
              <a:rPr lang="de-DE" sz="1600" dirty="0">
                <a:sym typeface="Wingdings" panose="05000000000000000000" pitchFamily="2" charset="2"/>
              </a:rPr>
              <a:t>ist, </a:t>
            </a:r>
            <a:br>
              <a:rPr lang="de-DE" sz="1600" dirty="0">
                <a:sym typeface="Wingdings" panose="05000000000000000000" pitchFamily="2" charset="2"/>
              </a:rPr>
            </a:br>
            <a:r>
              <a:rPr lang="de-DE" sz="1600" dirty="0">
                <a:sym typeface="Wingdings" panose="05000000000000000000" pitchFamily="2" charset="2"/>
              </a:rPr>
              <a:t>ist </a:t>
            </a:r>
            <a:r>
              <a:rPr lang="de-DE" sz="1600" b="1" dirty="0">
                <a:sym typeface="Wingdings" panose="05000000000000000000" pitchFamily="2" charset="2"/>
              </a:rPr>
              <a:t>jeder </a:t>
            </a:r>
            <a:r>
              <a:rPr lang="de-DE" sz="1600" b="1" dirty="0" smtClean="0">
                <a:sym typeface="Wingdings" panose="05000000000000000000" pitchFamily="2" charset="2"/>
              </a:rPr>
              <a:t>CSS Code </a:t>
            </a:r>
            <a:r>
              <a:rPr lang="de-DE" sz="1600" dirty="0">
                <a:sym typeface="Wingdings" panose="05000000000000000000" pitchFamily="2" charset="2"/>
              </a:rPr>
              <a:t>auch </a:t>
            </a:r>
            <a:r>
              <a:rPr lang="de-DE" sz="1600" b="1" dirty="0">
                <a:sym typeface="Wingdings" panose="05000000000000000000" pitchFamily="2" charset="2"/>
              </a:rPr>
              <a:t>gültiger </a:t>
            </a:r>
            <a:r>
              <a:rPr lang="de-DE" sz="1600" b="1" dirty="0" smtClean="0">
                <a:sym typeface="Wingdings" panose="05000000000000000000" pitchFamily="2" charset="2"/>
              </a:rPr>
              <a:t>SCSS Code</a:t>
            </a:r>
            <a:endParaRPr lang="de-DE" sz="16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965">
            <a:off x="5477263" y="3649419"/>
            <a:ext cx="2654073" cy="210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205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Grundlegende Technologien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NPM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994" y="1448594"/>
            <a:ext cx="7905608" cy="3884891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err="1" smtClean="0"/>
              <a:t>Node</a:t>
            </a:r>
            <a:r>
              <a:rPr lang="de-DE" sz="1800" b="1" dirty="0" smtClean="0"/>
              <a:t> Package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Nutzt Repository für Node.js Packages</a:t>
            </a:r>
            <a:r>
              <a:rPr lang="de-DE" sz="1800" b="1" dirty="0" smtClean="0">
                <a:sym typeface="Wingdings" panose="05000000000000000000" pitchFamily="2" charset="2"/>
              </a:rPr>
              <a:t/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</a:t>
            </a:r>
            <a:r>
              <a:rPr lang="de-DE" sz="1800" dirty="0" smtClean="0">
                <a:sym typeface="Wingdings" panose="05000000000000000000" pitchFamily="2" charset="2"/>
              </a:rPr>
              <a:t>beinhaltet Libraries, Frameworks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smtClean="0">
                <a:sym typeface="Wingdings" panose="05000000000000000000" pitchFamily="2" charset="2"/>
              </a:rPr>
              <a:t>und Programme </a:t>
            </a:r>
            <a:r>
              <a:rPr lang="de-DE" sz="1800" dirty="0">
                <a:sym typeface="Wingdings" panose="05000000000000000000" pitchFamily="2" charset="2"/>
              </a:rPr>
              <a:t>für Node.js</a:t>
            </a:r>
            <a:r>
              <a:rPr lang="de-DE" sz="1800" b="1" dirty="0">
                <a:sym typeface="Wingdings" panose="05000000000000000000" pitchFamily="2" charset="2"/>
              </a:rPr>
              <a:t/>
            </a:r>
            <a:br>
              <a:rPr lang="de-DE" sz="1800" b="1" dirty="0">
                <a:sym typeface="Wingdings" panose="05000000000000000000" pitchFamily="2" charset="2"/>
              </a:rPr>
            </a:br>
            <a:r>
              <a:rPr lang="de-DE" sz="1800" b="1" dirty="0">
                <a:sym typeface="Wingdings" panose="05000000000000000000" pitchFamily="2" charset="2"/>
              </a:rPr>
              <a:t></a:t>
            </a:r>
            <a:r>
              <a:rPr lang="de-DE" sz="1800" dirty="0">
                <a:sym typeface="Wingdings" panose="05000000000000000000" pitchFamily="2" charset="2"/>
              </a:rPr>
              <a:t>https://www.npmjs.com/</a:t>
            </a:r>
            <a:endParaRPr lang="de-DE" sz="18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CLI</a:t>
            </a:r>
            <a:r>
              <a:rPr lang="de-DE" sz="1800" b="1" dirty="0" smtClean="0">
                <a:sym typeface="Wingdings" panose="05000000000000000000" pitchFamily="2" charset="2"/>
              </a:rPr>
              <a:t/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</a:t>
            </a:r>
            <a:r>
              <a:rPr lang="de-DE" sz="1800" dirty="0" smtClean="0">
                <a:sym typeface="Wingdings" panose="05000000000000000000" pitchFamily="2" charset="2"/>
              </a:rPr>
              <a:t>ermöglicht das </a:t>
            </a:r>
            <a:r>
              <a:rPr lang="de-DE" sz="1800" b="1" dirty="0" smtClean="0">
                <a:sym typeface="Wingdings" panose="05000000000000000000" pitchFamily="2" charset="2"/>
              </a:rPr>
              <a:t>Verwalten von Node.js-Packages </a:t>
            </a:r>
            <a:r>
              <a:rPr lang="de-DE" sz="1800" dirty="0" smtClean="0">
                <a:sym typeface="Wingdings" panose="05000000000000000000" pitchFamily="2" charset="2"/>
              </a:rPr>
              <a:t>auf einem Computer</a:t>
            </a:r>
            <a:r>
              <a:rPr lang="de-DE" sz="1800" b="1" dirty="0" smtClean="0">
                <a:sym typeface="Wingdings" panose="05000000000000000000" pitchFamily="2" charset="2"/>
              </a:rPr>
              <a:t/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hat </a:t>
            </a:r>
            <a:r>
              <a:rPr lang="de-DE" sz="1800" dirty="0">
                <a:sym typeface="Wingdings" panose="05000000000000000000" pitchFamily="2" charset="2"/>
              </a:rPr>
              <a:t>F</a:t>
            </a:r>
            <a:r>
              <a:rPr lang="de-DE" sz="1800" dirty="0" smtClean="0">
                <a:sym typeface="Wingdings" panose="05000000000000000000" pitchFamily="2" charset="2"/>
              </a:rPr>
              <a:t>unktionen wie 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   </a:t>
            </a:r>
            <a:r>
              <a:rPr lang="de-DE" sz="18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„</a:t>
            </a:r>
            <a:r>
              <a:rPr lang="de-DE" sz="1800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install</a:t>
            </a:r>
            <a:r>
              <a:rPr lang="de-DE" sz="18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((Package)), update ((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Package))</a:t>
            </a:r>
            <a:r>
              <a:rPr lang="de-DE" sz="18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de-DE" sz="1800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uninstall</a:t>
            </a:r>
            <a:r>
              <a:rPr lang="de-DE" sz="18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((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Package)) </a:t>
            </a:r>
            <a:r>
              <a:rPr lang="de-DE" sz="18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“</a:t>
            </a:r>
            <a:endParaRPr lang="de-DE" sz="18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543205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Grundlegende Technologien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 im Angular-Kontext</a:t>
            </a:r>
            <a:endParaRPr lang="de-DE" dirty="0">
              <a:solidFill>
                <a:schemeClr val="accent5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92844637"/>
              </p:ext>
            </p:extLst>
          </p:nvPr>
        </p:nvGraphicFramePr>
        <p:xfrm>
          <a:off x="1600994" y="1677194"/>
          <a:ext cx="6248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7453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Angular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Vertiefung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3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21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Wichtigste Konzepte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194" y="1296194"/>
            <a:ext cx="7162800" cy="291539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Komponente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Visuelle Elemente, die der Endnutzer sieht und mit denen er  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     interagieren kann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Spezielle Listenelemente, Header, Inputelemente, …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Service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Dient der Bereitstellen von Funktionalitäten im Gesamten Projekt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z.B. HTTP-Adapter, eigene Funktionalität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Direktive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kann verbundenes DOM-Element manipulieren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950381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594" y="1143794"/>
            <a:ext cx="7772400" cy="1447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Installiert mit NPM die Angular CLI auf eurem Computer.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794" y="3263790"/>
            <a:ext cx="7696200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de-DE" sz="1800" i="1" dirty="0" smtClean="0"/>
              <a:t>! Führt aus: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	</a:t>
            </a:r>
            <a:r>
              <a:rPr lang="de-DE" sz="1800" dirty="0" err="1">
                <a:latin typeface="Andale Mono" panose="020B0509000000000004" pitchFamily="49" charset="0"/>
              </a:rPr>
              <a:t>npm</a:t>
            </a:r>
            <a:r>
              <a:rPr lang="de-DE" sz="1800" dirty="0">
                <a:latin typeface="Andale Mono" panose="020B0509000000000004" pitchFamily="49" charset="0"/>
              </a:rPr>
              <a:t> </a:t>
            </a:r>
            <a:r>
              <a:rPr lang="de-DE" sz="1800" dirty="0" err="1">
                <a:latin typeface="Andale Mono" panose="020B0509000000000004" pitchFamily="49" charset="0"/>
              </a:rPr>
              <a:t>install</a:t>
            </a:r>
            <a:r>
              <a:rPr lang="de-DE" sz="1800" dirty="0">
                <a:latin typeface="Andale Mono" panose="020B0509000000000004" pitchFamily="49" charset="0"/>
              </a:rPr>
              <a:t> -g @angular/cli</a:t>
            </a:r>
            <a:endParaRPr lang="de-DE" sz="1800" b="1" dirty="0" smtClean="0">
              <a:latin typeface="Andale Mono" panose="020B0509000000000004" pitchFamily="49" charset="0"/>
            </a:endParaRPr>
          </a:p>
        </p:txBody>
      </p:sp>
      <p:grpSp>
        <p:nvGrpSpPr>
          <p:cNvPr id="17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8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46516" y="6067822"/>
            <a:ext cx="115850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5</a:t>
            </a:r>
            <a:r>
              <a:rPr lang="de-DE" sz="1800" dirty="0" smtClean="0"/>
              <a:t> Minuten</a:t>
            </a:r>
          </a:p>
        </p:txBody>
      </p:sp>
    </p:spTree>
    <p:extLst>
      <p:ext uri="{BB962C8B-B14F-4D97-AF65-F5344CB8AC3E}">
        <p14:creationId xmlns:p14="http://schemas.microsoft.com/office/powerpoint/2010/main" val="40543610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2" name="Inhaltsplatzhalter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229884"/>
              </p:ext>
            </p:extLst>
          </p:nvPr>
        </p:nvGraphicFramePr>
        <p:xfrm>
          <a:off x="3276650" y="1030288"/>
          <a:ext cx="2700000" cy="3877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</a:p>
                    <a:p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Einführung</a:t>
                      </a:r>
                      <a:endParaRPr lang="de-DE" sz="1100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7977" anchor="ctr"/>
                </a:tc>
              </a:tr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Architekturbeispiel</a:t>
                      </a:r>
                    </a:p>
                  </a:txBody>
                  <a:tcPr marL="0" marR="6797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Grundlegende Technologien</a:t>
                      </a:r>
                    </a:p>
                    <a:p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Präprozessor, node.js, </a:t>
                      </a:r>
                      <a:r>
                        <a:rPr lang="de-DE" sz="1100" cap="none" noProof="0" dirty="0" err="1" smtClean="0">
                          <a:solidFill>
                            <a:schemeClr val="tx1"/>
                          </a:solidFill>
                        </a:rPr>
                        <a:t>npm</a:t>
                      </a:r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100" cap="none" noProof="0" dirty="0" err="1" smtClean="0">
                          <a:solidFill>
                            <a:schemeClr val="tx1"/>
                          </a:solidFill>
                        </a:rPr>
                        <a:t>Webpack</a:t>
                      </a:r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100" cap="none" noProof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100" cap="none" noProof="0" dirty="0" err="1" smtClean="0">
                          <a:solidFill>
                            <a:schemeClr val="tx1"/>
                          </a:solidFill>
                        </a:rPr>
                        <a:t>Scss</a:t>
                      </a:r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100" cap="none" noProof="0" dirty="0" err="1" smtClean="0">
                          <a:solidFill>
                            <a:schemeClr val="tx1"/>
                          </a:solidFill>
                        </a:rPr>
                        <a:t>Sass</a:t>
                      </a:r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, Zusammenspiel</a:t>
                      </a:r>
                      <a:endParaRPr lang="de-DE" sz="1100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7977" anchor="ctr"/>
                </a:tc>
              </a:tr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Vertiefung</a:t>
                      </a:r>
                      <a:endParaRPr lang="de-DE" sz="1400" b="0" kern="1200" cap="none" noProof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7977" anchor="ctr"/>
                </a:tc>
              </a:tr>
            </a:tbl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D8C"/>
                </a:solidFill>
              </a:rPr>
              <a:t>Übersicht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091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594" y="1143794"/>
            <a:ext cx="7772400" cy="1447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Legt lokal euer Projekt an. Wählt als Style-Sprache SCSS und integriert Routing in das Projekt.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794" y="3263790"/>
            <a:ext cx="7696200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de-DE" sz="1800" i="1" dirty="0" smtClean="0"/>
              <a:t>! Führt aus: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	</a:t>
            </a:r>
            <a:r>
              <a:rPr lang="de-DE" sz="1800" dirty="0" err="1" smtClean="0">
                <a:latin typeface="Andale Mono" panose="020B0509000000000004" pitchFamily="49" charset="0"/>
              </a:rPr>
              <a:t>ng</a:t>
            </a:r>
            <a:r>
              <a:rPr lang="de-DE" sz="1800" dirty="0" smtClean="0">
                <a:latin typeface="Andale Mono" panose="020B0509000000000004" pitchFamily="49" charset="0"/>
              </a:rPr>
              <a:t> </a:t>
            </a:r>
            <a:r>
              <a:rPr lang="de-DE" sz="1800" dirty="0" err="1" smtClean="0">
                <a:latin typeface="Andale Mono" panose="020B0509000000000004" pitchFamily="49" charset="0"/>
              </a:rPr>
              <a:t>new</a:t>
            </a:r>
            <a:r>
              <a:rPr lang="de-DE" sz="1800" dirty="0" smtClean="0">
                <a:latin typeface="Andale Mono" panose="020B0509000000000004" pitchFamily="49" charset="0"/>
              </a:rPr>
              <a:t> </a:t>
            </a:r>
            <a:r>
              <a:rPr lang="de-DE" sz="1800" dirty="0" err="1" smtClean="0">
                <a:latin typeface="Andale Mono" panose="020B0509000000000004" pitchFamily="49" charset="0"/>
              </a:rPr>
              <a:t>projektname</a:t>
            </a:r>
            <a:r>
              <a:rPr lang="de-DE" sz="1800" dirty="0" smtClean="0">
                <a:latin typeface="Andale Mono" panose="020B0509000000000004" pitchFamily="49" charset="0"/>
              </a:rPr>
              <a:t> –-style=</a:t>
            </a:r>
            <a:r>
              <a:rPr lang="de-DE" sz="1800" dirty="0" err="1" smtClean="0">
                <a:latin typeface="Andale Mono" panose="020B0509000000000004" pitchFamily="49" charset="0"/>
              </a:rPr>
              <a:t>scss</a:t>
            </a:r>
            <a:r>
              <a:rPr lang="de-DE" sz="1800" dirty="0" smtClean="0">
                <a:latin typeface="Andale Mono" panose="020B0509000000000004" pitchFamily="49" charset="0"/>
              </a:rPr>
              <a:t> --routing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6594" y="1753394"/>
            <a:ext cx="609600" cy="1752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15894" y="1867694"/>
            <a:ext cx="190500" cy="1562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1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10 Minuten</a:t>
            </a:r>
          </a:p>
        </p:txBody>
      </p:sp>
    </p:spTree>
    <p:extLst>
      <p:ext uri="{BB962C8B-B14F-4D97-AF65-F5344CB8AC3E}">
        <p14:creationId xmlns:p14="http://schemas.microsoft.com/office/powerpoint/2010/main" val="36650523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 1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95"/>
          <a:stretch/>
        </p:blipFill>
        <p:spPr bwMode="auto">
          <a:xfrm>
            <a:off x="838994" y="1708468"/>
            <a:ext cx="2266950" cy="32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7594" y="1905794"/>
            <a:ext cx="3505200" cy="305389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Tests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NPM-Packages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Unser Code / </a:t>
            </a:r>
            <a:r>
              <a:rPr lang="de-DE" sz="1800" dirty="0" err="1" smtClean="0"/>
              <a:t>Projektroot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Haupt-Angular-Komponente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Bilder o.ä.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Environment-Konfigurationen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„HTML –Startpunkt“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00994" y="1829594"/>
            <a:ext cx="3276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994" y="2020094"/>
            <a:ext cx="2133600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77194" y="2439194"/>
            <a:ext cx="3200400" cy="590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994" y="2591594"/>
            <a:ext cx="2133600" cy="847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9594" y="3734594"/>
            <a:ext cx="3048000" cy="136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86794" y="4115594"/>
            <a:ext cx="2590800" cy="136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058194" y="4632644"/>
            <a:ext cx="2819400" cy="244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11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 2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1659" r="-407" b="-93"/>
          <a:stretch/>
        </p:blipFill>
        <p:spPr bwMode="auto">
          <a:xfrm>
            <a:off x="610394" y="2005235"/>
            <a:ext cx="2266950" cy="3044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5194" y="2286794"/>
            <a:ext cx="3352800" cy="2222898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TypeScript</a:t>
            </a:r>
            <a:r>
              <a:rPr lang="de-DE" sz="1800" dirty="0" smtClean="0"/>
              <a:t> „Startpunkt“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Globale Styles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Angular-Konfiguration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NPM-Packages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TypeScript</a:t>
            </a:r>
            <a:r>
              <a:rPr lang="de-DE" sz="1800" dirty="0" smtClean="0"/>
              <a:t>-Konfigurationen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7194" y="2127710"/>
            <a:ext cx="3048000" cy="463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08114" y="2487230"/>
            <a:ext cx="2917080" cy="463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08114" y="3277394"/>
            <a:ext cx="2917080" cy="160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08114" y="3818862"/>
            <a:ext cx="289911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8194" y="4267994"/>
            <a:ext cx="2649037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994" y="4344194"/>
            <a:ext cx="0" cy="65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26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Module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3" t="24589" r="31337" b="72279"/>
          <a:stretch/>
        </p:blipFill>
        <p:spPr bwMode="auto">
          <a:xfrm>
            <a:off x="686595" y="3886995"/>
            <a:ext cx="2743212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5453" y="1502142"/>
            <a:ext cx="8187672" cy="1530401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 smtClean="0"/>
              <a:t>Hier werden </a:t>
            </a:r>
            <a:r>
              <a:rPr lang="de-DE" sz="1800" dirty="0" smtClean="0"/>
              <a:t>Alle in der App genutzten Komponenten, </a:t>
            </a:r>
            <a:br>
              <a:rPr lang="de-DE" sz="1800" dirty="0" smtClean="0"/>
            </a:br>
            <a:r>
              <a:rPr lang="de-DE" sz="1800" dirty="0" smtClean="0"/>
              <a:t>Libraries und </a:t>
            </a:r>
            <a:r>
              <a:rPr lang="de-DE" sz="1800" b="1" dirty="0" smtClean="0"/>
              <a:t>Module importiert.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Solche können beispielsweise sein: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smtClean="0">
                <a:sym typeface="Wingdings" panose="05000000000000000000" pitchFamily="2" charset="2"/>
              </a:rPr>
              <a:t>Eigens </a:t>
            </a:r>
            <a:r>
              <a:rPr lang="de-DE" sz="1800" dirty="0" smtClean="0">
                <a:sym typeface="Wingdings" panose="05000000000000000000" pitchFamily="2" charset="2"/>
              </a:rPr>
              <a:t>im Projektverzeichnis </a:t>
            </a:r>
            <a:r>
              <a:rPr lang="de-DE" sz="1800" b="1" dirty="0" smtClean="0">
                <a:sym typeface="Wingdings" panose="05000000000000000000" pitchFamily="2" charset="2"/>
              </a:rPr>
              <a:t>angelegte Services und Komponenten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smtClean="0">
                <a:sym typeface="Wingdings" panose="05000000000000000000" pitchFamily="2" charset="2"/>
              </a:rPr>
              <a:t>NPM – Packages </a:t>
            </a:r>
            <a:r>
              <a:rPr lang="de-DE" sz="1800" dirty="0" smtClean="0">
                <a:sym typeface="Wingdings" panose="05000000000000000000" pitchFamily="2" charset="2"/>
              </a:rPr>
              <a:t>wie die Google Material GUI- Komponenten – Library</a:t>
            </a:r>
            <a:endParaRPr lang="de-DE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5"/>
          <a:stretch/>
        </p:blipFill>
        <p:spPr bwMode="auto">
          <a:xfrm>
            <a:off x="5487194" y="3429794"/>
            <a:ext cx="1969840" cy="2566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>
            <a:stCxn id="4098" idx="3"/>
          </p:cNvCxnSpPr>
          <p:nvPr/>
        </p:nvCxnSpPr>
        <p:spPr>
          <a:xfrm flipV="1">
            <a:off x="3429807" y="3429795"/>
            <a:ext cx="2057387" cy="723900"/>
          </a:xfrm>
          <a:prstGeom prst="line">
            <a:avLst/>
          </a:prstGeom>
          <a:ln w="28575">
            <a:solidFill>
              <a:srgbClr val="D4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98" idx="3"/>
          </p:cNvCxnSpPr>
          <p:nvPr/>
        </p:nvCxnSpPr>
        <p:spPr>
          <a:xfrm>
            <a:off x="3429807" y="4153695"/>
            <a:ext cx="2057387" cy="1842659"/>
          </a:xfrm>
          <a:prstGeom prst="line">
            <a:avLst/>
          </a:prstGeom>
          <a:ln w="28575">
            <a:solidFill>
              <a:srgbClr val="D4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29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59" y="2518312"/>
            <a:ext cx="2257425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 - Aufbau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794" y="2286794"/>
            <a:ext cx="3886200" cy="1807400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HTML-Template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Style der Komponente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Datei für Tests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Logik der Komponente in </a:t>
            </a:r>
            <a:r>
              <a:rPr lang="de-DE" sz="1800" dirty="0" err="1" smtClean="0"/>
              <a:t>Typescript</a:t>
            </a:r>
            <a:endParaRPr lang="de-DE" sz="18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20194" y="2591594"/>
            <a:ext cx="16764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20194" y="2972594"/>
            <a:ext cx="1735809" cy="217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8604" y="3353594"/>
            <a:ext cx="150799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7821" y="3582194"/>
            <a:ext cx="1728182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1394" y="4725194"/>
            <a:ext cx="7155852" cy="1253402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In der *.</a:t>
            </a:r>
            <a:r>
              <a:rPr lang="de-DE" sz="1800" dirty="0" err="1" smtClean="0"/>
              <a:t>ts</a:t>
            </a:r>
            <a:r>
              <a:rPr lang="de-DE" sz="1800" dirty="0" smtClean="0"/>
              <a:t> – Datei deklarierte </a:t>
            </a:r>
            <a:r>
              <a:rPr lang="de-DE" sz="1800" dirty="0" err="1" smtClean="0"/>
              <a:t>public</a:t>
            </a:r>
            <a:r>
              <a:rPr lang="de-DE" sz="1800" dirty="0" smtClean="0"/>
              <a:t> Methoden und Variablen sind im </a:t>
            </a:r>
          </a:p>
          <a:p>
            <a:r>
              <a:rPr lang="de-DE" sz="1800" dirty="0" smtClean="0"/>
              <a:t>HTML per Angular-Template-Syntax </a:t>
            </a:r>
            <a:r>
              <a:rPr lang="de-DE" sz="1800" dirty="0" err="1" smtClean="0"/>
              <a:t>Referenzierbar</a:t>
            </a:r>
            <a:r>
              <a:rPr lang="de-DE" sz="1800" dirty="0" smtClean="0"/>
              <a:t>:</a:t>
            </a:r>
          </a:p>
          <a:p>
            <a:endParaRPr lang="de-DE" sz="1800" dirty="0"/>
          </a:p>
          <a:p>
            <a:r>
              <a:rPr lang="de-DE" sz="1800" dirty="0" smtClean="0"/>
              <a:t>	</a:t>
            </a:r>
            <a:r>
              <a:rPr lang="de-DE" sz="1800" dirty="0" smtClean="0">
                <a:latin typeface="Andale Mono" panose="020B0509000000000004" pitchFamily="49" charset="0"/>
              </a:rPr>
              <a:t>	&lt;p&gt;{{</a:t>
            </a:r>
            <a:r>
              <a:rPr lang="de-DE" sz="1800" dirty="0" err="1" smtClean="0">
                <a:latin typeface="Andale Mono" panose="020B0509000000000004" pitchFamily="49" charset="0"/>
              </a:rPr>
              <a:t>globaleVariable</a:t>
            </a:r>
            <a:r>
              <a:rPr lang="de-DE" sz="1800" dirty="0" smtClean="0">
                <a:latin typeface="Andale Mono" panose="020B0509000000000004" pitchFamily="49" charset="0"/>
              </a:rPr>
              <a:t>}}&lt;/p&gt;</a:t>
            </a:r>
          </a:p>
        </p:txBody>
      </p:sp>
    </p:spTree>
    <p:extLst>
      <p:ext uri="{BB962C8B-B14F-4D97-AF65-F5344CB8AC3E}">
        <p14:creationId xmlns:p14="http://schemas.microsoft.com/office/powerpoint/2010/main" val="29486914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/>
              <a:t>a</a:t>
            </a:r>
            <a:r>
              <a:rPr lang="de-DE" dirty="0" smtClean="0"/>
              <a:t>nlegen und integrieren </a:t>
            </a:r>
            <a:br>
              <a:rPr lang="de-DE" dirty="0" smtClean="0"/>
            </a:br>
            <a:r>
              <a:rPr lang="de-DE" sz="2000" dirty="0"/>
              <a:t>H</a:t>
            </a:r>
            <a:r>
              <a:rPr lang="de-DE" sz="2000" dirty="0" smtClean="0"/>
              <a:t>inter den Kulissen</a:t>
            </a:r>
            <a:endParaRPr lang="de-DE" sz="20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194" y="1448594"/>
            <a:ext cx="7620000" cy="291539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Generierung mit dem Befehl</a:t>
            </a:r>
            <a:br>
              <a:rPr lang="de-DE" sz="1800" dirty="0" smtClean="0"/>
            </a:br>
            <a:r>
              <a:rPr lang="de-DE" sz="1800" dirty="0" smtClean="0"/>
              <a:t>	</a:t>
            </a:r>
            <a:r>
              <a:rPr lang="de-DE" sz="1800" dirty="0" err="1" smtClean="0">
                <a:latin typeface="Andale Mono" panose="020B0509000000000004" pitchFamily="49" charset="0"/>
              </a:rPr>
              <a:t>ng</a:t>
            </a:r>
            <a:r>
              <a:rPr lang="de-DE" sz="1800" dirty="0" smtClean="0">
                <a:latin typeface="Andale Mono" panose="020B0509000000000004" pitchFamily="49" charset="0"/>
              </a:rPr>
              <a:t> </a:t>
            </a:r>
            <a:r>
              <a:rPr lang="de-DE" sz="1800" dirty="0" err="1" smtClean="0">
                <a:latin typeface="Andale Mono" panose="020B0509000000000004" pitchFamily="49" charset="0"/>
              </a:rPr>
              <a:t>generate</a:t>
            </a:r>
            <a:r>
              <a:rPr lang="de-DE" sz="1800" dirty="0" smtClean="0">
                <a:latin typeface="Andale Mono" panose="020B0509000000000004" pitchFamily="49" charset="0"/>
              </a:rPr>
              <a:t> </a:t>
            </a:r>
            <a:r>
              <a:rPr lang="de-DE" sz="1800" dirty="0" err="1" smtClean="0">
                <a:latin typeface="Andale Mono" panose="020B0509000000000004" pitchFamily="49" charset="0"/>
              </a:rPr>
              <a:t>ordnername</a:t>
            </a:r>
            <a:r>
              <a:rPr lang="de-DE" sz="1800" dirty="0" smtClean="0">
                <a:latin typeface="Andale Mono" panose="020B0509000000000004" pitchFamily="49" charset="0"/>
              </a:rPr>
              <a:t>/</a:t>
            </a:r>
            <a:r>
              <a:rPr lang="de-DE" sz="1800" dirty="0" err="1" smtClean="0">
                <a:latin typeface="Andale Mono" panose="020B0509000000000004" pitchFamily="49" charset="0"/>
              </a:rPr>
              <a:t>componentenname</a:t>
            </a:r>
            <a:endParaRPr lang="de-DE" sz="1800" dirty="0" smtClean="0">
              <a:latin typeface="Andale Mono" panose="020B0509000000000004" pitchFamily="49" charset="0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Diese führt dazu, dass: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Ein </a:t>
            </a:r>
            <a:r>
              <a:rPr lang="de-DE" sz="1800" b="1" dirty="0" smtClean="0">
                <a:sym typeface="Wingdings" panose="05000000000000000000" pitchFamily="2" charset="2"/>
              </a:rPr>
              <a:t>Ordner mit dem Namen der Komponente </a:t>
            </a:r>
            <a:r>
              <a:rPr lang="de-DE" sz="1800" dirty="0" smtClean="0">
                <a:sym typeface="Wingdings" panose="05000000000000000000" pitchFamily="2" charset="2"/>
              </a:rPr>
              <a:t>angelegt wird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In den Ordner eine </a:t>
            </a:r>
            <a:r>
              <a:rPr lang="de-DE" sz="1800" b="1" dirty="0" smtClean="0">
                <a:sym typeface="Wingdings" panose="05000000000000000000" pitchFamily="2" charset="2"/>
              </a:rPr>
              <a:t>Style-, </a:t>
            </a:r>
            <a:r>
              <a:rPr lang="de-DE" sz="1800" dirty="0" smtClean="0">
                <a:sym typeface="Wingdings" panose="05000000000000000000" pitchFamily="2" charset="2"/>
              </a:rPr>
              <a:t>eine </a:t>
            </a:r>
            <a:r>
              <a:rPr lang="de-DE" sz="1800" b="1" dirty="0" smtClean="0">
                <a:sym typeface="Wingdings" panose="05000000000000000000" pitchFamily="2" charset="2"/>
              </a:rPr>
              <a:t>Template-</a:t>
            </a:r>
            <a:r>
              <a:rPr lang="de-DE" sz="1800" dirty="0" smtClean="0">
                <a:sym typeface="Wingdings" panose="05000000000000000000" pitchFamily="2" charset="2"/>
              </a:rPr>
              <a:t>, eine </a:t>
            </a:r>
            <a:r>
              <a:rPr lang="de-DE" sz="1800" b="1" dirty="0" smtClean="0">
                <a:sym typeface="Wingdings" panose="05000000000000000000" pitchFamily="2" charset="2"/>
              </a:rPr>
              <a:t>Logik </a:t>
            </a:r>
            <a:r>
              <a:rPr lang="de-DE" sz="1800" dirty="0" smtClean="0">
                <a:sym typeface="Wingdings" panose="05000000000000000000" pitchFamily="2" charset="2"/>
              </a:rPr>
              <a:t>und eine </a:t>
            </a:r>
            <a:r>
              <a:rPr lang="de-DE" sz="1800" b="1" dirty="0" smtClean="0">
                <a:sym typeface="Wingdings" panose="05000000000000000000" pitchFamily="2" charset="2"/>
              </a:rPr>
              <a:t>Test-Datei </a:t>
            </a:r>
            <a:r>
              <a:rPr lang="de-DE" sz="1800" dirty="0" smtClean="0">
                <a:sym typeface="Wingdings" panose="05000000000000000000" pitchFamily="2" charset="2"/>
              </a:rPr>
              <a:t>generiert werden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Die Datei zu den Globalen Imports </a:t>
            </a:r>
            <a:r>
              <a:rPr lang="de-DE" sz="1800" dirty="0" err="1" smtClean="0">
                <a:sym typeface="Wingdings" panose="05000000000000000000" pitchFamily="2" charset="2"/>
              </a:rPr>
              <a:t>angular.module.ts</a:t>
            </a:r>
            <a:r>
              <a:rPr lang="de-DE" sz="1800" dirty="0" smtClean="0">
                <a:sym typeface="Wingdings" panose="05000000000000000000" pitchFamily="2" charset="2"/>
              </a:rPr>
              <a:t> hinzugefügt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 smtClean="0">
                <a:sym typeface="Wingdings" panose="05000000000000000000" pitchFamily="2" charset="2"/>
              </a:rPr>
              <a:t>Verweiß</a:t>
            </a:r>
            <a:r>
              <a:rPr lang="de-DE" sz="1800" dirty="0" smtClean="0">
                <a:sym typeface="Wingdings" panose="05000000000000000000" pitchFamily="2" charset="2"/>
              </a:rPr>
              <a:t> der Komponente im HTML: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>
              <a:latin typeface="Andale Mono" panose="020B05090000000000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94" y="4572794"/>
            <a:ext cx="3683000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7586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594" y="1143794"/>
            <a:ext cx="7772400" cy="1447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Startet das Projekt. Prüft in eurem Browser unter der Adresse  </a:t>
            </a:r>
            <a:r>
              <a:rPr lang="de-DE" sz="1400" dirty="0" smtClean="0">
                <a:latin typeface="Andale Mono" panose="020B0509000000000004" pitchFamily="49" charset="0"/>
              </a:rPr>
              <a:t>localhost:4200</a:t>
            </a:r>
            <a:r>
              <a:rPr lang="de-DE" sz="1400" dirty="0" smtClean="0"/>
              <a:t>, ob das Projekt läuft.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Führt im Projektverzeichnis aus: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	 </a:t>
            </a:r>
            <a:r>
              <a:rPr lang="de-DE" sz="1400" dirty="0" err="1" smtClean="0">
                <a:latin typeface="Andale Mono" panose="020B0509000000000004" pitchFamily="49" charset="0"/>
              </a:rPr>
              <a:t>npm</a:t>
            </a:r>
            <a:r>
              <a:rPr lang="de-DE" sz="1400" dirty="0" smtClean="0">
                <a:latin typeface="Andale Mono" panose="020B0509000000000004" pitchFamily="49" charset="0"/>
              </a:rPr>
              <a:t> </a:t>
            </a:r>
            <a:r>
              <a:rPr lang="de-DE" sz="1400" dirty="0" err="1" smtClean="0">
                <a:latin typeface="Andale Mono" panose="020B0509000000000004" pitchFamily="49" charset="0"/>
              </a:rPr>
              <a:t>start</a:t>
            </a:r>
            <a:endParaRPr lang="de-DE" sz="1400" dirty="0">
              <a:latin typeface="Andale Mono" panose="020B0509000000000004" pitchFamily="49" charset="0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grpSp>
        <p:nvGrpSpPr>
          <p:cNvPr id="7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8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46516" y="6067822"/>
            <a:ext cx="115850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5</a:t>
            </a:r>
            <a:r>
              <a:rPr lang="de-DE" sz="1800" dirty="0" smtClean="0"/>
              <a:t> Minuten</a:t>
            </a:r>
          </a:p>
        </p:txBody>
      </p:sp>
    </p:spTree>
    <p:extLst>
      <p:ext uri="{BB962C8B-B14F-4D97-AF65-F5344CB8AC3E}">
        <p14:creationId xmlns:p14="http://schemas.microsoft.com/office/powerpoint/2010/main" val="1439085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594" y="1143794"/>
            <a:ext cx="7772400" cy="1447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91594" y="1677194"/>
            <a:ext cx="533400" cy="2209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77194" y="1600994"/>
            <a:ext cx="152400" cy="2286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01394" y="1600994"/>
            <a:ext cx="914400" cy="2209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648994" y="1677194"/>
            <a:ext cx="1676400" cy="2209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5594" y="1143794"/>
            <a:ext cx="7772400" cy="1447800"/>
          </a:xfrm>
          <a:prstGeom prst="round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Nutzt die Angular-CLI und erstellt die Komponente „title-bar“ in den zu erstellenden Ordner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„</a:t>
            </a:r>
            <a:r>
              <a:rPr lang="de-DE" sz="1400" dirty="0" err="1" smtClean="0"/>
              <a:t>components</a:t>
            </a:r>
            <a:r>
              <a:rPr lang="de-DE" sz="1400" dirty="0" smtClean="0"/>
              <a:t>“. Prüft, ob alle Dateien einer Komponente korrekt in den richtigen Ordner angelegt wurden.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Führt aus: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	 </a:t>
            </a:r>
            <a:r>
              <a:rPr lang="de-DE" sz="1400" dirty="0" err="1" smtClean="0">
                <a:latin typeface="Andale Mono" panose="020B0509000000000004" pitchFamily="49" charset="0"/>
              </a:rPr>
              <a:t>ng</a:t>
            </a:r>
            <a:r>
              <a:rPr lang="de-DE" sz="1400" dirty="0" smtClean="0">
                <a:latin typeface="Andale Mono" panose="020B0509000000000004" pitchFamily="49" charset="0"/>
              </a:rPr>
              <a:t> </a:t>
            </a:r>
            <a:r>
              <a:rPr lang="de-DE" sz="1400" dirty="0" err="1" smtClean="0">
                <a:latin typeface="Andale Mono" panose="020B0509000000000004" pitchFamily="49" charset="0"/>
              </a:rPr>
              <a:t>generate</a:t>
            </a:r>
            <a:r>
              <a:rPr lang="de-DE" sz="1400" dirty="0" smtClean="0">
                <a:latin typeface="Andale Mono" panose="020B0509000000000004" pitchFamily="49" charset="0"/>
              </a:rPr>
              <a:t> </a:t>
            </a:r>
            <a:r>
              <a:rPr lang="de-DE" sz="1400" dirty="0" err="1" smtClean="0">
                <a:latin typeface="Andale Mono" panose="020B0509000000000004" pitchFamily="49" charset="0"/>
              </a:rPr>
              <a:t>component</a:t>
            </a:r>
            <a:r>
              <a:rPr lang="de-DE" sz="1400" dirty="0" smtClean="0">
                <a:latin typeface="Andale Mono" panose="020B0509000000000004" pitchFamily="49" charset="0"/>
              </a:rPr>
              <a:t> </a:t>
            </a:r>
            <a:r>
              <a:rPr lang="de-DE" sz="1400" dirty="0" err="1" smtClean="0">
                <a:latin typeface="Andale Mono" panose="020B0509000000000004" pitchFamily="49" charset="0"/>
              </a:rPr>
              <a:t>components</a:t>
            </a:r>
            <a:r>
              <a:rPr lang="de-DE" sz="1400" dirty="0" smtClean="0">
                <a:latin typeface="Andale Mono" panose="020B0509000000000004" pitchFamily="49" charset="0"/>
              </a:rPr>
              <a:t>/title-bar</a:t>
            </a:r>
            <a:endParaRPr lang="de-DE" sz="1400" dirty="0">
              <a:latin typeface="Andale Mono" panose="020B0509000000000004" pitchFamily="49" charset="0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94" y="5058965"/>
            <a:ext cx="2209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6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10 Minuten</a:t>
            </a:r>
          </a:p>
        </p:txBody>
      </p:sp>
    </p:spTree>
    <p:extLst>
      <p:ext uri="{BB962C8B-B14F-4D97-AF65-F5344CB8AC3E}">
        <p14:creationId xmlns:p14="http://schemas.microsoft.com/office/powerpoint/2010/main" val="13479220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</a:t>
            </a:r>
            <a:r>
              <a:rPr lang="de-DE" dirty="0" err="1" smtClean="0"/>
              <a:t>ame.component.ts</a:t>
            </a:r>
            <a:r>
              <a:rPr lang="de-DE" dirty="0" smtClean="0"/>
              <a:t> – Was steht drin?</a:t>
            </a:r>
            <a:endParaRPr lang="de-DE" sz="2000" dirty="0">
              <a:solidFill>
                <a:schemeClr val="accent5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1905794"/>
            <a:ext cx="38290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2394" y="2659830"/>
            <a:ext cx="3078453" cy="1530401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Imports benötigter Angular-Funktionalitäten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Configuration</a:t>
            </a:r>
            <a:r>
              <a:rPr lang="de-DE" sz="1200" dirty="0" smtClean="0"/>
              <a:t> der Komponente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Verweiß</a:t>
            </a:r>
            <a:r>
              <a:rPr lang="de-DE" sz="1200" dirty="0" smtClean="0"/>
              <a:t> auf Style und Template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Logik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LifecycleHook</a:t>
            </a:r>
            <a:endParaRPr lang="de-DE" sz="12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29794" y="2210594"/>
            <a:ext cx="17526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372394" y="2439194"/>
            <a:ext cx="38100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15594" y="3712742"/>
            <a:ext cx="1072283" cy="1742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794" y="4039394"/>
            <a:ext cx="3297722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48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6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594" y="1143794"/>
            <a:ext cx="7772400" cy="1447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de-DE" sz="1400" dirty="0"/>
              <a:t>Löscht die Inhalte des </a:t>
            </a:r>
            <a:r>
              <a:rPr lang="de-DE" sz="1400" dirty="0" smtClean="0"/>
              <a:t>HTML-Template und der Style-Datei </a:t>
            </a:r>
            <a:r>
              <a:rPr lang="de-DE" sz="1400" dirty="0"/>
              <a:t>der Komponente </a:t>
            </a:r>
            <a:r>
              <a:rPr lang="de-DE" sz="1400" dirty="0" err="1"/>
              <a:t>app-root</a:t>
            </a:r>
            <a:r>
              <a:rPr lang="de-DE" sz="1400" dirty="0"/>
              <a:t>. Fügt hier ein Instanz der Komponente title-bar ein und prüft im Browser, ob es funktioniert hat.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grpSp>
        <p:nvGrpSpPr>
          <p:cNvPr id="7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8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1</a:t>
            </a:r>
            <a:r>
              <a:rPr lang="de-DE" sz="1800" dirty="0" smtClean="0"/>
              <a:t>0 Minuten</a:t>
            </a:r>
          </a:p>
        </p:txBody>
      </p:sp>
    </p:spTree>
    <p:extLst>
      <p:ext uri="{BB962C8B-B14F-4D97-AF65-F5344CB8AC3E}">
        <p14:creationId xmlns:p14="http://schemas.microsoft.com/office/powerpoint/2010/main" val="40583329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Angular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Einführung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349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7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594" y="1143794"/>
            <a:ext cx="7772400" cy="1447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Euer Chef hat mitbekommen, dass ihr jetzt auch Webanwendungen Entwickeln könnt.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Deshalb lässt er euch seinen Pizzaservice direkt nochmal professionell implementieren.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Als Erinnerung hat er euch nochmal eine Skizze gezeichnet.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de-DE" sz="1400" i="1" dirty="0"/>
              <a:t>! </a:t>
            </a:r>
            <a:r>
              <a:rPr lang="de-DE" sz="1400" i="1" dirty="0" smtClean="0"/>
              <a:t>Erweitert die Komponente title-bar, </a:t>
            </a:r>
            <a:br>
              <a:rPr lang="de-DE" sz="1400" i="1" dirty="0" smtClean="0"/>
            </a:br>
            <a:r>
              <a:rPr lang="de-DE" sz="1400" i="1" dirty="0" smtClean="0"/>
              <a:t>sodass sie den Anforderungen eures Chefs entspricht</a:t>
            </a:r>
            <a:endParaRPr lang="de-DE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1983">
            <a:off x="2042406" y="3824681"/>
            <a:ext cx="4963826" cy="176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1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10 Minuten</a:t>
            </a:r>
          </a:p>
        </p:txBody>
      </p:sp>
    </p:spTree>
    <p:extLst>
      <p:ext uri="{BB962C8B-B14F-4D97-AF65-F5344CB8AC3E}">
        <p14:creationId xmlns:p14="http://schemas.microsoft.com/office/powerpoint/2010/main" val="362195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Angular-Inputs</a:t>
            </a:r>
            <a:endParaRPr lang="de-DE" sz="20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194" y="1448594"/>
            <a:ext cx="7620000" cy="1530401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Grundlegendes Angular-Konstrukt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Ermöglichen die Weitergabe von Daten in eine Komponente oder Direktive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Werden wie folgt in Komponente oder Direktive angelegt und genutzt:</a:t>
            </a:r>
          </a:p>
          <a:p>
            <a:endParaRPr lang="de-DE" sz="1800" dirty="0">
              <a:latin typeface="Andale Mono" panose="020B0509000000000004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39" y="2884293"/>
            <a:ext cx="2694676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39" y="4801394"/>
            <a:ext cx="263842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39" y="5410994"/>
            <a:ext cx="3467100" cy="32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9394" y="3169655"/>
            <a:ext cx="3324866" cy="514738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200" dirty="0" smtClean="0">
                <a:sym typeface="Wingdings" panose="05000000000000000000" pitchFamily="2" charset="2"/>
              </a:rPr>
              <a:t></a:t>
            </a:r>
            <a:r>
              <a:rPr lang="de-DE" sz="1200" dirty="0" smtClean="0"/>
              <a:t>Public variable anlegen In Komponente</a:t>
            </a:r>
            <a:br>
              <a:rPr lang="de-DE" sz="1200" dirty="0" smtClean="0"/>
            </a:b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>
                <a:sym typeface="Wingdings" panose="05000000000000000000" pitchFamily="2" charset="2"/>
              </a:rPr>
              <a:t>M</a:t>
            </a:r>
            <a:r>
              <a:rPr lang="de-DE" sz="1200" dirty="0" smtClean="0"/>
              <a:t>it </a:t>
            </a:r>
            <a:r>
              <a:rPr lang="de-DE" sz="1200" dirty="0" err="1" smtClean="0"/>
              <a:t>Angulars</a:t>
            </a:r>
            <a:r>
              <a:rPr lang="de-DE" sz="1200" dirty="0" smtClean="0"/>
              <a:t> @Input – </a:t>
            </a:r>
            <a:r>
              <a:rPr lang="de-DE" sz="1200" dirty="0" err="1" smtClean="0"/>
              <a:t>Annotiation</a:t>
            </a:r>
            <a:r>
              <a:rPr lang="de-DE" sz="1200" dirty="0" smtClean="0"/>
              <a:t> erweitern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286794" y="3169655"/>
            <a:ext cx="1752600" cy="1839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753394" y="3505994"/>
            <a:ext cx="2286000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81994" y="3169655"/>
            <a:ext cx="304800" cy="919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448594" y="3427024"/>
            <a:ext cx="304800" cy="78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3013" y="4544025"/>
            <a:ext cx="4687291" cy="514738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200" dirty="0" smtClean="0">
                <a:sym typeface="Wingdings" panose="05000000000000000000" pitchFamily="2" charset="2"/>
              </a:rPr>
              <a:t>Mit </a:t>
            </a:r>
            <a:r>
              <a:rPr lang="de-DE" sz="1200" dirty="0" err="1" smtClean="0">
                <a:sym typeface="Wingdings" panose="05000000000000000000" pitchFamily="2" charset="2"/>
              </a:rPr>
              <a:t>Angulars</a:t>
            </a:r>
            <a:r>
              <a:rPr lang="de-DE" sz="1200" dirty="0" smtClean="0">
                <a:sym typeface="Wingdings" panose="05000000000000000000" pitchFamily="2" charset="2"/>
              </a:rPr>
              <a:t> Template-Syntax in der Komponente dort einfügen, </a:t>
            </a:r>
            <a:br>
              <a:rPr lang="de-DE" sz="1200" dirty="0" smtClean="0">
                <a:sym typeface="Wingdings" panose="05000000000000000000" pitchFamily="2" charset="2"/>
              </a:rPr>
            </a:br>
            <a:r>
              <a:rPr lang="de-DE" sz="1200" dirty="0" smtClean="0">
                <a:sym typeface="Wingdings" panose="05000000000000000000" pitchFamily="2" charset="2"/>
              </a:rPr>
              <a:t>    wo der Input-Wert stehen soll</a:t>
            </a:r>
            <a:endParaRPr lang="de-DE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572752" y="5285922"/>
            <a:ext cx="4285963" cy="514738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200" dirty="0" smtClean="0">
                <a:sym typeface="Wingdings" panose="05000000000000000000" pitchFamily="2" charset="2"/>
              </a:rPr>
              <a:t>Dort wo die Komponente genutzt wird den Input einbinden </a:t>
            </a:r>
          </a:p>
          <a:p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   und mit Variable der Elternkomponente befüllen</a:t>
            </a:r>
            <a:endParaRPr lang="de-DE" sz="1200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96394" y="4701218"/>
            <a:ext cx="239359" cy="100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135753" y="4701218"/>
            <a:ext cx="903641" cy="82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2766789" y="5239544"/>
            <a:ext cx="5311205" cy="95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727915" y="5728604"/>
            <a:ext cx="2597479" cy="444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370757" y="5734844"/>
            <a:ext cx="19935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392195" y="5334794"/>
            <a:ext cx="12191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380578" y="5239544"/>
            <a:ext cx="386212" cy="171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016074" y="5639594"/>
            <a:ext cx="711841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680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Vertiefung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8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594" y="1143794"/>
            <a:ext cx="7772400" cy="1447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Setzt den Titel der Komponente title-bar über einen Input.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de-DE" sz="1400" i="1" dirty="0"/>
              <a:t>! </a:t>
            </a:r>
            <a:r>
              <a:rPr lang="de-DE" sz="1400" i="1" dirty="0" smtClean="0"/>
              <a:t>Erweitert die Komponente title-bar</a:t>
            </a:r>
            <a:r>
              <a:rPr lang="de-DE" sz="1400" dirty="0" smtClean="0"/>
              <a:t> um einen Input setzt den Titel auf diese Art und weise</a:t>
            </a:r>
            <a:endParaRPr lang="de-DE" sz="1400" i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1983">
            <a:off x="2575805" y="3824681"/>
            <a:ext cx="4963826" cy="176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1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20 Minuten</a:t>
            </a:r>
          </a:p>
        </p:txBody>
      </p:sp>
    </p:spTree>
    <p:extLst>
      <p:ext uri="{BB962C8B-B14F-4D97-AF65-F5344CB8AC3E}">
        <p14:creationId xmlns:p14="http://schemas.microsoft.com/office/powerpoint/2010/main" val="15296999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Einführung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Angular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994" y="1296193"/>
            <a:ext cx="6400800" cy="4715888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Framework zur Entwicklung von </a:t>
            </a:r>
            <a:r>
              <a:rPr lang="de-DE" sz="1800" b="1" dirty="0" smtClean="0"/>
              <a:t>Webapplikationen für alle Endgeräte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Aufbau der Applikation komponentenbasiert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smtClean="0">
                <a:sym typeface="Wingdings" panose="05000000000000000000" pitchFamily="2" charset="2"/>
              </a:rPr>
              <a:t>klare Kapselung </a:t>
            </a:r>
            <a:r>
              <a:rPr lang="de-DE" sz="1800" dirty="0" smtClean="0">
                <a:sym typeface="Wingdings" panose="05000000000000000000" pitchFamily="2" charset="2"/>
              </a:rPr>
              <a:t>durch </a:t>
            </a:r>
            <a:r>
              <a:rPr lang="de-DE" sz="1800" dirty="0" err="1" smtClean="0">
                <a:sym typeface="Wingdings" panose="05000000000000000000" pitchFamily="2" charset="2"/>
              </a:rPr>
              <a:t>durch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b="1" dirty="0" err="1" smtClean="0">
                <a:sym typeface="Wingdings" panose="05000000000000000000" pitchFamily="2" charset="2"/>
              </a:rPr>
              <a:t>Scope</a:t>
            </a:r>
            <a:r>
              <a:rPr lang="de-DE" sz="1800" b="1" dirty="0" smtClean="0">
                <a:sym typeface="Wingdings" panose="05000000000000000000" pitchFamily="2" charset="2"/>
              </a:rPr>
              <a:t> auf Komponentenebene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Komponenten wiederverwendbar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Einfache Bindung von Daten an HTML per Template Syntax  </a:t>
            </a: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&lt;div&gt;{{variable}}&lt;/div&gt;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Erlaubt </a:t>
            </a:r>
            <a:r>
              <a:rPr lang="de-DE" sz="1800" dirty="0" err="1"/>
              <a:t>environmentbasierte</a:t>
            </a:r>
            <a:r>
              <a:rPr lang="de-DE" sz="1800" dirty="0"/>
              <a:t> </a:t>
            </a:r>
            <a:r>
              <a:rPr lang="de-DE" sz="1800" dirty="0" smtClean="0"/>
              <a:t>Konfigurationen</a:t>
            </a:r>
          </a:p>
          <a:p>
            <a:pPr>
              <a:lnSpc>
                <a:spcPct val="150000"/>
              </a:lnSpc>
            </a:pP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/>
              <a:t>	</a:t>
            </a:r>
            <a:r>
              <a:rPr lang="de-DE" sz="1800" dirty="0" smtClean="0"/>
              <a:t>	</a:t>
            </a:r>
            <a:r>
              <a:rPr lang="de-DE" sz="1800" dirty="0" smtClean="0">
                <a:sym typeface="Wingdings" panose="05000000000000000000" pitchFamily="2" charset="2"/>
              </a:rPr>
              <a:t> Sehr gut </a:t>
            </a:r>
            <a:r>
              <a:rPr lang="de-DE" sz="1800" dirty="0" smtClean="0"/>
              <a:t>Skalierbar</a:t>
            </a:r>
          </a:p>
        </p:txBody>
      </p:sp>
    </p:spTree>
    <p:extLst>
      <p:ext uri="{BB962C8B-B14F-4D97-AF65-F5344CB8AC3E}">
        <p14:creationId xmlns:p14="http://schemas.microsoft.com/office/powerpoint/2010/main" val="1223876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Angular Einführung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Angular – Beispielhafte Skizze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4" y="1611111"/>
            <a:ext cx="5105400" cy="3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49" y="2972594"/>
            <a:ext cx="1508745" cy="122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51" y="2973388"/>
            <a:ext cx="1508745" cy="122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94" y="4191794"/>
            <a:ext cx="1508745" cy="122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57994" y="1061032"/>
            <a:ext cx="7236719" cy="4502362"/>
          </a:xfrm>
          <a:prstGeom prst="rect">
            <a:avLst/>
          </a:prstGeom>
          <a:noFill/>
          <a:ln w="38100">
            <a:solidFill>
              <a:srgbClr val="C1EBFB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32" y="4191794"/>
            <a:ext cx="1508745" cy="122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94" y="2134394"/>
            <a:ext cx="123305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4637396" y="2154238"/>
            <a:ext cx="1535598" cy="14338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05904" y="2154238"/>
            <a:ext cx="336709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63594" y="838994"/>
            <a:ext cx="1326820" cy="576293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400" b="1" dirty="0" smtClean="0">
                <a:latin typeface="Andale Mono" panose="020B0509000000000004" pitchFamily="49" charset="0"/>
              </a:rPr>
              <a:t>&lt;</a:t>
            </a:r>
            <a:r>
              <a:rPr lang="de-DE" sz="1400" b="1" dirty="0" err="1" smtClean="0">
                <a:latin typeface="Andale Mono" panose="020B0509000000000004" pitchFamily="49" charset="0"/>
              </a:rPr>
              <a:t>app-root</a:t>
            </a:r>
            <a:r>
              <a:rPr lang="de-DE" sz="1400" b="1" dirty="0" smtClean="0">
                <a:latin typeface="Andale Mono" panose="020B0509000000000004" pitchFamily="49" charset="0"/>
              </a:rPr>
              <a:t>&gt;</a:t>
            </a:r>
          </a:p>
          <a:p>
            <a:r>
              <a:rPr lang="de-DE" sz="1400" b="1" dirty="0" smtClean="0">
                <a:latin typeface="Andale Mono" panose="020B0509000000000004" pitchFamily="49" charset="0"/>
              </a:rPr>
              <a:t>&lt;/</a:t>
            </a:r>
            <a:r>
              <a:rPr lang="de-DE" sz="1400" b="1" dirty="0" err="1" smtClean="0">
                <a:latin typeface="Andale Mono" panose="020B0509000000000004" pitchFamily="49" charset="0"/>
              </a:rPr>
              <a:t>app-root</a:t>
            </a:r>
            <a:r>
              <a:rPr lang="de-DE" sz="1400" b="1" dirty="0" smtClean="0"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627077" y="2154238"/>
            <a:ext cx="1545917" cy="23423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711018" y="2154238"/>
            <a:ext cx="3461976" cy="2201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30888" y="1611111"/>
            <a:ext cx="1863825" cy="576293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400" dirty="0" smtClean="0">
                <a:latin typeface="Andale Mono" panose="020B0509000000000004" pitchFamily="49" charset="0"/>
              </a:rPr>
              <a:t>&lt;pizzavorschau&gt;</a:t>
            </a:r>
          </a:p>
          <a:p>
            <a:r>
              <a:rPr lang="de-DE" sz="1400" dirty="0" smtClean="0">
                <a:latin typeface="Andale Mono" panose="020B0509000000000004" pitchFamily="49" charset="0"/>
              </a:rPr>
              <a:t>&lt;/pizzavorschau&gt;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7394" y="1034818"/>
            <a:ext cx="1112018" cy="576293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400" dirty="0" smtClean="0">
                <a:latin typeface="Andale Mono" panose="020B0509000000000004" pitchFamily="49" charset="0"/>
              </a:rPr>
              <a:t>&lt;</a:t>
            </a:r>
            <a:r>
              <a:rPr lang="de-DE" sz="1400" dirty="0" err="1" smtClean="0">
                <a:latin typeface="Andale Mono" panose="020B0509000000000004" pitchFamily="49" charset="0"/>
              </a:rPr>
              <a:t>header</a:t>
            </a:r>
            <a:r>
              <a:rPr lang="de-DE" sz="1400" dirty="0" smtClean="0">
                <a:latin typeface="Andale Mono" panose="020B0509000000000004" pitchFamily="49" charset="0"/>
              </a:rPr>
              <a:t>&gt;</a:t>
            </a:r>
          </a:p>
          <a:p>
            <a:r>
              <a:rPr lang="de-DE" sz="1400" dirty="0" smtClean="0">
                <a:latin typeface="Andale Mono" panose="020B0509000000000004" pitchFamily="49" charset="0"/>
              </a:rPr>
              <a:t>&lt;/</a:t>
            </a:r>
            <a:r>
              <a:rPr lang="de-DE" sz="1400" dirty="0" err="1" smtClean="0">
                <a:latin typeface="Andale Mono" panose="020B0509000000000004" pitchFamily="49" charset="0"/>
              </a:rPr>
              <a:t>header</a:t>
            </a:r>
            <a:r>
              <a:rPr lang="de-DE" sz="1400" dirty="0" smtClean="0"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33" name="Straight Arrow Connector 32"/>
          <p:cNvCxnSpPr>
            <a:endCxn id="1030" idx="3"/>
          </p:cNvCxnSpPr>
          <p:nvPr/>
        </p:nvCxnSpPr>
        <p:spPr>
          <a:xfrm flipH="1">
            <a:off x="2681649" y="1660324"/>
            <a:ext cx="929390" cy="778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76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Architekturbeispiel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21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Architekturbeispiel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Beispielhaftes Architekturbild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63194" y="2677509"/>
            <a:ext cx="1447800" cy="8382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Frontend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(Angular)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91" y="1677194"/>
            <a:ext cx="990600" cy="169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1125538" y="1987344"/>
            <a:ext cx="2286000" cy="1380331"/>
          </a:xfrm>
          <a:prstGeom prst="cloudCallout">
            <a:avLst>
              <a:gd name="adj1" fmla="val -14166"/>
              <a:gd name="adj2" fmla="val 12816"/>
            </a:avLst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err="1" smtClean="0"/>
              <a:t>Cloudplattform</a:t>
            </a:r>
            <a:r>
              <a:rPr lang="de-DE" sz="1400" dirty="0" smtClean="0"/>
              <a:t> </a:t>
            </a:r>
            <a:r>
              <a:rPr lang="de-DE" sz="1100" dirty="0" smtClean="0"/>
              <a:t>(z.B. </a:t>
            </a:r>
            <a:r>
              <a:rPr lang="de-DE" sz="1100" dirty="0" err="1" smtClean="0"/>
              <a:t>Cloudfoundry</a:t>
            </a:r>
            <a:r>
              <a:rPr lang="de-DE" sz="1100" dirty="0" smtClean="0"/>
              <a:t>)</a:t>
            </a:r>
            <a:endParaRPr lang="de-DE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93" y="1677194"/>
            <a:ext cx="1192078" cy="120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906713" y="3283935"/>
            <a:ext cx="1039018" cy="1354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15194" y="4282075"/>
            <a:ext cx="1447800" cy="8382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Datenbank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(z.B. </a:t>
            </a:r>
            <a:r>
              <a:rPr lang="de-DE" sz="1400" dirty="0" err="1" smtClean="0"/>
              <a:t>MySql</a:t>
            </a:r>
            <a:r>
              <a:rPr lang="de-DE" sz="1400" dirty="0" smtClean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48594" y="3367675"/>
            <a:ext cx="1905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695957">
            <a:off x="3276985" y="2741043"/>
            <a:ext cx="632719" cy="360850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400" dirty="0" smtClean="0"/>
              <a:t>hostet</a:t>
            </a:r>
            <a:endParaRPr lang="de-DE" sz="1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86594" y="3419423"/>
            <a:ext cx="632719" cy="360850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400" dirty="0" smtClean="0"/>
              <a:t>hostet</a:t>
            </a:r>
            <a:endParaRPr lang="de-DE" sz="18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3240958" y="4282075"/>
            <a:ext cx="1447800" cy="8382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Backend -API</a:t>
            </a: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(z.B. Spring)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62994" y="3464360"/>
            <a:ext cx="762000" cy="7415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91794" y="3710575"/>
            <a:ext cx="396345" cy="49485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477785" y="4820073"/>
            <a:ext cx="53241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6594" y="3806046"/>
            <a:ext cx="1209800" cy="360850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400" dirty="0"/>
              <a:t>k</a:t>
            </a:r>
            <a:r>
              <a:rPr lang="de-DE" sz="1400" dirty="0" smtClean="0"/>
              <a:t>ommuniziert</a:t>
            </a:r>
          </a:p>
        </p:txBody>
      </p:sp>
      <p:sp>
        <p:nvSpPr>
          <p:cNvPr id="28" name="TextBox 27"/>
          <p:cNvSpPr txBox="1"/>
          <p:nvPr/>
        </p:nvSpPr>
        <p:spPr>
          <a:xfrm rot="1068198">
            <a:off x="2502337" y="4962934"/>
            <a:ext cx="983777" cy="314683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050" dirty="0"/>
              <a:t>k</a:t>
            </a:r>
            <a:r>
              <a:rPr lang="de-DE" sz="1050" dirty="0" smtClean="0"/>
              <a:t>ommuniziert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87194" y="3534156"/>
            <a:ext cx="780389" cy="7772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878182" y="4400973"/>
            <a:ext cx="1447800" cy="8382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Externe API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487194" y="1988138"/>
            <a:ext cx="1134599" cy="58911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840951">
            <a:off x="4916347" y="1866059"/>
            <a:ext cx="1580094" cy="330072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200" dirty="0"/>
              <a:t>r</a:t>
            </a:r>
            <a:r>
              <a:rPr lang="de-DE" sz="1200" dirty="0" smtClean="0"/>
              <a:t>uft über </a:t>
            </a:r>
            <a:r>
              <a:rPr lang="de-DE" sz="1200" dirty="0"/>
              <a:t>B</a:t>
            </a:r>
            <a:r>
              <a:rPr lang="de-DE" sz="1200" dirty="0" smtClean="0"/>
              <a:t>rowser auf</a:t>
            </a:r>
          </a:p>
        </p:txBody>
      </p:sp>
    </p:spTree>
    <p:extLst>
      <p:ext uri="{BB962C8B-B14F-4D97-AF65-F5344CB8AC3E}">
        <p14:creationId xmlns:p14="http://schemas.microsoft.com/office/powerpoint/2010/main" val="32369913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Grundlegende Technologien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21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Grundlegende Technologien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 „Präprozessor“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194" y="1524794"/>
            <a:ext cx="6172200" cy="1530401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Ein Präprozessor </a:t>
            </a:r>
            <a:r>
              <a:rPr lang="de-DE" sz="1800" b="1" dirty="0" smtClean="0"/>
              <a:t>wandelt </a:t>
            </a:r>
            <a:r>
              <a:rPr lang="de-DE" sz="1800" dirty="0" smtClean="0"/>
              <a:t>bzw. übersetzt eine </a:t>
            </a:r>
            <a:r>
              <a:rPr lang="de-DE" sz="1800" b="1" dirty="0" smtClean="0"/>
              <a:t>Eingabesprache in </a:t>
            </a:r>
            <a:r>
              <a:rPr lang="de-DE" sz="1800" dirty="0" smtClean="0"/>
              <a:t>eine </a:t>
            </a:r>
            <a:r>
              <a:rPr lang="de-DE" sz="1800" b="1" dirty="0" smtClean="0"/>
              <a:t>Zielsprache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Wird genutzt, um den </a:t>
            </a:r>
            <a:r>
              <a:rPr lang="de-DE" sz="1800" b="1" dirty="0" smtClean="0"/>
              <a:t>Funktionsumfang </a:t>
            </a:r>
            <a:r>
              <a:rPr lang="de-DE" sz="1800" dirty="0" smtClean="0"/>
              <a:t>des </a:t>
            </a:r>
            <a:r>
              <a:rPr lang="de-DE" sz="1800" dirty="0" err="1" smtClean="0"/>
              <a:t>Compileziels</a:t>
            </a:r>
            <a:r>
              <a:rPr lang="de-DE" sz="1800" dirty="0" smtClean="0"/>
              <a:t> zu </a:t>
            </a:r>
            <a:r>
              <a:rPr lang="de-DE" sz="1800" b="1" dirty="0" smtClean="0"/>
              <a:t>erweitern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Übersetzungsprozess durch </a:t>
            </a:r>
            <a:r>
              <a:rPr lang="de-DE" sz="1800" b="1" dirty="0" smtClean="0"/>
              <a:t>Compiler oder Interpreter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9194" y="3353594"/>
            <a:ext cx="2816522" cy="976403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algn="ctr"/>
            <a:r>
              <a:rPr lang="de-DE" sz="1800" b="1" dirty="0" err="1" smtClean="0">
                <a:solidFill>
                  <a:schemeClr val="bg1">
                    <a:lumMod val="65000"/>
                  </a:schemeClr>
                </a:solidFill>
              </a:rPr>
              <a:t>Typescript</a:t>
            </a:r>
            <a:r>
              <a:rPr lang="de-DE" sz="18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8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JavaScript</a:t>
            </a:r>
          </a:p>
          <a:p>
            <a:pPr algn="ctr"/>
            <a:r>
              <a:rPr lang="de-DE" sz="18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SCSS  CSS</a:t>
            </a:r>
          </a:p>
          <a:p>
            <a:pPr algn="ctr"/>
            <a:r>
              <a:rPr lang="de-DE" sz="18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C++  C</a:t>
            </a:r>
            <a:endParaRPr lang="de-DE" sz="18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21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ZD">
      <a:dk1>
        <a:srgbClr val="000000"/>
      </a:dk1>
      <a:lt1>
        <a:srgbClr val="FFFFFF"/>
      </a:lt1>
      <a:dk2>
        <a:srgbClr val="003781"/>
      </a:dk2>
      <a:lt2>
        <a:srgbClr val="D4CDCD"/>
      </a:lt2>
      <a:accent1>
        <a:srgbClr val="96DCFA"/>
      </a:accent1>
      <a:accent2>
        <a:srgbClr val="CCDD61"/>
      </a:accent2>
      <a:accent3>
        <a:srgbClr val="FDD25C"/>
      </a:accent3>
      <a:accent4>
        <a:srgbClr val="DAD0E1"/>
      </a:accent4>
      <a:accent5>
        <a:srgbClr val="FF934F"/>
      </a:accent5>
      <a:accent6>
        <a:srgbClr val="B1DAD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766</Words>
  <Application>Microsoft Office PowerPoint</Application>
  <PresentationFormat>Custom</PresentationFormat>
  <Paragraphs>291</Paragraphs>
  <Slides>32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</vt:lpstr>
      <vt:lpstr>Schulung  Angular</vt:lpstr>
      <vt:lpstr>Übersicht</vt:lpstr>
      <vt:lpstr>01</vt:lpstr>
      <vt:lpstr>Angular</vt:lpstr>
      <vt:lpstr>Angular – Beispielhafte Skizze</vt:lpstr>
      <vt:lpstr>02</vt:lpstr>
      <vt:lpstr>Beispielhaftes Architekturbild</vt:lpstr>
      <vt:lpstr>03</vt:lpstr>
      <vt:lpstr>Begriff „Präprozessor“</vt:lpstr>
      <vt:lpstr>Aufgabe 1</vt:lpstr>
      <vt:lpstr>Node.js</vt:lpstr>
      <vt:lpstr>Webpack</vt:lpstr>
      <vt:lpstr>Typescript (vs. JavaScript)</vt:lpstr>
      <vt:lpstr>Sass/ SCSS</vt:lpstr>
      <vt:lpstr>NPM</vt:lpstr>
      <vt:lpstr>Zusammenspiel im Angular-Kontext</vt:lpstr>
      <vt:lpstr>04</vt:lpstr>
      <vt:lpstr>Wichtigste Konzepte</vt:lpstr>
      <vt:lpstr>Aufgabe 2</vt:lpstr>
      <vt:lpstr>Aufgabe 3</vt:lpstr>
      <vt:lpstr>Projektstruktur 1</vt:lpstr>
      <vt:lpstr>Projektstruktur 2</vt:lpstr>
      <vt:lpstr>App Module</vt:lpstr>
      <vt:lpstr>Komponente - Aufbau</vt:lpstr>
      <vt:lpstr>Komponenten anlegen und integrieren  Hinter den Kulissen</vt:lpstr>
      <vt:lpstr>Aufgabe 4</vt:lpstr>
      <vt:lpstr>Aufgabe 5</vt:lpstr>
      <vt:lpstr>name.component.ts – Was steht drin?</vt:lpstr>
      <vt:lpstr>Aufgabe 6</vt:lpstr>
      <vt:lpstr>Aufgabe 7</vt:lpstr>
      <vt:lpstr>Angular-Inputs</vt:lpstr>
      <vt:lpstr>Aufgabe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2020-06-14T15:15:42Z</dcterms:created>
  <dcterms:modified xsi:type="dcterms:W3CDTF">2020-06-22T14:24:12Z</dcterms:modified>
</cp:coreProperties>
</file>