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8" r:id="rId1"/>
  </p:sldMasterIdLst>
  <p:notesMasterIdLst>
    <p:notesMasterId r:id="rId19"/>
  </p:notesMasterIdLst>
  <p:handoutMasterIdLst>
    <p:handoutMasterId r:id="rId20"/>
  </p:handoutMasterIdLst>
  <p:sldIdLst>
    <p:sldId id="683" r:id="rId2"/>
    <p:sldId id="688" r:id="rId3"/>
    <p:sldId id="692" r:id="rId4"/>
    <p:sldId id="713" r:id="rId5"/>
    <p:sldId id="716" r:id="rId6"/>
    <p:sldId id="714" r:id="rId7"/>
    <p:sldId id="712" r:id="rId8"/>
    <p:sldId id="710" r:id="rId9"/>
    <p:sldId id="701" r:id="rId10"/>
    <p:sldId id="715" r:id="rId11"/>
    <p:sldId id="718" r:id="rId12"/>
    <p:sldId id="717" r:id="rId13"/>
    <p:sldId id="720" r:id="rId14"/>
    <p:sldId id="721" r:id="rId15"/>
    <p:sldId id="709" r:id="rId16"/>
    <p:sldId id="723" r:id="rId17"/>
    <p:sldId id="725" r:id="rId18"/>
  </p:sldIdLst>
  <p:sldSz cx="9145588" cy="6859588"/>
  <p:notesSz cx="6858000" cy="9144000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5">
          <p15:clr>
            <a:srgbClr val="A4A3A4"/>
          </p15:clr>
        </p15:guide>
        <p15:guide id="2" orient="horz" pos="4013">
          <p15:clr>
            <a:srgbClr val="A4A3A4"/>
          </p15:clr>
        </p15:guide>
        <p15:guide id="3" orient="horz" pos="484">
          <p15:clr>
            <a:srgbClr val="A4A3A4"/>
          </p15:clr>
        </p15:guide>
        <p15:guide id="4" orient="horz" pos="802">
          <p15:clr>
            <a:srgbClr val="A4A3A4"/>
          </p15:clr>
        </p15:guide>
        <p15:guide id="5" orient="horz" pos="1608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165">
          <p15:clr>
            <a:srgbClr val="A4A3A4"/>
          </p15:clr>
        </p15:guide>
        <p15:guide id="8" orient="horz" pos="4170">
          <p15:clr>
            <a:srgbClr val="A4A3A4"/>
          </p15:clr>
        </p15:guide>
        <p15:guide id="9" orient="horz" pos="2886">
          <p15:clr>
            <a:srgbClr val="A4A3A4"/>
          </p15:clr>
        </p15:guide>
        <p15:guide id="10" orient="horz" pos="964">
          <p15:clr>
            <a:srgbClr val="A4A3A4"/>
          </p15:clr>
        </p15:guide>
        <p15:guide id="11" orient="horz" pos="3053">
          <p15:clr>
            <a:srgbClr val="A4A3A4"/>
          </p15:clr>
        </p15:guide>
        <p15:guide id="12" orient="horz" pos="1131">
          <p15:clr>
            <a:srgbClr val="A4A3A4"/>
          </p15:clr>
        </p15:guide>
        <p15:guide id="13" orient="horz" pos="2723">
          <p15:clr>
            <a:srgbClr val="A4A3A4"/>
          </p15:clr>
        </p15:guide>
        <p15:guide id="14" orient="horz" pos="1280">
          <p15:clr>
            <a:srgbClr val="A4A3A4"/>
          </p15:clr>
        </p15:guide>
        <p15:guide id="15" orient="horz" pos="3850">
          <p15:clr>
            <a:srgbClr val="A4A3A4"/>
          </p15:clr>
        </p15:guide>
        <p15:guide id="16" orient="horz" pos="3685">
          <p15:clr>
            <a:srgbClr val="A4A3A4"/>
          </p15:clr>
        </p15:guide>
        <p15:guide id="17" orient="horz" pos="3530">
          <p15:clr>
            <a:srgbClr val="A4A3A4"/>
          </p15:clr>
        </p15:guide>
        <p15:guide id="18" orient="horz" pos="3370">
          <p15:clr>
            <a:srgbClr val="A4A3A4"/>
          </p15:clr>
        </p15:guide>
        <p15:guide id="19" orient="horz" pos="3206">
          <p15:clr>
            <a:srgbClr val="A4A3A4"/>
          </p15:clr>
        </p15:guide>
        <p15:guide id="20" orient="horz" pos="2570">
          <p15:clr>
            <a:srgbClr val="A4A3A4"/>
          </p15:clr>
        </p15:guide>
        <p15:guide id="21" orient="horz" pos="2407">
          <p15:clr>
            <a:srgbClr val="A4A3A4"/>
          </p15:clr>
        </p15:guide>
        <p15:guide id="22" orient="horz" pos="1924">
          <p15:clr>
            <a:srgbClr val="A4A3A4"/>
          </p15:clr>
        </p15:guide>
        <p15:guide id="23" orient="horz" pos="1767">
          <p15:clr>
            <a:srgbClr val="A4A3A4"/>
          </p15:clr>
        </p15:guide>
        <p15:guide id="24" orient="horz" pos="1447">
          <p15:clr>
            <a:srgbClr val="A4A3A4"/>
          </p15:clr>
        </p15:guide>
        <p15:guide id="25" orient="horz" pos="649">
          <p15:clr>
            <a:srgbClr val="A4A3A4"/>
          </p15:clr>
        </p15:guide>
        <p15:guide id="26" orient="horz" pos="2084">
          <p15:clr>
            <a:srgbClr val="A4A3A4"/>
          </p15:clr>
        </p15:guide>
        <p15:guide id="27" orient="horz" pos="2243">
          <p15:clr>
            <a:srgbClr val="A4A3A4"/>
          </p15:clr>
        </p15:guide>
        <p15:guide id="28" pos="3840">
          <p15:clr>
            <a:srgbClr val="A4A3A4"/>
          </p15:clr>
        </p15:guide>
        <p15:guide id="29" pos="320">
          <p15:clr>
            <a:srgbClr val="A4A3A4"/>
          </p15:clr>
        </p15:guide>
        <p15:guide id="30" pos="7367">
          <p15:clr>
            <a:srgbClr val="A4A3A4"/>
          </p15:clr>
        </p15:guide>
        <p15:guide id="31" pos="7043">
          <p15:clr>
            <a:srgbClr val="A4A3A4"/>
          </p15:clr>
        </p15:guide>
        <p15:guide id="32" pos="6562">
          <p15:clr>
            <a:srgbClr val="A4A3A4"/>
          </p15:clr>
        </p15:guide>
        <p15:guide id="33">
          <p15:clr>
            <a:srgbClr val="A4A3A4"/>
          </p15:clr>
        </p15:guide>
        <p15:guide id="34" pos="6083">
          <p15:clr>
            <a:srgbClr val="A4A3A4"/>
          </p15:clr>
        </p15:guide>
        <p15:guide id="35" pos="167">
          <p15:clr>
            <a:srgbClr val="A4A3A4"/>
          </p15:clr>
        </p15:guide>
        <p15:guide id="36" pos="7520">
          <p15:clr>
            <a:srgbClr val="A4A3A4"/>
          </p15:clr>
        </p15:guide>
        <p15:guide id="37" pos="2568">
          <p15:clr>
            <a:srgbClr val="A4A3A4"/>
          </p15:clr>
        </p15:guide>
        <p15:guide id="38" pos="2406">
          <p15:clr>
            <a:srgbClr val="A4A3A4"/>
          </p15:clr>
        </p15:guide>
        <p15:guide id="39" pos="2717">
          <p15:clr>
            <a:srgbClr val="A4A3A4"/>
          </p15:clr>
        </p15:guide>
        <p15:guide id="40" pos="2884">
          <p15:clr>
            <a:srgbClr val="A4A3A4"/>
          </p15:clr>
        </p15:guide>
        <p15:guide id="41" pos="3050">
          <p15:clr>
            <a:srgbClr val="A4A3A4"/>
          </p15:clr>
        </p15:guide>
        <p15:guide id="42" pos="3204">
          <p15:clr>
            <a:srgbClr val="A4A3A4"/>
          </p15:clr>
        </p15:guide>
        <p15:guide id="43" pos="3361">
          <p15:clr>
            <a:srgbClr val="A4A3A4"/>
          </p15:clr>
        </p15:guide>
        <p15:guide id="44" pos="3528">
          <p15:clr>
            <a:srgbClr val="A4A3A4"/>
          </p15:clr>
        </p15:guide>
        <p15:guide id="45" pos="4005">
          <p15:clr>
            <a:srgbClr val="A4A3A4"/>
          </p15:clr>
        </p15:guide>
        <p15:guide id="46" pos="4159">
          <p15:clr>
            <a:srgbClr val="A4A3A4"/>
          </p15:clr>
        </p15:guide>
        <p15:guide id="47" pos="4321">
          <p15:clr>
            <a:srgbClr val="A4A3A4"/>
          </p15:clr>
        </p15:guide>
        <p15:guide id="48" pos="4483">
          <p15:clr>
            <a:srgbClr val="A4A3A4"/>
          </p15:clr>
        </p15:guide>
        <p15:guide id="49" pos="5601">
          <p15:clr>
            <a:srgbClr val="A4A3A4"/>
          </p15:clr>
        </p15:guide>
        <p15:guide id="50" pos="5763">
          <p15:clr>
            <a:srgbClr val="A4A3A4"/>
          </p15:clr>
        </p15:guide>
        <p15:guide id="51" pos="5926">
          <p15:clr>
            <a:srgbClr val="A4A3A4"/>
          </p15:clr>
        </p15:guide>
        <p15:guide id="52" pos="6246">
          <p15:clr>
            <a:srgbClr val="A4A3A4"/>
          </p15:clr>
        </p15:guide>
        <p15:guide id="53" pos="6406">
          <p15:clr>
            <a:srgbClr val="A4A3A4"/>
          </p15:clr>
        </p15:guide>
        <p15:guide id="54" pos="7203">
          <p15:clr>
            <a:srgbClr val="A4A3A4"/>
          </p15:clr>
        </p15:guide>
        <p15:guide id="55" pos="6718">
          <p15:clr>
            <a:srgbClr val="A4A3A4"/>
          </p15:clr>
        </p15:guide>
        <p15:guide id="56" pos="6884">
          <p15:clr>
            <a:srgbClr val="A4A3A4"/>
          </p15:clr>
        </p15:guide>
        <p15:guide id="57" pos="5447">
          <p15:clr>
            <a:srgbClr val="A4A3A4"/>
          </p15:clr>
        </p15:guide>
        <p15:guide id="58" pos="5282">
          <p15:clr>
            <a:srgbClr val="A4A3A4"/>
          </p15:clr>
        </p15:guide>
        <p15:guide id="59" pos="5119">
          <p15:clr>
            <a:srgbClr val="A4A3A4"/>
          </p15:clr>
        </p15:guide>
        <p15:guide id="60" pos="4961">
          <p15:clr>
            <a:srgbClr val="A4A3A4"/>
          </p15:clr>
        </p15:guide>
        <p15:guide id="61" pos="4803">
          <p15:clr>
            <a:srgbClr val="A4A3A4"/>
          </p15:clr>
        </p15:guide>
        <p15:guide id="62" pos="4637">
          <p15:clr>
            <a:srgbClr val="A4A3A4"/>
          </p15:clr>
        </p15:guide>
        <p15:guide id="63" pos="487">
          <p15:clr>
            <a:srgbClr val="A4A3A4"/>
          </p15:clr>
        </p15:guide>
        <p15:guide id="64" pos="644">
          <p15:clr>
            <a:srgbClr val="A4A3A4"/>
          </p15:clr>
        </p15:guide>
        <p15:guide id="65" pos="801">
          <p15:clr>
            <a:srgbClr val="A4A3A4"/>
          </p15:clr>
        </p15:guide>
        <p15:guide id="66" pos="967">
          <p15:clr>
            <a:srgbClr val="A4A3A4"/>
          </p15:clr>
        </p15:guide>
        <p15:guide id="67" pos="1120">
          <p15:clr>
            <a:srgbClr val="A4A3A4"/>
          </p15:clr>
        </p15:guide>
        <p15:guide id="68" pos="1281">
          <p15:clr>
            <a:srgbClr val="A4A3A4"/>
          </p15:clr>
        </p15:guide>
        <p15:guide id="69" pos="1442">
          <p15:clr>
            <a:srgbClr val="A4A3A4"/>
          </p15:clr>
        </p15:guide>
        <p15:guide id="70" pos="1609">
          <p15:clr>
            <a:srgbClr val="A4A3A4"/>
          </p15:clr>
        </p15:guide>
        <p15:guide id="71" pos="1762">
          <p15:clr>
            <a:srgbClr val="A4A3A4"/>
          </p15:clr>
        </p15:guide>
        <p15:guide id="72" pos="1924">
          <p15:clr>
            <a:srgbClr val="A4A3A4"/>
          </p15:clr>
        </p15:guide>
        <p15:guide id="73" pos="2085">
          <p15:clr>
            <a:srgbClr val="A4A3A4"/>
          </p15:clr>
        </p15:guide>
        <p15:guide id="74" pos="2244">
          <p15:clr>
            <a:srgbClr val="A4A3A4"/>
          </p15:clr>
        </p15:guide>
        <p15:guide id="75" pos="3682">
          <p15:clr>
            <a:srgbClr val="A4A3A4"/>
          </p15:clr>
        </p15:guide>
        <p15:guide id="76" orient="horz" pos="970">
          <p15:clr>
            <a:srgbClr val="A4A3A4"/>
          </p15:clr>
        </p15:guide>
        <p15:guide id="77" pos="76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BFB"/>
    <a:srgbClr val="F1F9FA"/>
    <a:srgbClr val="EFF6EE"/>
    <a:srgbClr val="FAF7EF"/>
    <a:srgbClr val="F9F2EF"/>
    <a:srgbClr val="EFE8E6"/>
    <a:srgbClr val="E1CFEA"/>
    <a:srgbClr val="EBE1BF"/>
    <a:srgbClr val="D4D5C7"/>
    <a:srgbClr val="C3D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75198" autoAdjust="0"/>
  </p:normalViewPr>
  <p:slideViewPr>
    <p:cSldViewPr>
      <p:cViewPr>
        <p:scale>
          <a:sx n="75" d="100"/>
          <a:sy n="75" d="100"/>
        </p:scale>
        <p:origin x="-3060" y="-372"/>
      </p:cViewPr>
      <p:guideLst>
        <p:guide orient="horz" pos="325"/>
        <p:guide orient="horz" pos="484"/>
        <p:guide orient="horz" pos="802"/>
        <p:guide orient="horz" pos="165"/>
        <p:guide orient="horz" pos="970"/>
        <p:guide orient="horz" pos="4320"/>
        <p:guide orient="horz" pos="3846"/>
        <p:guide orient="horz" pos="4009"/>
        <p:guide orient="horz" pos="4164"/>
        <p:guide pos="2881"/>
        <p:guide pos="5602"/>
        <p:guide pos="318"/>
        <p:guide pos="164"/>
        <p:guide pos="1605"/>
        <p:guide pos="4165"/>
        <p:guide pos="5445"/>
      </p:guideLst>
    </p:cSldViewPr>
  </p:slideViewPr>
  <p:outlineViewPr>
    <p:cViewPr>
      <p:scale>
        <a:sx n="33" d="100"/>
        <a:sy n="33" d="100"/>
      </p:scale>
      <p:origin x="0" y="33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91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D9B6F-F621-4A62-84F4-5FFAE9A4C545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6A6A2-50A7-4640-855D-8956E55AB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066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89E00-45B7-44B8-8E59-84DE0BD71A0D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F3CE7-ED39-4DCA-B997-3091546AA5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43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oard Prä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-1" y="6929"/>
            <a:ext cx="4573589" cy="4574596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4824" y="3821114"/>
            <a:ext cx="3059113" cy="1528761"/>
          </a:xfrm>
          <a:prstGeom prst="rect">
            <a:avLst/>
          </a:prstGeom>
        </p:spPr>
        <p:txBody>
          <a:bodyPr tIns="10800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400" b="0" kern="1200" cap="none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buAutoNum type="arabicParenR"/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de-DE" noProof="0" dirty="0" smtClean="0"/>
              <a:t>Untertitel</a:t>
            </a:r>
          </a:p>
          <a:p>
            <a:pPr lvl="1"/>
            <a:r>
              <a:rPr lang="de-DE" noProof="0" dirty="0" smtClean="0"/>
              <a:t>Text</a:t>
            </a:r>
            <a:endParaRPr lang="de-DE" noProof="0" dirty="0"/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4"/>
          </p:nvPr>
        </p:nvSpPr>
        <p:spPr>
          <a:xfrm>
            <a:off x="4833938" y="515938"/>
            <a:ext cx="3810000" cy="5835650"/>
          </a:xfrm>
          <a:prstGeom prst="rect">
            <a:avLst/>
          </a:prstGeom>
        </p:spPr>
        <p:txBody>
          <a:bodyPr anchor="ctr"/>
          <a:lstStyle>
            <a:lvl1pPr algn="ctr">
              <a:defRPr sz="2000"/>
            </a:lvl1pPr>
          </a:lstStyle>
          <a:p>
            <a:r>
              <a:rPr lang="en-US" noProof="0" smtClean="0"/>
              <a:t>Click icon to add table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825" y="765498"/>
            <a:ext cx="4068763" cy="3024336"/>
          </a:xfrm>
        </p:spPr>
        <p:txBody>
          <a:bodyPr/>
          <a:lstStyle>
            <a:lvl1pPr>
              <a:defRPr lang="en-GB" sz="3600" b="1" kern="1200" cap="none" baseline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3" name="Rechteck 2"/>
          <p:cNvSpPr/>
          <p:nvPr/>
        </p:nvSpPr>
        <p:spPr>
          <a:xfrm>
            <a:off x="219015" y="6373192"/>
            <a:ext cx="181615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pic>
        <p:nvPicPr>
          <p:cNvPr id="8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6" y="5843102"/>
            <a:ext cx="2034974" cy="50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02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 mit 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2552701"/>
            <a:ext cx="4314825" cy="3325365"/>
          </a:xfrm>
          <a:solidFill>
            <a:srgbClr val="E1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4825" y="2552700"/>
            <a:ext cx="4329113" cy="3297004"/>
          </a:xfrm>
        </p:spPr>
        <p:txBody>
          <a:bodyPr lIns="360000" tIns="216000" rIns="0" anchor="t"/>
          <a:lstStyle>
            <a:lvl1pPr>
              <a:defRPr lang="de-DE" sz="20000" b="1" kern="1200" cap="all" dirty="0" smtClean="0">
                <a:solidFill>
                  <a:srgbClr val="8A669D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noProof="0" dirty="0" smtClean="0"/>
              <a:t>00</a:t>
            </a:r>
            <a:br>
              <a:rPr lang="de-DE" noProof="0" dirty="0" smtClean="0"/>
            </a:br>
            <a:endParaRPr lang="de-DE" noProof="0" dirty="0"/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4824" y="515939"/>
            <a:ext cx="5591837" cy="2481261"/>
          </a:xfrm>
          <a:prstGeom prst="rect">
            <a:avLst/>
          </a:prstGeom>
        </p:spPr>
        <p:txBody>
          <a:bodyPr tIns="0" bIns="216000" anchor="b"/>
          <a:lstStyle>
            <a:lvl1pPr marL="0" algn="l" defTabSz="1219170" rtl="0" eaLnBrk="1" latinLnBrk="0" hangingPunct="1">
              <a:defRPr lang="de-DE" sz="3600" b="1" kern="1200" cap="none" baseline="0" dirty="0" smtClean="0">
                <a:solidFill>
                  <a:srgbClr val="5A398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noProof="0" dirty="0" smtClean="0"/>
              <a:t>Überschrift mit Textlauf von unten nach oben</a:t>
            </a:r>
            <a:endParaRPr lang="de-DE" noProof="0" dirty="0"/>
          </a:p>
        </p:txBody>
      </p:sp>
      <p:sp>
        <p:nvSpPr>
          <p:cNvPr id="213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4824" y="3560763"/>
            <a:ext cx="3562351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600" cap="none" baseline="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lnSpc>
                <a:spcPct val="100000"/>
              </a:lnSpc>
              <a:defRPr sz="1200"/>
            </a:lvl6pPr>
            <a:lvl7pPr>
              <a:lnSpc>
                <a:spcPct val="100000"/>
              </a:lnSpc>
              <a:defRPr sz="1200"/>
            </a:lvl7pPr>
            <a:lvl8pPr>
              <a:lnSpc>
                <a:spcPct val="100000"/>
              </a:lnSpc>
              <a:defRPr sz="11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de-DE" noProof="0" dirty="0" smtClean="0"/>
              <a:t>01</a:t>
            </a:r>
          </a:p>
          <a:p>
            <a:pPr lvl="1"/>
            <a:r>
              <a:rPr lang="de-DE" noProof="0" dirty="0" smtClean="0"/>
              <a:t>02</a:t>
            </a:r>
          </a:p>
          <a:p>
            <a:pPr lvl="2"/>
            <a:r>
              <a:rPr lang="de-DE" noProof="0" dirty="0" smtClean="0"/>
              <a:t>03</a:t>
            </a:r>
          </a:p>
          <a:p>
            <a:pPr lvl="3"/>
            <a:r>
              <a:rPr lang="de-DE" noProof="0" dirty="0" smtClean="0"/>
              <a:t>04</a:t>
            </a:r>
          </a:p>
          <a:p>
            <a:pPr lvl="4"/>
            <a:r>
              <a:rPr lang="de-DE" noProof="0" dirty="0" smtClean="0"/>
              <a:t>05</a:t>
            </a:r>
          </a:p>
          <a:p>
            <a:pPr lvl="5"/>
            <a:r>
              <a:rPr lang="de-DE" noProof="0" dirty="0" smtClean="0"/>
              <a:t>06</a:t>
            </a:r>
          </a:p>
          <a:p>
            <a:pPr lvl="6"/>
            <a:r>
              <a:rPr lang="de-DE" noProof="0" dirty="0" smtClean="0"/>
              <a:t>07</a:t>
            </a:r>
          </a:p>
          <a:p>
            <a:pPr lvl="7"/>
            <a:r>
              <a:rPr lang="de-DE" noProof="0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  <p:sp>
        <p:nvSpPr>
          <p:cNvPr id="12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9817CA7-EFCC-4BA2-AC03-B98F91F44BE2}" type="datetime1">
              <a:rPr lang="de-DE" noProof="0" smtClean="0"/>
              <a:t>17.06.2020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52984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0"/>
            <a:ext cx="9145588" cy="6859588"/>
          </a:xfrm>
          <a:solidFill>
            <a:srgbClr val="496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0350" y="2552700"/>
            <a:ext cx="3303588" cy="3297004"/>
          </a:xfrm>
        </p:spPr>
        <p:txBody>
          <a:bodyPr lIns="144000" tIns="216000" rIns="0" anchor="t"/>
          <a:lstStyle>
            <a:lvl1pPr>
              <a:defRPr lang="de-DE" sz="200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noProof="0" dirty="0" smtClean="0"/>
              <a:t>00</a:t>
            </a:r>
            <a:br>
              <a:rPr lang="de-DE" noProof="0" dirty="0" smtClean="0"/>
            </a:br>
            <a:endParaRPr lang="de-DE" noProof="0" dirty="0"/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4824" y="515939"/>
            <a:ext cx="5591837" cy="2538412"/>
          </a:xfrm>
          <a:prstGeom prst="rect">
            <a:avLst/>
          </a:prstGeom>
        </p:spPr>
        <p:txBody>
          <a:bodyPr tIns="0" bIns="180000" anchor="b">
            <a:normAutofit/>
          </a:bodyPr>
          <a:lstStyle>
            <a:lvl1pPr marL="0" algn="l" defTabSz="1219170" rtl="0" eaLnBrk="1" latinLnBrk="0" hangingPunct="1">
              <a:defRPr lang="de-DE" sz="3600" b="1" kern="1200" cap="none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noProof="0" dirty="0" smtClean="0"/>
              <a:t>Überschrift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7045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0"/>
            <a:ext cx="9145588" cy="6859588"/>
          </a:xfrm>
          <a:solidFill>
            <a:srgbClr val="496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4824" y="515939"/>
            <a:ext cx="5591837" cy="2538412"/>
          </a:xfrm>
          <a:prstGeom prst="rect">
            <a:avLst/>
          </a:prstGeom>
        </p:spPr>
        <p:txBody>
          <a:bodyPr tIns="0" bIns="180000" anchor="b"/>
          <a:lstStyle>
            <a:lvl1pPr marL="0" algn="l" defTabSz="1219170" rtl="0" eaLnBrk="1" latinLnBrk="0" hangingPunct="1">
              <a:defRPr lang="de-DE" sz="3600" b="1" kern="1200" cap="none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04826" y="3560763"/>
            <a:ext cx="3809999" cy="25511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100">
                <a:solidFill>
                  <a:schemeClr val="bg1"/>
                </a:solidFill>
              </a:defRPr>
            </a:lvl6pPr>
            <a:lvl7pPr>
              <a:defRPr sz="110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 smtClean="0"/>
              <a:t>01</a:t>
            </a:r>
          </a:p>
          <a:p>
            <a:pPr lvl="1"/>
            <a:r>
              <a:rPr lang="de-DE" dirty="0" smtClean="0"/>
              <a:t>02</a:t>
            </a:r>
          </a:p>
          <a:p>
            <a:pPr lvl="2"/>
            <a:r>
              <a:rPr lang="de-DE" dirty="0" smtClean="0"/>
              <a:t>03</a:t>
            </a:r>
          </a:p>
          <a:p>
            <a:pPr lvl="3"/>
            <a:r>
              <a:rPr lang="de-DE" dirty="0" smtClean="0"/>
              <a:t>04</a:t>
            </a:r>
          </a:p>
          <a:p>
            <a:pPr lvl="4"/>
            <a:r>
              <a:rPr lang="de-DE" dirty="0" smtClean="0"/>
              <a:t>05</a:t>
            </a:r>
          </a:p>
          <a:p>
            <a:pPr lvl="5"/>
            <a:r>
              <a:rPr lang="de-DE" dirty="0" smtClean="0"/>
              <a:t>06</a:t>
            </a:r>
          </a:p>
          <a:p>
            <a:pPr lvl="6"/>
            <a:r>
              <a:rPr lang="de-DE" dirty="0" smtClean="0"/>
              <a:t>07</a:t>
            </a:r>
          </a:p>
          <a:p>
            <a:pPr lvl="7"/>
            <a:r>
              <a:rPr lang="de-DE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14030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Inhal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4825" y="1530350"/>
            <a:ext cx="8139114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7607300" cy="664632"/>
          </a:xfrm>
          <a:solidFill>
            <a:srgbClr val="F8F4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8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04825" y="259200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 smtClean="0"/>
              <a:t>Optionale Zeile zur Anzeige des Kapitels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B0B76A45-EE22-4916-8337-473E2802E4AE}" type="datetime1">
              <a:rPr lang="de-DE" noProof="0" smtClean="0"/>
              <a:t>17.06.2020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2321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Inhalt mit kleiner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7607300" cy="664632"/>
          </a:xfrm>
          <a:solidFill>
            <a:srgbClr val="F8F4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4825" y="1273176"/>
            <a:ext cx="8139114" cy="5097350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6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04825" y="260351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 smtClean="0"/>
              <a:t>Optionale Zeile zur Anzeige des Kapitels</a:t>
            </a:r>
            <a:endParaRPr lang="de-DE" noProof="0" dirty="0"/>
          </a:p>
        </p:txBody>
      </p:sp>
      <p:sp>
        <p:nvSpPr>
          <p:cNvPr id="15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B0B76A45-EE22-4916-8337-473E2802E4AE}" type="datetime1">
              <a:rPr lang="de-DE" noProof="0" smtClean="0"/>
              <a:t>17.06.2020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8837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kaler Balken und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9"/>
            <a:ext cx="1273174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4825" y="766800"/>
            <a:ext cx="2808000" cy="2014922"/>
          </a:xfrm>
        </p:spPr>
        <p:txBody>
          <a:bodyPr/>
          <a:lstStyle>
            <a:lvl1pPr>
              <a:defRPr lang="en-GB" sz="3600" b="1" kern="1200" cap="none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10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EBB441B-D399-426A-BF00-2ABCCC4D2B76}" type="datetime1">
              <a:rPr lang="de-DE" noProof="0" smtClean="0"/>
              <a:t>17.06.2020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34386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kaler Balken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9"/>
            <a:ext cx="1273174" cy="5842775"/>
          </a:xfrm>
          <a:solidFill>
            <a:srgbClr val="E6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3311525" y="1273176"/>
            <a:ext cx="5462474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600" baseline="0">
                <a:solidFill>
                  <a:schemeClr val="tx1"/>
                </a:solidFill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01</a:t>
            </a:r>
          </a:p>
          <a:p>
            <a:pPr lvl="1"/>
            <a:r>
              <a:rPr lang="de-DE" noProof="0" dirty="0" smtClean="0"/>
              <a:t>02</a:t>
            </a:r>
          </a:p>
          <a:p>
            <a:pPr lvl="2"/>
            <a:r>
              <a:rPr lang="de-DE" noProof="0" dirty="0" smtClean="0"/>
              <a:t>03</a:t>
            </a:r>
          </a:p>
          <a:p>
            <a:pPr lvl="3"/>
            <a:r>
              <a:rPr lang="de-DE" noProof="0" dirty="0" smtClean="0"/>
              <a:t>04</a:t>
            </a:r>
          </a:p>
          <a:p>
            <a:pPr lvl="4"/>
            <a:r>
              <a:rPr lang="de-DE" noProof="0" dirty="0" smtClean="0"/>
              <a:t>05</a:t>
            </a:r>
          </a:p>
          <a:p>
            <a:pPr lvl="5"/>
            <a:r>
              <a:rPr lang="de-DE" noProof="0" dirty="0" smtClean="0"/>
              <a:t>06</a:t>
            </a:r>
          </a:p>
          <a:p>
            <a:pPr lvl="6"/>
            <a:r>
              <a:rPr lang="de-DE" noProof="0" dirty="0" smtClean="0"/>
              <a:t>07</a:t>
            </a:r>
          </a:p>
          <a:p>
            <a:pPr lvl="7"/>
            <a:r>
              <a:rPr lang="de-DE" noProof="0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825" y="768349"/>
            <a:ext cx="2806700" cy="4605661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11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1873BCE-9C5B-451C-B028-4B37DD4E2753}" type="datetime1">
              <a:rPr lang="de-DE" noProof="0" smtClean="0"/>
              <a:t>17.06.2020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55105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kaler Balken und 2spaltig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9"/>
            <a:ext cx="1273174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3311524" y="1273176"/>
            <a:ext cx="2532063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600" baseline="0">
                <a:solidFill>
                  <a:schemeClr val="tx1"/>
                </a:solidFill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01</a:t>
            </a:r>
          </a:p>
          <a:p>
            <a:pPr lvl="1"/>
            <a:r>
              <a:rPr lang="de-DE" noProof="0" dirty="0" smtClean="0"/>
              <a:t>02</a:t>
            </a:r>
          </a:p>
          <a:p>
            <a:pPr lvl="2"/>
            <a:r>
              <a:rPr lang="de-DE" noProof="0" dirty="0" smtClean="0"/>
              <a:t>03</a:t>
            </a:r>
          </a:p>
          <a:p>
            <a:pPr lvl="3"/>
            <a:r>
              <a:rPr lang="de-DE" noProof="0" dirty="0" smtClean="0"/>
              <a:t>04</a:t>
            </a:r>
          </a:p>
          <a:p>
            <a:pPr lvl="4"/>
            <a:r>
              <a:rPr lang="de-DE" noProof="0" dirty="0" smtClean="0"/>
              <a:t>05</a:t>
            </a:r>
          </a:p>
          <a:p>
            <a:pPr lvl="5"/>
            <a:r>
              <a:rPr lang="de-DE" noProof="0" dirty="0" smtClean="0"/>
              <a:t>06</a:t>
            </a:r>
          </a:p>
          <a:p>
            <a:pPr lvl="6"/>
            <a:r>
              <a:rPr lang="de-DE" noProof="0" dirty="0" smtClean="0"/>
              <a:t>07</a:t>
            </a:r>
          </a:p>
          <a:p>
            <a:pPr lvl="7"/>
            <a:r>
              <a:rPr lang="de-DE" noProof="0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6103938" y="1273176"/>
            <a:ext cx="2529578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600" baseline="0">
                <a:solidFill>
                  <a:schemeClr val="tx1"/>
                </a:solidFill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01</a:t>
            </a:r>
          </a:p>
          <a:p>
            <a:pPr lvl="1"/>
            <a:r>
              <a:rPr lang="de-DE" noProof="0" dirty="0" smtClean="0"/>
              <a:t>02</a:t>
            </a:r>
          </a:p>
          <a:p>
            <a:pPr lvl="2"/>
            <a:r>
              <a:rPr lang="de-DE" noProof="0" dirty="0" smtClean="0"/>
              <a:t>03</a:t>
            </a:r>
          </a:p>
          <a:p>
            <a:pPr lvl="3"/>
            <a:r>
              <a:rPr lang="de-DE" noProof="0" dirty="0" smtClean="0"/>
              <a:t>04</a:t>
            </a:r>
          </a:p>
          <a:p>
            <a:pPr lvl="4"/>
            <a:r>
              <a:rPr lang="de-DE" noProof="0" dirty="0" smtClean="0"/>
              <a:t>05</a:t>
            </a:r>
          </a:p>
          <a:p>
            <a:pPr lvl="5"/>
            <a:r>
              <a:rPr lang="de-DE" noProof="0" dirty="0" smtClean="0"/>
              <a:t>06</a:t>
            </a:r>
          </a:p>
          <a:p>
            <a:pPr lvl="6"/>
            <a:r>
              <a:rPr lang="de-DE" noProof="0" dirty="0" smtClean="0"/>
              <a:t>07</a:t>
            </a:r>
          </a:p>
          <a:p>
            <a:pPr lvl="7"/>
            <a:r>
              <a:rPr lang="de-DE" noProof="0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825" y="768349"/>
            <a:ext cx="2806700" cy="4533653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11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5DF11D3-92F6-49FD-89A7-2660A9F507D6}" type="datetime1">
              <a:rPr lang="de-DE" noProof="0" smtClean="0"/>
              <a:t>17.06.2020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473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7607300" cy="664632"/>
          </a:xfrm>
          <a:solidFill>
            <a:srgbClr val="FB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504825" y="1530350"/>
            <a:ext cx="3930015" cy="4581526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600" baseline="0">
                <a:solidFill>
                  <a:schemeClr val="tx1"/>
                </a:solidFill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01</a:t>
            </a:r>
          </a:p>
          <a:p>
            <a:pPr lvl="1"/>
            <a:r>
              <a:rPr lang="de-DE" noProof="0" dirty="0" smtClean="0"/>
              <a:t>02</a:t>
            </a:r>
          </a:p>
          <a:p>
            <a:pPr lvl="2"/>
            <a:r>
              <a:rPr lang="de-DE" noProof="0" dirty="0" smtClean="0"/>
              <a:t>03</a:t>
            </a:r>
          </a:p>
          <a:p>
            <a:pPr lvl="3"/>
            <a:r>
              <a:rPr lang="de-DE" noProof="0" dirty="0" smtClean="0"/>
              <a:t>04</a:t>
            </a:r>
          </a:p>
          <a:p>
            <a:pPr lvl="4"/>
            <a:r>
              <a:rPr lang="de-DE" noProof="0" dirty="0" smtClean="0"/>
              <a:t>05</a:t>
            </a:r>
          </a:p>
          <a:p>
            <a:pPr lvl="5"/>
            <a:r>
              <a:rPr lang="de-DE" noProof="0" dirty="0" smtClean="0"/>
              <a:t>06</a:t>
            </a:r>
          </a:p>
          <a:p>
            <a:pPr lvl="6"/>
            <a:r>
              <a:rPr lang="de-DE" noProof="0" dirty="0" smtClean="0"/>
              <a:t>07</a:t>
            </a:r>
          </a:p>
          <a:p>
            <a:pPr lvl="7"/>
            <a:r>
              <a:rPr lang="de-DE" noProof="0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4693920" y="1530350"/>
            <a:ext cx="3950018" cy="4581526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600" baseline="0">
                <a:solidFill>
                  <a:schemeClr val="tx1"/>
                </a:solidFill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01</a:t>
            </a:r>
          </a:p>
          <a:p>
            <a:pPr lvl="1"/>
            <a:r>
              <a:rPr lang="de-DE" noProof="0" dirty="0" smtClean="0"/>
              <a:t>02</a:t>
            </a:r>
          </a:p>
          <a:p>
            <a:pPr lvl="2"/>
            <a:r>
              <a:rPr lang="de-DE" noProof="0" dirty="0" smtClean="0"/>
              <a:t>03</a:t>
            </a:r>
          </a:p>
          <a:p>
            <a:pPr lvl="3"/>
            <a:r>
              <a:rPr lang="de-DE" noProof="0" dirty="0" smtClean="0"/>
              <a:t>04</a:t>
            </a:r>
          </a:p>
          <a:p>
            <a:pPr lvl="4"/>
            <a:r>
              <a:rPr lang="de-DE" noProof="0" dirty="0" smtClean="0"/>
              <a:t>05</a:t>
            </a:r>
          </a:p>
          <a:p>
            <a:pPr lvl="5"/>
            <a:r>
              <a:rPr lang="de-DE" noProof="0" dirty="0" smtClean="0"/>
              <a:t>06</a:t>
            </a:r>
          </a:p>
          <a:p>
            <a:pPr lvl="6"/>
            <a:r>
              <a:rPr lang="de-DE" noProof="0" dirty="0" smtClean="0"/>
              <a:t>07</a:t>
            </a:r>
          </a:p>
          <a:p>
            <a:pPr lvl="7"/>
            <a:r>
              <a:rPr lang="de-DE" noProof="0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04825" y="260351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 smtClean="0"/>
              <a:t>Optionale Zeile zur Anzeige des Kapitels</a:t>
            </a:r>
            <a:endParaRPr lang="de-DE" noProof="0" dirty="0"/>
          </a:p>
        </p:txBody>
      </p:sp>
      <p:sp>
        <p:nvSpPr>
          <p:cNvPr id="13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91D5F0FB-E525-45CF-B6DE-700A4D8B5E8A}" type="datetime1">
              <a:rPr lang="de-DE" noProof="0" smtClean="0"/>
              <a:t>17.06.2020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574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nderformat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platzhalter 23"/>
          <p:cNvSpPr>
            <a:spLocks noGrp="1"/>
          </p:cNvSpPr>
          <p:nvPr>
            <p:ph type="body" sz="quarter" idx="22"/>
          </p:nvPr>
        </p:nvSpPr>
        <p:spPr>
          <a:xfrm>
            <a:off x="0" y="2552699"/>
            <a:ext cx="4314825" cy="3297003"/>
          </a:xfr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4825" y="981522"/>
            <a:ext cx="3308350" cy="2536825"/>
          </a:xfrm>
        </p:spPr>
        <p:txBody>
          <a:bodyPr tIns="0" bIns="180000" anchor="b"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de-DE" noProof="0" dirty="0" smtClean="0"/>
              <a:t>Überschrift mit </a:t>
            </a:r>
            <a:r>
              <a:rPr lang="de-DE" noProof="0" dirty="0" err="1" smtClean="0"/>
              <a:t>Textlauf</a:t>
            </a:r>
            <a:r>
              <a:rPr lang="de-DE" noProof="0" dirty="0" smtClean="0"/>
              <a:t> von unten nach oben</a:t>
            </a:r>
            <a:endParaRPr lang="de-DE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4825" y="3821113"/>
            <a:ext cx="3308349" cy="254952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4573391" y="1030288"/>
            <a:ext cx="4070548" cy="4819650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 smtClean="0"/>
              <a:t>01</a:t>
            </a:r>
          </a:p>
          <a:p>
            <a:pPr lvl="1"/>
            <a:r>
              <a:rPr lang="de-DE" dirty="0" smtClean="0"/>
              <a:t>02</a:t>
            </a:r>
          </a:p>
          <a:p>
            <a:pPr lvl="2"/>
            <a:r>
              <a:rPr lang="de-DE" dirty="0" smtClean="0"/>
              <a:t>03</a:t>
            </a:r>
          </a:p>
          <a:p>
            <a:pPr lvl="3"/>
            <a:r>
              <a:rPr lang="de-DE" dirty="0" smtClean="0"/>
              <a:t>04</a:t>
            </a:r>
          </a:p>
          <a:p>
            <a:pPr lvl="4"/>
            <a:r>
              <a:rPr lang="de-DE" dirty="0" smtClean="0"/>
              <a:t>05</a:t>
            </a:r>
            <a:endParaRPr lang="de-DE" dirty="0"/>
          </a:p>
        </p:txBody>
      </p:sp>
      <p:sp>
        <p:nvSpPr>
          <p:cNvPr id="48" name="Textplatzhalt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04825" y="260351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smtClean="0"/>
              <a:t>Optionale Zeile zur Anzeige des Kapitels</a:t>
            </a:r>
            <a:endParaRPr lang="de-DE" dirty="0"/>
          </a:p>
        </p:txBody>
      </p:sp>
      <p:sp>
        <p:nvSpPr>
          <p:cNvPr id="12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587CE161-6918-45B8-92F4-F200090F1DEA}" type="datetime1">
              <a:rPr lang="de-DE" smtClean="0"/>
              <a:t>17.06.2020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06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oard Präsentatio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-1" y="6929"/>
            <a:ext cx="3813175" cy="4574596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3813174" y="1"/>
            <a:ext cx="5332413" cy="5349875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825" y="765498"/>
            <a:ext cx="5859463" cy="2088232"/>
          </a:xfrm>
        </p:spPr>
        <p:txBody>
          <a:bodyPr/>
          <a:lstStyle>
            <a:lvl1pPr>
              <a:defRPr lang="en-GB" sz="3600" b="1" kern="1200" cap="none" baseline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4824" y="2997746"/>
            <a:ext cx="3059113" cy="1528762"/>
          </a:xfrm>
          <a:prstGeom prst="rect">
            <a:avLst/>
          </a:prstGeom>
        </p:spPr>
        <p:txBody>
          <a:bodyPr tIns="10800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400" b="0" kern="1200" cap="none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de-DE" noProof="0" dirty="0" smtClean="0"/>
              <a:t>Untertitel</a:t>
            </a:r>
          </a:p>
          <a:p>
            <a:pPr lvl="1"/>
            <a:r>
              <a:rPr lang="de-DE" noProof="0" dirty="0" smtClean="0"/>
              <a:t>Text</a:t>
            </a:r>
            <a:endParaRPr lang="de-DE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250" y="5843102"/>
            <a:ext cx="2034974" cy="508928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324322" y="6382122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2267040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nderforma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23"/>
          </p:nvPr>
        </p:nvSpPr>
        <p:spPr>
          <a:xfrm>
            <a:off x="0" y="2552699"/>
            <a:ext cx="4314825" cy="3297003"/>
          </a:xfr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04825" y="260351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smtClean="0"/>
              <a:t>Optionale Zeile zur Anzeige des Kapitels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4825" y="981522"/>
            <a:ext cx="3308350" cy="2536825"/>
          </a:xfrm>
        </p:spPr>
        <p:txBody>
          <a:bodyPr tIns="0" bIns="180000" anchor="b"/>
          <a:lstStyle>
            <a:lvl1pPr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de-DE" noProof="0" dirty="0" smtClean="0"/>
              <a:t>Überschrift mit </a:t>
            </a:r>
            <a:r>
              <a:rPr lang="de-DE" noProof="0" dirty="0" err="1" smtClean="0"/>
              <a:t>Textlauf</a:t>
            </a:r>
            <a:r>
              <a:rPr lang="de-DE" noProof="0" dirty="0" smtClean="0"/>
              <a:t> von unten nach oben</a:t>
            </a:r>
            <a:endParaRPr lang="de-DE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4825" y="3821113"/>
            <a:ext cx="3308349" cy="2549524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314825" y="1030289"/>
            <a:ext cx="4329113" cy="5081587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14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3D25366-FECE-4658-8742-418ABC361F10}" type="datetime1">
              <a:rPr lang="de-DE" smtClean="0"/>
              <a:t>17.06.2020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138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nderformat mit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9"/>
            <a:ext cx="1273174" cy="5842775"/>
          </a:xfrm>
          <a:solidFill>
            <a:srgbClr val="E1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825" y="765499"/>
            <a:ext cx="5097463" cy="2304255"/>
          </a:xfrm>
        </p:spPr>
        <p:txBody>
          <a:bodyPr/>
          <a:lstStyle>
            <a:lvl1pPr>
              <a:defRPr lang="en-GB" sz="3600" b="1" kern="1200" cap="none" baseline="0" dirty="0">
                <a:solidFill>
                  <a:srgbClr val="5A398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4573389" y="1021080"/>
            <a:ext cx="4572198" cy="583850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206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4825" y="3560763"/>
            <a:ext cx="4067968" cy="2288941"/>
          </a:xfrm>
          <a:prstGeom prst="rect">
            <a:avLst/>
          </a:prstGeom>
        </p:spPr>
        <p:txBody>
          <a:bodyPr rIns="180000"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600" cap="none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  <a:lvl6pPr>
              <a:lnSpc>
                <a:spcPct val="100000"/>
              </a:lnSpc>
              <a:defRPr sz="1200">
                <a:solidFill>
                  <a:schemeClr val="tx1"/>
                </a:solidFill>
              </a:defRPr>
            </a:lvl6pPr>
            <a:lvl7pPr>
              <a:lnSpc>
                <a:spcPct val="100000"/>
              </a:lnSpc>
              <a:defRPr sz="1100">
                <a:solidFill>
                  <a:schemeClr val="tx1"/>
                </a:solidFill>
              </a:defRPr>
            </a:lvl7pPr>
            <a:lvl8pPr>
              <a:lnSpc>
                <a:spcPct val="100000"/>
              </a:lnSpc>
              <a:defRPr sz="1000">
                <a:solidFill>
                  <a:schemeClr val="tx1"/>
                </a:solidFill>
              </a:defRPr>
            </a:lvl8pPr>
            <a:lvl9pPr>
              <a:lnSpc>
                <a:spcPct val="100000"/>
              </a:lnSpc>
              <a:defRPr sz="7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01</a:t>
            </a:r>
          </a:p>
          <a:p>
            <a:pPr lvl="1"/>
            <a:r>
              <a:rPr lang="de-DE" noProof="0" dirty="0" smtClean="0"/>
              <a:t>02</a:t>
            </a:r>
          </a:p>
          <a:p>
            <a:pPr lvl="2"/>
            <a:r>
              <a:rPr lang="de-DE" noProof="0" dirty="0" smtClean="0"/>
              <a:t>03</a:t>
            </a:r>
          </a:p>
          <a:p>
            <a:pPr lvl="3"/>
            <a:r>
              <a:rPr lang="de-DE" noProof="0" dirty="0" smtClean="0"/>
              <a:t>04</a:t>
            </a:r>
          </a:p>
          <a:p>
            <a:pPr lvl="4"/>
            <a:r>
              <a:rPr lang="de-DE" noProof="0" dirty="0" smtClean="0"/>
              <a:t>05</a:t>
            </a:r>
          </a:p>
          <a:p>
            <a:pPr lvl="5"/>
            <a:r>
              <a:rPr lang="de-DE" noProof="0" dirty="0" smtClean="0"/>
              <a:t>06</a:t>
            </a:r>
          </a:p>
          <a:p>
            <a:pPr lvl="6"/>
            <a:r>
              <a:rPr lang="de-DE" noProof="0" dirty="0" smtClean="0"/>
              <a:t>07</a:t>
            </a:r>
          </a:p>
          <a:p>
            <a:pPr lvl="7"/>
            <a:r>
              <a:rPr lang="de-DE" noProof="0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  <p:sp>
        <p:nvSpPr>
          <p:cNvPr id="11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F3E2875-1FD1-4170-BA52-E00030F000CF}" type="datetime1">
              <a:rPr lang="de-DE" noProof="0" smtClean="0"/>
              <a:t>17.06.2020</a:t>
            </a:fld>
            <a:endParaRPr lang="de-DE" noProof="0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2406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Inhalt 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7607300" cy="664632"/>
          </a:xfrm>
          <a:solidFill>
            <a:srgbClr val="F1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4824" y="1530350"/>
            <a:ext cx="2554289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1525" y="1530350"/>
            <a:ext cx="2532064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103939" y="1530350"/>
            <a:ext cx="2540000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04825" y="260351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 smtClean="0"/>
              <a:t>Optionale Zeile zur Anzeige des Kapitels</a:t>
            </a:r>
            <a:endParaRPr lang="de-DE" noProof="0" dirty="0"/>
          </a:p>
        </p:txBody>
      </p:sp>
      <p:sp>
        <p:nvSpPr>
          <p:cNvPr id="15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90C7E490-5551-43AD-9544-288E9290F6E0}" type="datetime1">
              <a:rPr lang="de-DE" noProof="0" smtClean="0"/>
              <a:t>17.06.2020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537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zeiliger Inhalt 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23"/>
          <p:cNvSpPr>
            <a:spLocks noGrp="1"/>
          </p:cNvSpPr>
          <p:nvPr>
            <p:ph type="body" sz="quarter" idx="29"/>
          </p:nvPr>
        </p:nvSpPr>
        <p:spPr>
          <a:xfrm>
            <a:off x="0" y="1"/>
            <a:ext cx="7607300" cy="66463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4825" y="4846174"/>
            <a:ext cx="2554288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1525" y="4846174"/>
            <a:ext cx="2532063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103938" y="4846174"/>
            <a:ext cx="2540000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2" name="Inhaltsplatzhalter 13" descr="Spalte links" title="Spalte links"/>
          <p:cNvSpPr>
            <a:spLocks noGrp="1"/>
          </p:cNvSpPr>
          <p:nvPr>
            <p:ph sz="quarter" idx="19" hasCustomPrompt="1"/>
          </p:nvPr>
        </p:nvSpPr>
        <p:spPr>
          <a:xfrm>
            <a:off x="504825" y="1530706"/>
            <a:ext cx="2554288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3" name="Inhaltsplatzhalter 15" descr="Spalte mitte" title="Spalte mitte"/>
          <p:cNvSpPr>
            <a:spLocks noGrp="1"/>
          </p:cNvSpPr>
          <p:nvPr>
            <p:ph sz="quarter" idx="20" hasCustomPrompt="1"/>
          </p:nvPr>
        </p:nvSpPr>
        <p:spPr>
          <a:xfrm>
            <a:off x="3311525" y="1530706"/>
            <a:ext cx="2532063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1" hasCustomPrompt="1"/>
          </p:nvPr>
        </p:nvSpPr>
        <p:spPr>
          <a:xfrm>
            <a:off x="6103938" y="1530706"/>
            <a:ext cx="2540000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04825" y="260351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 smtClean="0"/>
              <a:t>Optionale Zeile zur Anzeige des Kapitels</a:t>
            </a:r>
            <a:endParaRPr lang="de-DE" noProof="0" dirty="0"/>
          </a:p>
        </p:txBody>
      </p:sp>
      <p:sp>
        <p:nvSpPr>
          <p:cNvPr id="21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802AF7BB-BBA3-4B4D-8B4A-5ADE5AC70DF1}" type="datetime1">
              <a:rPr lang="de-DE" noProof="0" smtClean="0"/>
              <a:t>17.06.2020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796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zeilig Bild und Inhalt 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7607300" cy="66463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4825" y="4089068"/>
            <a:ext cx="2554288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1525" y="4089068"/>
            <a:ext cx="2532063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103938" y="4089068"/>
            <a:ext cx="2540000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4825" y="1540013"/>
            <a:ext cx="2554288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3311525" y="1540013"/>
            <a:ext cx="2532063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6103938" y="1540013"/>
            <a:ext cx="2540000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04825" y="260351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 smtClean="0"/>
              <a:t>Optionale Zeile zur Anzeige des Kapitels</a:t>
            </a:r>
            <a:endParaRPr lang="de-DE" noProof="0" dirty="0"/>
          </a:p>
        </p:txBody>
      </p:sp>
      <p:sp>
        <p:nvSpPr>
          <p:cNvPr id="21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55040173-08C2-474D-9FEA-4F8976AE6717}" type="datetime1">
              <a:rPr lang="de-DE" noProof="0" smtClean="0"/>
              <a:t>17.06.2020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366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zeilig Bild und Inhalt 4-spaltig Typ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7607300" cy="66463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4826" y="3830775"/>
            <a:ext cx="1784350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2547938" y="1538114"/>
            <a:ext cx="1766887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4565595" y="3830775"/>
            <a:ext cx="1798694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4826" y="1540011"/>
            <a:ext cx="1784350" cy="1788998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2547938" y="3831139"/>
            <a:ext cx="1766887" cy="1788998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4565595" y="1540011"/>
            <a:ext cx="1798694" cy="1788998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5" hasCustomPrompt="1"/>
          </p:nvPr>
        </p:nvSpPr>
        <p:spPr>
          <a:xfrm>
            <a:off x="6611939" y="1538114"/>
            <a:ext cx="1778000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26" hasCustomPrompt="1"/>
          </p:nvPr>
        </p:nvSpPr>
        <p:spPr>
          <a:xfrm>
            <a:off x="6611939" y="3831139"/>
            <a:ext cx="1777999" cy="1788998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04825" y="260351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 smtClean="0"/>
              <a:t>Optionale Zeile zur Anzeige des Kapitels</a:t>
            </a:r>
            <a:endParaRPr lang="de-DE" noProof="0" dirty="0"/>
          </a:p>
        </p:txBody>
      </p:sp>
      <p:sp>
        <p:nvSpPr>
          <p:cNvPr id="22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13FFF0E-BEB6-4FD2-9300-BAE985DEC3C3}" type="datetime1">
              <a:rPr lang="de-DE" noProof="0" smtClean="0"/>
              <a:t>17.06.2020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830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zeilig Bild und Inhalt 4-spaltig Typ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7607300" cy="66463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4826" y="3830400"/>
            <a:ext cx="1784350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2547938" y="3830400"/>
            <a:ext cx="1766887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4565595" y="3830400"/>
            <a:ext cx="1798694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4826" y="1540800"/>
            <a:ext cx="1784350" cy="1788998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2547938" y="1540800"/>
            <a:ext cx="1766887" cy="1788998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4565595" y="1540800"/>
            <a:ext cx="1798694" cy="1788998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5" hasCustomPrompt="1"/>
          </p:nvPr>
        </p:nvSpPr>
        <p:spPr>
          <a:xfrm>
            <a:off x="6611939" y="3830400"/>
            <a:ext cx="1778000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26" hasCustomPrompt="1"/>
          </p:nvPr>
        </p:nvSpPr>
        <p:spPr>
          <a:xfrm>
            <a:off x="6611939" y="1540800"/>
            <a:ext cx="1777999" cy="1788998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04825" y="260351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 smtClean="0"/>
              <a:t>Optionale Zeile zur Anzeige des Kapitels</a:t>
            </a:r>
            <a:endParaRPr lang="de-DE" noProof="0" dirty="0"/>
          </a:p>
        </p:txBody>
      </p:sp>
      <p:sp>
        <p:nvSpPr>
          <p:cNvPr id="22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8E84AC53-0775-458F-8051-971865A44E8D}" type="datetime1">
              <a:rPr lang="de-DE" noProof="0" smtClean="0"/>
              <a:t>17.06.2020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50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JOBS\19_DMCGROUP\PP_AKTUELL_2014\RES\16zu9_Grid_PNG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-1588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905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5341939" y="6929"/>
            <a:ext cx="3302000" cy="4839244"/>
          </a:xfrm>
          <a:solidFill>
            <a:srgbClr val="EFE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5341937" cy="6352030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2288" y="3308350"/>
            <a:ext cx="3041650" cy="1561604"/>
          </a:xfrm>
          <a:prstGeom prst="rect">
            <a:avLst/>
          </a:prstGeom>
        </p:spPr>
        <p:txBody>
          <a:bodyPr rIns="18000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cap="none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 smtClean="0"/>
              <a:t>Untertitel</a:t>
            </a:r>
          </a:p>
          <a:p>
            <a:pPr lvl="1"/>
            <a:r>
              <a:rPr lang="de-DE" noProof="0" dirty="0" smtClean="0"/>
              <a:t>Text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73526" y="765498"/>
            <a:ext cx="4570414" cy="2520280"/>
          </a:xfrm>
        </p:spPr>
        <p:txBody>
          <a:bodyPr/>
          <a:lstStyle>
            <a:lvl1pPr>
              <a:defRPr sz="3600">
                <a:solidFill>
                  <a:srgbClr val="007D8C"/>
                </a:solidFill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pic>
        <p:nvPicPr>
          <p:cNvPr id="8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250" y="5843102"/>
            <a:ext cx="2034974" cy="50892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324322" y="6382122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6341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A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5341939" y="6929"/>
            <a:ext cx="3302000" cy="4839244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5341937" cy="6352030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2288" y="3308350"/>
            <a:ext cx="3041650" cy="1561604"/>
          </a:xfrm>
          <a:prstGeom prst="rect">
            <a:avLst/>
          </a:prstGeom>
        </p:spPr>
        <p:txBody>
          <a:bodyPr rIns="18000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cap="none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 smtClean="0"/>
              <a:t>Untertitel</a:t>
            </a:r>
          </a:p>
          <a:p>
            <a:pPr lvl="1"/>
            <a:r>
              <a:rPr lang="de-DE" noProof="0" dirty="0" smtClean="0"/>
              <a:t>Text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3175" y="765498"/>
            <a:ext cx="4830764" cy="2520280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pic>
        <p:nvPicPr>
          <p:cNvPr id="8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250" y="5843102"/>
            <a:ext cx="2034974" cy="50892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324322" y="6382122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61010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-1" y="1"/>
            <a:ext cx="3813175" cy="6364287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3813175" y="6929"/>
            <a:ext cx="3560763" cy="4573009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4824" y="3314700"/>
            <a:ext cx="3059113" cy="205931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cap="none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 smtClean="0"/>
              <a:t>Untertitel</a:t>
            </a:r>
          </a:p>
          <a:p>
            <a:pPr lvl="1"/>
            <a:r>
              <a:rPr lang="de-DE" noProof="0" dirty="0" smtClean="0"/>
              <a:t>Text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825" y="765498"/>
            <a:ext cx="5859463" cy="2304256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250" y="5843102"/>
            <a:ext cx="2034974" cy="50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13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-1" y="1"/>
            <a:ext cx="3813175" cy="6352029"/>
          </a:xfrm>
          <a:solidFill>
            <a:srgbClr val="496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3813175" y="6929"/>
            <a:ext cx="3560763" cy="4573009"/>
          </a:xfrm>
          <a:solidFill>
            <a:srgbClr val="CAD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4824" y="3314700"/>
            <a:ext cx="3059113" cy="205931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 smtClean="0"/>
              <a:t>Untertitel</a:t>
            </a:r>
          </a:p>
          <a:p>
            <a:pPr lvl="1"/>
            <a:r>
              <a:rPr lang="de-DE" noProof="0" dirty="0" smtClean="0"/>
              <a:t>Text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825" y="765498"/>
            <a:ext cx="5859463" cy="2304256"/>
          </a:xfrm>
        </p:spPr>
        <p:txBody>
          <a:bodyPr/>
          <a:lstStyle>
            <a:lvl1pPr>
              <a:defRPr sz="3600">
                <a:solidFill>
                  <a:schemeClr val="accent5"/>
                </a:solidFill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250" y="5843102"/>
            <a:ext cx="2034974" cy="50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4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9"/>
            <a:ext cx="1273174" cy="5842775"/>
          </a:xfrm>
          <a:solidFill>
            <a:srgbClr val="D7D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09938" y="1030288"/>
            <a:ext cx="5334000" cy="4819416"/>
          </a:xfrm>
          <a:prstGeom prst="rect">
            <a:avLst/>
          </a:prstGeom>
        </p:spPr>
        <p:txBody>
          <a:bodyPr wrap="square" tIns="0"/>
          <a:lstStyle>
            <a:lvl1pPr marL="0" algn="l" defTabSz="1219170" rtl="0" eaLnBrk="1" latinLnBrk="0" hangingPunct="1">
              <a:spcAft>
                <a:spcPts val="4800"/>
              </a:spcAft>
              <a:defRPr lang="de-DE" sz="1600" b="1" kern="1200" cap="none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01</a:t>
            </a:r>
          </a:p>
          <a:p>
            <a:pPr marL="0" marR="0" lvl="1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02</a:t>
            </a:r>
          </a:p>
          <a:p>
            <a:pPr marL="0" marR="0" lvl="2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03</a:t>
            </a:r>
          </a:p>
          <a:p>
            <a:pPr marL="0" marR="0" lvl="3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04</a:t>
            </a:r>
          </a:p>
          <a:p>
            <a:pPr marL="0" marR="0" lvl="4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05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000" y="768350"/>
            <a:ext cx="2678046" cy="4389636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11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27C36CD-E7CA-4B6E-9B70-659F651F21A0}" type="datetime1">
              <a:rPr lang="de-DE" noProof="0" smtClean="0"/>
              <a:t>17.06.2020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65134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 mit Freistel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2552700"/>
            <a:ext cx="4314825" cy="3325366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4314825" y="1530705"/>
            <a:ext cx="4830762" cy="4839820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4824" y="3560763"/>
            <a:ext cx="3562351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600" cap="none" baseline="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lnSpc>
                <a:spcPct val="100000"/>
              </a:lnSpc>
              <a:defRPr sz="1200"/>
            </a:lvl6pPr>
            <a:lvl7pPr>
              <a:lnSpc>
                <a:spcPct val="100000"/>
              </a:lnSpc>
              <a:defRPr sz="1200"/>
            </a:lvl7pPr>
            <a:lvl8pPr>
              <a:lnSpc>
                <a:spcPct val="100000"/>
              </a:lnSpc>
              <a:defRPr sz="11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de-DE" noProof="0" dirty="0" smtClean="0"/>
              <a:t>01</a:t>
            </a:r>
          </a:p>
          <a:p>
            <a:pPr lvl="1"/>
            <a:r>
              <a:rPr lang="de-DE" noProof="0" dirty="0" smtClean="0"/>
              <a:t>02</a:t>
            </a:r>
          </a:p>
          <a:p>
            <a:pPr lvl="2"/>
            <a:r>
              <a:rPr lang="de-DE" noProof="0" dirty="0" smtClean="0"/>
              <a:t>03</a:t>
            </a:r>
          </a:p>
          <a:p>
            <a:pPr lvl="3"/>
            <a:r>
              <a:rPr lang="de-DE" noProof="0" dirty="0" smtClean="0"/>
              <a:t>04</a:t>
            </a:r>
          </a:p>
          <a:p>
            <a:pPr lvl="4"/>
            <a:r>
              <a:rPr lang="de-DE" noProof="0" dirty="0" smtClean="0"/>
              <a:t>05</a:t>
            </a:r>
          </a:p>
          <a:p>
            <a:pPr lvl="5"/>
            <a:r>
              <a:rPr lang="de-DE" noProof="0" dirty="0" smtClean="0"/>
              <a:t>06</a:t>
            </a:r>
          </a:p>
          <a:p>
            <a:pPr lvl="6"/>
            <a:r>
              <a:rPr lang="de-DE" noProof="0" dirty="0" smtClean="0"/>
              <a:t>07</a:t>
            </a:r>
          </a:p>
          <a:p>
            <a:pPr lvl="7"/>
            <a:r>
              <a:rPr lang="de-DE" noProof="0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504824" y="0"/>
            <a:ext cx="5859464" cy="3308349"/>
          </a:xfrm>
        </p:spPr>
        <p:txBody>
          <a:bodyPr tIns="216000"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13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0956948-2691-4BD7-8B27-BB5218F78FF8}" type="datetime1">
              <a:rPr lang="de-DE" noProof="0" smtClean="0"/>
              <a:t>17.06.2020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58444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9"/>
            <a:ext cx="3816480" cy="5842775"/>
          </a:xfrm>
          <a:solidFill>
            <a:srgbClr val="EFE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3815425" y="1028701"/>
            <a:ext cx="5330162" cy="5341826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4824" y="3560763"/>
            <a:ext cx="3059113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600" cap="none" baseline="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lnSpc>
                <a:spcPct val="100000"/>
              </a:lnSpc>
              <a:defRPr sz="1200"/>
            </a:lvl6pPr>
            <a:lvl7pPr>
              <a:lnSpc>
                <a:spcPct val="100000"/>
              </a:lnSpc>
              <a:defRPr sz="1200"/>
            </a:lvl7pPr>
            <a:lvl8pPr>
              <a:lnSpc>
                <a:spcPct val="100000"/>
              </a:lnSpc>
              <a:defRPr sz="11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de-DE" noProof="0" dirty="0" smtClean="0"/>
              <a:t>01</a:t>
            </a:r>
          </a:p>
          <a:p>
            <a:pPr lvl="1"/>
            <a:r>
              <a:rPr lang="de-DE" noProof="0" dirty="0" smtClean="0"/>
              <a:t>02</a:t>
            </a:r>
          </a:p>
          <a:p>
            <a:pPr lvl="2"/>
            <a:r>
              <a:rPr lang="de-DE" noProof="0" dirty="0" smtClean="0"/>
              <a:t>03</a:t>
            </a:r>
          </a:p>
          <a:p>
            <a:pPr lvl="3"/>
            <a:r>
              <a:rPr lang="de-DE" noProof="0" dirty="0" smtClean="0"/>
              <a:t>04</a:t>
            </a:r>
          </a:p>
          <a:p>
            <a:pPr lvl="4"/>
            <a:r>
              <a:rPr lang="de-DE" noProof="0" dirty="0" smtClean="0"/>
              <a:t>05</a:t>
            </a:r>
          </a:p>
          <a:p>
            <a:pPr lvl="5"/>
            <a:r>
              <a:rPr lang="de-DE" noProof="0" dirty="0" smtClean="0"/>
              <a:t>06</a:t>
            </a:r>
          </a:p>
          <a:p>
            <a:pPr lvl="6"/>
            <a:r>
              <a:rPr lang="de-DE" noProof="0" dirty="0" smtClean="0"/>
              <a:t>07</a:t>
            </a:r>
          </a:p>
          <a:p>
            <a:pPr lvl="7"/>
            <a:r>
              <a:rPr lang="de-DE" noProof="0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504825" y="0"/>
            <a:ext cx="5859463" cy="3308351"/>
          </a:xfrm>
        </p:spPr>
        <p:txBody>
          <a:bodyPr tIns="216000"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13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9283854-3974-4686-B267-AEC5C7E02876}" type="datetime1">
              <a:rPr lang="de-DE" noProof="0" smtClean="0"/>
              <a:t>17.06.2020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500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 descr="Standard-Headline" title="Standard-Headline"/>
          <p:cNvSpPr>
            <a:spLocks noGrp="1"/>
          </p:cNvSpPr>
          <p:nvPr>
            <p:ph type="title"/>
          </p:nvPr>
        </p:nvSpPr>
        <p:spPr>
          <a:xfrm>
            <a:off x="501927" y="444427"/>
            <a:ext cx="6865661" cy="32392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2627" y="6369051"/>
            <a:ext cx="4085053" cy="12535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5202" y="6493950"/>
            <a:ext cx="399663" cy="36563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r">
              <a:defRPr sz="800" b="0">
                <a:solidFill>
                  <a:schemeClr val="tx1"/>
                </a:solidFill>
              </a:defRPr>
            </a:lvl1pPr>
          </a:lstStyle>
          <a:p>
            <a:fld id="{61201FF1-C63B-412E-ABF0-3D0E918900AC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83" name="Gerade Verbindung 182"/>
          <p:cNvCxnSpPr/>
          <p:nvPr/>
        </p:nvCxnSpPr>
        <p:spPr>
          <a:xfrm>
            <a:off x="4572794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183"/>
          <p:cNvCxnSpPr/>
          <p:nvPr/>
        </p:nvCxnSpPr>
        <p:spPr>
          <a:xfrm>
            <a:off x="502628" y="-217905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184"/>
          <p:cNvCxnSpPr/>
          <p:nvPr/>
        </p:nvCxnSpPr>
        <p:spPr>
          <a:xfrm>
            <a:off x="2546816" y="-206475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/>
          <p:cNvCxnSpPr/>
          <p:nvPr/>
        </p:nvCxnSpPr>
        <p:spPr>
          <a:xfrm>
            <a:off x="6609676" y="-213831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186"/>
          <p:cNvCxnSpPr/>
          <p:nvPr/>
        </p:nvCxnSpPr>
        <p:spPr>
          <a:xfrm>
            <a:off x="8645566" y="-202665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01927" y="6494401"/>
            <a:ext cx="11185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Allianz </a:t>
            </a:r>
            <a:endParaRPr lang="de-DE" sz="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8" name="Gerade Verbindung 117"/>
          <p:cNvCxnSpPr/>
          <p:nvPr/>
        </p:nvCxnSpPr>
        <p:spPr>
          <a:xfrm flipH="1">
            <a:off x="-235201" y="1273175"/>
            <a:ext cx="162067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501927" y="1274400"/>
            <a:ext cx="8142011" cy="4837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01</a:t>
            </a:r>
          </a:p>
          <a:p>
            <a:pPr lvl="1"/>
            <a:r>
              <a:rPr lang="de-DE" dirty="0" smtClean="0"/>
              <a:t>02</a:t>
            </a:r>
          </a:p>
          <a:p>
            <a:pPr lvl="2"/>
            <a:r>
              <a:rPr lang="de-DE" dirty="0" smtClean="0"/>
              <a:t>03</a:t>
            </a:r>
          </a:p>
          <a:p>
            <a:pPr lvl="3"/>
            <a:r>
              <a:rPr lang="de-DE" dirty="0" smtClean="0"/>
              <a:t>04</a:t>
            </a:r>
          </a:p>
          <a:p>
            <a:pPr lvl="4"/>
            <a:r>
              <a:rPr lang="de-DE" dirty="0" smtClean="0"/>
              <a:t>05</a:t>
            </a:r>
          </a:p>
          <a:p>
            <a:pPr lvl="5"/>
            <a:r>
              <a:rPr lang="de-DE" dirty="0" smtClean="0"/>
              <a:t>06</a:t>
            </a:r>
          </a:p>
          <a:p>
            <a:pPr lvl="6"/>
            <a:r>
              <a:rPr lang="de-DE" dirty="0" smtClean="0"/>
              <a:t>07</a:t>
            </a:r>
          </a:p>
          <a:p>
            <a:pPr lvl="7"/>
            <a:r>
              <a:rPr lang="de-DE" dirty="0" smtClean="0"/>
              <a:t>08</a:t>
            </a:r>
          </a:p>
          <a:p>
            <a:pPr lvl="8"/>
            <a:r>
              <a:rPr lang="de-DE" dirty="0" smtClean="0"/>
              <a:t>09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"/>
          </p:nvPr>
        </p:nvSpPr>
        <p:spPr>
          <a:xfrm>
            <a:off x="972394" y="6494399"/>
            <a:ext cx="1691060" cy="1231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B0B76A45-EE22-4916-8337-473E2802E4AE}" type="datetime1">
              <a:rPr lang="de-DE" smtClean="0"/>
              <a:t>17.06.2020</a:t>
            </a:fld>
            <a:endParaRPr lang="de-DE" dirty="0"/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-235201" y="1529080"/>
            <a:ext cx="162067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4572093" y="689379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01927" y="6891893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2546115" y="6903323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6608975" y="6895967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8644865" y="6907133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68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4" r:id="rId2"/>
    <p:sldLayoutId id="2147483740" r:id="rId3"/>
    <p:sldLayoutId id="2147483772" r:id="rId4"/>
    <p:sldLayoutId id="2147483702" r:id="rId5"/>
    <p:sldLayoutId id="2147483771" r:id="rId6"/>
    <p:sldLayoutId id="2147483706" r:id="rId7"/>
    <p:sldLayoutId id="2147483710" r:id="rId8"/>
    <p:sldLayoutId id="2147483708" r:id="rId9"/>
    <p:sldLayoutId id="2147483714" r:id="rId10"/>
    <p:sldLayoutId id="2147483716" r:id="rId11"/>
    <p:sldLayoutId id="2147483745" r:id="rId12"/>
    <p:sldLayoutId id="2147483768" r:id="rId13"/>
    <p:sldLayoutId id="2147483769" r:id="rId14"/>
    <p:sldLayoutId id="2147483762" r:id="rId15"/>
    <p:sldLayoutId id="2147483770" r:id="rId16"/>
    <p:sldLayoutId id="2147483766" r:id="rId17"/>
    <p:sldLayoutId id="2147483739" r:id="rId18"/>
    <p:sldLayoutId id="2147483719" r:id="rId19"/>
    <p:sldLayoutId id="2147483767" r:id="rId20"/>
    <p:sldLayoutId id="2147483748" r:id="rId21"/>
    <p:sldLayoutId id="2147483724" r:id="rId22"/>
    <p:sldLayoutId id="2147483725" r:id="rId23"/>
    <p:sldLayoutId id="2147483726" r:id="rId24"/>
    <p:sldLayoutId id="2147483729" r:id="rId25"/>
    <p:sldLayoutId id="2147483742" r:id="rId26"/>
    <p:sldLayoutId id="2147483733" r:id="rId27"/>
  </p:sldLayoutIdLst>
  <p:timing>
    <p:tnLst>
      <p:par>
        <p:cTn id="1" dur="indefinite" restart="never" nodeType="tmRoot"/>
      </p:par>
    </p:tnLst>
  </p:timing>
  <p:hf hdr="0"/>
  <p:txStyles>
    <p:titleStyle>
      <a:lvl1pPr algn="l" defTabSz="1219170" rtl="0" eaLnBrk="1" latinLnBrk="0" hangingPunct="1">
        <a:spcBef>
          <a:spcPct val="0"/>
        </a:spcBef>
        <a:buNone/>
        <a:defRPr sz="2600" b="1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600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179388" marR="0" indent="-179388" algn="l" defTabSz="1219170" rtl="0" eaLnBrk="1" fontAlgn="auto" latinLnBrk="0" hangingPunct="1">
        <a:lnSpc>
          <a:spcPct val="100000"/>
        </a:lnSpc>
        <a:spcBef>
          <a:spcPts val="200"/>
        </a:spcBef>
        <a:spcAft>
          <a:spcPts val="200"/>
        </a:spcAft>
        <a:buClrTx/>
        <a:buSzTx/>
        <a:buFont typeface="Arial" panose="020B0604020202020204" pitchFamily="34" charset="0"/>
        <a:buChar char="•"/>
        <a:tabLst/>
        <a:defRPr lang="en-GB" sz="16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54013" indent="-179388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237061" indent="-237061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tx1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9388" indent="-179388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22764" indent="-122764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+mj-lt"/>
        <a:buAutoNum type="arabicParenR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 smtClean="0"/>
              <a:t>Tag 2: </a:t>
            </a:r>
            <a:r>
              <a:rPr lang="de-AT" dirty="0"/>
              <a:t/>
            </a:r>
            <a:br>
              <a:rPr lang="de-AT" dirty="0"/>
            </a:br>
            <a:r>
              <a:rPr lang="de-AT" dirty="0" smtClean="0"/>
              <a:t>Vertiefung HTML, Vertiefung CSS</a:t>
            </a:r>
            <a:r>
              <a:rPr lang="de-AT" dirty="0"/>
              <a:t/>
            </a:r>
            <a:br>
              <a:rPr lang="de-AT" dirty="0"/>
            </a:br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r>
              <a:rPr lang="de-AT" sz="1200" dirty="0" smtClean="0"/>
              <a:t>Moritz Hipper</a:t>
            </a:r>
            <a:endParaRPr lang="de-AT" sz="1200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/>
              <a:t>Schulung</a:t>
            </a:r>
            <a:r>
              <a:rPr lang="de-DE" sz="2800" dirty="0" smtClean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Web-Entwicklung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80306" y="6382122"/>
            <a:ext cx="1656184" cy="477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24307717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CSS Vertiefung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man es einbindet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3"/>
          </p:nvPr>
        </p:nvSpPr>
        <p:spPr>
          <a:xfrm>
            <a:off x="504825" y="1530350"/>
            <a:ext cx="8139114" cy="48401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>
                <a:sym typeface="Wingdings" panose="05000000000000000000" pitchFamily="2" charset="2"/>
              </a:rPr>
              <a:t>Inline</a:t>
            </a:r>
            <a:r>
              <a:rPr lang="de-DE" dirty="0" smtClean="0">
                <a:sym typeface="Wingdings" panose="05000000000000000000" pitchFamily="2" charset="2"/>
              </a:rPr>
              <a:t/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 wird in dem HTML-Attribut 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	STYLE platziert</a:t>
            </a:r>
          </a:p>
          <a:p>
            <a:pPr lvl="1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	</a:t>
            </a:r>
            <a:endParaRPr lang="de-DE" dirty="0">
              <a:sym typeface="Wingdings" panose="05000000000000000000" pitchFamily="2" charset="2"/>
            </a:endParaRPr>
          </a:p>
          <a:p>
            <a:pPr lvl="1" indent="0">
              <a:buNone/>
            </a:pPr>
            <a:endParaRPr lang="de-DE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>
                <a:sym typeface="Wingdings" panose="05000000000000000000" pitchFamily="2" charset="2"/>
              </a:rPr>
              <a:t>Intern</a:t>
            </a:r>
            <a:r>
              <a:rPr lang="de-DE" dirty="0" smtClean="0">
                <a:sym typeface="Wingdings" panose="05000000000000000000" pitchFamily="2" charset="2"/>
              </a:rPr>
              <a:t/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 wird in dem STYLE – Element 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	innerhalb des HEAD – Elements 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	platziert</a:t>
            </a:r>
          </a:p>
          <a:p>
            <a:endParaRPr lang="de-DE" dirty="0" smtClean="0">
              <a:sym typeface="Wingdings" panose="05000000000000000000" pitchFamily="2" charset="2"/>
            </a:endParaRPr>
          </a:p>
          <a:p>
            <a:endParaRPr lang="de-DE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>
                <a:sym typeface="Wingdings" panose="05000000000000000000" pitchFamily="2" charset="2"/>
              </a:rPr>
              <a:t>Extern</a:t>
            </a:r>
            <a:r>
              <a:rPr lang="de-DE" dirty="0" smtClean="0">
                <a:sym typeface="Wingdings" panose="05000000000000000000" pitchFamily="2" charset="2"/>
              </a:rPr>
              <a:t/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 wird in externe Datei platziert, welche im HEAD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	in das HTML importiert wird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Als </a:t>
            </a:r>
            <a:r>
              <a:rPr lang="de-DE" b="1" dirty="0" smtClean="0">
                <a:sym typeface="Wingdings" panose="05000000000000000000" pitchFamily="2" charset="2"/>
              </a:rPr>
              <a:t>Mischlösung </a:t>
            </a:r>
            <a:r>
              <a:rPr lang="de-DE" dirty="0" smtClean="0">
                <a:sym typeface="Wingdings" panose="05000000000000000000" pitchFamily="2" charset="2"/>
              </a:rPr>
              <a:t/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 CASCADING Style 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/>
            </a:r>
            <a:br>
              <a:rPr lang="de-DE" dirty="0" smtClean="0">
                <a:sym typeface="Wingdings" panose="05000000000000000000" pitchFamily="2" charset="2"/>
              </a:rPr>
            </a:br>
            <a:endParaRPr lang="de-DE" dirty="0" smtClean="0">
              <a:sym typeface="Wingdings" panose="05000000000000000000" pitchFamily="2" charset="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1753394"/>
            <a:ext cx="4105275" cy="819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594" y="2667794"/>
            <a:ext cx="2686050" cy="1733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5775"/>
          <a:stretch/>
        </p:blipFill>
        <p:spPr bwMode="auto">
          <a:xfrm>
            <a:off x="3886994" y="5284392"/>
            <a:ext cx="4756002" cy="381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6588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CSS Vertiefung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Selektoren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3"/>
          </p:nvPr>
        </p:nvSpPr>
        <p:spPr>
          <a:xfrm>
            <a:off x="472280" y="1530350"/>
            <a:ext cx="7300914" cy="48401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>
                <a:sym typeface="Wingdings" panose="05000000000000000000" pitchFamily="2" charset="2"/>
              </a:rPr>
              <a:t>Legen Fest, auf </a:t>
            </a:r>
            <a:r>
              <a:rPr lang="de-DE" sz="1800" b="1" dirty="0" smtClean="0">
                <a:sym typeface="Wingdings" panose="05000000000000000000" pitchFamily="2" charset="2"/>
              </a:rPr>
              <a:t>welche HTML-Elemente</a:t>
            </a:r>
            <a:r>
              <a:rPr lang="de-DE" sz="1800" dirty="0" smtClean="0">
                <a:sym typeface="Wingdings" panose="05000000000000000000" pitchFamily="2" charset="2"/>
              </a:rPr>
              <a:t> der </a:t>
            </a:r>
            <a:r>
              <a:rPr lang="de-DE" sz="1800" b="1" dirty="0" smtClean="0">
                <a:sym typeface="Wingdings" panose="05000000000000000000" pitchFamily="2" charset="2"/>
              </a:rPr>
              <a:t>Style </a:t>
            </a:r>
            <a:r>
              <a:rPr lang="de-DE" sz="1800" dirty="0" smtClean="0">
                <a:sym typeface="Wingdings" panose="05000000000000000000" pitchFamily="2" charset="2"/>
              </a:rPr>
              <a:t>angewandt wird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b="1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b="1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 smtClean="0">
                <a:sym typeface="Wingdings" panose="05000000000000000000" pitchFamily="2" charset="2"/>
              </a:rPr>
              <a:t>Universell </a:t>
            </a:r>
            <a:br>
              <a:rPr lang="de-DE" sz="1800" b="1" dirty="0" smtClean="0">
                <a:sym typeface="Wingdings" panose="05000000000000000000" pitchFamily="2" charset="2"/>
              </a:rPr>
            </a:br>
            <a:r>
              <a:rPr lang="de-DE" sz="1800" dirty="0" smtClean="0">
                <a:latin typeface="Andale Mono" panose="020B0509000000000004" pitchFamily="49" charset="0"/>
                <a:sym typeface="Wingdings" panose="05000000000000000000" pitchFamily="2" charset="2"/>
              </a:rPr>
              <a:t>* {</a:t>
            </a:r>
            <a:br>
              <a:rPr lang="de-DE" sz="1800" dirty="0" smtClean="0">
                <a:latin typeface="Andale Mono" panose="020B0509000000000004" pitchFamily="49" charset="0"/>
                <a:sym typeface="Wingdings" panose="05000000000000000000" pitchFamily="2" charset="2"/>
              </a:rPr>
            </a:br>
            <a:r>
              <a:rPr lang="de-DE" sz="1800" dirty="0" smtClean="0">
                <a:latin typeface="Andale Mono" panose="020B0509000000000004" pitchFamily="49" charset="0"/>
                <a:sym typeface="Wingdings" panose="05000000000000000000" pitchFamily="2" charset="2"/>
              </a:rPr>
              <a:t>	//</a:t>
            </a:r>
            <a:r>
              <a:rPr lang="de-DE" sz="1800" dirty="0" err="1" smtClean="0">
                <a:latin typeface="Andale Mono" panose="020B0509000000000004" pitchFamily="49" charset="0"/>
                <a:sym typeface="Wingdings" panose="05000000000000000000" pitchFamily="2" charset="2"/>
              </a:rPr>
              <a:t>styles</a:t>
            </a:r>
            <a:r>
              <a:rPr lang="de-DE" sz="1800" dirty="0" smtClean="0">
                <a:latin typeface="Andale Mono" panose="020B0509000000000004" pitchFamily="49" charset="0"/>
                <a:sym typeface="Wingdings" panose="05000000000000000000" pitchFamily="2" charset="2"/>
              </a:rPr>
              <a:t/>
            </a:r>
            <a:br>
              <a:rPr lang="de-DE" sz="1800" dirty="0" smtClean="0">
                <a:latin typeface="Andale Mono" panose="020B0509000000000004" pitchFamily="49" charset="0"/>
                <a:sym typeface="Wingdings" panose="05000000000000000000" pitchFamily="2" charset="2"/>
              </a:rPr>
            </a:br>
            <a:r>
              <a:rPr lang="de-DE" sz="1800" dirty="0" smtClean="0">
                <a:latin typeface="Andale Mono" panose="020B0509000000000004" pitchFamily="49" charset="0"/>
                <a:sym typeface="Wingdings" panose="05000000000000000000" pitchFamily="2" charset="2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 smtClean="0">
              <a:latin typeface="Andale Mono" panose="020B0509000000000004" pitchFamily="49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 smtClean="0">
                <a:sym typeface="Wingdings" panose="05000000000000000000" pitchFamily="2" charset="2"/>
              </a:rPr>
              <a:t>Element - Typ</a:t>
            </a:r>
            <a:br>
              <a:rPr lang="de-DE" sz="1800" b="1" dirty="0" smtClean="0">
                <a:sym typeface="Wingdings" panose="05000000000000000000" pitchFamily="2" charset="2"/>
              </a:rPr>
            </a:br>
            <a:r>
              <a:rPr lang="de-DE" sz="1800" dirty="0" err="1">
                <a:latin typeface="Andale Mono" panose="020B0509000000000004" pitchFamily="49" charset="0"/>
                <a:sym typeface="Wingdings" panose="05000000000000000000" pitchFamily="2" charset="2"/>
              </a:rPr>
              <a:t>input</a:t>
            </a:r>
            <a:r>
              <a:rPr lang="de-DE" sz="1800" dirty="0">
                <a:latin typeface="Andale Mono" panose="020B0509000000000004" pitchFamily="49" charset="0"/>
                <a:sym typeface="Wingdings" panose="05000000000000000000" pitchFamily="2" charset="2"/>
              </a:rPr>
              <a:t> </a:t>
            </a:r>
            <a:r>
              <a:rPr lang="de-DE" sz="1800" dirty="0" smtClean="0">
                <a:latin typeface="Andale Mono" panose="020B0509000000000004" pitchFamily="49" charset="0"/>
                <a:sym typeface="Wingdings" panose="05000000000000000000" pitchFamily="2" charset="2"/>
              </a:rPr>
              <a:t>{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 smtClean="0">
              <a:latin typeface="Andale Mono" panose="020B0509000000000004" pitchFamily="49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 smtClean="0">
                <a:sym typeface="Wingdings" panose="05000000000000000000" pitchFamily="2" charset="2"/>
              </a:rPr>
              <a:t>Klasse </a:t>
            </a:r>
            <a:r>
              <a:rPr lang="de-DE" sz="1800" dirty="0" smtClean="0">
                <a:sym typeface="Wingdings" panose="05000000000000000000" pitchFamily="2" charset="2"/>
              </a:rPr>
              <a:t>(kombinierbar)</a:t>
            </a:r>
            <a:r>
              <a:rPr lang="de-DE" sz="1800" b="1" dirty="0" smtClean="0">
                <a:sym typeface="Wingdings" panose="05000000000000000000" pitchFamily="2" charset="2"/>
              </a:rPr>
              <a:t/>
            </a:r>
            <a:br>
              <a:rPr lang="de-DE" sz="1800" b="1" dirty="0" smtClean="0">
                <a:sym typeface="Wingdings" panose="05000000000000000000" pitchFamily="2" charset="2"/>
              </a:rPr>
            </a:br>
            <a:r>
              <a:rPr lang="de-DE" sz="1800" dirty="0">
                <a:latin typeface="Andale Mono" panose="020B0509000000000004" pitchFamily="49" charset="0"/>
                <a:sym typeface="Wingdings" panose="05000000000000000000" pitchFamily="2" charset="2"/>
              </a:rPr>
              <a:t>&lt;div </a:t>
            </a:r>
            <a:r>
              <a:rPr lang="de-DE" sz="1800" dirty="0" err="1">
                <a:latin typeface="Andale Mono" panose="020B0509000000000004" pitchFamily="49" charset="0"/>
                <a:sym typeface="Wingdings" panose="05000000000000000000" pitchFamily="2" charset="2"/>
              </a:rPr>
              <a:t>class</a:t>
            </a:r>
            <a:r>
              <a:rPr lang="de-DE" sz="1800" dirty="0">
                <a:latin typeface="Andale Mono" panose="020B0509000000000004" pitchFamily="49" charset="0"/>
                <a:sym typeface="Wingdings" panose="05000000000000000000" pitchFamily="2" charset="2"/>
              </a:rPr>
              <a:t>=„</a:t>
            </a:r>
            <a:r>
              <a:rPr lang="de-DE" sz="1800" dirty="0" err="1" smtClean="0">
                <a:latin typeface="Andale Mono" panose="020B0509000000000004" pitchFamily="49" charset="0"/>
                <a:sym typeface="Wingdings" panose="05000000000000000000" pitchFamily="2" charset="2"/>
              </a:rPr>
              <a:t>klassenname</a:t>
            </a:r>
            <a:r>
              <a:rPr lang="de-DE" sz="1800" dirty="0" smtClean="0">
                <a:latin typeface="Andale Mono" panose="020B0509000000000004" pitchFamily="49" charset="0"/>
                <a:sym typeface="Wingdings" panose="05000000000000000000" pitchFamily="2" charset="2"/>
              </a:rPr>
              <a:t> klassennamezwei“&gt; </a:t>
            </a:r>
            <a:r>
              <a:rPr lang="de-DE" sz="1800" dirty="0">
                <a:latin typeface="Andale Mono" panose="020B0509000000000004" pitchFamily="49" charset="0"/>
                <a:sym typeface="Wingdings" panose="05000000000000000000" pitchFamily="2" charset="2"/>
              </a:rPr>
              <a:t>…</a:t>
            </a:r>
            <a:r>
              <a:rPr lang="de-DE" sz="1800" b="1" dirty="0" smtClean="0">
                <a:sym typeface="Wingdings" panose="05000000000000000000" pitchFamily="2" charset="2"/>
              </a:rPr>
              <a:t/>
            </a:r>
            <a:br>
              <a:rPr lang="de-DE" sz="1800" b="1" dirty="0" smtClean="0">
                <a:sym typeface="Wingdings" panose="05000000000000000000" pitchFamily="2" charset="2"/>
              </a:rPr>
            </a:br>
            <a:r>
              <a:rPr lang="de-DE" sz="1800" dirty="0" smtClean="0">
                <a:latin typeface="Andale Mono" panose="020B0509000000000004" pitchFamily="49" charset="0"/>
                <a:sym typeface="Wingdings" panose="05000000000000000000" pitchFamily="2" charset="2"/>
              </a:rPr>
              <a:t>.</a:t>
            </a:r>
            <a:r>
              <a:rPr lang="de-DE" sz="1800" dirty="0" err="1" smtClean="0">
                <a:latin typeface="Andale Mono" panose="020B0509000000000004" pitchFamily="49" charset="0"/>
                <a:sym typeface="Wingdings" panose="05000000000000000000" pitchFamily="2" charset="2"/>
              </a:rPr>
              <a:t>klassenname</a:t>
            </a:r>
            <a:r>
              <a:rPr lang="de-DE" sz="1800" dirty="0" smtClean="0">
                <a:latin typeface="Andale Mono" panose="020B0509000000000004" pitchFamily="49" charset="0"/>
                <a:sym typeface="Wingdings" panose="05000000000000000000" pitchFamily="2" charset="2"/>
              </a:rPr>
              <a:t> {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 smtClean="0">
              <a:latin typeface="Andale Mono" panose="020B0509000000000004" pitchFamily="49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b="1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b="1" dirty="0">
              <a:sym typeface="Wingdings" panose="05000000000000000000" pitchFamily="2" charset="2"/>
            </a:endParaRPr>
          </a:p>
          <a:p>
            <a:r>
              <a:rPr lang="de-DE" sz="1800" b="1" dirty="0" smtClean="0">
                <a:sym typeface="Wingdings" panose="05000000000000000000" pitchFamily="2" charset="2"/>
              </a:rPr>
              <a:t/>
            </a:r>
            <a:br>
              <a:rPr lang="de-DE" sz="1800" b="1" dirty="0" smtClean="0">
                <a:sym typeface="Wingdings" panose="05000000000000000000" pitchFamily="2" charset="2"/>
              </a:rPr>
            </a:br>
            <a:endParaRPr lang="de-DE" sz="1800" b="1" dirty="0" smtClean="0">
              <a:sym typeface="Wingdings" panose="05000000000000000000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59287" y="2134394"/>
            <a:ext cx="4018261" cy="2084399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>
                <a:sym typeface="Wingdings" panose="05000000000000000000" pitchFamily="2" charset="2"/>
              </a:rPr>
              <a:t>Attribut: ID </a:t>
            </a:r>
            <a:br>
              <a:rPr lang="de-DE" sz="1800" b="1" dirty="0">
                <a:sym typeface="Wingdings" panose="05000000000000000000" pitchFamily="2" charset="2"/>
              </a:rPr>
            </a:br>
            <a:r>
              <a:rPr lang="de-DE" sz="1800" dirty="0">
                <a:latin typeface="Andale Mono" panose="020B0509000000000004" pitchFamily="49" charset="0"/>
                <a:sym typeface="Wingdings" panose="05000000000000000000" pitchFamily="2" charset="2"/>
              </a:rPr>
              <a:t>&lt;div </a:t>
            </a:r>
            <a:r>
              <a:rPr lang="de-DE" sz="1800" dirty="0" err="1">
                <a:latin typeface="Andale Mono" panose="020B0509000000000004" pitchFamily="49" charset="0"/>
                <a:sym typeface="Wingdings" panose="05000000000000000000" pitchFamily="2" charset="2"/>
              </a:rPr>
              <a:t>id</a:t>
            </a:r>
            <a:r>
              <a:rPr lang="de-DE" sz="1800" dirty="0">
                <a:latin typeface="Andale Mono" panose="020B0509000000000004" pitchFamily="49" charset="0"/>
                <a:sym typeface="Wingdings" panose="05000000000000000000" pitchFamily="2" charset="2"/>
              </a:rPr>
              <a:t>=„</a:t>
            </a:r>
            <a:r>
              <a:rPr lang="de-DE" sz="1800" dirty="0" err="1">
                <a:latin typeface="Andale Mono" panose="020B0509000000000004" pitchFamily="49" charset="0"/>
                <a:sym typeface="Wingdings" panose="05000000000000000000" pitchFamily="2" charset="2"/>
              </a:rPr>
              <a:t>idname</a:t>
            </a:r>
            <a:r>
              <a:rPr lang="de-DE" sz="1800" dirty="0">
                <a:latin typeface="Andale Mono" panose="020B0509000000000004" pitchFamily="49" charset="0"/>
                <a:sym typeface="Wingdings" panose="05000000000000000000" pitchFamily="2" charset="2"/>
              </a:rPr>
              <a:t>“&gt;</a:t>
            </a:r>
            <a:r>
              <a:rPr lang="de-DE" sz="1800" b="1" dirty="0">
                <a:sym typeface="Wingdings" panose="05000000000000000000" pitchFamily="2" charset="2"/>
              </a:rPr>
              <a:t/>
            </a:r>
            <a:br>
              <a:rPr lang="de-DE" sz="1800" b="1" dirty="0">
                <a:sym typeface="Wingdings" panose="05000000000000000000" pitchFamily="2" charset="2"/>
              </a:rPr>
            </a:br>
            <a:r>
              <a:rPr lang="de-DE" sz="1800" dirty="0">
                <a:latin typeface="Andale Mono" panose="020B0509000000000004" pitchFamily="49" charset="0"/>
                <a:sym typeface="Wingdings" panose="05000000000000000000" pitchFamily="2" charset="2"/>
              </a:rPr>
              <a:t>#</a:t>
            </a:r>
            <a:r>
              <a:rPr lang="de-DE" sz="1800" dirty="0" err="1">
                <a:latin typeface="Andale Mono" panose="020B0509000000000004" pitchFamily="49" charset="0"/>
                <a:sym typeface="Wingdings" panose="05000000000000000000" pitchFamily="2" charset="2"/>
              </a:rPr>
              <a:t>idname</a:t>
            </a:r>
            <a:r>
              <a:rPr lang="de-DE" sz="1800" dirty="0">
                <a:latin typeface="Andale Mono" panose="020B0509000000000004" pitchFamily="49" charset="0"/>
                <a:sym typeface="Wingdings" panose="05000000000000000000" pitchFamily="2" charset="2"/>
              </a:rPr>
              <a:t> {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Andale Mono" panose="020B0509000000000004" pitchFamily="49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>
                <a:sym typeface="Wingdings" panose="05000000000000000000" pitchFamily="2" charset="2"/>
              </a:rPr>
              <a:t>Attribut</a:t>
            </a:r>
            <a:br>
              <a:rPr lang="de-DE" sz="1800" b="1" dirty="0">
                <a:sym typeface="Wingdings" panose="05000000000000000000" pitchFamily="2" charset="2"/>
              </a:rPr>
            </a:br>
            <a:r>
              <a:rPr lang="de-DE" sz="1800" dirty="0" err="1">
                <a:latin typeface="Andale Mono" panose="020B0509000000000004" pitchFamily="49" charset="0"/>
                <a:sym typeface="Wingdings" panose="05000000000000000000" pitchFamily="2" charset="2"/>
              </a:rPr>
              <a:t>input</a:t>
            </a:r>
            <a:r>
              <a:rPr lang="de-DE" sz="1800" dirty="0">
                <a:latin typeface="Andale Mono" panose="020B0509000000000004" pitchFamily="49" charset="0"/>
                <a:sym typeface="Wingdings" panose="05000000000000000000" pitchFamily="2" charset="2"/>
              </a:rPr>
              <a:t>[type=„</a:t>
            </a:r>
            <a:r>
              <a:rPr lang="de-DE" sz="1800" dirty="0" err="1">
                <a:latin typeface="Andale Mono" panose="020B0509000000000004" pitchFamily="49" charset="0"/>
                <a:sym typeface="Wingdings" panose="05000000000000000000" pitchFamily="2" charset="2"/>
              </a:rPr>
              <a:t>password</a:t>
            </a:r>
            <a:r>
              <a:rPr lang="de-DE" sz="1800" dirty="0">
                <a:latin typeface="Andale Mono" panose="020B0509000000000004" pitchFamily="49" charset="0"/>
                <a:sym typeface="Wingdings" panose="05000000000000000000" pitchFamily="2" charset="2"/>
              </a:rPr>
              <a:t>“] { …</a:t>
            </a:r>
          </a:p>
          <a:p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37160157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CSS Vertiefung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5</a:t>
            </a:r>
            <a:endParaRPr lang="de-DE" dirty="0">
              <a:solidFill>
                <a:schemeClr val="accent5"/>
              </a:solidFill>
            </a:endParaRPr>
          </a:p>
        </p:txBody>
      </p:sp>
      <p:grpSp>
        <p:nvGrpSpPr>
          <p:cNvPr id="11" name="Gruppieren 1147"/>
          <p:cNvGrpSpPr/>
          <p:nvPr/>
        </p:nvGrpSpPr>
        <p:grpSpPr>
          <a:xfrm>
            <a:off x="7494588" y="5058965"/>
            <a:ext cx="990600" cy="1008857"/>
            <a:chOff x="5654675" y="2808288"/>
            <a:chExt cx="344488" cy="350837"/>
          </a:xfrm>
        </p:grpSpPr>
        <p:sp>
          <p:nvSpPr>
            <p:cNvPr id="12" name="Oval 379"/>
            <p:cNvSpPr>
              <a:spLocks noChangeArrowheads="1"/>
            </p:cNvSpPr>
            <p:nvPr/>
          </p:nvSpPr>
          <p:spPr bwMode="auto">
            <a:xfrm>
              <a:off x="5654675" y="2808288"/>
              <a:ext cx="344488" cy="350837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" name="Freeform 380"/>
            <p:cNvSpPr>
              <a:spLocks/>
            </p:cNvSpPr>
            <p:nvPr/>
          </p:nvSpPr>
          <p:spPr bwMode="auto">
            <a:xfrm>
              <a:off x="5775325" y="2898775"/>
              <a:ext cx="103188" cy="169862"/>
            </a:xfrm>
            <a:custGeom>
              <a:avLst/>
              <a:gdLst>
                <a:gd name="T0" fmla="*/ 13 w 17"/>
                <a:gd name="T1" fmla="*/ 10 h 28"/>
                <a:gd name="T2" fmla="*/ 17 w 17"/>
                <a:gd name="T3" fmla="*/ 4 h 28"/>
                <a:gd name="T4" fmla="*/ 17 w 17"/>
                <a:gd name="T5" fmla="*/ 0 h 28"/>
                <a:gd name="T6" fmla="*/ 0 w 17"/>
                <a:gd name="T7" fmla="*/ 0 h 28"/>
                <a:gd name="T8" fmla="*/ 0 w 17"/>
                <a:gd name="T9" fmla="*/ 4 h 28"/>
                <a:gd name="T10" fmla="*/ 3 w 17"/>
                <a:gd name="T11" fmla="*/ 10 h 28"/>
                <a:gd name="T12" fmla="*/ 6 w 17"/>
                <a:gd name="T13" fmla="*/ 13 h 28"/>
                <a:gd name="T14" fmla="*/ 6 w 17"/>
                <a:gd name="T15" fmla="*/ 14 h 28"/>
                <a:gd name="T16" fmla="*/ 6 w 17"/>
                <a:gd name="T17" fmla="*/ 15 h 28"/>
                <a:gd name="T18" fmla="*/ 3 w 17"/>
                <a:gd name="T19" fmla="*/ 18 h 28"/>
                <a:gd name="T20" fmla="*/ 0 w 17"/>
                <a:gd name="T21" fmla="*/ 24 h 28"/>
                <a:gd name="T22" fmla="*/ 0 w 17"/>
                <a:gd name="T23" fmla="*/ 28 h 28"/>
                <a:gd name="T24" fmla="*/ 17 w 17"/>
                <a:gd name="T25" fmla="*/ 28 h 28"/>
                <a:gd name="T26" fmla="*/ 17 w 17"/>
                <a:gd name="T27" fmla="*/ 24 h 28"/>
                <a:gd name="T28" fmla="*/ 13 w 17"/>
                <a:gd name="T29" fmla="*/ 18 h 28"/>
                <a:gd name="T30" fmla="*/ 11 w 17"/>
                <a:gd name="T31" fmla="*/ 15 h 28"/>
                <a:gd name="T32" fmla="*/ 10 w 17"/>
                <a:gd name="T33" fmla="*/ 14 h 28"/>
                <a:gd name="T34" fmla="*/ 11 w 17"/>
                <a:gd name="T35" fmla="*/ 13 h 28"/>
                <a:gd name="T36" fmla="*/ 13 w 1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8">
                  <a:moveTo>
                    <a:pt x="13" y="10"/>
                  </a:moveTo>
                  <a:cubicBezTo>
                    <a:pt x="15" y="9"/>
                    <a:pt x="17" y="7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2" y="9"/>
                    <a:pt x="3" y="10"/>
                  </a:cubicBezTo>
                  <a:cubicBezTo>
                    <a:pt x="4" y="11"/>
                    <a:pt x="5" y="12"/>
                    <a:pt x="6" y="13"/>
                  </a:cubicBezTo>
                  <a:cubicBezTo>
                    <a:pt x="6" y="13"/>
                    <a:pt x="6" y="13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4" y="17"/>
                    <a:pt x="3" y="18"/>
                  </a:cubicBezTo>
                  <a:cubicBezTo>
                    <a:pt x="2" y="19"/>
                    <a:pt x="0" y="21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1"/>
                    <a:pt x="15" y="19"/>
                    <a:pt x="13" y="18"/>
                  </a:cubicBezTo>
                  <a:cubicBezTo>
                    <a:pt x="13" y="17"/>
                    <a:pt x="12" y="16"/>
                    <a:pt x="11" y="15"/>
                  </a:cubicBezTo>
                  <a:cubicBezTo>
                    <a:pt x="11" y="15"/>
                    <a:pt x="10" y="15"/>
                    <a:pt x="10" y="14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2" y="12"/>
                    <a:pt x="13" y="11"/>
                    <a:pt x="13" y="10"/>
                  </a:cubicBez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46516" y="6067822"/>
            <a:ext cx="1286744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/>
              <a:t>3</a:t>
            </a:r>
            <a:r>
              <a:rPr lang="de-DE" sz="1800" dirty="0" smtClean="0"/>
              <a:t>0 Minuten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05594" y="1143794"/>
            <a:ext cx="7772400" cy="1676400"/>
          </a:xfrm>
          <a:prstGeom prst="round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 smtClean="0"/>
          </a:p>
        </p:txBody>
      </p:sp>
      <p:sp>
        <p:nvSpPr>
          <p:cNvPr id="19" name="Inhaltsplatzhalter 12"/>
          <p:cNvSpPr>
            <a:spLocks noGrp="1"/>
          </p:cNvSpPr>
          <p:nvPr>
            <p:ph sz="quarter" idx="13"/>
          </p:nvPr>
        </p:nvSpPr>
        <p:spPr>
          <a:xfrm>
            <a:off x="504825" y="1296195"/>
            <a:ext cx="7420769" cy="2971799"/>
          </a:xfrm>
        </p:spPr>
        <p:txBody>
          <a:bodyPr/>
          <a:lstStyle/>
          <a:p>
            <a:pPr lvl="6"/>
            <a:r>
              <a:rPr lang="de-DE" sz="1600" dirty="0" smtClean="0"/>
              <a:t>Legt drei DIVs nebeneinander mit der höhe und breite 200px an.</a:t>
            </a:r>
          </a:p>
          <a:p>
            <a:pPr lvl="6"/>
            <a:r>
              <a:rPr lang="de-DE" sz="1600" dirty="0" smtClean="0"/>
              <a:t>Der Hintergrund des ersten ist grün, der des zweiten blau und der des dritten schwarz. </a:t>
            </a:r>
            <a:endParaRPr lang="de-DE" sz="1600" dirty="0"/>
          </a:p>
          <a:p>
            <a:pPr lvl="6"/>
            <a:r>
              <a:rPr lang="de-DE" sz="1600" dirty="0" smtClean="0"/>
              <a:t>Die Styles ersten DIVs ist inline deklariert, die des zweiten im dedizierten STYLE-Tag und die des dritten per </a:t>
            </a:r>
            <a:r>
              <a:rPr lang="de-DE" sz="1600" dirty="0" err="1" smtClean="0"/>
              <a:t>css</a:t>
            </a:r>
            <a:r>
              <a:rPr lang="de-DE" sz="1600" dirty="0" smtClean="0"/>
              <a:t>-Klasse in einer externen </a:t>
            </a:r>
            <a:r>
              <a:rPr lang="de-DE" sz="1600" dirty="0"/>
              <a:t>D</a:t>
            </a:r>
            <a:r>
              <a:rPr lang="de-DE" sz="1600" dirty="0" smtClean="0"/>
              <a:t>atei.</a:t>
            </a:r>
          </a:p>
          <a:p>
            <a:pPr lvl="6"/>
            <a:endParaRPr lang="de-DE" sz="1600" dirty="0"/>
          </a:p>
          <a:p>
            <a:pPr lvl="6"/>
            <a:endParaRPr lang="de-DE" sz="1600" dirty="0" smtClean="0"/>
          </a:p>
          <a:p>
            <a:pPr lvl="6"/>
            <a:r>
              <a:rPr lang="de-DE" sz="1600" i="1" dirty="0" smtClean="0"/>
              <a:t>! Legt die </a:t>
            </a:r>
            <a:r>
              <a:rPr lang="de-DE" sz="1600" i="1" dirty="0"/>
              <a:t>D</a:t>
            </a:r>
            <a:r>
              <a:rPr lang="de-DE" sz="1600" i="1" dirty="0" smtClean="0"/>
              <a:t>ateien uebersicht.html und styles.css an und beginnt.</a:t>
            </a:r>
          </a:p>
          <a:p>
            <a:pPr lvl="6"/>
            <a:endParaRPr lang="de-DE" sz="1600" i="1" dirty="0" smtClean="0"/>
          </a:p>
          <a:p>
            <a:pPr lvl="6"/>
            <a:endParaRPr lang="de-DE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21296879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CSS Vertiefung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6</a:t>
            </a:r>
            <a:endParaRPr lang="de-DE" dirty="0">
              <a:solidFill>
                <a:schemeClr val="accent5"/>
              </a:solidFill>
            </a:endParaRPr>
          </a:p>
        </p:txBody>
      </p:sp>
      <p:grpSp>
        <p:nvGrpSpPr>
          <p:cNvPr id="11" name="Gruppieren 1147"/>
          <p:cNvGrpSpPr/>
          <p:nvPr/>
        </p:nvGrpSpPr>
        <p:grpSpPr>
          <a:xfrm>
            <a:off x="7494588" y="5058965"/>
            <a:ext cx="990600" cy="1008857"/>
            <a:chOff x="5654675" y="2808288"/>
            <a:chExt cx="344488" cy="350837"/>
          </a:xfrm>
        </p:grpSpPr>
        <p:sp>
          <p:nvSpPr>
            <p:cNvPr id="12" name="Oval 379"/>
            <p:cNvSpPr>
              <a:spLocks noChangeArrowheads="1"/>
            </p:cNvSpPr>
            <p:nvPr/>
          </p:nvSpPr>
          <p:spPr bwMode="auto">
            <a:xfrm>
              <a:off x="5654675" y="2808288"/>
              <a:ext cx="344488" cy="350837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" name="Freeform 380"/>
            <p:cNvSpPr>
              <a:spLocks/>
            </p:cNvSpPr>
            <p:nvPr/>
          </p:nvSpPr>
          <p:spPr bwMode="auto">
            <a:xfrm>
              <a:off x="5775325" y="2898775"/>
              <a:ext cx="103188" cy="169862"/>
            </a:xfrm>
            <a:custGeom>
              <a:avLst/>
              <a:gdLst>
                <a:gd name="T0" fmla="*/ 13 w 17"/>
                <a:gd name="T1" fmla="*/ 10 h 28"/>
                <a:gd name="T2" fmla="*/ 17 w 17"/>
                <a:gd name="T3" fmla="*/ 4 h 28"/>
                <a:gd name="T4" fmla="*/ 17 w 17"/>
                <a:gd name="T5" fmla="*/ 0 h 28"/>
                <a:gd name="T6" fmla="*/ 0 w 17"/>
                <a:gd name="T7" fmla="*/ 0 h 28"/>
                <a:gd name="T8" fmla="*/ 0 w 17"/>
                <a:gd name="T9" fmla="*/ 4 h 28"/>
                <a:gd name="T10" fmla="*/ 3 w 17"/>
                <a:gd name="T11" fmla="*/ 10 h 28"/>
                <a:gd name="T12" fmla="*/ 6 w 17"/>
                <a:gd name="T13" fmla="*/ 13 h 28"/>
                <a:gd name="T14" fmla="*/ 6 w 17"/>
                <a:gd name="T15" fmla="*/ 14 h 28"/>
                <a:gd name="T16" fmla="*/ 6 w 17"/>
                <a:gd name="T17" fmla="*/ 15 h 28"/>
                <a:gd name="T18" fmla="*/ 3 w 17"/>
                <a:gd name="T19" fmla="*/ 18 h 28"/>
                <a:gd name="T20" fmla="*/ 0 w 17"/>
                <a:gd name="T21" fmla="*/ 24 h 28"/>
                <a:gd name="T22" fmla="*/ 0 w 17"/>
                <a:gd name="T23" fmla="*/ 28 h 28"/>
                <a:gd name="T24" fmla="*/ 17 w 17"/>
                <a:gd name="T25" fmla="*/ 28 h 28"/>
                <a:gd name="T26" fmla="*/ 17 w 17"/>
                <a:gd name="T27" fmla="*/ 24 h 28"/>
                <a:gd name="T28" fmla="*/ 13 w 17"/>
                <a:gd name="T29" fmla="*/ 18 h 28"/>
                <a:gd name="T30" fmla="*/ 11 w 17"/>
                <a:gd name="T31" fmla="*/ 15 h 28"/>
                <a:gd name="T32" fmla="*/ 10 w 17"/>
                <a:gd name="T33" fmla="*/ 14 h 28"/>
                <a:gd name="T34" fmla="*/ 11 w 17"/>
                <a:gd name="T35" fmla="*/ 13 h 28"/>
                <a:gd name="T36" fmla="*/ 13 w 1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8">
                  <a:moveTo>
                    <a:pt x="13" y="10"/>
                  </a:moveTo>
                  <a:cubicBezTo>
                    <a:pt x="15" y="9"/>
                    <a:pt x="17" y="7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2" y="9"/>
                    <a:pt x="3" y="10"/>
                  </a:cubicBezTo>
                  <a:cubicBezTo>
                    <a:pt x="4" y="11"/>
                    <a:pt x="5" y="12"/>
                    <a:pt x="6" y="13"/>
                  </a:cubicBezTo>
                  <a:cubicBezTo>
                    <a:pt x="6" y="13"/>
                    <a:pt x="6" y="13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4" y="17"/>
                    <a:pt x="3" y="18"/>
                  </a:cubicBezTo>
                  <a:cubicBezTo>
                    <a:pt x="2" y="19"/>
                    <a:pt x="0" y="21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1"/>
                    <a:pt x="15" y="19"/>
                    <a:pt x="13" y="18"/>
                  </a:cubicBezTo>
                  <a:cubicBezTo>
                    <a:pt x="13" y="17"/>
                    <a:pt x="12" y="16"/>
                    <a:pt x="11" y="15"/>
                  </a:cubicBezTo>
                  <a:cubicBezTo>
                    <a:pt x="11" y="15"/>
                    <a:pt x="10" y="15"/>
                    <a:pt x="10" y="14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2" y="12"/>
                    <a:pt x="13" y="11"/>
                    <a:pt x="13" y="10"/>
                  </a:cubicBez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46516" y="6067822"/>
            <a:ext cx="1286744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/>
              <a:t>1</a:t>
            </a:r>
            <a:r>
              <a:rPr lang="de-DE" sz="1800" dirty="0" smtClean="0"/>
              <a:t>5 Minuten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05594" y="1143794"/>
            <a:ext cx="7772400" cy="1981200"/>
          </a:xfrm>
          <a:prstGeom prst="round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 smtClean="0"/>
          </a:p>
        </p:txBody>
      </p:sp>
      <p:sp>
        <p:nvSpPr>
          <p:cNvPr id="19" name="Inhaltsplatzhalter 12"/>
          <p:cNvSpPr>
            <a:spLocks noGrp="1"/>
          </p:cNvSpPr>
          <p:nvPr>
            <p:ph sz="quarter" idx="13"/>
          </p:nvPr>
        </p:nvSpPr>
        <p:spPr>
          <a:xfrm>
            <a:off x="504825" y="1296195"/>
            <a:ext cx="7420769" cy="2971799"/>
          </a:xfrm>
        </p:spPr>
        <p:txBody>
          <a:bodyPr/>
          <a:lstStyle/>
          <a:p>
            <a:pPr lvl="6"/>
            <a:r>
              <a:rPr lang="de-DE" sz="1600" dirty="0" smtClean="0"/>
              <a:t>Euer Chef meint, einfach so bunte DIVs Anzulegen sei unproduktiv. Außerdem sei die Hintergrundfarbe völlig unsinnig gesetzt und die Anzahl viel zu gering.</a:t>
            </a:r>
          </a:p>
          <a:p>
            <a:pPr lvl="6"/>
            <a:endParaRPr lang="de-DE" sz="1600" dirty="0"/>
          </a:p>
          <a:p>
            <a:pPr lvl="6"/>
            <a:r>
              <a:rPr lang="de-DE" sz="1600" dirty="0" smtClean="0"/>
              <a:t>Lagert die Komplette </a:t>
            </a:r>
            <a:r>
              <a:rPr lang="de-DE" sz="1600" dirty="0" err="1" smtClean="0"/>
              <a:t>Styledefinition</a:t>
            </a:r>
            <a:r>
              <a:rPr lang="de-DE" sz="1600" dirty="0" smtClean="0"/>
              <a:t> in eine externe Datei aus. </a:t>
            </a:r>
          </a:p>
          <a:p>
            <a:pPr lvl="6"/>
            <a:r>
              <a:rPr lang="de-DE" sz="1600" dirty="0" smtClean="0"/>
              <a:t>Verdoppelt die Anzahl der DIVs und macht alle DIVs grau und gleich groß (200px x 200px).</a:t>
            </a:r>
          </a:p>
          <a:p>
            <a:pPr lvl="6"/>
            <a:endParaRPr lang="de-DE" sz="1600" dirty="0"/>
          </a:p>
          <a:p>
            <a:pPr lvl="6"/>
            <a:endParaRPr lang="de-DE" sz="1600" dirty="0" smtClean="0"/>
          </a:p>
          <a:p>
            <a:pPr lvl="6"/>
            <a:endParaRPr lang="de-DE" sz="1600" dirty="0"/>
          </a:p>
          <a:p>
            <a:pPr lvl="6"/>
            <a:endParaRPr lang="de-DE" sz="1600" dirty="0" smtClean="0"/>
          </a:p>
          <a:p>
            <a:pPr lvl="6"/>
            <a:r>
              <a:rPr lang="de-DE" sz="1600" i="1" dirty="0" smtClean="0"/>
              <a:t>! Erweitert die </a:t>
            </a:r>
            <a:r>
              <a:rPr lang="de-DE" sz="1600" i="1" dirty="0"/>
              <a:t>D</a:t>
            </a:r>
            <a:r>
              <a:rPr lang="de-DE" sz="1600" i="1" dirty="0" smtClean="0"/>
              <a:t>ateien uebersicht.html und styles.css.</a:t>
            </a:r>
          </a:p>
          <a:p>
            <a:pPr lvl="6"/>
            <a:endParaRPr lang="de-DE" sz="1600" i="1" dirty="0" smtClean="0"/>
          </a:p>
          <a:p>
            <a:pPr lvl="6"/>
            <a:endParaRPr lang="de-DE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37619612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CSS Vertiefung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7</a:t>
            </a:r>
            <a:endParaRPr lang="de-DE" dirty="0">
              <a:solidFill>
                <a:schemeClr val="accent5"/>
              </a:solidFill>
            </a:endParaRPr>
          </a:p>
        </p:txBody>
      </p:sp>
      <p:grpSp>
        <p:nvGrpSpPr>
          <p:cNvPr id="11" name="Gruppieren 1147"/>
          <p:cNvGrpSpPr/>
          <p:nvPr/>
        </p:nvGrpSpPr>
        <p:grpSpPr>
          <a:xfrm>
            <a:off x="7494588" y="5058965"/>
            <a:ext cx="990600" cy="1008857"/>
            <a:chOff x="5654675" y="2808288"/>
            <a:chExt cx="344488" cy="350837"/>
          </a:xfrm>
        </p:grpSpPr>
        <p:sp>
          <p:nvSpPr>
            <p:cNvPr id="12" name="Oval 379"/>
            <p:cNvSpPr>
              <a:spLocks noChangeArrowheads="1"/>
            </p:cNvSpPr>
            <p:nvPr/>
          </p:nvSpPr>
          <p:spPr bwMode="auto">
            <a:xfrm>
              <a:off x="5654675" y="2808288"/>
              <a:ext cx="344488" cy="350837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" name="Freeform 380"/>
            <p:cNvSpPr>
              <a:spLocks/>
            </p:cNvSpPr>
            <p:nvPr/>
          </p:nvSpPr>
          <p:spPr bwMode="auto">
            <a:xfrm>
              <a:off x="5775325" y="2898775"/>
              <a:ext cx="103188" cy="169862"/>
            </a:xfrm>
            <a:custGeom>
              <a:avLst/>
              <a:gdLst>
                <a:gd name="T0" fmla="*/ 13 w 17"/>
                <a:gd name="T1" fmla="*/ 10 h 28"/>
                <a:gd name="T2" fmla="*/ 17 w 17"/>
                <a:gd name="T3" fmla="*/ 4 h 28"/>
                <a:gd name="T4" fmla="*/ 17 w 17"/>
                <a:gd name="T5" fmla="*/ 0 h 28"/>
                <a:gd name="T6" fmla="*/ 0 w 17"/>
                <a:gd name="T7" fmla="*/ 0 h 28"/>
                <a:gd name="T8" fmla="*/ 0 w 17"/>
                <a:gd name="T9" fmla="*/ 4 h 28"/>
                <a:gd name="T10" fmla="*/ 3 w 17"/>
                <a:gd name="T11" fmla="*/ 10 h 28"/>
                <a:gd name="T12" fmla="*/ 6 w 17"/>
                <a:gd name="T13" fmla="*/ 13 h 28"/>
                <a:gd name="T14" fmla="*/ 6 w 17"/>
                <a:gd name="T15" fmla="*/ 14 h 28"/>
                <a:gd name="T16" fmla="*/ 6 w 17"/>
                <a:gd name="T17" fmla="*/ 15 h 28"/>
                <a:gd name="T18" fmla="*/ 3 w 17"/>
                <a:gd name="T19" fmla="*/ 18 h 28"/>
                <a:gd name="T20" fmla="*/ 0 w 17"/>
                <a:gd name="T21" fmla="*/ 24 h 28"/>
                <a:gd name="T22" fmla="*/ 0 w 17"/>
                <a:gd name="T23" fmla="*/ 28 h 28"/>
                <a:gd name="T24" fmla="*/ 17 w 17"/>
                <a:gd name="T25" fmla="*/ 28 h 28"/>
                <a:gd name="T26" fmla="*/ 17 w 17"/>
                <a:gd name="T27" fmla="*/ 24 h 28"/>
                <a:gd name="T28" fmla="*/ 13 w 17"/>
                <a:gd name="T29" fmla="*/ 18 h 28"/>
                <a:gd name="T30" fmla="*/ 11 w 17"/>
                <a:gd name="T31" fmla="*/ 15 h 28"/>
                <a:gd name="T32" fmla="*/ 10 w 17"/>
                <a:gd name="T33" fmla="*/ 14 h 28"/>
                <a:gd name="T34" fmla="*/ 11 w 17"/>
                <a:gd name="T35" fmla="*/ 13 h 28"/>
                <a:gd name="T36" fmla="*/ 13 w 1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8">
                  <a:moveTo>
                    <a:pt x="13" y="10"/>
                  </a:moveTo>
                  <a:cubicBezTo>
                    <a:pt x="15" y="9"/>
                    <a:pt x="17" y="7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2" y="9"/>
                    <a:pt x="3" y="10"/>
                  </a:cubicBezTo>
                  <a:cubicBezTo>
                    <a:pt x="4" y="11"/>
                    <a:pt x="5" y="12"/>
                    <a:pt x="6" y="13"/>
                  </a:cubicBezTo>
                  <a:cubicBezTo>
                    <a:pt x="6" y="13"/>
                    <a:pt x="6" y="13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4" y="17"/>
                    <a:pt x="3" y="18"/>
                  </a:cubicBezTo>
                  <a:cubicBezTo>
                    <a:pt x="2" y="19"/>
                    <a:pt x="0" y="21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1"/>
                    <a:pt x="15" y="19"/>
                    <a:pt x="13" y="18"/>
                  </a:cubicBezTo>
                  <a:cubicBezTo>
                    <a:pt x="13" y="17"/>
                    <a:pt x="12" y="16"/>
                    <a:pt x="11" y="15"/>
                  </a:cubicBezTo>
                  <a:cubicBezTo>
                    <a:pt x="11" y="15"/>
                    <a:pt x="10" y="15"/>
                    <a:pt x="10" y="14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2" y="12"/>
                    <a:pt x="13" y="11"/>
                    <a:pt x="13" y="10"/>
                  </a:cubicBez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46516" y="6067822"/>
            <a:ext cx="1286744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 smtClean="0"/>
              <a:t>20 Minuten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05594" y="1143794"/>
            <a:ext cx="7772400" cy="1905000"/>
          </a:xfrm>
          <a:prstGeom prst="round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 smtClean="0"/>
          </a:p>
        </p:txBody>
      </p:sp>
      <p:sp>
        <p:nvSpPr>
          <p:cNvPr id="19" name="Inhaltsplatzhalter 12"/>
          <p:cNvSpPr>
            <a:spLocks noGrp="1"/>
          </p:cNvSpPr>
          <p:nvPr>
            <p:ph sz="quarter" idx="13"/>
          </p:nvPr>
        </p:nvSpPr>
        <p:spPr>
          <a:xfrm>
            <a:off x="504825" y="1296195"/>
            <a:ext cx="7420769" cy="3505199"/>
          </a:xfrm>
        </p:spPr>
        <p:txBody>
          <a:bodyPr/>
          <a:lstStyle/>
          <a:p>
            <a:pPr lvl="6"/>
            <a:r>
              <a:rPr lang="de-DE" sz="1600" dirty="0" smtClean="0"/>
              <a:t>Euer Chef kann immer noch nichts mit leeren DIVs anfangen. </a:t>
            </a:r>
          </a:p>
          <a:p>
            <a:pPr lvl="6"/>
            <a:r>
              <a:rPr lang="de-DE" sz="1600" dirty="0" smtClean="0"/>
              <a:t>Er will, dass ihr die DIVs nutzt, um euren Kunden Pizzamodelle als Vorschau zu Präsentieren.</a:t>
            </a:r>
          </a:p>
          <a:p>
            <a:pPr lvl="6"/>
            <a:r>
              <a:rPr lang="de-DE" sz="1600" dirty="0" smtClean="0"/>
              <a:t>Deshalb soll jedes DIV nun folgenden Inhalt haben: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Den Namen einer Pizza, darunter… 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…eine Bildvorschau einer Pizza</a:t>
            </a:r>
          </a:p>
          <a:p>
            <a:pPr lvl="6"/>
            <a:endParaRPr lang="de-DE" sz="1600" dirty="0"/>
          </a:p>
          <a:p>
            <a:pPr lvl="6"/>
            <a:endParaRPr lang="de-DE" sz="1600" dirty="0" smtClean="0"/>
          </a:p>
          <a:p>
            <a:pPr lvl="6"/>
            <a:endParaRPr lang="de-DE" sz="1600" dirty="0"/>
          </a:p>
          <a:p>
            <a:pPr lvl="6"/>
            <a:endParaRPr lang="de-DE" sz="1600" dirty="0" smtClean="0"/>
          </a:p>
          <a:p>
            <a:pPr lvl="6"/>
            <a:r>
              <a:rPr lang="de-DE" sz="1600" i="1" dirty="0" smtClean="0"/>
              <a:t>! Erweitert die </a:t>
            </a:r>
            <a:r>
              <a:rPr lang="de-DE" sz="1600" i="1" dirty="0"/>
              <a:t>D</a:t>
            </a:r>
            <a:r>
              <a:rPr lang="de-DE" sz="1600" i="1" dirty="0" smtClean="0"/>
              <a:t>ateien uebersicht.html und styles.css. Legt den Ordner Assets in eurem Aufgabenordner an, speichert in diesem Bilder von Pizza und nutzt diese in eurem HTML.</a:t>
            </a:r>
          </a:p>
          <a:p>
            <a:pPr lvl="6"/>
            <a:endParaRPr lang="de-DE" sz="1600" i="1" dirty="0" smtClean="0"/>
          </a:p>
          <a:p>
            <a:pPr lvl="6"/>
            <a:endParaRPr lang="de-DE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2180699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CSS Vertiefung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Pseudoklassen und -</a:t>
            </a:r>
            <a:r>
              <a:rPr lang="de-DE" dirty="0" err="1" smtClean="0"/>
              <a:t>selektoren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Pseudoklassen </a:t>
            </a:r>
            <a:r>
              <a:rPr lang="de-DE" b="1" dirty="0" smtClean="0"/>
              <a:t>referenzieren</a:t>
            </a:r>
            <a:r>
              <a:rPr lang="de-DE" dirty="0" smtClean="0"/>
              <a:t> einen bestimmten </a:t>
            </a:r>
            <a:r>
              <a:rPr lang="de-DE" b="1" dirty="0" smtClean="0"/>
              <a:t>Element</a:t>
            </a:r>
            <a:r>
              <a:rPr lang="de-DE" dirty="0" smtClean="0"/>
              <a:t> – </a:t>
            </a:r>
            <a:r>
              <a:rPr lang="de-DE" b="1" dirty="0" smtClean="0"/>
              <a:t>Zustand</a:t>
            </a:r>
            <a:r>
              <a:rPr lang="de-DE" dirty="0" smtClean="0"/>
              <a:t> oder </a:t>
            </a:r>
            <a:r>
              <a:rPr lang="de-DE" b="1" dirty="0" smtClean="0"/>
              <a:t>Position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ym typeface="Wingdings" panose="05000000000000000000" pitchFamily="2" charset="2"/>
              </a:rPr>
              <a:t> Zustand: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latin typeface="Andale Mono" panose="020B0509000000000004" pitchFamily="49" charset="0"/>
                <a:sym typeface="Wingdings" panose="05000000000000000000" pitchFamily="2" charset="2"/>
              </a:rPr>
              <a:t>	</a:t>
            </a:r>
            <a:r>
              <a:rPr lang="de-DE" dirty="0" err="1" smtClean="0">
                <a:latin typeface="Andale Mono" panose="020B0509000000000004" pitchFamily="49" charset="0"/>
              </a:rPr>
              <a:t>div:hover</a:t>
            </a:r>
            <a:r>
              <a:rPr lang="de-DE" dirty="0" smtClean="0">
                <a:latin typeface="Andale Mono" panose="020B0509000000000004" pitchFamily="49" charset="0"/>
              </a:rPr>
              <a:t> { …</a:t>
            </a:r>
            <a:br>
              <a:rPr lang="de-DE" dirty="0" smtClean="0">
                <a:latin typeface="Andale Mono" panose="020B0509000000000004" pitchFamily="49" charset="0"/>
              </a:rPr>
            </a:br>
            <a:r>
              <a:rPr lang="de-DE" dirty="0" smtClean="0">
                <a:latin typeface="Andale Mono" panose="020B0509000000000004" pitchFamily="49" charset="0"/>
              </a:rPr>
              <a:t>	a:active { …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>
                <a:sym typeface="Wingdings" panose="05000000000000000000" pitchFamily="2" charset="2"/>
              </a:rPr>
              <a:t> Position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latin typeface="Andale Mono" panose="020B0509000000000004" pitchFamily="49" charset="0"/>
                <a:sym typeface="Wingdings" panose="05000000000000000000" pitchFamily="2" charset="2"/>
              </a:rPr>
              <a:t>	.</a:t>
            </a:r>
            <a:r>
              <a:rPr lang="de-DE" dirty="0" err="1" smtClean="0">
                <a:latin typeface="Andale Mono" panose="020B0509000000000004" pitchFamily="49" charset="0"/>
                <a:sym typeface="Wingdings" panose="05000000000000000000" pitchFamily="2" charset="2"/>
              </a:rPr>
              <a:t>klassenname:first-child</a:t>
            </a:r>
            <a:r>
              <a:rPr lang="de-DE" dirty="0" smtClean="0">
                <a:latin typeface="Andale Mono" panose="020B0509000000000004" pitchFamily="49" charset="0"/>
                <a:sym typeface="Wingdings" panose="05000000000000000000" pitchFamily="2" charset="2"/>
              </a:rPr>
              <a:t> { …</a:t>
            </a:r>
            <a:br>
              <a:rPr lang="de-DE" dirty="0" smtClean="0">
                <a:latin typeface="Andale Mono" panose="020B0509000000000004" pitchFamily="49" charset="0"/>
                <a:sym typeface="Wingdings" panose="05000000000000000000" pitchFamily="2" charset="2"/>
              </a:rPr>
            </a:br>
            <a:r>
              <a:rPr lang="de-DE" dirty="0" smtClean="0">
                <a:latin typeface="Andale Mono" panose="020B0509000000000004" pitchFamily="49" charset="0"/>
                <a:sym typeface="Wingdings" panose="05000000000000000000" pitchFamily="2" charset="2"/>
              </a:rPr>
              <a:t>	.</a:t>
            </a:r>
            <a:r>
              <a:rPr lang="de-DE" dirty="0" err="1" smtClean="0">
                <a:latin typeface="Andale Mono" panose="020B0509000000000004" pitchFamily="49" charset="0"/>
                <a:sym typeface="Wingdings" panose="05000000000000000000" pitchFamily="2" charset="2"/>
              </a:rPr>
              <a:t>klassenname:nth-child</a:t>
            </a:r>
            <a:r>
              <a:rPr lang="de-DE" dirty="0" smtClean="0">
                <a:latin typeface="Andale Mono" panose="020B0509000000000004" pitchFamily="49" charset="0"/>
                <a:sym typeface="Wingdings" panose="05000000000000000000" pitchFamily="2" charset="2"/>
              </a:rPr>
              <a:t>(2) { …</a:t>
            </a:r>
            <a:endParaRPr lang="de-DE" dirty="0" smtClean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662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CSS Vertiefung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8</a:t>
            </a:r>
            <a:endParaRPr lang="de-DE" dirty="0">
              <a:solidFill>
                <a:schemeClr val="accent5"/>
              </a:solidFill>
            </a:endParaRPr>
          </a:p>
        </p:txBody>
      </p:sp>
      <p:grpSp>
        <p:nvGrpSpPr>
          <p:cNvPr id="11" name="Gruppieren 1147"/>
          <p:cNvGrpSpPr/>
          <p:nvPr/>
        </p:nvGrpSpPr>
        <p:grpSpPr>
          <a:xfrm>
            <a:off x="7494588" y="5058965"/>
            <a:ext cx="990600" cy="1008857"/>
            <a:chOff x="5654675" y="2808288"/>
            <a:chExt cx="344488" cy="350837"/>
          </a:xfrm>
        </p:grpSpPr>
        <p:sp>
          <p:nvSpPr>
            <p:cNvPr id="12" name="Oval 379"/>
            <p:cNvSpPr>
              <a:spLocks noChangeArrowheads="1"/>
            </p:cNvSpPr>
            <p:nvPr/>
          </p:nvSpPr>
          <p:spPr bwMode="auto">
            <a:xfrm>
              <a:off x="5654675" y="2808288"/>
              <a:ext cx="344488" cy="350837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" name="Freeform 380"/>
            <p:cNvSpPr>
              <a:spLocks/>
            </p:cNvSpPr>
            <p:nvPr/>
          </p:nvSpPr>
          <p:spPr bwMode="auto">
            <a:xfrm>
              <a:off x="5775325" y="2898775"/>
              <a:ext cx="103188" cy="169862"/>
            </a:xfrm>
            <a:custGeom>
              <a:avLst/>
              <a:gdLst>
                <a:gd name="T0" fmla="*/ 13 w 17"/>
                <a:gd name="T1" fmla="*/ 10 h 28"/>
                <a:gd name="T2" fmla="*/ 17 w 17"/>
                <a:gd name="T3" fmla="*/ 4 h 28"/>
                <a:gd name="T4" fmla="*/ 17 w 17"/>
                <a:gd name="T5" fmla="*/ 0 h 28"/>
                <a:gd name="T6" fmla="*/ 0 w 17"/>
                <a:gd name="T7" fmla="*/ 0 h 28"/>
                <a:gd name="T8" fmla="*/ 0 w 17"/>
                <a:gd name="T9" fmla="*/ 4 h 28"/>
                <a:gd name="T10" fmla="*/ 3 w 17"/>
                <a:gd name="T11" fmla="*/ 10 h 28"/>
                <a:gd name="T12" fmla="*/ 6 w 17"/>
                <a:gd name="T13" fmla="*/ 13 h 28"/>
                <a:gd name="T14" fmla="*/ 6 w 17"/>
                <a:gd name="T15" fmla="*/ 14 h 28"/>
                <a:gd name="T16" fmla="*/ 6 w 17"/>
                <a:gd name="T17" fmla="*/ 15 h 28"/>
                <a:gd name="T18" fmla="*/ 3 w 17"/>
                <a:gd name="T19" fmla="*/ 18 h 28"/>
                <a:gd name="T20" fmla="*/ 0 w 17"/>
                <a:gd name="T21" fmla="*/ 24 h 28"/>
                <a:gd name="T22" fmla="*/ 0 w 17"/>
                <a:gd name="T23" fmla="*/ 28 h 28"/>
                <a:gd name="T24" fmla="*/ 17 w 17"/>
                <a:gd name="T25" fmla="*/ 28 h 28"/>
                <a:gd name="T26" fmla="*/ 17 w 17"/>
                <a:gd name="T27" fmla="*/ 24 h 28"/>
                <a:gd name="T28" fmla="*/ 13 w 17"/>
                <a:gd name="T29" fmla="*/ 18 h 28"/>
                <a:gd name="T30" fmla="*/ 11 w 17"/>
                <a:gd name="T31" fmla="*/ 15 h 28"/>
                <a:gd name="T32" fmla="*/ 10 w 17"/>
                <a:gd name="T33" fmla="*/ 14 h 28"/>
                <a:gd name="T34" fmla="*/ 11 w 17"/>
                <a:gd name="T35" fmla="*/ 13 h 28"/>
                <a:gd name="T36" fmla="*/ 13 w 1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8">
                  <a:moveTo>
                    <a:pt x="13" y="10"/>
                  </a:moveTo>
                  <a:cubicBezTo>
                    <a:pt x="15" y="9"/>
                    <a:pt x="17" y="7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2" y="9"/>
                    <a:pt x="3" y="10"/>
                  </a:cubicBezTo>
                  <a:cubicBezTo>
                    <a:pt x="4" y="11"/>
                    <a:pt x="5" y="12"/>
                    <a:pt x="6" y="13"/>
                  </a:cubicBezTo>
                  <a:cubicBezTo>
                    <a:pt x="6" y="13"/>
                    <a:pt x="6" y="13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4" y="17"/>
                    <a:pt x="3" y="18"/>
                  </a:cubicBezTo>
                  <a:cubicBezTo>
                    <a:pt x="2" y="19"/>
                    <a:pt x="0" y="21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1"/>
                    <a:pt x="15" y="19"/>
                    <a:pt x="13" y="18"/>
                  </a:cubicBezTo>
                  <a:cubicBezTo>
                    <a:pt x="13" y="17"/>
                    <a:pt x="12" y="16"/>
                    <a:pt x="11" y="15"/>
                  </a:cubicBezTo>
                  <a:cubicBezTo>
                    <a:pt x="11" y="15"/>
                    <a:pt x="10" y="15"/>
                    <a:pt x="10" y="14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2" y="12"/>
                    <a:pt x="13" y="11"/>
                    <a:pt x="13" y="10"/>
                  </a:cubicBez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46516" y="6067822"/>
            <a:ext cx="1286744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 smtClean="0"/>
              <a:t>20 Minuten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05594" y="1143794"/>
            <a:ext cx="7772400" cy="2209800"/>
          </a:xfrm>
          <a:prstGeom prst="round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 smtClean="0"/>
          </a:p>
        </p:txBody>
      </p:sp>
      <p:sp>
        <p:nvSpPr>
          <p:cNvPr id="19" name="Inhaltsplatzhalter 12"/>
          <p:cNvSpPr>
            <a:spLocks noGrp="1"/>
          </p:cNvSpPr>
          <p:nvPr>
            <p:ph sz="quarter" idx="13"/>
          </p:nvPr>
        </p:nvSpPr>
        <p:spPr>
          <a:xfrm>
            <a:off x="504825" y="1296195"/>
            <a:ext cx="7420769" cy="3505199"/>
          </a:xfrm>
        </p:spPr>
        <p:txBody>
          <a:bodyPr/>
          <a:lstStyle/>
          <a:p>
            <a:pPr lvl="6"/>
            <a:r>
              <a:rPr lang="de-DE" sz="1600" dirty="0" smtClean="0"/>
              <a:t>Euer Chef hat gelesen, dass man den Nutzer unterschwellig gut mit suggestiven Farben zum Kauf überreden kann.</a:t>
            </a:r>
          </a:p>
          <a:p>
            <a:pPr lvl="6"/>
            <a:r>
              <a:rPr lang="de-DE" sz="1600" dirty="0" smtClean="0"/>
              <a:t>Die erste Pizzavorschau soll nun immer einen goldenen und die zweite einen orangenen Hintergrund haben. </a:t>
            </a:r>
          </a:p>
          <a:p>
            <a:pPr lvl="6"/>
            <a:r>
              <a:rPr lang="de-DE" sz="1600" dirty="0" smtClean="0"/>
              <a:t>Außerdem gefällt ihm nicht, dass alles so gequetscht aussieht. Sorgt auch dafür, dass um jede Vorschau ein Rand von 10px frei ist, also jeweils 20px zwischen jeder Vorschau Abstand herrscht.</a:t>
            </a:r>
          </a:p>
          <a:p>
            <a:pPr lvl="6"/>
            <a:endParaRPr lang="de-DE" sz="1600" dirty="0"/>
          </a:p>
          <a:p>
            <a:pPr lvl="6"/>
            <a:endParaRPr lang="de-DE" sz="1600" dirty="0" smtClean="0"/>
          </a:p>
          <a:p>
            <a:pPr lvl="6"/>
            <a:endParaRPr lang="de-DE" sz="1600" dirty="0"/>
          </a:p>
          <a:p>
            <a:pPr lvl="6"/>
            <a:endParaRPr lang="de-DE" sz="1600" dirty="0" smtClean="0"/>
          </a:p>
          <a:p>
            <a:pPr lvl="6"/>
            <a:r>
              <a:rPr lang="de-DE" sz="1600" i="1" dirty="0" smtClean="0"/>
              <a:t>! Erweitert die </a:t>
            </a:r>
            <a:r>
              <a:rPr lang="de-DE" sz="1600" i="1" dirty="0"/>
              <a:t>D</a:t>
            </a:r>
            <a:r>
              <a:rPr lang="de-DE" sz="1600" i="1" dirty="0" smtClean="0"/>
              <a:t>ateien uebersicht.html und styles.css.</a:t>
            </a:r>
          </a:p>
          <a:p>
            <a:pPr lvl="6"/>
            <a:endParaRPr lang="de-DE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32232679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CSS Vertiefung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9</a:t>
            </a:r>
            <a:endParaRPr lang="de-DE" dirty="0">
              <a:solidFill>
                <a:schemeClr val="accent5"/>
              </a:solidFill>
            </a:endParaRPr>
          </a:p>
        </p:txBody>
      </p:sp>
      <p:grpSp>
        <p:nvGrpSpPr>
          <p:cNvPr id="11" name="Gruppieren 1147"/>
          <p:cNvGrpSpPr/>
          <p:nvPr/>
        </p:nvGrpSpPr>
        <p:grpSpPr>
          <a:xfrm>
            <a:off x="7494588" y="5058965"/>
            <a:ext cx="990600" cy="1008857"/>
            <a:chOff x="5654675" y="2808288"/>
            <a:chExt cx="344488" cy="350837"/>
          </a:xfrm>
        </p:grpSpPr>
        <p:sp>
          <p:nvSpPr>
            <p:cNvPr id="12" name="Oval 379"/>
            <p:cNvSpPr>
              <a:spLocks noChangeArrowheads="1"/>
            </p:cNvSpPr>
            <p:nvPr/>
          </p:nvSpPr>
          <p:spPr bwMode="auto">
            <a:xfrm>
              <a:off x="5654675" y="2808288"/>
              <a:ext cx="344488" cy="350837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" name="Freeform 380"/>
            <p:cNvSpPr>
              <a:spLocks/>
            </p:cNvSpPr>
            <p:nvPr/>
          </p:nvSpPr>
          <p:spPr bwMode="auto">
            <a:xfrm>
              <a:off x="5775325" y="2898775"/>
              <a:ext cx="103188" cy="169862"/>
            </a:xfrm>
            <a:custGeom>
              <a:avLst/>
              <a:gdLst>
                <a:gd name="T0" fmla="*/ 13 w 17"/>
                <a:gd name="T1" fmla="*/ 10 h 28"/>
                <a:gd name="T2" fmla="*/ 17 w 17"/>
                <a:gd name="T3" fmla="*/ 4 h 28"/>
                <a:gd name="T4" fmla="*/ 17 w 17"/>
                <a:gd name="T5" fmla="*/ 0 h 28"/>
                <a:gd name="T6" fmla="*/ 0 w 17"/>
                <a:gd name="T7" fmla="*/ 0 h 28"/>
                <a:gd name="T8" fmla="*/ 0 w 17"/>
                <a:gd name="T9" fmla="*/ 4 h 28"/>
                <a:gd name="T10" fmla="*/ 3 w 17"/>
                <a:gd name="T11" fmla="*/ 10 h 28"/>
                <a:gd name="T12" fmla="*/ 6 w 17"/>
                <a:gd name="T13" fmla="*/ 13 h 28"/>
                <a:gd name="T14" fmla="*/ 6 w 17"/>
                <a:gd name="T15" fmla="*/ 14 h 28"/>
                <a:gd name="T16" fmla="*/ 6 w 17"/>
                <a:gd name="T17" fmla="*/ 15 h 28"/>
                <a:gd name="T18" fmla="*/ 3 w 17"/>
                <a:gd name="T19" fmla="*/ 18 h 28"/>
                <a:gd name="T20" fmla="*/ 0 w 17"/>
                <a:gd name="T21" fmla="*/ 24 h 28"/>
                <a:gd name="T22" fmla="*/ 0 w 17"/>
                <a:gd name="T23" fmla="*/ 28 h 28"/>
                <a:gd name="T24" fmla="*/ 17 w 17"/>
                <a:gd name="T25" fmla="*/ 28 h 28"/>
                <a:gd name="T26" fmla="*/ 17 w 17"/>
                <a:gd name="T27" fmla="*/ 24 h 28"/>
                <a:gd name="T28" fmla="*/ 13 w 17"/>
                <a:gd name="T29" fmla="*/ 18 h 28"/>
                <a:gd name="T30" fmla="*/ 11 w 17"/>
                <a:gd name="T31" fmla="*/ 15 h 28"/>
                <a:gd name="T32" fmla="*/ 10 w 17"/>
                <a:gd name="T33" fmla="*/ 14 h 28"/>
                <a:gd name="T34" fmla="*/ 11 w 17"/>
                <a:gd name="T35" fmla="*/ 13 h 28"/>
                <a:gd name="T36" fmla="*/ 13 w 1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8">
                  <a:moveTo>
                    <a:pt x="13" y="10"/>
                  </a:moveTo>
                  <a:cubicBezTo>
                    <a:pt x="15" y="9"/>
                    <a:pt x="17" y="7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2" y="9"/>
                    <a:pt x="3" y="10"/>
                  </a:cubicBezTo>
                  <a:cubicBezTo>
                    <a:pt x="4" y="11"/>
                    <a:pt x="5" y="12"/>
                    <a:pt x="6" y="13"/>
                  </a:cubicBezTo>
                  <a:cubicBezTo>
                    <a:pt x="6" y="13"/>
                    <a:pt x="6" y="13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4" y="17"/>
                    <a:pt x="3" y="18"/>
                  </a:cubicBezTo>
                  <a:cubicBezTo>
                    <a:pt x="2" y="19"/>
                    <a:pt x="0" y="21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1"/>
                    <a:pt x="15" y="19"/>
                    <a:pt x="13" y="18"/>
                  </a:cubicBezTo>
                  <a:cubicBezTo>
                    <a:pt x="13" y="17"/>
                    <a:pt x="12" y="16"/>
                    <a:pt x="11" y="15"/>
                  </a:cubicBezTo>
                  <a:cubicBezTo>
                    <a:pt x="11" y="15"/>
                    <a:pt x="10" y="15"/>
                    <a:pt x="10" y="14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2" y="12"/>
                    <a:pt x="13" y="11"/>
                    <a:pt x="13" y="10"/>
                  </a:cubicBez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46516" y="6067822"/>
            <a:ext cx="1286744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 smtClean="0"/>
              <a:t>10 Minuten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05594" y="1143794"/>
            <a:ext cx="7772400" cy="2209800"/>
          </a:xfrm>
          <a:prstGeom prst="round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 smtClean="0"/>
          </a:p>
        </p:txBody>
      </p:sp>
      <p:sp>
        <p:nvSpPr>
          <p:cNvPr id="19" name="Inhaltsplatzhalter 12"/>
          <p:cNvSpPr>
            <a:spLocks noGrp="1"/>
          </p:cNvSpPr>
          <p:nvPr>
            <p:ph sz="quarter" idx="13"/>
          </p:nvPr>
        </p:nvSpPr>
        <p:spPr>
          <a:xfrm>
            <a:off x="504825" y="1296195"/>
            <a:ext cx="7420769" cy="3505199"/>
          </a:xfrm>
        </p:spPr>
        <p:txBody>
          <a:bodyPr/>
          <a:lstStyle/>
          <a:p>
            <a:pPr lvl="6"/>
            <a:r>
              <a:rPr lang="de-DE" sz="1600" dirty="0" smtClean="0"/>
              <a:t>Irgendwie findet euer Chef, dass die Pizzaübersichtseite nicht zeitgemäß wirkt.</a:t>
            </a:r>
          </a:p>
          <a:p>
            <a:pPr lvl="6"/>
            <a:r>
              <a:rPr lang="de-DE" sz="1600" dirty="0" smtClean="0"/>
              <a:t>Er will, dass der Mauszeiger zu einem Zeigefinger wird, wenn man mit der Maus über einer Vorschau schwebt. Zusätzlich soll die Vorschau in diesem Fall einen dezenten Schatten werfen.</a:t>
            </a:r>
          </a:p>
          <a:p>
            <a:pPr lvl="6"/>
            <a:endParaRPr lang="de-DE" sz="1600" dirty="0"/>
          </a:p>
          <a:p>
            <a:pPr lvl="6"/>
            <a:endParaRPr lang="de-DE" sz="1600" dirty="0" smtClean="0"/>
          </a:p>
          <a:p>
            <a:pPr lvl="6"/>
            <a:endParaRPr lang="de-DE" sz="1600" dirty="0"/>
          </a:p>
          <a:p>
            <a:pPr lvl="6"/>
            <a:endParaRPr lang="de-DE" sz="1600" dirty="0" smtClean="0"/>
          </a:p>
          <a:p>
            <a:pPr lvl="6"/>
            <a:r>
              <a:rPr lang="de-DE" sz="1600" i="1" dirty="0" smtClean="0"/>
              <a:t>! Erweitert die </a:t>
            </a:r>
            <a:r>
              <a:rPr lang="de-DE" sz="1600" i="1" dirty="0"/>
              <a:t>D</a:t>
            </a:r>
            <a:r>
              <a:rPr lang="de-DE" sz="1600" i="1" dirty="0" smtClean="0"/>
              <a:t>ateien uebersicht.html und styles.css.</a:t>
            </a:r>
          </a:p>
          <a:p>
            <a:pPr lvl="6"/>
            <a:endParaRPr lang="de-DE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26568985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52" name="Inhaltsplatzhalter 5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542069"/>
              </p:ext>
            </p:extLst>
          </p:nvPr>
        </p:nvGraphicFramePr>
        <p:xfrm>
          <a:off x="3276650" y="1030288"/>
          <a:ext cx="2700000" cy="1904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52103">
                <a:tc>
                  <a:txBody>
                    <a:bodyPr/>
                    <a:lstStyle/>
                    <a:p>
                      <a:pPr marL="0" algn="l" defTabSz="121917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4000" b="1" kern="1200" cap="none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de-DE" sz="4000" b="1" kern="1200" cap="none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de-DE" sz="1400" b="1" kern="1200" cap="none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HTML Vertiefung</a:t>
                      </a:r>
                    </a:p>
                    <a:p>
                      <a:r>
                        <a:rPr lang="de-DE" sz="1100" cap="none" baseline="0" noProof="0" dirty="0" smtClean="0">
                          <a:solidFill>
                            <a:schemeClr val="tx1"/>
                          </a:solidFill>
                        </a:rPr>
                        <a:t>Formulare, </a:t>
                      </a:r>
                      <a:r>
                        <a:rPr lang="de-DE" sz="1100" cap="none" baseline="0" noProof="0" dirty="0" err="1" smtClean="0">
                          <a:solidFill>
                            <a:schemeClr val="tx1"/>
                          </a:solidFill>
                        </a:rPr>
                        <a:t>Divs</a:t>
                      </a:r>
                      <a:endParaRPr lang="de-DE" sz="1100" cap="none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67977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52103">
                <a:tc>
                  <a:txBody>
                    <a:bodyPr/>
                    <a:lstStyle/>
                    <a:p>
                      <a:pPr marL="0" algn="l" defTabSz="121917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4000" b="1" kern="1200" cap="none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endParaRPr lang="de-DE" sz="4000" b="1" kern="1200" cap="none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kern="1200" cap="none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CSS Vertiefung</a:t>
                      </a:r>
                    </a:p>
                    <a:p>
                      <a:pPr marL="0" algn="l" defTabSz="1219170" rtl="0" eaLnBrk="1" latinLnBrk="0" hangingPunct="1"/>
                      <a:r>
                        <a:rPr lang="de-DE" sz="1100" cap="none" noProof="0" dirty="0" smtClean="0">
                          <a:solidFill>
                            <a:schemeClr val="tx1"/>
                          </a:solidFill>
                        </a:rPr>
                        <a:t>Einbinden, </a:t>
                      </a:r>
                      <a:r>
                        <a:rPr lang="de-DE" sz="1100" cap="none" noProof="0" dirty="0" err="1" smtClean="0">
                          <a:solidFill>
                            <a:schemeClr val="tx1"/>
                          </a:solidFill>
                        </a:rPr>
                        <a:t>Selektoren</a:t>
                      </a:r>
                      <a:r>
                        <a:rPr lang="de-DE" sz="1100" cap="none" noProof="0" dirty="0" smtClean="0">
                          <a:solidFill>
                            <a:schemeClr val="tx1"/>
                          </a:solidFill>
                        </a:rPr>
                        <a:t>, Pseudoelemente und </a:t>
                      </a:r>
                      <a:r>
                        <a:rPr lang="de-DE" sz="1100" cap="none" noProof="0" smtClean="0">
                          <a:solidFill>
                            <a:schemeClr val="tx1"/>
                          </a:solidFill>
                        </a:rPr>
                        <a:t>-klassen</a:t>
                      </a:r>
                      <a:endParaRPr lang="de-DE" sz="1100" cap="none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67977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7D8C"/>
                </a:solidFill>
              </a:rPr>
              <a:t>Übersicht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10913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01</a:t>
            </a:r>
            <a:endParaRPr lang="de-DE" dirty="0"/>
          </a:p>
        </p:txBody>
      </p:sp>
      <p:sp>
        <p:nvSpPr>
          <p:cNvPr id="59" name="Textplatzhalter 5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2"/>
                </a:solidFill>
              </a:rPr>
              <a:t>HTML </a:t>
            </a:r>
          </a:p>
          <a:p>
            <a:r>
              <a:rPr lang="de-DE" dirty="0" smtClean="0">
                <a:solidFill>
                  <a:schemeClr val="tx2"/>
                </a:solidFill>
              </a:rPr>
              <a:t>Vertiefung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12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49792" y="1701602"/>
            <a:ext cx="4982817" cy="515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349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HTML Vertiefung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Semantik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04825" y="1600995"/>
            <a:ext cx="8139114" cy="9906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/>
              <a:t>„</a:t>
            </a:r>
            <a:r>
              <a:rPr lang="de-DE" sz="1800" b="1" dirty="0" smtClean="0"/>
              <a:t>Bedeutungslehre</a:t>
            </a:r>
            <a:r>
              <a:rPr lang="de-DE" sz="1800" dirty="0" smtClean="0"/>
              <a:t>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>
                <a:sym typeface="Wingdings" panose="05000000000000000000" pitchFamily="2" charset="2"/>
              </a:rPr>
              <a:t>Der Tag-Typ bzw. der </a:t>
            </a:r>
            <a:r>
              <a:rPr lang="de-DE" sz="1800" b="1" dirty="0" smtClean="0">
                <a:sym typeface="Wingdings" panose="05000000000000000000" pitchFamily="2" charset="2"/>
              </a:rPr>
              <a:t>Elementtyp, gibt dem Inhalt eine spezielle Bedeutung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800" b="1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800" b="1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800" b="1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>
                <a:sym typeface="Wingdings" panose="05000000000000000000" pitchFamily="2" charset="2"/>
              </a:rPr>
              <a:t>Gibt es für einen Anwendungsfall ein Entsprechendes HTML-Element, sollte dies </a:t>
            </a:r>
            <a:r>
              <a:rPr lang="de-DE" sz="1800" b="1" dirty="0" smtClean="0">
                <a:sym typeface="Wingdings" panose="05000000000000000000" pitchFamily="2" charset="2"/>
              </a:rPr>
              <a:t>immer dem Div bevorzugt </a:t>
            </a:r>
            <a:r>
              <a:rPr lang="de-DE" sz="1800" dirty="0" smtClean="0">
                <a:sym typeface="Wingdings" panose="05000000000000000000" pitchFamily="2" charset="2"/>
              </a:rPr>
              <a:t>werden</a:t>
            </a:r>
            <a:r>
              <a:rPr lang="de-DE" sz="1800" b="1" dirty="0" smtClean="0">
                <a:sym typeface="Wingdings" panose="05000000000000000000" pitchFamily="2" charset="2"/>
              </a:rPr>
              <a:t/>
            </a:r>
            <a:br>
              <a:rPr lang="de-DE" sz="1800" b="1" dirty="0" smtClean="0">
                <a:sym typeface="Wingdings" panose="05000000000000000000" pitchFamily="2" charset="2"/>
              </a:rPr>
            </a:br>
            <a:endParaRPr lang="de-DE" sz="1800" b="1" dirty="0" smtClean="0">
              <a:sym typeface="Wingdings" panose="05000000000000000000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594" y="3201194"/>
            <a:ext cx="7766082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 smtClean="0">
                <a:latin typeface="Andale Mono" panose="020B0509000000000004" pitchFamily="49" charset="0"/>
              </a:rPr>
              <a:t>&lt;h1&gt;Ich habe </a:t>
            </a:r>
            <a:r>
              <a:rPr lang="de-DE" sz="1800" dirty="0" err="1" smtClean="0">
                <a:latin typeface="Andale Mono" panose="020B0509000000000004" pitchFamily="49" charset="0"/>
              </a:rPr>
              <a:t>hunger</a:t>
            </a:r>
            <a:r>
              <a:rPr lang="de-DE" sz="1800" dirty="0" smtClean="0">
                <a:latin typeface="Andale Mono" panose="020B0509000000000004" pitchFamily="49" charset="0"/>
              </a:rPr>
              <a:t> &lt;/h1&gt;   </a:t>
            </a:r>
            <a:r>
              <a:rPr lang="de-DE" sz="1800" dirty="0" smtClean="0">
                <a:latin typeface="Andale Mono" panose="020B0509000000000004" pitchFamily="49" charset="0"/>
                <a:sym typeface="Wingdings" panose="05000000000000000000" pitchFamily="2" charset="2"/>
              </a:rPr>
              <a:t>  &lt;p&gt;Ich habe </a:t>
            </a:r>
            <a:r>
              <a:rPr lang="de-DE" sz="1800" dirty="0" err="1" smtClean="0">
                <a:latin typeface="Andale Mono" panose="020B0509000000000004" pitchFamily="49" charset="0"/>
                <a:sym typeface="Wingdings" panose="05000000000000000000" pitchFamily="2" charset="2"/>
              </a:rPr>
              <a:t>hunger</a:t>
            </a:r>
            <a:r>
              <a:rPr lang="de-DE" sz="1800" dirty="0" smtClean="0">
                <a:latin typeface="Andale Mono" panose="020B0509000000000004" pitchFamily="49" charset="0"/>
                <a:sym typeface="Wingdings" panose="05000000000000000000" pitchFamily="2" charset="2"/>
              </a:rPr>
              <a:t>&lt;/p&gt;</a:t>
            </a:r>
            <a:endParaRPr lang="de-DE" sz="1800" dirty="0" smtClean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6375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HTML Vertiefung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3</a:t>
            </a:r>
            <a:endParaRPr lang="de-DE" dirty="0">
              <a:solidFill>
                <a:schemeClr val="accent5"/>
              </a:solidFill>
            </a:endParaRPr>
          </a:p>
        </p:txBody>
      </p:sp>
      <p:grpSp>
        <p:nvGrpSpPr>
          <p:cNvPr id="11" name="Gruppieren 1147"/>
          <p:cNvGrpSpPr/>
          <p:nvPr/>
        </p:nvGrpSpPr>
        <p:grpSpPr>
          <a:xfrm>
            <a:off x="7494588" y="5058965"/>
            <a:ext cx="990600" cy="1008857"/>
            <a:chOff x="5654675" y="2808288"/>
            <a:chExt cx="344488" cy="350837"/>
          </a:xfrm>
        </p:grpSpPr>
        <p:sp>
          <p:nvSpPr>
            <p:cNvPr id="12" name="Oval 379"/>
            <p:cNvSpPr>
              <a:spLocks noChangeArrowheads="1"/>
            </p:cNvSpPr>
            <p:nvPr/>
          </p:nvSpPr>
          <p:spPr bwMode="auto">
            <a:xfrm>
              <a:off x="5654675" y="2808288"/>
              <a:ext cx="344488" cy="350837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" name="Freeform 380"/>
            <p:cNvSpPr>
              <a:spLocks/>
            </p:cNvSpPr>
            <p:nvPr/>
          </p:nvSpPr>
          <p:spPr bwMode="auto">
            <a:xfrm>
              <a:off x="5775325" y="2898775"/>
              <a:ext cx="103188" cy="169862"/>
            </a:xfrm>
            <a:custGeom>
              <a:avLst/>
              <a:gdLst>
                <a:gd name="T0" fmla="*/ 13 w 17"/>
                <a:gd name="T1" fmla="*/ 10 h 28"/>
                <a:gd name="T2" fmla="*/ 17 w 17"/>
                <a:gd name="T3" fmla="*/ 4 h 28"/>
                <a:gd name="T4" fmla="*/ 17 w 17"/>
                <a:gd name="T5" fmla="*/ 0 h 28"/>
                <a:gd name="T6" fmla="*/ 0 w 17"/>
                <a:gd name="T7" fmla="*/ 0 h 28"/>
                <a:gd name="T8" fmla="*/ 0 w 17"/>
                <a:gd name="T9" fmla="*/ 4 h 28"/>
                <a:gd name="T10" fmla="*/ 3 w 17"/>
                <a:gd name="T11" fmla="*/ 10 h 28"/>
                <a:gd name="T12" fmla="*/ 6 w 17"/>
                <a:gd name="T13" fmla="*/ 13 h 28"/>
                <a:gd name="T14" fmla="*/ 6 w 17"/>
                <a:gd name="T15" fmla="*/ 14 h 28"/>
                <a:gd name="T16" fmla="*/ 6 w 17"/>
                <a:gd name="T17" fmla="*/ 15 h 28"/>
                <a:gd name="T18" fmla="*/ 3 w 17"/>
                <a:gd name="T19" fmla="*/ 18 h 28"/>
                <a:gd name="T20" fmla="*/ 0 w 17"/>
                <a:gd name="T21" fmla="*/ 24 h 28"/>
                <a:gd name="T22" fmla="*/ 0 w 17"/>
                <a:gd name="T23" fmla="*/ 28 h 28"/>
                <a:gd name="T24" fmla="*/ 17 w 17"/>
                <a:gd name="T25" fmla="*/ 28 h 28"/>
                <a:gd name="T26" fmla="*/ 17 w 17"/>
                <a:gd name="T27" fmla="*/ 24 h 28"/>
                <a:gd name="T28" fmla="*/ 13 w 17"/>
                <a:gd name="T29" fmla="*/ 18 h 28"/>
                <a:gd name="T30" fmla="*/ 11 w 17"/>
                <a:gd name="T31" fmla="*/ 15 h 28"/>
                <a:gd name="T32" fmla="*/ 10 w 17"/>
                <a:gd name="T33" fmla="*/ 14 h 28"/>
                <a:gd name="T34" fmla="*/ 11 w 17"/>
                <a:gd name="T35" fmla="*/ 13 h 28"/>
                <a:gd name="T36" fmla="*/ 13 w 1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8">
                  <a:moveTo>
                    <a:pt x="13" y="10"/>
                  </a:moveTo>
                  <a:cubicBezTo>
                    <a:pt x="15" y="9"/>
                    <a:pt x="17" y="7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2" y="9"/>
                    <a:pt x="3" y="10"/>
                  </a:cubicBezTo>
                  <a:cubicBezTo>
                    <a:pt x="4" y="11"/>
                    <a:pt x="5" y="12"/>
                    <a:pt x="6" y="13"/>
                  </a:cubicBezTo>
                  <a:cubicBezTo>
                    <a:pt x="6" y="13"/>
                    <a:pt x="6" y="13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4" y="17"/>
                    <a:pt x="3" y="18"/>
                  </a:cubicBezTo>
                  <a:cubicBezTo>
                    <a:pt x="2" y="19"/>
                    <a:pt x="0" y="21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1"/>
                    <a:pt x="15" y="19"/>
                    <a:pt x="13" y="18"/>
                  </a:cubicBezTo>
                  <a:cubicBezTo>
                    <a:pt x="13" y="17"/>
                    <a:pt x="12" y="16"/>
                    <a:pt x="11" y="15"/>
                  </a:cubicBezTo>
                  <a:cubicBezTo>
                    <a:pt x="11" y="15"/>
                    <a:pt x="10" y="15"/>
                    <a:pt x="10" y="14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2" y="12"/>
                    <a:pt x="13" y="11"/>
                    <a:pt x="13" y="10"/>
                  </a:cubicBez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46516" y="6067822"/>
            <a:ext cx="1286744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 smtClean="0"/>
              <a:t>10 Minuten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05594" y="1143794"/>
            <a:ext cx="7772400" cy="1676400"/>
          </a:xfrm>
          <a:prstGeom prst="round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 smtClean="0"/>
          </a:p>
        </p:txBody>
      </p:sp>
      <p:sp>
        <p:nvSpPr>
          <p:cNvPr id="19" name="Inhaltsplatzhalter 12"/>
          <p:cNvSpPr>
            <a:spLocks noGrp="1"/>
          </p:cNvSpPr>
          <p:nvPr>
            <p:ph sz="quarter" idx="13"/>
          </p:nvPr>
        </p:nvSpPr>
        <p:spPr>
          <a:xfrm>
            <a:off x="504825" y="1296195"/>
            <a:ext cx="7420769" cy="1219199"/>
          </a:xfrm>
        </p:spPr>
        <p:txBody>
          <a:bodyPr/>
          <a:lstStyle/>
          <a:p>
            <a:pPr lvl="6"/>
            <a:r>
              <a:rPr lang="de-DE" sz="1600" dirty="0" smtClean="0"/>
              <a:t>Euer Chef will einen Pizzabestellservice über das Internet an die Kunden bringen.</a:t>
            </a:r>
          </a:p>
          <a:p>
            <a:pPr lvl="6"/>
            <a:r>
              <a:rPr lang="de-DE" sz="1600" dirty="0" smtClean="0"/>
              <a:t>Dieser soll eine Bestellfunktion haben. </a:t>
            </a:r>
          </a:p>
          <a:p>
            <a:pPr lvl="6"/>
            <a:r>
              <a:rPr lang="de-DE" sz="1600" dirty="0" smtClean="0"/>
              <a:t>Legt vorerst nur eine Bestellseite an, auf der als Überschrift der Name eures Pizzaservices und euer Motto zu sehen ist.</a:t>
            </a:r>
          </a:p>
          <a:p>
            <a:pPr lvl="6"/>
            <a:endParaRPr lang="de-DE" sz="1600" dirty="0"/>
          </a:p>
          <a:p>
            <a:pPr lvl="6"/>
            <a:endParaRPr lang="de-DE" sz="1600" dirty="0" smtClean="0"/>
          </a:p>
          <a:p>
            <a:pPr lvl="6"/>
            <a:r>
              <a:rPr lang="de-DE" sz="1600" i="1" dirty="0" smtClean="0"/>
              <a:t>! Legt die Datei bestellung.html an und beginnt.</a:t>
            </a:r>
            <a:endParaRPr lang="de-DE" sz="1600" i="1" dirty="0"/>
          </a:p>
        </p:txBody>
      </p:sp>
    </p:spTree>
    <p:extLst>
      <p:ext uri="{BB962C8B-B14F-4D97-AF65-F5344CB8AC3E}">
        <p14:creationId xmlns:p14="http://schemas.microsoft.com/office/powerpoint/2010/main" val="14870826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HTML Vertiefung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Formulare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04825" y="2515394"/>
            <a:ext cx="8139114" cy="385513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Ermöglichen dem Nutzer die Dateneingabe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Besitzt das besondere Attribut </a:t>
            </a:r>
            <a:r>
              <a:rPr lang="de-DE" i="1" dirty="0" err="1" smtClean="0"/>
              <a:t>action</a:t>
            </a:r>
            <a:r>
              <a:rPr lang="de-DE" i="1" dirty="0" smtClean="0"/>
              <a:t>=</a:t>
            </a:r>
            <a:r>
              <a:rPr lang="de-DE" i="1" dirty="0" err="1" smtClean="0"/>
              <a:t>zielresource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dirty="0" smtClean="0">
                <a:sym typeface="Wingdings" panose="05000000000000000000" pitchFamily="2" charset="2"/>
              </a:rPr>
              <a:t> ist dieses Attribut gesetzt, werden beim Klick auf das </a:t>
            </a:r>
            <a:r>
              <a:rPr lang="de-DE" dirty="0" err="1" smtClean="0">
                <a:sym typeface="Wingdings" panose="05000000000000000000" pitchFamily="2" charset="2"/>
              </a:rPr>
              <a:t>Submit</a:t>
            </a:r>
            <a:r>
              <a:rPr lang="de-DE" dirty="0" smtClean="0">
                <a:sym typeface="Wingdings" panose="05000000000000000000" pitchFamily="2" charset="2"/>
              </a:rPr>
              <a:t>-Element die Formulardaten </a:t>
            </a:r>
            <a:r>
              <a:rPr lang="de-DE" dirty="0">
                <a:sym typeface="Wingdings" panose="05000000000000000000" pitchFamily="2" charset="2"/>
              </a:rPr>
              <a:t>an die angegebene </a:t>
            </a:r>
            <a:r>
              <a:rPr lang="de-DE" dirty="0" err="1">
                <a:sym typeface="Wingdings" panose="05000000000000000000" pitchFamily="2" charset="2"/>
              </a:rPr>
              <a:t>Zielresource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smtClean="0">
                <a:sym typeface="Wingdings" panose="05000000000000000000" pitchFamily="2" charset="2"/>
              </a:rPr>
              <a:t>übergeben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 Ist es nicht gesetzt, sollten die Daten per Script verarbeitet werden</a:t>
            </a:r>
            <a:endParaRPr lang="de-DE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Beinhalten </a:t>
            </a:r>
            <a:r>
              <a:rPr lang="de-DE" b="1" dirty="0" smtClean="0"/>
              <a:t>diverse Input und Options – Elemente</a:t>
            </a:r>
            <a:endParaRPr lang="de-DE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dirty="0" smtClean="0">
                <a:sym typeface="Wingdings" panose="05000000000000000000" pitchFamily="2" charset="2"/>
              </a:rPr>
              <a:t>Anzahl </a:t>
            </a:r>
            <a:r>
              <a:rPr lang="de-DE" dirty="0" smtClean="0">
                <a:sym typeface="Wingdings" panose="05000000000000000000" pitchFamily="2" charset="2"/>
              </a:rPr>
              <a:t>der Eingabeelemente ist </a:t>
            </a:r>
            <a:r>
              <a:rPr lang="de-DE" b="1" dirty="0">
                <a:sym typeface="Wingdings" panose="05000000000000000000" pitchFamily="2" charset="2"/>
              </a:rPr>
              <a:t>v</a:t>
            </a:r>
            <a:r>
              <a:rPr lang="de-DE" b="1" dirty="0" smtClean="0">
                <a:sym typeface="Wingdings" panose="05000000000000000000" pitchFamily="2" charset="2"/>
              </a:rPr>
              <a:t>ariabel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dirty="0" smtClean="0">
                <a:sym typeface="Wingdings" panose="05000000000000000000" pitchFamily="2" charset="2"/>
              </a:rPr>
              <a:t>Immer </a:t>
            </a:r>
            <a:r>
              <a:rPr lang="de-DE" dirty="0" smtClean="0">
                <a:sym typeface="Wingdings" panose="05000000000000000000" pitchFamily="2" charset="2"/>
              </a:rPr>
              <a:t>ein </a:t>
            </a:r>
            <a:r>
              <a:rPr lang="de-DE" b="1" dirty="0" err="1" smtClean="0">
                <a:sym typeface="Wingdings" panose="05000000000000000000" pitchFamily="2" charset="2"/>
              </a:rPr>
              <a:t>Submit</a:t>
            </a:r>
            <a:r>
              <a:rPr lang="de-DE" b="1" dirty="0" smtClean="0">
                <a:sym typeface="Wingdings" panose="05000000000000000000" pitchFamily="2" charset="2"/>
              </a:rPr>
              <a:t>-Element </a:t>
            </a:r>
            <a:r>
              <a:rPr lang="de-DE" dirty="0" smtClean="0">
                <a:sym typeface="Wingdings" panose="05000000000000000000" pitchFamily="2" charset="2"/>
              </a:rPr>
              <a:t>vorhanden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Das Element </a:t>
            </a:r>
            <a:r>
              <a:rPr lang="de-DE" b="1" dirty="0" smtClean="0">
                <a:sym typeface="Wingdings" panose="05000000000000000000" pitchFamily="2" charset="2"/>
              </a:rPr>
              <a:t>&lt;</a:t>
            </a:r>
            <a:r>
              <a:rPr lang="de-DE" b="1" dirty="0" err="1" smtClean="0">
                <a:sym typeface="Wingdings" panose="05000000000000000000" pitchFamily="2" charset="2"/>
              </a:rPr>
              <a:t>label</a:t>
            </a:r>
            <a:r>
              <a:rPr lang="de-DE" b="1" dirty="0" smtClean="0">
                <a:sym typeface="Wingdings" panose="05000000000000000000" pitchFamily="2" charset="2"/>
              </a:rPr>
              <a:t>&gt; </a:t>
            </a:r>
            <a:r>
              <a:rPr lang="de-DE" dirty="0" smtClean="0">
                <a:sym typeface="Wingdings" panose="05000000000000000000" pitchFamily="2" charset="2"/>
              </a:rPr>
              <a:t>kann genutzt werden, um </a:t>
            </a:r>
            <a:r>
              <a:rPr lang="de-DE" b="1" dirty="0" smtClean="0">
                <a:sym typeface="Wingdings" panose="05000000000000000000" pitchFamily="2" charset="2"/>
              </a:rPr>
              <a:t>die Inputs zu beschreiben</a:t>
            </a:r>
            <a:br>
              <a:rPr lang="de-DE" b="1" dirty="0" smtClean="0">
                <a:sym typeface="Wingdings" panose="05000000000000000000" pitchFamily="2" charset="2"/>
              </a:rPr>
            </a:br>
            <a:endParaRPr lang="de-DE" b="1" dirty="0" smtClean="0"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20194" y="1237952"/>
            <a:ext cx="29193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>
                <a:solidFill>
                  <a:schemeClr val="bg1">
                    <a:lumMod val="65000"/>
                  </a:schemeClr>
                </a:solidFill>
              </a:rPr>
              <a:t>&lt;form</a:t>
            </a:r>
            <a:r>
              <a:rPr lang="de-DE" sz="2800" b="1" dirty="0" smtClean="0">
                <a:solidFill>
                  <a:schemeClr val="bg1">
                    <a:lumMod val="65000"/>
                  </a:schemeClr>
                </a:solidFill>
              </a:rPr>
              <a:t>&gt;  &lt;/</a:t>
            </a:r>
            <a:r>
              <a:rPr lang="de-DE" sz="2800" b="1" dirty="0">
                <a:solidFill>
                  <a:schemeClr val="bg1">
                    <a:lumMod val="65000"/>
                  </a:schemeClr>
                </a:solidFill>
              </a:rPr>
              <a:t>form&gt;</a:t>
            </a:r>
          </a:p>
        </p:txBody>
      </p:sp>
    </p:spTree>
    <p:extLst>
      <p:ext uri="{BB962C8B-B14F-4D97-AF65-F5344CB8AC3E}">
        <p14:creationId xmlns:p14="http://schemas.microsoft.com/office/powerpoint/2010/main" val="8022484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HTML Vertiefung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4</a:t>
            </a:r>
            <a:endParaRPr lang="de-DE" dirty="0">
              <a:solidFill>
                <a:schemeClr val="accent5"/>
              </a:solidFill>
            </a:endParaRPr>
          </a:p>
        </p:txBody>
      </p:sp>
      <p:grpSp>
        <p:nvGrpSpPr>
          <p:cNvPr id="11" name="Gruppieren 1147"/>
          <p:cNvGrpSpPr/>
          <p:nvPr/>
        </p:nvGrpSpPr>
        <p:grpSpPr>
          <a:xfrm>
            <a:off x="7494588" y="5058965"/>
            <a:ext cx="990600" cy="1008857"/>
            <a:chOff x="5654675" y="2808288"/>
            <a:chExt cx="344488" cy="350837"/>
          </a:xfrm>
        </p:grpSpPr>
        <p:sp>
          <p:nvSpPr>
            <p:cNvPr id="12" name="Oval 379"/>
            <p:cNvSpPr>
              <a:spLocks noChangeArrowheads="1"/>
            </p:cNvSpPr>
            <p:nvPr/>
          </p:nvSpPr>
          <p:spPr bwMode="auto">
            <a:xfrm>
              <a:off x="5654675" y="2808288"/>
              <a:ext cx="344488" cy="350837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" name="Freeform 380"/>
            <p:cNvSpPr>
              <a:spLocks/>
            </p:cNvSpPr>
            <p:nvPr/>
          </p:nvSpPr>
          <p:spPr bwMode="auto">
            <a:xfrm>
              <a:off x="5775325" y="2898775"/>
              <a:ext cx="103188" cy="169862"/>
            </a:xfrm>
            <a:custGeom>
              <a:avLst/>
              <a:gdLst>
                <a:gd name="T0" fmla="*/ 13 w 17"/>
                <a:gd name="T1" fmla="*/ 10 h 28"/>
                <a:gd name="T2" fmla="*/ 17 w 17"/>
                <a:gd name="T3" fmla="*/ 4 h 28"/>
                <a:gd name="T4" fmla="*/ 17 w 17"/>
                <a:gd name="T5" fmla="*/ 0 h 28"/>
                <a:gd name="T6" fmla="*/ 0 w 17"/>
                <a:gd name="T7" fmla="*/ 0 h 28"/>
                <a:gd name="T8" fmla="*/ 0 w 17"/>
                <a:gd name="T9" fmla="*/ 4 h 28"/>
                <a:gd name="T10" fmla="*/ 3 w 17"/>
                <a:gd name="T11" fmla="*/ 10 h 28"/>
                <a:gd name="T12" fmla="*/ 6 w 17"/>
                <a:gd name="T13" fmla="*/ 13 h 28"/>
                <a:gd name="T14" fmla="*/ 6 w 17"/>
                <a:gd name="T15" fmla="*/ 14 h 28"/>
                <a:gd name="T16" fmla="*/ 6 w 17"/>
                <a:gd name="T17" fmla="*/ 15 h 28"/>
                <a:gd name="T18" fmla="*/ 3 w 17"/>
                <a:gd name="T19" fmla="*/ 18 h 28"/>
                <a:gd name="T20" fmla="*/ 0 w 17"/>
                <a:gd name="T21" fmla="*/ 24 h 28"/>
                <a:gd name="T22" fmla="*/ 0 w 17"/>
                <a:gd name="T23" fmla="*/ 28 h 28"/>
                <a:gd name="T24" fmla="*/ 17 w 17"/>
                <a:gd name="T25" fmla="*/ 28 h 28"/>
                <a:gd name="T26" fmla="*/ 17 w 17"/>
                <a:gd name="T27" fmla="*/ 24 h 28"/>
                <a:gd name="T28" fmla="*/ 13 w 17"/>
                <a:gd name="T29" fmla="*/ 18 h 28"/>
                <a:gd name="T30" fmla="*/ 11 w 17"/>
                <a:gd name="T31" fmla="*/ 15 h 28"/>
                <a:gd name="T32" fmla="*/ 10 w 17"/>
                <a:gd name="T33" fmla="*/ 14 h 28"/>
                <a:gd name="T34" fmla="*/ 11 w 17"/>
                <a:gd name="T35" fmla="*/ 13 h 28"/>
                <a:gd name="T36" fmla="*/ 13 w 1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8">
                  <a:moveTo>
                    <a:pt x="13" y="10"/>
                  </a:moveTo>
                  <a:cubicBezTo>
                    <a:pt x="15" y="9"/>
                    <a:pt x="17" y="7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2" y="9"/>
                    <a:pt x="3" y="10"/>
                  </a:cubicBezTo>
                  <a:cubicBezTo>
                    <a:pt x="4" y="11"/>
                    <a:pt x="5" y="12"/>
                    <a:pt x="6" y="13"/>
                  </a:cubicBezTo>
                  <a:cubicBezTo>
                    <a:pt x="6" y="13"/>
                    <a:pt x="6" y="13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4" y="17"/>
                    <a:pt x="3" y="18"/>
                  </a:cubicBezTo>
                  <a:cubicBezTo>
                    <a:pt x="2" y="19"/>
                    <a:pt x="0" y="21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1"/>
                    <a:pt x="15" y="19"/>
                    <a:pt x="13" y="18"/>
                  </a:cubicBezTo>
                  <a:cubicBezTo>
                    <a:pt x="13" y="17"/>
                    <a:pt x="12" y="16"/>
                    <a:pt x="11" y="15"/>
                  </a:cubicBezTo>
                  <a:cubicBezTo>
                    <a:pt x="11" y="15"/>
                    <a:pt x="10" y="15"/>
                    <a:pt x="10" y="14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2" y="12"/>
                    <a:pt x="13" y="11"/>
                    <a:pt x="13" y="10"/>
                  </a:cubicBez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46516" y="6067822"/>
            <a:ext cx="1286744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/>
              <a:t>3</a:t>
            </a:r>
            <a:r>
              <a:rPr lang="de-DE" sz="1800" dirty="0" smtClean="0"/>
              <a:t>0 Minuten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05594" y="1143794"/>
            <a:ext cx="7772400" cy="3352800"/>
          </a:xfrm>
          <a:prstGeom prst="round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 smtClean="0"/>
          </a:p>
        </p:txBody>
      </p:sp>
      <p:sp>
        <p:nvSpPr>
          <p:cNvPr id="19" name="Inhaltsplatzhalter 12"/>
          <p:cNvSpPr>
            <a:spLocks noGrp="1"/>
          </p:cNvSpPr>
          <p:nvPr>
            <p:ph sz="quarter" idx="13"/>
          </p:nvPr>
        </p:nvSpPr>
        <p:spPr>
          <a:xfrm>
            <a:off x="504825" y="1296195"/>
            <a:ext cx="7420769" cy="2971799"/>
          </a:xfrm>
        </p:spPr>
        <p:txBody>
          <a:bodyPr/>
          <a:lstStyle/>
          <a:p>
            <a:pPr lvl="6"/>
            <a:r>
              <a:rPr lang="de-DE" sz="1600" dirty="0" smtClean="0"/>
              <a:t>Damit der Kunde seine Wünsche äußern kann, fehlt der Bestellseite ein Formular.</a:t>
            </a:r>
          </a:p>
          <a:p>
            <a:pPr lvl="6">
              <a:lnSpc>
                <a:spcPct val="150000"/>
              </a:lnSpc>
            </a:pPr>
            <a:r>
              <a:rPr lang="de-DE" sz="1600" dirty="0" smtClean="0"/>
              <a:t>Über dieses soll er folgende Aspekte Konfigurieren können:</a:t>
            </a: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/>
              <a:t>Variable Pizzagröße</a:t>
            </a: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/>
              <a:t>Beläge: Pilze, Ananas, Schinken, Brokkoli</a:t>
            </a: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/>
              <a:t>Nachricht auf dem Karton</a:t>
            </a:r>
            <a:endParaRPr lang="de-DE" sz="1600" dirty="0"/>
          </a:p>
          <a:p>
            <a:pPr lvl="6"/>
            <a:r>
              <a:rPr lang="de-DE" sz="1600" dirty="0" smtClean="0"/>
              <a:t>Weil euer Chef bisher aber nur eine Website hat und keinen Pizzaofen, übergebt ihr die Eingabeparameter an den den externen Dienstleister </a:t>
            </a:r>
            <a:r>
              <a:rPr lang="de-DE" sz="1600" i="1" dirty="0" err="1" smtClean="0"/>
              <a:t>localhost</a:t>
            </a:r>
            <a:r>
              <a:rPr lang="de-DE" sz="1600" i="1" dirty="0" smtClean="0"/>
              <a:t>.</a:t>
            </a:r>
          </a:p>
          <a:p>
            <a:pPr lvl="6"/>
            <a:endParaRPr lang="de-DE" sz="1600" i="1" dirty="0"/>
          </a:p>
          <a:p>
            <a:pPr lvl="6"/>
            <a:endParaRPr lang="de-DE" sz="1600" i="1" dirty="0" smtClean="0"/>
          </a:p>
          <a:p>
            <a:pPr lvl="6"/>
            <a:endParaRPr lang="de-DE" sz="1600" i="1" dirty="0"/>
          </a:p>
          <a:p>
            <a:pPr lvl="6"/>
            <a:r>
              <a:rPr lang="de-DE" sz="1600" i="1" dirty="0" smtClean="0"/>
              <a:t>! Erweitert die Datei bestellung.html.</a:t>
            </a:r>
          </a:p>
        </p:txBody>
      </p:sp>
    </p:spTree>
    <p:extLst>
      <p:ext uri="{BB962C8B-B14F-4D97-AF65-F5344CB8AC3E}">
        <p14:creationId xmlns:p14="http://schemas.microsoft.com/office/powerpoint/2010/main" val="33976054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HTML Vertiefung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HTML – Objekt div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3"/>
          </p:nvPr>
        </p:nvSpPr>
        <p:spPr>
          <a:xfrm>
            <a:off x="457994" y="2515394"/>
            <a:ext cx="8185945" cy="385513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dirty="0" smtClean="0">
                <a:sym typeface="Wingdings" panose="05000000000000000000" pitchFamily="2" charset="2"/>
              </a:rPr>
              <a:t>„Division“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Wahrscheinlich </a:t>
            </a:r>
            <a:r>
              <a:rPr lang="de-DE" b="1" dirty="0" smtClean="0">
                <a:sym typeface="Wingdings" panose="05000000000000000000" pitchFamily="2" charset="2"/>
              </a:rPr>
              <a:t>meist genutztes </a:t>
            </a:r>
            <a:r>
              <a:rPr lang="de-DE" dirty="0" smtClean="0">
                <a:sym typeface="Wingdings" panose="05000000000000000000" pitchFamily="2" charset="2"/>
              </a:rPr>
              <a:t>Element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Hat im </a:t>
            </a:r>
            <a:r>
              <a:rPr lang="de-DE" dirty="0">
                <a:sym typeface="Wingdings" panose="05000000000000000000" pitchFamily="2" charset="2"/>
              </a:rPr>
              <a:t>G</a:t>
            </a:r>
            <a:r>
              <a:rPr lang="de-DE" dirty="0" smtClean="0">
                <a:sym typeface="Wingdings" panose="05000000000000000000" pitchFamily="2" charset="2"/>
              </a:rPr>
              <a:t>egensatz zu anderen </a:t>
            </a:r>
            <a:r>
              <a:rPr lang="de-DE" dirty="0">
                <a:sym typeface="Wingdings" panose="05000000000000000000" pitchFamily="2" charset="2"/>
              </a:rPr>
              <a:t>E</a:t>
            </a:r>
            <a:r>
              <a:rPr lang="de-DE" dirty="0" smtClean="0">
                <a:sym typeface="Wingdings" panose="05000000000000000000" pitchFamily="2" charset="2"/>
              </a:rPr>
              <a:t>lementen </a:t>
            </a:r>
            <a:r>
              <a:rPr lang="de-DE" b="1" dirty="0" smtClean="0">
                <a:sym typeface="Wingdings" panose="05000000000000000000" pitchFamily="2" charset="2"/>
              </a:rPr>
              <a:t>keine semantische Bedeutung	</a:t>
            </a:r>
            <a:br>
              <a:rPr lang="de-DE" b="1" dirty="0" smtClean="0">
                <a:sym typeface="Wingdings" panose="05000000000000000000" pitchFamily="2" charset="2"/>
              </a:rPr>
            </a:br>
            <a:r>
              <a:rPr lang="de-DE" b="1" dirty="0" smtClean="0">
                <a:sym typeface="Wingdings" panose="05000000000000000000" pitchFamily="2" charset="2"/>
              </a:rPr>
              <a:t> </a:t>
            </a:r>
            <a:r>
              <a:rPr lang="de-DE" dirty="0" smtClean="0">
                <a:sym typeface="Wingdings" panose="05000000000000000000" pitchFamily="2" charset="2"/>
              </a:rPr>
              <a:t>Diese </a:t>
            </a:r>
            <a:r>
              <a:rPr lang="de-DE" b="1" dirty="0" smtClean="0">
                <a:sym typeface="Wingdings" panose="05000000000000000000" pitchFamily="2" charset="2"/>
              </a:rPr>
              <a:t>gibt ihm der Entwickler </a:t>
            </a:r>
            <a:r>
              <a:rPr lang="de-DE" dirty="0" smtClean="0">
                <a:sym typeface="Wingdings" panose="05000000000000000000" pitchFamily="2" charset="2"/>
              </a:rPr>
              <a:t>durch CSS-Klassen oder JavaScript</a:t>
            </a: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Beispielhafter Nutzen: </a:t>
            </a:r>
            <a:r>
              <a:rPr lang="de-DE" b="1" dirty="0" smtClean="0">
                <a:sym typeface="Wingdings" panose="05000000000000000000" pitchFamily="2" charset="2"/>
              </a:rPr>
              <a:t>Cursor-Tracking </a:t>
            </a:r>
            <a:r>
              <a:rPr lang="de-DE" dirty="0" smtClean="0">
                <a:sym typeface="Wingdings" panose="05000000000000000000" pitchFamily="2" charset="2"/>
              </a:rPr>
              <a:t>in bestimmtem Bereich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Legen eines </a:t>
            </a:r>
            <a:r>
              <a:rPr lang="de-DE" b="1" dirty="0" smtClean="0">
                <a:sym typeface="Wingdings" panose="05000000000000000000" pitchFamily="2" charset="2"/>
              </a:rPr>
              <a:t>Hintergrundes </a:t>
            </a:r>
            <a:r>
              <a:rPr lang="de-DE" dirty="0" smtClean="0">
                <a:sym typeface="Wingdings" panose="05000000000000000000" pitchFamily="2" charset="2"/>
              </a:rPr>
              <a:t>für die Elemente </a:t>
            </a:r>
            <a:r>
              <a:rPr lang="de-DE" b="1" dirty="0" smtClean="0">
                <a:sym typeface="Wingdings" panose="05000000000000000000" pitchFamily="2" charset="2"/>
              </a:rPr>
              <a:t>innerhalb des DIVs </a:t>
            </a:r>
            <a:r>
              <a:rPr lang="de-DE" dirty="0" smtClean="0">
                <a:sym typeface="Wingdings" panose="05000000000000000000" pitchFamily="2" charset="2"/>
              </a:rPr>
              <a:t>mithilfe von CSS</a:t>
            </a: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Spezielle Positionierung der Inhalte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96394" y="1296194"/>
            <a:ext cx="2631664" cy="637849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3200" b="1" dirty="0" smtClean="0">
                <a:solidFill>
                  <a:schemeClr val="bg1">
                    <a:lumMod val="65000"/>
                  </a:schemeClr>
                </a:solidFill>
              </a:rPr>
              <a:t>&lt;div&gt;  &lt;/div&gt;</a:t>
            </a:r>
          </a:p>
        </p:txBody>
      </p:sp>
    </p:spTree>
    <p:extLst>
      <p:ext uri="{BB962C8B-B14F-4D97-AF65-F5344CB8AC3E}">
        <p14:creationId xmlns:p14="http://schemas.microsoft.com/office/powerpoint/2010/main" val="7348662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02</a:t>
            </a:r>
            <a:endParaRPr lang="de-DE" dirty="0"/>
          </a:p>
        </p:txBody>
      </p:sp>
      <p:sp>
        <p:nvSpPr>
          <p:cNvPr id="59" name="Textplatzhalter 5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2"/>
                </a:solidFill>
              </a:rPr>
              <a:t>CSS </a:t>
            </a:r>
          </a:p>
          <a:p>
            <a:r>
              <a:rPr lang="de-DE" dirty="0" smtClean="0">
                <a:solidFill>
                  <a:schemeClr val="tx2"/>
                </a:solidFill>
              </a:rPr>
              <a:t>Vertiefung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12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49792" y="1701602"/>
            <a:ext cx="4982817" cy="515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0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AZD">
      <a:dk1>
        <a:srgbClr val="000000"/>
      </a:dk1>
      <a:lt1>
        <a:srgbClr val="FFFFFF"/>
      </a:lt1>
      <a:dk2>
        <a:srgbClr val="003781"/>
      </a:dk2>
      <a:lt2>
        <a:srgbClr val="D4CDCD"/>
      </a:lt2>
      <a:accent1>
        <a:srgbClr val="96DCFA"/>
      </a:accent1>
      <a:accent2>
        <a:srgbClr val="CCDD61"/>
      </a:accent2>
      <a:accent3>
        <a:srgbClr val="FDD25C"/>
      </a:accent3>
      <a:accent4>
        <a:srgbClr val="DAD0E1"/>
      </a:accent4>
      <a:accent5>
        <a:srgbClr val="FF934F"/>
      </a:accent5>
      <a:accent6>
        <a:srgbClr val="B1DADD"/>
      </a:accent6>
      <a:hlink>
        <a:srgbClr val="003781"/>
      </a:hlink>
      <a:folHlink>
        <a:srgbClr val="5A3982"/>
      </a:folHlink>
    </a:clrScheme>
    <a:fontScheme name="Allianz_Arial_201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F2F2"/>
        </a:solidFill>
        <a:ln>
          <a:noFill/>
        </a:ln>
      </a:spPr>
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Bef>
            <a:spcPts val="100"/>
          </a:spcBef>
          <a:spcAft>
            <a:spcPts val="100"/>
          </a:spcAft>
          <a:defRPr sz="1400" dirty="0" smtClean="0"/>
        </a:defPPr>
      </a:lstStyle>
    </a:spDef>
    <a:txDef>
      <a:spPr/>
      <a:bodyPr vert="horz" wrap="square" lIns="72000" tIns="72000" rIns="72000" bIns="72000" rtlCol="0">
        <a:spAutoFit/>
      </a:bodyPr>
      <a:lstStyle>
        <a:defPPr>
          <a:defRPr sz="1800" dirty="0" smtClean="0"/>
        </a:defPPr>
      </a:lstStyle>
    </a:txDef>
  </a:objectDefaults>
  <a:extraClrSchemeLst/>
  <a:custClrLst>
    <a:custClr name="rgb(90,83,96)">
      <a:srgbClr val="5A5360"/>
    </a:custClr>
    <a:custClr name="rgb(215,211,217)">
      <a:srgbClr val="D7D3D9"/>
    </a:custClr>
    <a:custClr name="rgb(90,57,130)">
      <a:srgbClr val="5A3982"/>
    </a:custClr>
    <a:custClr name="rgb(218,208,225)">
      <a:srgbClr val="DAD0E1"/>
    </a:custClr>
    <a:custClr name="rgb(91,93,48)">
      <a:srgbClr val="5B5D30"/>
    </a:custClr>
    <a:custClr name="rgb(212,213,200)">
      <a:srgbClr val="D4D5C8"/>
    </a:custClr>
    <a:custClr name="rgb(64,125,113)">
      <a:srgbClr val="407D71"/>
    </a:custClr>
    <a:custClr name="rgb(195,216,212)">
      <a:srgbClr val="C3D8D4"/>
    </a:custClr>
    <a:custClr name="rgb(73,100,140)">
      <a:srgbClr val="49648C"/>
    </a:custClr>
    <a:custClr name="rgb(202,212,222)">
      <a:srgbClr val="CAD4DE"/>
    </a:custClr>
    <a:custClr name="rgb(183,30,63)">
      <a:srgbClr val="B71E3F"/>
    </a:custClr>
    <a:custClr name="rgb(241,200,208)">
      <a:srgbClr val="F1C8D0"/>
    </a:custClr>
    <a:custClr name="rgb(0,125,140)">
      <a:srgbClr val="007D8C"/>
    </a:custClr>
    <a:custClr name="rgb(177,218,221)">
      <a:srgbClr val="B1DADD"/>
    </a:custClr>
    <a:custClr name="rgb(192,221,189)">
      <a:srgbClr val="C0DDBD"/>
    </a:custClr>
    <a:custClr name="rgb(223,238,222)">
      <a:srgbClr val="DFEEDE"/>
    </a:custClr>
    <a:custClr name="rgb(239,246,238)">
      <a:srgbClr val="EFF6EE"/>
    </a:custClr>
    <a:custClr name="rgb(234,207,192)">
      <a:srgbClr val="EACFC0"/>
    </a:custClr>
    <a:custClr name="rgb(243,229,223)">
      <a:srgbClr val="F3E5DF"/>
    </a:custClr>
    <a:custClr name="rgb(249,242,239)">
      <a:srgbClr val="F9F2EF"/>
    </a:custClr>
    <a:custClr name="rgb(212,205,205)">
      <a:srgbClr val="D4CDCD"/>
    </a:custClr>
    <a:custClr name="rgb(239,232,230)">
      <a:srgbClr val="EFE8E6"/>
    </a:custClr>
    <a:custClr name="rgb(248,244,242)">
      <a:srgbClr val="F8F4F2"/>
    </a:custClr>
    <a:custClr name="rgb(207,233,238)">
      <a:srgbClr val="CFE9EE"/>
    </a:custClr>
    <a:custClr name="rgb(230,244,246)">
      <a:srgbClr val="E6F4F6"/>
    </a:custClr>
    <a:custClr name="rgb(241,249,250)">
      <a:srgbClr val="F1F9FA"/>
    </a:custClr>
    <a:custClr name="rgb(235,225,191)">
      <a:srgbClr val="EBE1BF"/>
    </a:custClr>
    <a:custClr name="rgb(245,240,224)">
      <a:srgbClr val="F5F0E0"/>
    </a:custClr>
    <a:custClr name="rgb(250,247,239)">
      <a:srgbClr val="FAF7EF"/>
    </a:custClr>
    <a:custClr name="rgb(0,55,129)">
      <a:srgbClr val="003781"/>
    </a:custClr>
    <a:custClr name="rgb(238,204,213)">
      <a:srgbClr val="EECCD5"/>
    </a:custClr>
    <a:custClr name="rgb(246,229,234)">
      <a:srgbClr val="F6E5EA"/>
    </a:custClr>
    <a:custClr name="rgb(251,242,244)">
      <a:srgbClr val="FBF2F4"/>
    </a:custClr>
    <a:custClr name="rgb(219,211,189)">
      <a:srgbClr val="DBD3BD"/>
    </a:custClr>
    <a:custClr name="rgb(235,231,219)">
      <a:srgbClr val="EBE7DB"/>
    </a:custClr>
    <a:custClr name="rgb(245,243,237)">
      <a:srgbClr val="F5F3ED"/>
    </a:custClr>
    <a:custClr name="rgb(204,221,97)">
      <a:srgbClr val="CCDD61"/>
    </a:custClr>
    <a:custClr name="rgb(227,235,175)">
      <a:srgbClr val="E3EBAF"/>
    </a:custClr>
    <a:custClr name="rgb(150,220,250)">
      <a:srgbClr val="96DCFA"/>
    </a:custClr>
    <a:custClr name="rgb(193,235,251)">
      <a:srgbClr val="C1EBFB"/>
    </a:custClr>
    <a:custClr name="rgb(138,103,156)">
      <a:srgbClr val="8A679C"/>
    </a:custClr>
    <a:custClr name="rgb(225,207,234)">
      <a:srgbClr val="E1CFEA"/>
    </a:custClr>
    <a:custClr name="rgb(228,0,58)">
      <a:srgbClr val="E4003A"/>
    </a:custClr>
    <a:custClr name="rgb(247,199,195)">
      <a:srgbClr val="F7C7C3"/>
    </a:custClr>
    <a:custClr name="rgb(127,228,224)">
      <a:srgbClr val="7FE4E0"/>
    </a:custClr>
    <a:custClr name="rgb(195,232,231)">
      <a:srgbClr val="C3E8E7"/>
    </a:custClr>
    <a:custClr name="rgb(253,210,92)">
      <a:srgbClr val="FDD25C"/>
    </a:custClr>
    <a:custClr name="rgb(255,232,176)">
      <a:srgbClr val="FFE8B0"/>
    </a:custClr>
    <a:custClr name="rgb(255,147,79)">
      <a:srgbClr val="FF934F"/>
    </a:custClr>
    <a:custClr name="rgb(247,202,171)">
      <a:srgbClr val="F7CAAB"/>
    </a:custClr>
  </a:custClr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689</Words>
  <Application>Microsoft Office PowerPoint</Application>
  <PresentationFormat>Custom</PresentationFormat>
  <Paragraphs>186</Paragraphs>
  <Slides>17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Blank</vt:lpstr>
      <vt:lpstr>Schulung  Web-Entwicklung</vt:lpstr>
      <vt:lpstr>Übersicht</vt:lpstr>
      <vt:lpstr>01</vt:lpstr>
      <vt:lpstr>Semantik</vt:lpstr>
      <vt:lpstr>Aufgabe 3</vt:lpstr>
      <vt:lpstr>Formulare</vt:lpstr>
      <vt:lpstr>Aufgabe 4</vt:lpstr>
      <vt:lpstr>HTML – Objekt div</vt:lpstr>
      <vt:lpstr>02</vt:lpstr>
      <vt:lpstr>Wie man es einbindet</vt:lpstr>
      <vt:lpstr>Selektoren</vt:lpstr>
      <vt:lpstr>Aufgabe 5</vt:lpstr>
      <vt:lpstr>Aufgabe 6</vt:lpstr>
      <vt:lpstr>Aufgabe 7</vt:lpstr>
      <vt:lpstr>Pseudoklassen und -selektoren</vt:lpstr>
      <vt:lpstr>Aufgabe 8</vt:lpstr>
      <vt:lpstr>Aufgabe 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2020-06-14T15:15:42Z</dcterms:created>
  <dcterms:modified xsi:type="dcterms:W3CDTF">2020-06-17T12:42:09Z</dcterms:modified>
</cp:coreProperties>
</file>