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1" r:id="rId6"/>
    <p:sldId id="273" r:id="rId7"/>
    <p:sldId id="264" r:id="rId8"/>
    <p:sldId id="265" r:id="rId9"/>
    <p:sldId id="266" r:id="rId10"/>
    <p:sldId id="262" r:id="rId11"/>
    <p:sldId id="263" r:id="rId12"/>
    <p:sldId id="267" r:id="rId13"/>
    <p:sldId id="268" r:id="rId14"/>
    <p:sldId id="269" r:id="rId15"/>
    <p:sldId id="275" r:id="rId16"/>
    <p:sldId id="277" r:id="rId17"/>
    <p:sldId id="276"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1" autoAdjust="0"/>
    <p:restoredTop sz="90605" autoAdjust="0"/>
  </p:normalViewPr>
  <p:slideViewPr>
    <p:cSldViewPr snapToGrid="0" snapToObjects="1">
      <p:cViewPr varScale="1">
        <p:scale>
          <a:sx n="95" d="100"/>
          <a:sy n="95" d="100"/>
        </p:scale>
        <p:origin x="1312" y="176"/>
      </p:cViewPr>
      <p:guideLst>
        <p:guide orient="horz" pos="2160"/>
        <p:guide pos="2880"/>
      </p:guideLst>
    </p:cSldViewPr>
  </p:slideViewPr>
  <p:outlineViewPr>
    <p:cViewPr>
      <p:scale>
        <a:sx n="33" d="100"/>
        <a:sy n="33" d="100"/>
      </p:scale>
      <p:origin x="0" y="116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817C7-330C-6143-AAA6-B49957F0B1C4}" type="datetimeFigureOut">
              <a:rPr lang="ru-RU" smtClean="0"/>
              <a:t>25.01.2019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Образец текста</a:t>
            </a:r>
          </a:p>
          <a:p>
            <a:pPr lvl="1"/>
            <a:r>
              <a:rPr lang="x-none"/>
              <a:t>Второй уровень</a:t>
            </a:r>
          </a:p>
          <a:p>
            <a:pPr lvl="2"/>
            <a:r>
              <a:rPr lang="x-none"/>
              <a:t>Третий уровень</a:t>
            </a:r>
          </a:p>
          <a:p>
            <a:pPr lvl="3"/>
            <a:r>
              <a:rPr lang="x-none"/>
              <a:t>Четвертый уровень</a:t>
            </a:r>
          </a:p>
          <a:p>
            <a:pPr lvl="4"/>
            <a:r>
              <a:rPr lang="x-none"/>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4B339-10D6-C446-8AC4-6A72D7CBA8C5}" type="slidenum">
              <a:rPr lang="ru-RU" smtClean="0"/>
              <a:t>‹#›</a:t>
            </a:fld>
            <a:endParaRPr lang="ru-RU"/>
          </a:p>
        </p:txBody>
      </p:sp>
    </p:spTree>
    <p:extLst>
      <p:ext uri="{BB962C8B-B14F-4D97-AF65-F5344CB8AC3E}">
        <p14:creationId xmlns:p14="http://schemas.microsoft.com/office/powerpoint/2010/main" val="41327600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a:solidFill>
                  <a:schemeClr val="tx1"/>
                </a:solidFill>
                <a:effectLst/>
                <a:latin typeface="+mn-lt"/>
                <a:ea typeface="+mn-ea"/>
                <a:cs typeface="+mn-cs"/>
              </a:rPr>
              <a:t>Role identities refer to labels applied to people who are expected or obligated to perform some set of actions, behaviors, routines, or functions in particular situations. For example, taxi driver, toll collector, mother, father, president, professor, businessman, student. Type identities refer to labels applied to persons who share or are thought to share some characteristic or characteristics, in appearance, behavioral traits, beliefs, attitudes, values, skills (e.g., language), knowledge, opinions, experience, historical commonalities (like region or place of birth), and so on. There is a presumption that the characteristics are more than transitory, although a type identity such as “teenager” may not be permanent.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National identities, like American or Russian, are examples of type identities. There are almost no contexts in which it would make sense to speak of the “the role of an American,” except in a theatre play where “role” means part. Other social categories that are almost wholly type identities include party affiliation (e.g., Democrat or Republican), sexual identity (heterosexual, homosexual, bisexual, etc.), and ethnic identity.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identities or social categories involve both role and type. For example, “mother” is a role, but nonetheless we expect certain beliefs, attitudes, values, preferences, moral virtues, and so on, to be characteristic of people performing the role of mother (understandings that may change through time.) </a:t>
            </a:r>
          </a:p>
          <a:p>
            <a:endParaRPr lang="en-US" dirty="0"/>
          </a:p>
          <a:p>
            <a:endParaRPr lang="ru-RU" dirty="0"/>
          </a:p>
        </p:txBody>
      </p:sp>
      <p:sp>
        <p:nvSpPr>
          <p:cNvPr id="4" name="Номер слайда 3"/>
          <p:cNvSpPr>
            <a:spLocks noGrp="1"/>
          </p:cNvSpPr>
          <p:nvPr>
            <p:ph type="sldNum" sz="quarter" idx="10"/>
          </p:nvPr>
        </p:nvSpPr>
        <p:spPr/>
        <p:txBody>
          <a:bodyPr/>
          <a:lstStyle/>
          <a:p>
            <a:fld id="{1954B339-10D6-C446-8AC4-6A72D7CBA8C5}" type="slidenum">
              <a:rPr lang="ru-RU" smtClean="0"/>
              <a:t>12</a:t>
            </a:fld>
            <a:endParaRPr lang="ru-RU"/>
          </a:p>
        </p:txBody>
      </p:sp>
    </p:spTree>
    <p:extLst>
      <p:ext uri="{BB962C8B-B14F-4D97-AF65-F5344CB8AC3E}">
        <p14:creationId xmlns:p14="http://schemas.microsoft.com/office/powerpoint/2010/main" val="76316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“identity” can explain actions either in the sense that membership in a social category can explain actions, or in the sense that the desire to gain or defend one’s dignity or self-respect can explain actions </a:t>
            </a:r>
            <a:endParaRPr lang="en-US" dirty="0"/>
          </a:p>
          <a:p>
            <a:endParaRPr lang="ru-RU" dirty="0"/>
          </a:p>
          <a:p>
            <a:r>
              <a:rPr lang="en-US" sz="1200" kern="1200" dirty="0">
                <a:solidFill>
                  <a:schemeClr val="tx1"/>
                </a:solidFill>
                <a:effectLst/>
                <a:latin typeface="+mn-lt"/>
                <a:ea typeface="+mn-ea"/>
                <a:cs typeface="+mn-cs"/>
              </a:rPr>
              <a:t>We constantly explain actions by referring to membership in social categories (and </a:t>
            </a:r>
            <a:r>
              <a:rPr lang="en-US" sz="1200" kern="1200">
                <a:solidFill>
                  <a:schemeClr val="tx1"/>
                </a:solidFill>
                <a:effectLst/>
                <a:latin typeface="+mn-lt"/>
                <a:ea typeface="+mn-ea"/>
                <a:cs typeface="+mn-cs"/>
              </a:rPr>
              <a:t>thus to identities in this sense). </a:t>
            </a:r>
            <a:endParaRPr lang="en-US"/>
          </a:p>
          <a:p>
            <a:endParaRPr lang="ru-RU" dirty="0"/>
          </a:p>
        </p:txBody>
      </p:sp>
      <p:sp>
        <p:nvSpPr>
          <p:cNvPr id="4" name="Номер слайда 3"/>
          <p:cNvSpPr>
            <a:spLocks noGrp="1"/>
          </p:cNvSpPr>
          <p:nvPr>
            <p:ph type="sldNum" sz="quarter" idx="10"/>
          </p:nvPr>
        </p:nvSpPr>
        <p:spPr/>
        <p:txBody>
          <a:bodyPr/>
          <a:lstStyle/>
          <a:p>
            <a:fld id="{1954B339-10D6-C446-8AC4-6A72D7CBA8C5}" type="slidenum">
              <a:rPr lang="ru-RU" smtClean="0"/>
              <a:t>16</a:t>
            </a:fld>
            <a:endParaRPr lang="ru-RU"/>
          </a:p>
        </p:txBody>
      </p:sp>
    </p:spTree>
    <p:extLst>
      <p:ext uri="{BB962C8B-B14F-4D97-AF65-F5344CB8AC3E}">
        <p14:creationId xmlns:p14="http://schemas.microsoft.com/office/powerpoint/2010/main" val="397858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“identity” can explain actions either in the sense that membership in a social category can explain actions, or in the sense that the desire to gain or defend one’s dignity or self-respect can explain actions </a:t>
            </a:r>
            <a:endParaRPr lang="en-US" dirty="0"/>
          </a:p>
          <a:p>
            <a:endParaRPr lang="ru-RU" dirty="0"/>
          </a:p>
          <a:p>
            <a:r>
              <a:rPr lang="en-US" sz="1200" kern="1200" dirty="0">
                <a:solidFill>
                  <a:schemeClr val="tx1"/>
                </a:solidFill>
                <a:effectLst/>
                <a:latin typeface="+mn-lt"/>
                <a:ea typeface="+mn-ea"/>
                <a:cs typeface="+mn-cs"/>
              </a:rPr>
              <a:t>We constantly explain actions by referring to membership in social categories (and </a:t>
            </a:r>
            <a:r>
              <a:rPr lang="en-US" sz="1200" kern="1200">
                <a:solidFill>
                  <a:schemeClr val="tx1"/>
                </a:solidFill>
                <a:effectLst/>
                <a:latin typeface="+mn-lt"/>
                <a:ea typeface="+mn-ea"/>
                <a:cs typeface="+mn-cs"/>
              </a:rPr>
              <a:t>thus to identities in this sense). </a:t>
            </a:r>
            <a:endParaRPr lang="en-US"/>
          </a:p>
          <a:p>
            <a:endParaRPr lang="ru-RU" dirty="0"/>
          </a:p>
        </p:txBody>
      </p:sp>
      <p:sp>
        <p:nvSpPr>
          <p:cNvPr id="4" name="Номер слайда 3"/>
          <p:cNvSpPr>
            <a:spLocks noGrp="1"/>
          </p:cNvSpPr>
          <p:nvPr>
            <p:ph type="sldNum" sz="quarter" idx="10"/>
          </p:nvPr>
        </p:nvSpPr>
        <p:spPr/>
        <p:txBody>
          <a:bodyPr/>
          <a:lstStyle/>
          <a:p>
            <a:fld id="{1954B339-10D6-C446-8AC4-6A72D7CBA8C5}" type="slidenum">
              <a:rPr lang="ru-RU" smtClean="0"/>
              <a:t>17</a:t>
            </a:fld>
            <a:endParaRPr lang="ru-RU"/>
          </a:p>
        </p:txBody>
      </p:sp>
    </p:spTree>
    <p:extLst>
      <p:ext uri="{BB962C8B-B14F-4D97-AF65-F5344CB8AC3E}">
        <p14:creationId xmlns:p14="http://schemas.microsoft.com/office/powerpoint/2010/main" val="3978580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Образец заголовка</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Образец подзаголовка</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Образец заголовка</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t>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Образец заголовка</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Образец текста</a:t>
            </a:r>
          </a:p>
        </p:txBody>
      </p:sp>
      <p:sp>
        <p:nvSpPr>
          <p:cNvPr id="5" name="Date Placeholder 4"/>
          <p:cNvSpPr>
            <a:spLocks noGrp="1"/>
          </p:cNvSpPr>
          <p:nvPr>
            <p:ph type="dt" sz="half" idx="10"/>
          </p:nvPr>
        </p:nvSpPr>
        <p:spPr/>
        <p:txBody>
          <a:bodyPr/>
          <a:lstStyle/>
          <a:p>
            <a:fld id="{A6BE1EF4-31ED-45C2-AC47-F2718A41336B}"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Образец заголовка</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Образец текста</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Чтобы добавить рисунок, перетащите его на заполнитель или щелкните значок</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Образец заголовка</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Образец заголовка</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Образец заголовка</a:t>
            </a:r>
            <a:endParaRPr/>
          </a:p>
        </p:txBody>
      </p:sp>
      <p:sp>
        <p:nvSpPr>
          <p:cNvPr id="3" name="Content Placeholder 2"/>
          <p:cNvSpPr>
            <a:spLocks noGrp="1"/>
          </p:cNvSpPr>
          <p:nvPr>
            <p:ph idx="1"/>
          </p:nvPr>
        </p:nvSpPr>
        <p:spPr/>
        <p:txBody>
          <a:bodyPr/>
          <a:lstStyle>
            <a:lvl5pPr>
              <a:defRPr/>
            </a:lvl5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Титульный слайд с рисунком">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t>1/25/19</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Образец заголовка</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Образец подзаголовка</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Чтобы добавить рисунок, перетащите его на заполнитель или щелкните значок</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Образец заголовка</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Образец текста</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t>1/25/19</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Образец заголовка</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Образец заголовка</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Образец текста</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Образец текста</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t>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объекта, вверху и вниз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Образец заголовка</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Образец заголовка</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Образец заголовка</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t>1/25/19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eb.stanford.edu/group/fearon-research/cgi-bin/wordpress/wp-content/uploads/2013/10/What-is-Identity-as-we-now-use-the-word-.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TlIj4Bw4vX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1709569" y="938614"/>
            <a:ext cx="5724862" cy="2302424"/>
          </a:xfrm>
        </p:spPr>
        <p:txBody>
          <a:bodyPr/>
          <a:lstStyle/>
          <a:p>
            <a:r>
              <a:rPr lang="en-US" sz="7200" dirty="0"/>
              <a:t>Discourse on Identity </a:t>
            </a:r>
            <a:endParaRPr lang="ru-RU" sz="7200" dirty="0"/>
          </a:p>
        </p:txBody>
      </p:sp>
      <p:sp>
        <p:nvSpPr>
          <p:cNvPr id="3" name="Подзаголовок 2"/>
          <p:cNvSpPr>
            <a:spLocks noGrp="1"/>
          </p:cNvSpPr>
          <p:nvPr>
            <p:ph type="subTitle" idx="1"/>
          </p:nvPr>
        </p:nvSpPr>
        <p:spPr>
          <a:xfrm>
            <a:off x="1709569" y="3606016"/>
            <a:ext cx="5724862" cy="760982"/>
          </a:xfrm>
        </p:spPr>
        <p:txBody>
          <a:bodyPr>
            <a:normAutofit/>
          </a:bodyPr>
          <a:lstStyle/>
          <a:p>
            <a:r>
              <a:rPr lang="en-US" dirty="0"/>
              <a:t>ES/SOC 237</a:t>
            </a:r>
          </a:p>
          <a:p>
            <a:r>
              <a:rPr lang="en-US" dirty="0"/>
              <a:t>January 26, 2019</a:t>
            </a:r>
            <a:endParaRPr lang="ru-RU" dirty="0"/>
          </a:p>
        </p:txBody>
      </p:sp>
    </p:spTree>
    <p:extLst>
      <p:ext uri="{BB962C8B-B14F-4D97-AF65-F5344CB8AC3E}">
        <p14:creationId xmlns:p14="http://schemas.microsoft.com/office/powerpoint/2010/main" val="3233561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6141" y="314979"/>
            <a:ext cx="7989034" cy="1143000"/>
          </a:xfrm>
        </p:spPr>
        <p:txBody>
          <a:bodyPr/>
          <a:lstStyle/>
          <a:p>
            <a:pPr algn="l"/>
            <a:r>
              <a:rPr lang="en-US" dirty="0"/>
              <a:t>Defining </a:t>
            </a:r>
            <a:r>
              <a:rPr lang="en-US" i="1" dirty="0"/>
              <a:t>‘identity’ </a:t>
            </a:r>
            <a:r>
              <a:rPr lang="en-US" dirty="0"/>
              <a:t>(</a:t>
            </a:r>
            <a:r>
              <a:rPr lang="en-US" dirty="0" err="1"/>
              <a:t>Fearon</a:t>
            </a:r>
            <a:r>
              <a:rPr lang="en-US" dirty="0"/>
              <a:t>)</a:t>
            </a:r>
            <a:endParaRPr lang="ru-RU" dirty="0"/>
          </a:p>
        </p:txBody>
      </p:sp>
      <p:sp>
        <p:nvSpPr>
          <p:cNvPr id="3" name="Содержимое 2"/>
          <p:cNvSpPr>
            <a:spLocks noGrp="1"/>
          </p:cNvSpPr>
          <p:nvPr>
            <p:ph idx="1"/>
          </p:nvPr>
        </p:nvSpPr>
        <p:spPr/>
        <p:txBody>
          <a:bodyPr>
            <a:normAutofit/>
          </a:bodyPr>
          <a:lstStyle/>
          <a:p>
            <a:pPr>
              <a:spcBef>
                <a:spcPts val="1200"/>
              </a:spcBef>
              <a:buAutoNum type="alphaLcParenBoth"/>
            </a:pPr>
            <a:r>
              <a:rPr lang="en-US" sz="2800" dirty="0"/>
              <a:t>a social category, defined by membership rules and (alleged) characteristic attributes or expected behaviors</a:t>
            </a:r>
            <a:r>
              <a:rPr lang="en-US" sz="2800"/>
              <a:t>, </a:t>
            </a:r>
          </a:p>
          <a:p>
            <a:pPr marL="0" indent="0" algn="ctr">
              <a:spcBef>
                <a:spcPts val="1200"/>
              </a:spcBef>
              <a:buNone/>
            </a:pPr>
            <a:r>
              <a:rPr lang="en-US" sz="2800" b="1"/>
              <a:t>or </a:t>
            </a:r>
          </a:p>
          <a:p>
            <a:pPr>
              <a:spcBef>
                <a:spcPts val="1200"/>
              </a:spcBef>
              <a:buAutoNum type="alphaLcParenBoth"/>
            </a:pPr>
            <a:r>
              <a:rPr lang="en-US" sz="2800"/>
              <a:t>socially distinguishing features that a person takes a special pride in or views as unchangeable but socially consequential </a:t>
            </a:r>
          </a:p>
          <a:p>
            <a:pPr marL="0" indent="0" algn="ctr">
              <a:spcBef>
                <a:spcPts val="1200"/>
              </a:spcBef>
              <a:buNone/>
            </a:pPr>
            <a:r>
              <a:rPr lang="en-US" sz="2800" b="1"/>
              <a:t>or </a:t>
            </a:r>
          </a:p>
          <a:p>
            <a:pPr marL="0" indent="0">
              <a:spcBef>
                <a:spcPts val="1200"/>
              </a:spcBef>
              <a:buNone/>
            </a:pPr>
            <a:r>
              <a:rPr lang="en-US" sz="2800"/>
              <a:t>(a) and (b) at once</a:t>
            </a:r>
            <a:endParaRPr lang="en-US" sz="2800" dirty="0"/>
          </a:p>
        </p:txBody>
      </p:sp>
    </p:spTree>
    <p:extLst>
      <p:ext uri="{BB962C8B-B14F-4D97-AF65-F5344CB8AC3E}">
        <p14:creationId xmlns:p14="http://schemas.microsoft.com/office/powerpoint/2010/main" val="4161617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6141" y="314980"/>
            <a:ext cx="7691719" cy="1699718"/>
          </a:xfrm>
        </p:spPr>
        <p:txBody>
          <a:bodyPr anchor="ctr"/>
          <a:lstStyle/>
          <a:p>
            <a:r>
              <a:rPr lang="en-US" dirty="0"/>
              <a:t>Ordinary language VS. social science discourse </a:t>
            </a:r>
            <a:endParaRPr lang="ru-RU" dirty="0"/>
          </a:p>
        </p:txBody>
      </p:sp>
      <p:sp>
        <p:nvSpPr>
          <p:cNvPr id="4" name="TextBox 3"/>
          <p:cNvSpPr txBox="1"/>
          <p:nvPr/>
        </p:nvSpPr>
        <p:spPr>
          <a:xfrm>
            <a:off x="4788236" y="2234542"/>
            <a:ext cx="3629623" cy="4401205"/>
          </a:xfrm>
          <a:prstGeom prst="rect">
            <a:avLst/>
          </a:prstGeom>
          <a:noFill/>
        </p:spPr>
        <p:txBody>
          <a:bodyPr wrap="square" rtlCol="0">
            <a:spAutoFit/>
          </a:bodyPr>
          <a:lstStyle/>
          <a:p>
            <a:r>
              <a:rPr lang="en-US" sz="2800" b="1" dirty="0"/>
              <a:t>Social</a:t>
            </a:r>
          </a:p>
          <a:p>
            <a:r>
              <a:rPr lang="en-US" sz="2800" dirty="0"/>
              <a:t>A social category, a set of persons marked by a label and distinguished by rules deciding </a:t>
            </a:r>
            <a:r>
              <a:rPr lang="en-US" sz="2800" b="1" dirty="0">
                <a:solidFill>
                  <a:srgbClr val="008000"/>
                </a:solidFill>
              </a:rPr>
              <a:t>membership</a:t>
            </a:r>
            <a:r>
              <a:rPr lang="en-US" sz="2800" dirty="0"/>
              <a:t> and (alleged) characteristic features or attributes </a:t>
            </a:r>
          </a:p>
          <a:p>
            <a:endParaRPr lang="ru-RU" sz="2800" dirty="0"/>
          </a:p>
        </p:txBody>
      </p:sp>
      <p:sp>
        <p:nvSpPr>
          <p:cNvPr id="5" name="Прямоугольник 4"/>
          <p:cNvSpPr/>
          <p:nvPr/>
        </p:nvSpPr>
        <p:spPr>
          <a:xfrm>
            <a:off x="726141" y="2234542"/>
            <a:ext cx="3604199" cy="3970318"/>
          </a:xfrm>
          <a:prstGeom prst="rect">
            <a:avLst/>
          </a:prstGeom>
        </p:spPr>
        <p:txBody>
          <a:bodyPr wrap="square">
            <a:spAutoFit/>
          </a:bodyPr>
          <a:lstStyle/>
          <a:p>
            <a:r>
              <a:rPr lang="en-US" sz="2800" b="1" dirty="0"/>
              <a:t>Personal </a:t>
            </a:r>
          </a:p>
          <a:p>
            <a:r>
              <a:rPr lang="en-US" sz="2800" dirty="0"/>
              <a:t>Some distinguishing characteristic (or characteristics) that a person takes </a:t>
            </a:r>
            <a:r>
              <a:rPr lang="en-US" sz="2800" b="1" dirty="0">
                <a:solidFill>
                  <a:srgbClr val="008000"/>
                </a:solidFill>
              </a:rPr>
              <a:t>a special pride</a:t>
            </a:r>
            <a:r>
              <a:rPr lang="en-US" sz="2800" dirty="0"/>
              <a:t> in or views as socially consequential but more-or-less unchangeable</a:t>
            </a:r>
            <a:endParaRPr lang="ru-RU" sz="2800" dirty="0"/>
          </a:p>
        </p:txBody>
      </p:sp>
    </p:spTree>
    <p:extLst>
      <p:ext uri="{BB962C8B-B14F-4D97-AF65-F5344CB8AC3E}">
        <p14:creationId xmlns:p14="http://schemas.microsoft.com/office/powerpoint/2010/main" val="375660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6141" y="314980"/>
            <a:ext cx="7691719" cy="1699718"/>
          </a:xfrm>
        </p:spPr>
        <p:txBody>
          <a:bodyPr anchor="ctr"/>
          <a:lstStyle/>
          <a:p>
            <a:r>
              <a:rPr lang="en-US" dirty="0"/>
              <a:t>Ordinary language VS. social science discourse </a:t>
            </a:r>
            <a:endParaRPr lang="ru-RU" dirty="0"/>
          </a:p>
        </p:txBody>
      </p:sp>
      <p:sp>
        <p:nvSpPr>
          <p:cNvPr id="4" name="TextBox 3"/>
          <p:cNvSpPr txBox="1"/>
          <p:nvPr/>
        </p:nvSpPr>
        <p:spPr>
          <a:xfrm>
            <a:off x="5174776" y="2386408"/>
            <a:ext cx="3629623" cy="3539431"/>
          </a:xfrm>
          <a:prstGeom prst="rect">
            <a:avLst/>
          </a:prstGeom>
          <a:noFill/>
        </p:spPr>
        <p:txBody>
          <a:bodyPr wrap="square" rtlCol="0">
            <a:spAutoFit/>
          </a:bodyPr>
          <a:lstStyle/>
          <a:p>
            <a:r>
              <a:rPr lang="en-US" sz="2800" b="1" dirty="0"/>
              <a:t>Social</a:t>
            </a:r>
          </a:p>
          <a:p>
            <a:r>
              <a:rPr lang="ru-RU" sz="2800" b="1" i="1" dirty="0" err="1"/>
              <a:t>R</a:t>
            </a:r>
            <a:r>
              <a:rPr lang="en-US" sz="2800" b="1" i="1" dirty="0"/>
              <a:t>ole or type?</a:t>
            </a:r>
          </a:p>
          <a:p>
            <a:pPr marL="457200" indent="-457200">
              <a:buFont typeface="Arial"/>
              <a:buChar char="•"/>
            </a:pPr>
            <a:r>
              <a:rPr lang="en-US" sz="2800" dirty="0"/>
              <a:t>American</a:t>
            </a:r>
          </a:p>
          <a:p>
            <a:pPr marL="457200" indent="-457200">
              <a:buFont typeface="Arial"/>
              <a:buChar char="•"/>
            </a:pPr>
            <a:r>
              <a:rPr lang="en-US" sz="2800" dirty="0"/>
              <a:t>Citizen</a:t>
            </a:r>
          </a:p>
          <a:p>
            <a:pPr marL="457200" indent="-457200">
              <a:buFont typeface="Arial"/>
              <a:buChar char="•"/>
            </a:pPr>
            <a:r>
              <a:rPr lang="en-US" sz="2800" dirty="0"/>
              <a:t>Homosexual</a:t>
            </a:r>
          </a:p>
          <a:p>
            <a:pPr marL="457200" indent="-457200">
              <a:buFont typeface="Arial"/>
              <a:buChar char="•"/>
            </a:pPr>
            <a:r>
              <a:rPr lang="en-US" sz="2800" dirty="0"/>
              <a:t>Student</a:t>
            </a:r>
          </a:p>
          <a:p>
            <a:pPr marL="457200" indent="-457200">
              <a:buFont typeface="Arial"/>
              <a:buChar char="•"/>
            </a:pPr>
            <a:r>
              <a:rPr lang="en-US" sz="2800" dirty="0"/>
              <a:t>Muslim</a:t>
            </a:r>
          </a:p>
          <a:p>
            <a:pPr marL="457200" indent="-457200">
              <a:buFont typeface="Arial"/>
              <a:buChar char="•"/>
            </a:pPr>
            <a:r>
              <a:rPr lang="en-US" sz="2800" dirty="0"/>
              <a:t>Father</a:t>
            </a:r>
          </a:p>
        </p:txBody>
      </p:sp>
      <p:sp>
        <p:nvSpPr>
          <p:cNvPr id="5" name="Прямоугольник 4"/>
          <p:cNvSpPr/>
          <p:nvPr/>
        </p:nvSpPr>
        <p:spPr>
          <a:xfrm>
            <a:off x="1112681" y="2386408"/>
            <a:ext cx="3604199" cy="3539431"/>
          </a:xfrm>
          <a:prstGeom prst="rect">
            <a:avLst/>
          </a:prstGeom>
        </p:spPr>
        <p:txBody>
          <a:bodyPr wrap="square">
            <a:spAutoFit/>
          </a:bodyPr>
          <a:lstStyle/>
          <a:p>
            <a:r>
              <a:rPr lang="en-US" sz="2800" dirty="0"/>
              <a:t> </a:t>
            </a:r>
            <a:r>
              <a:rPr lang="ru-RU" sz="2800" b="1" dirty="0" err="1"/>
              <a:t>P</a:t>
            </a:r>
            <a:r>
              <a:rPr lang="en-US" sz="2800" b="1" dirty="0" err="1"/>
              <a:t>ersonal</a:t>
            </a:r>
            <a:r>
              <a:rPr lang="en-US" sz="2800" b="1" dirty="0"/>
              <a:t> </a:t>
            </a:r>
          </a:p>
          <a:p>
            <a:pPr marL="457200" indent="-457200">
              <a:buFont typeface="Arial"/>
              <a:buChar char="•"/>
            </a:pPr>
            <a:r>
              <a:rPr lang="en-US" sz="2800" dirty="0"/>
              <a:t>Attributes</a:t>
            </a:r>
          </a:p>
          <a:p>
            <a:pPr marL="457200" indent="-457200">
              <a:buFont typeface="Arial"/>
              <a:buChar char="•"/>
            </a:pPr>
            <a:r>
              <a:rPr lang="en-US" sz="2800" dirty="0"/>
              <a:t>Beliefs</a:t>
            </a:r>
          </a:p>
          <a:p>
            <a:pPr marL="457200" indent="-457200">
              <a:buFont typeface="Arial"/>
              <a:buChar char="•"/>
            </a:pPr>
            <a:r>
              <a:rPr lang="en-US" sz="2800" dirty="0"/>
              <a:t>Desires</a:t>
            </a:r>
          </a:p>
          <a:p>
            <a:pPr marL="457200" indent="-457200">
              <a:buFont typeface="Arial"/>
              <a:buChar char="•"/>
            </a:pPr>
            <a:r>
              <a:rPr lang="en-US" sz="2800" dirty="0"/>
              <a:t>Principles of action </a:t>
            </a:r>
          </a:p>
          <a:p>
            <a:endParaRPr lang="en-US" sz="2800" dirty="0"/>
          </a:p>
          <a:p>
            <a:r>
              <a:rPr lang="en-US" sz="2800" dirty="0"/>
              <a:t>(something of dignity, honor, or pride)</a:t>
            </a:r>
          </a:p>
        </p:txBody>
      </p:sp>
    </p:spTree>
    <p:extLst>
      <p:ext uri="{BB962C8B-B14F-4D97-AF65-F5344CB8AC3E}">
        <p14:creationId xmlns:p14="http://schemas.microsoft.com/office/powerpoint/2010/main" val="184570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err="1"/>
              <a:t>Social</a:t>
            </a:r>
            <a:r>
              <a:rPr lang="ru-RU" dirty="0"/>
              <a:t> </a:t>
            </a:r>
            <a:r>
              <a:rPr lang="ru-RU" dirty="0" err="1"/>
              <a:t>Identity</a:t>
            </a:r>
            <a:endParaRPr lang="ru-RU" dirty="0"/>
          </a:p>
        </p:txBody>
      </p:sp>
      <p:sp>
        <p:nvSpPr>
          <p:cNvPr id="3" name="Содержимое 2"/>
          <p:cNvSpPr>
            <a:spLocks noGrp="1"/>
          </p:cNvSpPr>
          <p:nvPr>
            <p:ph idx="1"/>
          </p:nvPr>
        </p:nvSpPr>
        <p:spPr>
          <a:xfrm>
            <a:off x="726141" y="2084663"/>
            <a:ext cx="7691719" cy="3880805"/>
          </a:xfrm>
        </p:spPr>
        <p:txBody>
          <a:bodyPr/>
          <a:lstStyle/>
          <a:p>
            <a:r>
              <a:rPr lang="ru-RU" dirty="0" err="1"/>
              <a:t>Who</a:t>
            </a:r>
            <a:r>
              <a:rPr lang="ru-RU" dirty="0"/>
              <a:t> </a:t>
            </a:r>
            <a:r>
              <a:rPr lang="ru-RU" dirty="0" err="1"/>
              <a:t>am</a:t>
            </a:r>
            <a:r>
              <a:rPr lang="ru-RU" dirty="0"/>
              <a:t> </a:t>
            </a:r>
            <a:r>
              <a:rPr lang="ru-RU" dirty="0" err="1"/>
              <a:t>I</a:t>
            </a:r>
            <a:r>
              <a:rPr lang="ru-RU" dirty="0"/>
              <a:t>?</a:t>
            </a:r>
          </a:p>
          <a:p>
            <a:r>
              <a:rPr lang="ru-RU" dirty="0" err="1"/>
              <a:t>Social</a:t>
            </a:r>
            <a:r>
              <a:rPr lang="ru-RU" dirty="0"/>
              <a:t> </a:t>
            </a:r>
            <a:r>
              <a:rPr lang="ru-RU" dirty="0" err="1"/>
              <a:t>category</a:t>
            </a:r>
            <a:r>
              <a:rPr lang="ru-RU" dirty="0"/>
              <a:t>: </a:t>
            </a:r>
            <a:r>
              <a:rPr lang="ru-RU" dirty="0" err="1"/>
              <a:t>rules</a:t>
            </a:r>
            <a:r>
              <a:rPr lang="ru-RU" dirty="0"/>
              <a:t> </a:t>
            </a:r>
            <a:r>
              <a:rPr lang="ru-RU" dirty="0" err="1"/>
              <a:t>of</a:t>
            </a:r>
            <a:r>
              <a:rPr lang="ru-RU" dirty="0"/>
              <a:t> </a:t>
            </a:r>
            <a:r>
              <a:rPr lang="ru-RU" dirty="0" err="1"/>
              <a:t>membership</a:t>
            </a:r>
            <a:r>
              <a:rPr lang="ru-RU" dirty="0"/>
              <a:t> </a:t>
            </a:r>
            <a:r>
              <a:rPr lang="ru-RU" dirty="0" err="1"/>
              <a:t>and</a:t>
            </a:r>
            <a:r>
              <a:rPr lang="ru-RU" dirty="0"/>
              <a:t> </a:t>
            </a:r>
            <a:r>
              <a:rPr lang="ru-RU" dirty="0" err="1"/>
              <a:t>content</a:t>
            </a:r>
            <a:r>
              <a:rPr lang="ru-RU" dirty="0"/>
              <a:t> (</a:t>
            </a:r>
            <a:r>
              <a:rPr lang="ru-RU" dirty="0" err="1"/>
              <a:t>type</a:t>
            </a:r>
            <a:r>
              <a:rPr lang="ru-RU" dirty="0"/>
              <a:t> </a:t>
            </a:r>
            <a:r>
              <a:rPr lang="ru-RU" dirty="0" err="1"/>
              <a:t>and</a:t>
            </a:r>
            <a:r>
              <a:rPr lang="ru-RU" dirty="0"/>
              <a:t> </a:t>
            </a:r>
            <a:r>
              <a:rPr lang="ru-RU" dirty="0" err="1"/>
              <a:t>role</a:t>
            </a:r>
            <a:r>
              <a:rPr lang="ru-RU" dirty="0"/>
              <a:t> </a:t>
            </a:r>
            <a:r>
              <a:rPr lang="ru-RU" dirty="0" err="1"/>
              <a:t>identities</a:t>
            </a:r>
            <a:r>
              <a:rPr lang="ru-RU" dirty="0"/>
              <a:t>)</a:t>
            </a:r>
          </a:p>
          <a:p>
            <a:r>
              <a:rPr lang="ru-RU" dirty="0" err="1"/>
              <a:t>Social</a:t>
            </a:r>
            <a:r>
              <a:rPr lang="ru-RU" dirty="0"/>
              <a:t> </a:t>
            </a:r>
            <a:r>
              <a:rPr lang="ru-RU" dirty="0" err="1"/>
              <a:t>construction</a:t>
            </a:r>
            <a:r>
              <a:rPr lang="ru-RU" dirty="0"/>
              <a:t>: </a:t>
            </a:r>
            <a:r>
              <a:rPr lang="en-US" dirty="0"/>
              <a:t>they vary over time as a result of human thinking, discourse and action </a:t>
            </a:r>
          </a:p>
          <a:p>
            <a:r>
              <a:rPr lang="en-US" dirty="0"/>
              <a:t>The way you </a:t>
            </a:r>
            <a:r>
              <a:rPr lang="en-US" b="1" i="1" dirty="0"/>
              <a:t>code</a:t>
            </a:r>
            <a:r>
              <a:rPr lang="en-US" dirty="0"/>
              <a:t> and being coded</a:t>
            </a:r>
          </a:p>
          <a:p>
            <a:r>
              <a:rPr lang="en-US" dirty="0"/>
              <a:t>Social identity constitutes personal identity</a:t>
            </a:r>
          </a:p>
        </p:txBody>
      </p:sp>
    </p:spTree>
    <p:extLst>
      <p:ext uri="{BB962C8B-B14F-4D97-AF65-F5344CB8AC3E}">
        <p14:creationId xmlns:p14="http://schemas.microsoft.com/office/powerpoint/2010/main" val="194010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err="1"/>
              <a:t>Personal</a:t>
            </a:r>
            <a:r>
              <a:rPr lang="ru-RU" dirty="0"/>
              <a:t> </a:t>
            </a:r>
            <a:r>
              <a:rPr lang="ru-RU" dirty="0" err="1"/>
              <a:t>Identity</a:t>
            </a:r>
            <a:endParaRPr lang="ru-RU" dirty="0"/>
          </a:p>
        </p:txBody>
      </p:sp>
      <p:sp>
        <p:nvSpPr>
          <p:cNvPr id="3" name="Содержимое 2"/>
          <p:cNvSpPr>
            <a:spLocks noGrp="1"/>
          </p:cNvSpPr>
          <p:nvPr>
            <p:ph idx="1"/>
          </p:nvPr>
        </p:nvSpPr>
        <p:spPr>
          <a:xfrm>
            <a:off x="726141" y="1847078"/>
            <a:ext cx="7691719" cy="4311674"/>
          </a:xfrm>
        </p:spPr>
        <p:txBody>
          <a:bodyPr>
            <a:normAutofit fontScale="92500" lnSpcReduction="20000"/>
          </a:bodyPr>
          <a:lstStyle/>
          <a:p>
            <a:pPr marL="0" indent="0" algn="just">
              <a:buNone/>
            </a:pPr>
            <a:r>
              <a:rPr lang="en-US" sz="2800" dirty="0"/>
              <a:t>	My identity is defined by the commitments and identifications which provide the frame or horizon within which I can try to determine from case to case what is good, or valuable, or what ought to be done, or what I endorse or oppose. </a:t>
            </a:r>
          </a:p>
          <a:p>
            <a:pPr marL="0" indent="0" algn="just">
              <a:buNone/>
            </a:pPr>
            <a:endParaRPr lang="en-US" sz="2800" dirty="0"/>
          </a:p>
          <a:p>
            <a:pPr marL="0" indent="0" algn="r">
              <a:spcBef>
                <a:spcPts val="0"/>
              </a:spcBef>
              <a:buNone/>
            </a:pPr>
            <a:r>
              <a:rPr lang="en-US" sz="2800" i="1" dirty="0"/>
              <a:t>Sources of the Self: </a:t>
            </a:r>
          </a:p>
          <a:p>
            <a:pPr marL="0" indent="0" algn="r">
              <a:spcBef>
                <a:spcPts val="0"/>
              </a:spcBef>
              <a:buNone/>
            </a:pPr>
            <a:r>
              <a:rPr lang="en-US" sz="2800" i="1" dirty="0"/>
              <a:t>The Making of the Modern Identity,</a:t>
            </a:r>
          </a:p>
          <a:p>
            <a:pPr marL="0" indent="0" algn="r">
              <a:spcBef>
                <a:spcPts val="0"/>
              </a:spcBef>
              <a:buNone/>
            </a:pPr>
            <a:r>
              <a:rPr lang="en-US" sz="2800" i="1" dirty="0"/>
              <a:t> </a:t>
            </a:r>
            <a:r>
              <a:rPr lang="en-US" sz="2800" dirty="0"/>
              <a:t>Charles Taylor</a:t>
            </a:r>
          </a:p>
          <a:p>
            <a:pPr marL="0" indent="0">
              <a:spcBef>
                <a:spcPts val="0"/>
              </a:spcBef>
              <a:buNone/>
            </a:pPr>
            <a:endParaRPr lang="en-US" sz="2800" dirty="0"/>
          </a:p>
          <a:p>
            <a:pPr marL="0" indent="0" algn="just">
              <a:spcBef>
                <a:spcPts val="0"/>
              </a:spcBef>
              <a:buNone/>
            </a:pPr>
            <a:r>
              <a:rPr lang="ru-RU" sz="2800" dirty="0" err="1"/>
              <a:t>Fundamental</a:t>
            </a:r>
            <a:r>
              <a:rPr lang="ru-RU" sz="2800" dirty="0"/>
              <a:t> </a:t>
            </a:r>
            <a:r>
              <a:rPr lang="ru-RU" sz="2800" dirty="0" err="1"/>
              <a:t>moral</a:t>
            </a:r>
            <a:r>
              <a:rPr lang="ru-RU" sz="2800" dirty="0"/>
              <a:t> </a:t>
            </a:r>
            <a:r>
              <a:rPr lang="ru-RU" sz="2800" dirty="0" err="1"/>
              <a:t>orientation</a:t>
            </a:r>
            <a:r>
              <a:rPr lang="ru-RU" sz="2800" dirty="0"/>
              <a:t> (</a:t>
            </a:r>
            <a:r>
              <a:rPr lang="ru-RU" sz="2800" dirty="0" err="1"/>
              <a:t>personal</a:t>
            </a:r>
            <a:r>
              <a:rPr lang="ru-RU" sz="2800" dirty="0"/>
              <a:t> </a:t>
            </a:r>
            <a:r>
              <a:rPr lang="ru-RU" sz="2800" dirty="0" err="1"/>
              <a:t>code</a:t>
            </a:r>
            <a:r>
              <a:rPr lang="ru-RU" sz="2800" dirty="0"/>
              <a:t> </a:t>
            </a:r>
            <a:r>
              <a:rPr lang="ru-RU" sz="2800" dirty="0" err="1"/>
              <a:t>or</a:t>
            </a:r>
            <a:r>
              <a:rPr lang="ru-RU" sz="2800" dirty="0"/>
              <a:t> </a:t>
            </a:r>
            <a:r>
              <a:rPr lang="ru-RU" sz="2800" dirty="0" err="1"/>
              <a:t>compass</a:t>
            </a:r>
            <a:r>
              <a:rPr lang="ru-RU" sz="2800" dirty="0"/>
              <a:t>)?</a:t>
            </a:r>
          </a:p>
          <a:p>
            <a:pPr marL="0" indent="0" algn="r">
              <a:spcBef>
                <a:spcPts val="0"/>
              </a:spcBef>
              <a:buNone/>
            </a:pPr>
            <a:endParaRPr lang="en-US" sz="2800" dirty="0"/>
          </a:p>
          <a:p>
            <a:endParaRPr lang="ru-RU" sz="2800" dirty="0"/>
          </a:p>
        </p:txBody>
      </p:sp>
    </p:spTree>
    <p:extLst>
      <p:ext uri="{BB962C8B-B14F-4D97-AF65-F5344CB8AC3E}">
        <p14:creationId xmlns:p14="http://schemas.microsoft.com/office/powerpoint/2010/main" val="10170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pPr algn="just"/>
            <a:r>
              <a:rPr lang="en-US" dirty="0"/>
              <a:t>A set of attributes, beliefs, desires, or principles of action that a person thinks distinguish her in socially relevant ways and that </a:t>
            </a:r>
          </a:p>
          <a:p>
            <a:pPr marL="0" indent="0" algn="just">
              <a:buNone/>
            </a:pPr>
            <a:r>
              <a:rPr lang="en-US" b="1" dirty="0"/>
              <a:t>(a)</a:t>
            </a:r>
            <a:r>
              <a:rPr lang="en-US" dirty="0"/>
              <a:t> the person takes a special pride in; </a:t>
            </a:r>
          </a:p>
          <a:p>
            <a:pPr marL="0" indent="0" algn="just">
              <a:buNone/>
            </a:pPr>
            <a:r>
              <a:rPr lang="en-US" b="1" dirty="0"/>
              <a:t>(b)</a:t>
            </a:r>
            <a:r>
              <a:rPr lang="en-US" dirty="0"/>
              <a:t> the person takes no special pride in, but which so orient her behavior that she would be at a loss about how to act and what to do without them;</a:t>
            </a:r>
          </a:p>
          <a:p>
            <a:pPr marL="0" indent="0" algn="just">
              <a:buNone/>
            </a:pPr>
            <a:r>
              <a:rPr lang="en-US" b="1" dirty="0"/>
              <a:t>(c)</a:t>
            </a:r>
            <a:r>
              <a:rPr lang="en-US" dirty="0"/>
              <a:t> the person feels she could not change even if she wanted to. </a:t>
            </a:r>
          </a:p>
          <a:p>
            <a:endParaRPr lang="ru-RU" dirty="0"/>
          </a:p>
        </p:txBody>
      </p:sp>
      <p:sp>
        <p:nvSpPr>
          <p:cNvPr id="4" name="Название 1"/>
          <p:cNvSpPr>
            <a:spLocks noGrp="1"/>
          </p:cNvSpPr>
          <p:nvPr>
            <p:ph type="title"/>
          </p:nvPr>
        </p:nvSpPr>
        <p:spPr>
          <a:xfrm>
            <a:off x="726141" y="314979"/>
            <a:ext cx="7691719" cy="1143000"/>
          </a:xfrm>
        </p:spPr>
        <p:txBody>
          <a:bodyPr/>
          <a:lstStyle/>
          <a:p>
            <a:r>
              <a:rPr lang="ru-RU" dirty="0" err="1"/>
              <a:t>Personal</a:t>
            </a:r>
            <a:r>
              <a:rPr lang="ru-RU" dirty="0"/>
              <a:t> </a:t>
            </a:r>
            <a:r>
              <a:rPr lang="ru-RU" dirty="0" err="1"/>
              <a:t>Identity</a:t>
            </a:r>
            <a:endParaRPr lang="ru-RU" dirty="0"/>
          </a:p>
        </p:txBody>
      </p:sp>
    </p:spTree>
    <p:extLst>
      <p:ext uri="{BB962C8B-B14F-4D97-AF65-F5344CB8AC3E}">
        <p14:creationId xmlns:p14="http://schemas.microsoft.com/office/powerpoint/2010/main" val="1115464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Прямоугольник 4"/>
          <p:cNvSpPr/>
          <p:nvPr/>
        </p:nvSpPr>
        <p:spPr>
          <a:xfrm>
            <a:off x="726140" y="2335383"/>
            <a:ext cx="7691719" cy="3970317"/>
          </a:xfrm>
          <a:prstGeom prst="rect">
            <a:avLst/>
          </a:prstGeom>
        </p:spPr>
        <p:txBody>
          <a:bodyPr wrap="square">
            <a:spAutoFit/>
          </a:bodyPr>
          <a:lstStyle/>
          <a:p>
            <a:pPr algn="just">
              <a:spcAft>
                <a:spcPts val="1800"/>
              </a:spcAft>
            </a:pPr>
            <a:r>
              <a:rPr lang="en-US" sz="3200" baseline="30000" dirty="0"/>
              <a:t>1. Why did A grab a bottle, pour a drink, hand it to B, and take some money from B? Because A is a bartender.</a:t>
            </a:r>
          </a:p>
          <a:p>
            <a:pPr algn="just">
              <a:spcAft>
                <a:spcPts val="1800"/>
              </a:spcAft>
            </a:pPr>
            <a:r>
              <a:rPr lang="en-US" sz="3200" baseline="30000" dirty="0"/>
              <a:t>2. Luckily, there was a doctor on the airplane, who was able to resuscitate the heart attack victim with CPR.</a:t>
            </a:r>
          </a:p>
          <a:p>
            <a:pPr algn="just">
              <a:spcAft>
                <a:spcPts val="1800"/>
              </a:spcAft>
            </a:pPr>
            <a:r>
              <a:rPr lang="en-US" sz="3200" baseline="30000" dirty="0"/>
              <a:t>3. Though she was extremely tired, she made pleasant small talk because she was a guest in their house.</a:t>
            </a:r>
          </a:p>
          <a:p>
            <a:pPr algn="just">
              <a:spcAft>
                <a:spcPts val="1800"/>
              </a:spcAft>
            </a:pPr>
            <a:r>
              <a:rPr lang="en-US" sz="3200" baseline="30000" dirty="0"/>
              <a:t>4. The Germans in the room chose not to participate in the singing of the Marseillaise.</a:t>
            </a:r>
          </a:p>
          <a:p>
            <a:pPr algn="just">
              <a:spcAft>
                <a:spcPts val="1800"/>
              </a:spcAft>
            </a:pPr>
            <a:r>
              <a:rPr lang="en-US" sz="3200" baseline="30000" dirty="0"/>
              <a:t>5. Why is he wearing a turban? Because he is a Sikh.</a:t>
            </a:r>
            <a:endParaRPr lang="ru-RU" sz="3200" dirty="0"/>
          </a:p>
        </p:txBody>
      </p:sp>
      <p:sp>
        <p:nvSpPr>
          <p:cNvPr id="6" name="Название 1"/>
          <p:cNvSpPr>
            <a:spLocks noGrp="1"/>
          </p:cNvSpPr>
          <p:nvPr>
            <p:ph type="title"/>
          </p:nvPr>
        </p:nvSpPr>
        <p:spPr>
          <a:xfrm>
            <a:off x="726141" y="314978"/>
            <a:ext cx="7691719" cy="1517669"/>
          </a:xfrm>
        </p:spPr>
        <p:txBody>
          <a:bodyPr/>
          <a:lstStyle/>
          <a:p>
            <a:r>
              <a:rPr lang="en-US" sz="4800" dirty="0"/>
              <a:t>Explaining Actions with Identities: Social Categories</a:t>
            </a:r>
            <a:endParaRPr lang="ru-RU" sz="4800" dirty="0"/>
          </a:p>
        </p:txBody>
      </p:sp>
    </p:spTree>
    <p:extLst>
      <p:ext uri="{BB962C8B-B14F-4D97-AF65-F5344CB8AC3E}">
        <p14:creationId xmlns:p14="http://schemas.microsoft.com/office/powerpoint/2010/main" val="362484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6141" y="314978"/>
            <a:ext cx="7691719" cy="1517669"/>
          </a:xfrm>
        </p:spPr>
        <p:txBody>
          <a:bodyPr/>
          <a:lstStyle/>
          <a:p>
            <a:r>
              <a:rPr lang="en-US" sz="4400" dirty="0"/>
              <a:t>Explaining Actions with Identities: Ordinary Language</a:t>
            </a:r>
            <a:endParaRPr lang="ru-RU" sz="4400" dirty="0"/>
          </a:p>
        </p:txBody>
      </p:sp>
      <p:sp>
        <p:nvSpPr>
          <p:cNvPr id="5" name="Прямоугольник 4"/>
          <p:cNvSpPr/>
          <p:nvPr/>
        </p:nvSpPr>
        <p:spPr>
          <a:xfrm>
            <a:off x="726140" y="2335383"/>
            <a:ext cx="7691719" cy="4632037"/>
          </a:xfrm>
          <a:prstGeom prst="rect">
            <a:avLst/>
          </a:prstGeom>
        </p:spPr>
        <p:txBody>
          <a:bodyPr wrap="square">
            <a:spAutoFit/>
          </a:bodyPr>
          <a:lstStyle/>
          <a:p>
            <a:pPr>
              <a:spcAft>
                <a:spcPts val="1800"/>
              </a:spcAft>
            </a:pPr>
            <a:r>
              <a:rPr lang="en-US" sz="2200" dirty="0"/>
              <a:t>1. We protested in order to affirm our identity. </a:t>
            </a:r>
          </a:p>
          <a:p>
            <a:pPr>
              <a:spcAft>
                <a:spcPts val="1800"/>
              </a:spcAft>
            </a:pPr>
            <a:r>
              <a:rPr lang="en-US" sz="2200" dirty="0"/>
              <a:t>2. Members of the secessionist movement are motivated by the desire to protect and defend their identity. </a:t>
            </a:r>
          </a:p>
          <a:p>
            <a:pPr>
              <a:spcAft>
                <a:spcPts val="1800"/>
              </a:spcAft>
            </a:pPr>
            <a:r>
              <a:rPr lang="en-US" sz="2200" dirty="0"/>
              <a:t>3. Even after she moved to Berkeley, she could never wear tie-dye because she felt it was inconsistent with her identity. </a:t>
            </a:r>
          </a:p>
          <a:p>
            <a:pPr>
              <a:spcAft>
                <a:spcPts val="1800"/>
              </a:spcAft>
            </a:pPr>
            <a:r>
              <a:rPr lang="en-US" sz="2200" dirty="0"/>
              <a:t>4. In Search of Identity – the title of Anwar Sadat’s autobiography.</a:t>
            </a:r>
          </a:p>
          <a:p>
            <a:pPr>
              <a:spcAft>
                <a:spcPts val="1800"/>
              </a:spcAft>
            </a:pPr>
            <a:r>
              <a:rPr lang="en-US" sz="2200" dirty="0"/>
              <a:t>5. Trying to deny his identity, he affected mannerisms of the working class. </a:t>
            </a:r>
          </a:p>
          <a:p>
            <a:pPr algn="just">
              <a:spcAft>
                <a:spcPts val="1800"/>
              </a:spcAft>
            </a:pPr>
            <a:endParaRPr lang="ru-RU" sz="2200" dirty="0"/>
          </a:p>
        </p:txBody>
      </p:sp>
    </p:spTree>
    <p:extLst>
      <p:ext uri="{BB962C8B-B14F-4D97-AF65-F5344CB8AC3E}">
        <p14:creationId xmlns:p14="http://schemas.microsoft.com/office/powerpoint/2010/main" val="3624845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6141" y="314979"/>
            <a:ext cx="7691719" cy="1661972"/>
          </a:xfrm>
        </p:spPr>
        <p:txBody>
          <a:bodyPr/>
          <a:lstStyle/>
          <a:p>
            <a:r>
              <a:rPr lang="en-US" dirty="0"/>
              <a:t>Identities of </a:t>
            </a:r>
            <a:br>
              <a:rPr lang="en-US" dirty="0"/>
            </a:br>
            <a:r>
              <a:rPr lang="en-US" dirty="0"/>
              <a:t>Corporate Actors</a:t>
            </a:r>
            <a:endParaRPr lang="ru-RU" dirty="0"/>
          </a:p>
        </p:txBody>
      </p:sp>
      <p:sp>
        <p:nvSpPr>
          <p:cNvPr id="4" name="Прямоугольник 3"/>
          <p:cNvSpPr/>
          <p:nvPr/>
        </p:nvSpPr>
        <p:spPr>
          <a:xfrm>
            <a:off x="726141" y="3113064"/>
            <a:ext cx="3185487" cy="2349361"/>
          </a:xfrm>
          <a:prstGeom prst="rect">
            <a:avLst/>
          </a:prstGeom>
        </p:spPr>
        <p:txBody>
          <a:bodyPr wrap="none">
            <a:spAutoFit/>
          </a:bodyPr>
          <a:lstStyle/>
          <a:p>
            <a:pPr marL="571500" indent="-571500">
              <a:buFont typeface="Arial"/>
              <a:buChar char="•"/>
            </a:pPr>
            <a:r>
              <a:rPr lang="en-US" sz="4400" baseline="30000" dirty="0"/>
              <a:t>states</a:t>
            </a:r>
          </a:p>
          <a:p>
            <a:pPr marL="571500" indent="-571500">
              <a:buFont typeface="Arial"/>
              <a:buChar char="•"/>
            </a:pPr>
            <a:r>
              <a:rPr lang="en-US" sz="4400" baseline="30000" dirty="0"/>
              <a:t>churches</a:t>
            </a:r>
          </a:p>
          <a:p>
            <a:pPr marL="571500" indent="-571500">
              <a:buFont typeface="Arial"/>
              <a:buChar char="•"/>
            </a:pPr>
            <a:r>
              <a:rPr lang="en-US" sz="4400" baseline="30000" dirty="0"/>
              <a:t>firms</a:t>
            </a:r>
          </a:p>
          <a:p>
            <a:pPr marL="571500" indent="-571500">
              <a:buFont typeface="Arial"/>
              <a:buChar char="•"/>
            </a:pPr>
            <a:r>
              <a:rPr lang="en-US" sz="4400" baseline="30000" dirty="0"/>
              <a:t>political parties</a:t>
            </a:r>
          </a:p>
          <a:p>
            <a:pPr marL="571500" indent="-571500">
              <a:buFont typeface="Arial"/>
              <a:buChar char="•"/>
            </a:pPr>
            <a:r>
              <a:rPr lang="en-US" sz="4400" baseline="30000" dirty="0"/>
              <a:t>universities</a:t>
            </a:r>
            <a:endParaRPr lang="ru-RU" sz="4400" dirty="0"/>
          </a:p>
        </p:txBody>
      </p:sp>
      <p:sp>
        <p:nvSpPr>
          <p:cNvPr id="5" name="Прямоугольник 4"/>
          <p:cNvSpPr/>
          <p:nvPr/>
        </p:nvSpPr>
        <p:spPr>
          <a:xfrm>
            <a:off x="4213924" y="2952854"/>
            <a:ext cx="4203935" cy="2554545"/>
          </a:xfrm>
          <a:prstGeom prst="rect">
            <a:avLst/>
          </a:prstGeom>
        </p:spPr>
        <p:txBody>
          <a:bodyPr wrap="square">
            <a:spAutoFit/>
          </a:bodyPr>
          <a:lstStyle/>
          <a:p>
            <a:r>
              <a:rPr lang="en-US" sz="4800" i="1" baseline="30000" dirty="0"/>
              <a:t>Just as individuals are members of social categories, so are there social categories whose members are states.</a:t>
            </a:r>
            <a:endParaRPr lang="ru-RU" sz="4800" i="1" dirty="0"/>
          </a:p>
        </p:txBody>
      </p:sp>
    </p:spTree>
    <p:extLst>
      <p:ext uri="{BB962C8B-B14F-4D97-AF65-F5344CB8AC3E}">
        <p14:creationId xmlns:p14="http://schemas.microsoft.com/office/powerpoint/2010/main" val="2340001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26141" y="822535"/>
            <a:ext cx="7691719" cy="4932177"/>
          </a:xfrm>
        </p:spPr>
        <p:txBody>
          <a:bodyPr anchor="ctr">
            <a:normAutofit/>
          </a:bodyPr>
          <a:lstStyle/>
          <a:p>
            <a:pPr marL="0" indent="0" algn="ctr">
              <a:buNone/>
            </a:pPr>
            <a:r>
              <a:rPr lang="ru-RU" sz="7200" b="1" dirty="0" err="1"/>
              <a:t>Definitions</a:t>
            </a:r>
            <a:r>
              <a:rPr lang="ru-RU" sz="7200" b="1" dirty="0"/>
              <a:t> </a:t>
            </a:r>
          </a:p>
          <a:p>
            <a:pPr marL="0" indent="0" algn="ctr">
              <a:buNone/>
            </a:pPr>
            <a:r>
              <a:rPr lang="ru-RU" sz="7200" b="1" dirty="0" err="1"/>
              <a:t>Battle</a:t>
            </a:r>
            <a:endParaRPr lang="ru-RU" sz="7200" b="1" dirty="0"/>
          </a:p>
        </p:txBody>
      </p:sp>
    </p:spTree>
    <p:extLst>
      <p:ext uri="{BB962C8B-B14F-4D97-AF65-F5344CB8AC3E}">
        <p14:creationId xmlns:p14="http://schemas.microsoft.com/office/powerpoint/2010/main" val="412648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l"/>
            <a:r>
              <a:rPr lang="en-US" dirty="0"/>
              <a:t>Overview</a:t>
            </a:r>
            <a:endParaRPr lang="ru-RU" dirty="0"/>
          </a:p>
        </p:txBody>
      </p:sp>
      <p:sp>
        <p:nvSpPr>
          <p:cNvPr id="3" name="Содержимое 2"/>
          <p:cNvSpPr>
            <a:spLocks noGrp="1"/>
          </p:cNvSpPr>
          <p:nvPr>
            <p:ph idx="1"/>
          </p:nvPr>
        </p:nvSpPr>
        <p:spPr>
          <a:xfrm>
            <a:off x="726141" y="2034673"/>
            <a:ext cx="7691719" cy="4124080"/>
          </a:xfrm>
        </p:spPr>
        <p:txBody>
          <a:bodyPr>
            <a:normAutofit/>
          </a:bodyPr>
          <a:lstStyle/>
          <a:p>
            <a:pPr>
              <a:spcAft>
                <a:spcPts val="2400"/>
              </a:spcAft>
            </a:pPr>
            <a:r>
              <a:rPr lang="en-US" sz="3600" dirty="0"/>
              <a:t>Defining identity</a:t>
            </a:r>
          </a:p>
          <a:p>
            <a:pPr>
              <a:spcAft>
                <a:spcPts val="2400"/>
              </a:spcAft>
            </a:pPr>
            <a:r>
              <a:rPr lang="en-US" sz="3600" dirty="0"/>
              <a:t>Variety of identities</a:t>
            </a:r>
          </a:p>
          <a:p>
            <a:pPr marL="0" indent="0">
              <a:spcAft>
                <a:spcPts val="2400"/>
              </a:spcAft>
              <a:buNone/>
            </a:pPr>
            <a:endParaRPr lang="en-US" sz="3600" dirty="0"/>
          </a:p>
        </p:txBody>
      </p:sp>
    </p:spTree>
    <p:extLst>
      <p:ext uri="{BB962C8B-B14F-4D97-AF65-F5344CB8AC3E}">
        <p14:creationId xmlns:p14="http://schemas.microsoft.com/office/powerpoint/2010/main" val="62045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l"/>
            <a:r>
              <a:rPr lang="en-US" dirty="0"/>
              <a:t>Home Reading</a:t>
            </a:r>
            <a:endParaRPr lang="ru-RU" dirty="0"/>
          </a:p>
        </p:txBody>
      </p:sp>
      <p:sp>
        <p:nvSpPr>
          <p:cNvPr id="3" name="Содержимое 2"/>
          <p:cNvSpPr>
            <a:spLocks noGrp="1"/>
          </p:cNvSpPr>
          <p:nvPr>
            <p:ph idx="1"/>
          </p:nvPr>
        </p:nvSpPr>
        <p:spPr/>
        <p:txBody>
          <a:bodyPr/>
          <a:lstStyle/>
          <a:p>
            <a:pPr marL="0" indent="0">
              <a:buNone/>
            </a:pPr>
            <a:r>
              <a:rPr lang="en-US" dirty="0" err="1"/>
              <a:t>Fearon</a:t>
            </a:r>
            <a:r>
              <a:rPr lang="en-US" dirty="0"/>
              <a:t>, James D. 1999. </a:t>
            </a:r>
            <a:r>
              <a:rPr lang="en-US" i="1" dirty="0"/>
              <a:t>What is Identity (as We Now Use the Word)?</a:t>
            </a:r>
            <a:r>
              <a:rPr lang="en-US" dirty="0"/>
              <a:t> Stanford University: Department of Political Science</a:t>
            </a:r>
          </a:p>
          <a:p>
            <a:pPr marL="0" indent="0">
              <a:buNone/>
            </a:pPr>
            <a:r>
              <a:rPr lang="en-US" dirty="0"/>
              <a:t>Available at:</a:t>
            </a:r>
          </a:p>
          <a:p>
            <a:pPr marL="0" indent="0">
              <a:buNone/>
            </a:pPr>
            <a:r>
              <a:rPr lang="en-US" dirty="0">
                <a:hlinkClick r:id="rId2"/>
              </a:rPr>
              <a:t>https://web.stanford.edu/group/fearon-research/cgi-bin/wordpress/wp-content/uploads/2013/10/What-is-Identity-as-we-now-use-the-word-.pdf</a:t>
            </a:r>
            <a:endParaRPr lang="en-US" dirty="0"/>
          </a:p>
          <a:p>
            <a:pPr marL="0" indent="0">
              <a:buNone/>
            </a:pPr>
            <a:endParaRPr lang="en-US" dirty="0"/>
          </a:p>
        </p:txBody>
      </p:sp>
    </p:spTree>
    <p:extLst>
      <p:ext uri="{BB962C8B-B14F-4D97-AF65-F5344CB8AC3E}">
        <p14:creationId xmlns:p14="http://schemas.microsoft.com/office/powerpoint/2010/main" val="321627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l"/>
            <a:r>
              <a:rPr lang="en-US" dirty="0"/>
              <a:t>Warm-Up</a:t>
            </a:r>
            <a:endParaRPr lang="ru-RU" dirty="0"/>
          </a:p>
        </p:txBody>
      </p:sp>
      <p:sp>
        <p:nvSpPr>
          <p:cNvPr id="3" name="Содержимое 2"/>
          <p:cNvSpPr>
            <a:spLocks noGrp="1"/>
          </p:cNvSpPr>
          <p:nvPr>
            <p:ph idx="1"/>
          </p:nvPr>
        </p:nvSpPr>
        <p:spPr/>
        <p:txBody>
          <a:bodyPr>
            <a:normAutofit/>
          </a:bodyPr>
          <a:lstStyle/>
          <a:p>
            <a:r>
              <a:rPr lang="en-US" dirty="0"/>
              <a:t>Who are you?</a:t>
            </a:r>
          </a:p>
          <a:p>
            <a:r>
              <a:rPr lang="en-US" dirty="0"/>
              <a:t>What shapes your identity?</a:t>
            </a:r>
          </a:p>
          <a:p>
            <a:r>
              <a:rPr lang="en-US" dirty="0"/>
              <a:t>How do others define your identity?</a:t>
            </a:r>
          </a:p>
          <a:p>
            <a:r>
              <a:rPr lang="en-US" dirty="0"/>
              <a:t>What aspects of our identities do we show to others?</a:t>
            </a:r>
          </a:p>
          <a:p>
            <a:r>
              <a:rPr lang="en-US" dirty="0"/>
              <a:t>Who are we? </a:t>
            </a:r>
          </a:p>
          <a:p>
            <a:r>
              <a:rPr lang="en-US" dirty="0"/>
              <a:t>What is a community? </a:t>
            </a:r>
          </a:p>
          <a:p>
            <a:r>
              <a:rPr lang="en-US" dirty="0"/>
              <a:t>How do communities define </a:t>
            </a:r>
            <a:r>
              <a:rPr lang="en-US" i="1" dirty="0"/>
              <a:t>we </a:t>
            </a:r>
            <a:r>
              <a:rPr lang="en-US" dirty="0"/>
              <a:t>and </a:t>
            </a:r>
            <a:r>
              <a:rPr lang="en-US" i="1" dirty="0"/>
              <a:t>they</a:t>
            </a:r>
            <a:r>
              <a:rPr lang="en-US" dirty="0"/>
              <a:t>?</a:t>
            </a:r>
            <a:endParaRPr lang="ru-RU" dirty="0"/>
          </a:p>
        </p:txBody>
      </p:sp>
    </p:spTree>
    <p:extLst>
      <p:ext uri="{BB962C8B-B14F-4D97-AF65-F5344CB8AC3E}">
        <p14:creationId xmlns:p14="http://schemas.microsoft.com/office/powerpoint/2010/main" val="105892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Identity is </a:t>
            </a:r>
            <a:r>
              <a:rPr lang="ru-RU" dirty="0"/>
              <a:t>…</a:t>
            </a:r>
          </a:p>
        </p:txBody>
      </p:sp>
      <p:sp>
        <p:nvSpPr>
          <p:cNvPr id="3" name="Содержимое 2"/>
          <p:cNvSpPr>
            <a:spLocks noGrp="1"/>
          </p:cNvSpPr>
          <p:nvPr>
            <p:ph idx="1"/>
          </p:nvPr>
        </p:nvSpPr>
        <p:spPr>
          <a:xfrm>
            <a:off x="726141" y="1976951"/>
            <a:ext cx="7691719" cy="4181801"/>
          </a:xfrm>
        </p:spPr>
        <p:txBody>
          <a:bodyPr/>
          <a:lstStyle/>
          <a:p>
            <a:r>
              <a:rPr lang="en-US" dirty="0"/>
              <a:t>From Latin ‘</a:t>
            </a:r>
            <a:r>
              <a:rPr lang="en-US" dirty="0" err="1"/>
              <a:t>identitas</a:t>
            </a:r>
            <a:r>
              <a:rPr lang="en-US" dirty="0"/>
              <a:t>’ - </a:t>
            </a:r>
            <a:r>
              <a:rPr lang="en-US" b="1" i="1" dirty="0"/>
              <a:t>sameness</a:t>
            </a:r>
          </a:p>
          <a:p>
            <a:r>
              <a:rPr lang="en-US" dirty="0"/>
              <a:t>A complicated and unclear concept </a:t>
            </a:r>
          </a:p>
          <a:p>
            <a:r>
              <a:rPr lang="en-US" dirty="0"/>
              <a:t>A buzzword and a center of lively academic debate:</a:t>
            </a:r>
          </a:p>
          <a:p>
            <a:pPr lvl="2"/>
            <a:r>
              <a:rPr lang="en-US" dirty="0"/>
              <a:t>“identity politics” of race, gender and sexuality </a:t>
            </a:r>
          </a:p>
          <a:p>
            <a:pPr lvl="2"/>
            <a:r>
              <a:rPr lang="en-US" dirty="0"/>
              <a:t>nationalism and ethnic conflict </a:t>
            </a:r>
          </a:p>
          <a:p>
            <a:r>
              <a:rPr lang="en-US" dirty="0"/>
              <a:t>A historically recent notion?</a:t>
            </a:r>
          </a:p>
          <a:p>
            <a:endParaRPr lang="en-US" dirty="0"/>
          </a:p>
        </p:txBody>
      </p:sp>
    </p:spTree>
    <p:extLst>
      <p:ext uri="{BB962C8B-B14F-4D97-AF65-F5344CB8AC3E}">
        <p14:creationId xmlns:p14="http://schemas.microsoft.com/office/powerpoint/2010/main" val="177528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386537" y="314979"/>
            <a:ext cx="8517604" cy="1143000"/>
          </a:xfrm>
        </p:spPr>
        <p:txBody>
          <a:bodyPr/>
          <a:lstStyle/>
          <a:p>
            <a:r>
              <a:rPr lang="en-US" dirty="0"/>
              <a:t>Humpty Dumpty Approach</a:t>
            </a:r>
            <a:endParaRPr lang="ru-RU" dirty="0"/>
          </a:p>
        </p:txBody>
      </p:sp>
      <p:sp>
        <p:nvSpPr>
          <p:cNvPr id="3" name="Содержимое 2"/>
          <p:cNvSpPr>
            <a:spLocks noGrp="1"/>
          </p:cNvSpPr>
          <p:nvPr>
            <p:ph idx="1"/>
          </p:nvPr>
        </p:nvSpPr>
        <p:spPr>
          <a:xfrm>
            <a:off x="726141" y="2264141"/>
            <a:ext cx="7691719" cy="1776343"/>
          </a:xfrm>
        </p:spPr>
        <p:txBody>
          <a:bodyPr>
            <a:normAutofit/>
          </a:bodyPr>
          <a:lstStyle/>
          <a:p>
            <a:pPr marL="0" indent="0">
              <a:buNone/>
            </a:pPr>
            <a:r>
              <a:rPr lang="nl-NL" sz="3600" dirty="0">
                <a:hlinkClick r:id="rId2"/>
              </a:rPr>
              <a:t>https://www.youtube.com/watch?v=TlIj4Bw4vXg</a:t>
            </a:r>
            <a:endParaRPr lang="en-US" sz="3600" dirty="0"/>
          </a:p>
          <a:p>
            <a:pPr marL="0" indent="0">
              <a:buNone/>
            </a:pPr>
            <a:endParaRPr lang="ru-RU" sz="3600" dirty="0"/>
          </a:p>
        </p:txBody>
      </p:sp>
    </p:spTree>
    <p:extLst>
      <p:ext uri="{BB962C8B-B14F-4D97-AF65-F5344CB8AC3E}">
        <p14:creationId xmlns:p14="http://schemas.microsoft.com/office/powerpoint/2010/main" val="345970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386537" y="314979"/>
            <a:ext cx="8517604" cy="1143000"/>
          </a:xfrm>
        </p:spPr>
        <p:txBody>
          <a:bodyPr/>
          <a:lstStyle/>
          <a:p>
            <a:r>
              <a:rPr lang="en-US" dirty="0"/>
              <a:t>Humpty Dumpty Approach</a:t>
            </a:r>
            <a:endParaRPr lang="ru-RU" dirty="0"/>
          </a:p>
        </p:txBody>
      </p:sp>
      <p:sp>
        <p:nvSpPr>
          <p:cNvPr id="3" name="Содержимое 2"/>
          <p:cNvSpPr>
            <a:spLocks noGrp="1"/>
          </p:cNvSpPr>
          <p:nvPr>
            <p:ph idx="1"/>
          </p:nvPr>
        </p:nvSpPr>
        <p:spPr>
          <a:xfrm>
            <a:off x="726141" y="2264141"/>
            <a:ext cx="7691719" cy="3894611"/>
          </a:xfrm>
        </p:spPr>
        <p:txBody>
          <a:bodyPr>
            <a:normAutofit/>
          </a:bodyPr>
          <a:lstStyle/>
          <a:p>
            <a:pPr marL="0" indent="0">
              <a:buNone/>
            </a:pPr>
            <a:r>
              <a:rPr lang="en-US" sz="3600" dirty="0"/>
              <a:t>When I use a word, it means just what I choose it to mean – neither more nor less.</a:t>
            </a:r>
          </a:p>
          <a:p>
            <a:pPr marL="1489075" lvl="4" indent="0">
              <a:buNone/>
            </a:pPr>
            <a:r>
              <a:rPr lang="en-US" sz="3200" i="1" dirty="0"/>
              <a:t>Carroll, Lewis, Alice’s Adventures in Wonderland and Through the Looking Glass</a:t>
            </a:r>
            <a:endParaRPr lang="en-US" sz="3600" dirty="0"/>
          </a:p>
          <a:p>
            <a:pPr marL="0" indent="0">
              <a:buNone/>
            </a:pPr>
            <a:endParaRPr lang="ru-RU" sz="3600" dirty="0"/>
          </a:p>
        </p:txBody>
      </p:sp>
    </p:spTree>
    <p:extLst>
      <p:ext uri="{BB962C8B-B14F-4D97-AF65-F5344CB8AC3E}">
        <p14:creationId xmlns:p14="http://schemas.microsoft.com/office/powerpoint/2010/main" val="117513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Dictionary Definition</a:t>
            </a:r>
            <a:endParaRPr lang="ru-RU" dirty="0"/>
          </a:p>
        </p:txBody>
      </p:sp>
      <p:sp>
        <p:nvSpPr>
          <p:cNvPr id="3" name="Содержимое 2"/>
          <p:cNvSpPr>
            <a:spLocks noGrp="1"/>
          </p:cNvSpPr>
          <p:nvPr>
            <p:ph idx="1"/>
          </p:nvPr>
        </p:nvSpPr>
        <p:spPr/>
        <p:txBody>
          <a:bodyPr>
            <a:normAutofit/>
          </a:bodyPr>
          <a:lstStyle/>
          <a:p>
            <a:pPr>
              <a:buAutoNum type="arabicPeriod"/>
            </a:pPr>
            <a:r>
              <a:rPr lang="en-US" dirty="0"/>
              <a:t>The sameness of a person or thing at all times or in all circumstances; the condition or fact that a person or thing is itself and not something else; individuality, personality. </a:t>
            </a:r>
          </a:p>
          <a:p>
            <a:pPr>
              <a:buFont typeface="Wingdings" pitchFamily="2" charset="2"/>
              <a:buAutoNum type="arabicPeriod"/>
            </a:pPr>
            <a:r>
              <a:rPr lang="en-US" dirty="0"/>
              <a:t>The quality or condition of being the same in substance, composition, nature, properties, or in particular qualities under consideration. </a:t>
            </a:r>
            <a:endParaRPr lang="en-US" b="1" i="1" dirty="0"/>
          </a:p>
          <a:p>
            <a:pPr marL="0" indent="0">
              <a:buNone/>
            </a:pPr>
            <a:r>
              <a:rPr lang="en-US" b="1" i="1" dirty="0"/>
              <a:t>Our present concept of “identity” is recent, or at least recent enough that dictionaries have not caught up with current usage. </a:t>
            </a:r>
          </a:p>
          <a:p>
            <a:endParaRPr lang="en-US" dirty="0"/>
          </a:p>
        </p:txBody>
      </p:sp>
    </p:spTree>
    <p:extLst>
      <p:ext uri="{BB962C8B-B14F-4D97-AF65-F5344CB8AC3E}">
        <p14:creationId xmlns:p14="http://schemas.microsoft.com/office/powerpoint/2010/main" val="386798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Erik Erikson’s Definition</a:t>
            </a:r>
            <a:endParaRPr lang="ru-RU" dirty="0"/>
          </a:p>
        </p:txBody>
      </p:sp>
      <p:sp>
        <p:nvSpPr>
          <p:cNvPr id="3" name="Содержимое 2"/>
          <p:cNvSpPr>
            <a:spLocks noGrp="1"/>
          </p:cNvSpPr>
          <p:nvPr>
            <p:ph idx="1"/>
          </p:nvPr>
        </p:nvSpPr>
        <p:spPr/>
        <p:txBody>
          <a:bodyPr/>
          <a:lstStyle/>
          <a:p>
            <a:r>
              <a:rPr lang="en-US" dirty="0"/>
              <a:t>Erik </a:t>
            </a:r>
            <a:r>
              <a:rPr lang="en-US" dirty="0" err="1"/>
              <a:t>Homburger</a:t>
            </a:r>
            <a:r>
              <a:rPr lang="en-US" dirty="0"/>
              <a:t> Erikson (15 June 1902 – 12 May 1994) was a German-born American developmental psychologist and psychoanalyst known for his theory on psychosocial development of human beings</a:t>
            </a:r>
          </a:p>
          <a:p>
            <a:r>
              <a:rPr lang="en-US" dirty="0"/>
              <a:t>Father of the term ‘identity crisis’:</a:t>
            </a:r>
          </a:p>
          <a:p>
            <a:pPr marL="457200" lvl="1" indent="0">
              <a:buNone/>
            </a:pPr>
            <a:r>
              <a:rPr lang="en-US" sz="2800" i="1" dirty="0"/>
              <a:t>The condition of being uncertain of one’s feelings about oneself, especially with regard to character, goals, and origins, occurring especially in adolescence as a result of growing up under disruptive, fast-changing conditions.</a:t>
            </a:r>
          </a:p>
          <a:p>
            <a:endParaRPr lang="en-US" dirty="0"/>
          </a:p>
        </p:txBody>
      </p:sp>
    </p:spTree>
    <p:extLst>
      <p:ext uri="{BB962C8B-B14F-4D97-AF65-F5344CB8AC3E}">
        <p14:creationId xmlns:p14="http://schemas.microsoft.com/office/powerpoint/2010/main" val="3891666213"/>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Бизнес">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Бизнес.thmx</Template>
  <TotalTime>1207</TotalTime>
  <Words>1162</Words>
  <Application>Microsoft Macintosh PowerPoint</Application>
  <PresentationFormat>On-screen Show (4:3)</PresentationFormat>
  <Paragraphs>116</Paragraphs>
  <Slides>19</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Calisto MT</vt:lpstr>
      <vt:lpstr>Wingdings</vt:lpstr>
      <vt:lpstr>Бизнес</vt:lpstr>
      <vt:lpstr>Discourse on Identity </vt:lpstr>
      <vt:lpstr>Overview</vt:lpstr>
      <vt:lpstr>Home Reading</vt:lpstr>
      <vt:lpstr>Warm-Up</vt:lpstr>
      <vt:lpstr>Identity is …</vt:lpstr>
      <vt:lpstr>Humpty Dumpty Approach</vt:lpstr>
      <vt:lpstr>Humpty Dumpty Approach</vt:lpstr>
      <vt:lpstr>Dictionary Definition</vt:lpstr>
      <vt:lpstr>Erik Erikson’s Definition</vt:lpstr>
      <vt:lpstr>Defining ‘identity’ (Fearon)</vt:lpstr>
      <vt:lpstr>Ordinary language VS. social science discourse </vt:lpstr>
      <vt:lpstr>Ordinary language VS. social science discourse </vt:lpstr>
      <vt:lpstr>Social Identity</vt:lpstr>
      <vt:lpstr>Personal Identity</vt:lpstr>
      <vt:lpstr>Personal Identity</vt:lpstr>
      <vt:lpstr>Explaining Actions with Identities: Social Categories</vt:lpstr>
      <vt:lpstr>Explaining Actions with Identities: Ordinary Language</vt:lpstr>
      <vt:lpstr>Identities of  Corporate Actors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Discourse on Identity </dc:title>
  <dc:creator>Пользователь Microsoft Office</dc:creator>
  <cp:lastModifiedBy>Talgat Abdulaev</cp:lastModifiedBy>
  <cp:revision>23</cp:revision>
  <dcterms:created xsi:type="dcterms:W3CDTF">2018-01-21T18:38:26Z</dcterms:created>
  <dcterms:modified xsi:type="dcterms:W3CDTF">2019-01-26T03:22:07Z</dcterms:modified>
</cp:coreProperties>
</file>