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07" r:id="rId3"/>
    <p:sldId id="306" r:id="rId4"/>
    <p:sldId id="294" r:id="rId5"/>
    <p:sldId id="295" r:id="rId6"/>
    <p:sldId id="264" r:id="rId7"/>
    <p:sldId id="305" r:id="rId8"/>
    <p:sldId id="304" r:id="rId9"/>
    <p:sldId id="309" r:id="rId10"/>
    <p:sldId id="310" r:id="rId11"/>
    <p:sldId id="296" r:id="rId12"/>
    <p:sldId id="263" r:id="rId13"/>
    <p:sldId id="258" r:id="rId14"/>
    <p:sldId id="301" r:id="rId15"/>
    <p:sldId id="303" r:id="rId16"/>
    <p:sldId id="257" r:id="rId17"/>
    <p:sldId id="297" r:id="rId18"/>
    <p:sldId id="298" r:id="rId19"/>
    <p:sldId id="299" r:id="rId20"/>
    <p:sldId id="300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 autoAdjust="0"/>
    <p:restoredTop sz="90605" autoAdjust="0"/>
  </p:normalViewPr>
  <p:slideViewPr>
    <p:cSldViewPr snapToGrid="0" snapToObjects="1">
      <p:cViewPr varScale="1">
        <p:scale>
          <a:sx n="95" d="100"/>
          <a:sy n="95" d="100"/>
        </p:scale>
        <p:origin x="13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817C7-330C-6143-AAA6-B49957F0B1C4}" type="datetimeFigureOut">
              <a:rPr lang="ru-RU" smtClean="0"/>
              <a:t>01.02.2019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Образец текста</a:t>
            </a:r>
          </a:p>
          <a:p>
            <a:pPr lvl="1"/>
            <a:r>
              <a:rPr lang="x-none"/>
              <a:t>Второй уровень</a:t>
            </a:r>
          </a:p>
          <a:p>
            <a:pPr lvl="2"/>
            <a:r>
              <a:rPr lang="x-none"/>
              <a:t>Третий уровень</a:t>
            </a:r>
          </a:p>
          <a:p>
            <a:pPr lvl="3"/>
            <a:r>
              <a:rPr lang="x-none"/>
              <a:t>Четвертый уровень</a:t>
            </a:r>
          </a:p>
          <a:p>
            <a:pPr lvl="4"/>
            <a:r>
              <a:rPr lang="x-none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4B339-10D6-C446-8AC4-6A72D7CBA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76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с рисунко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, вверху и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ur-lex.europa.eu/legal-content/EN/TXT/HTML/?uri=CELEX:12016P/TXT&amp;from=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0dsdgpFjG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eaty_establishing_a_Constitution_for_Europe%23/media/File:EU_Constitution_Ratification_Map.sv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euabc.com/upload/books/lisbon-treaty-3edition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1709569" y="938614"/>
            <a:ext cx="5724862" cy="2302424"/>
          </a:xfrm>
        </p:spPr>
        <p:txBody>
          <a:bodyPr anchor="ctr"/>
          <a:lstStyle/>
          <a:p>
            <a:r>
              <a:rPr lang="en-US" sz="4800" dirty="0">
                <a:effectLst/>
              </a:rPr>
              <a:t>European Values</a:t>
            </a:r>
            <a:endParaRPr lang="ru-RU" sz="5400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9569" y="3606016"/>
            <a:ext cx="5724862" cy="760982"/>
          </a:xfrm>
        </p:spPr>
        <p:txBody>
          <a:bodyPr>
            <a:normAutofit/>
          </a:bodyPr>
          <a:lstStyle/>
          <a:p>
            <a:r>
              <a:rPr lang="en-US" dirty="0"/>
              <a:t>ES/SOC 237</a:t>
            </a:r>
          </a:p>
          <a:p>
            <a:r>
              <a:rPr lang="en-US" dirty="0"/>
              <a:t>February 2,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56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6141" y="632439"/>
            <a:ext cx="7691719" cy="1143000"/>
          </a:xfrm>
        </p:spPr>
        <p:txBody>
          <a:bodyPr/>
          <a:lstStyle/>
          <a:p>
            <a:r>
              <a:rPr lang="en-US" dirty="0"/>
              <a:t>EU Charter of Fundamental Rights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2352139"/>
            <a:ext cx="7691719" cy="3806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Applies to the Institutions of the European Union and its member states when implementing European Union law</a:t>
            </a:r>
            <a:endParaRPr lang="ru-RU" dirty="0"/>
          </a:p>
          <a:p>
            <a:r>
              <a:rPr lang="en-US" dirty="0"/>
              <a:t>Proclaimed on 7 December 2000 by the European Parliament, the Council of Ministers and the European Commission</a:t>
            </a:r>
            <a:endParaRPr lang="ru-RU" dirty="0"/>
          </a:p>
          <a:p>
            <a:r>
              <a:rPr lang="ru-RU" dirty="0" err="1"/>
              <a:t>B</a:t>
            </a:r>
            <a:r>
              <a:rPr lang="en-US" dirty="0" err="1"/>
              <a:t>inding</a:t>
            </a:r>
            <a:r>
              <a:rPr lang="en-US" dirty="0"/>
              <a:t> since Lisbon Treaty</a:t>
            </a:r>
            <a:endParaRPr lang="ru-RU" dirty="0"/>
          </a:p>
          <a:p>
            <a:r>
              <a:rPr lang="en-US" dirty="0">
                <a:hlinkClick r:id="rId2"/>
              </a:rPr>
              <a:t>http://eur-lex.europa.eu/legal-content/EN/TXT/HTML/?uri=CELEX:12016P/TXT&amp;from=EN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27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Schuman Declaration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9, 1950</a:t>
            </a:r>
          </a:p>
          <a:p>
            <a:r>
              <a:rPr lang="en-US" dirty="0"/>
              <a:t>Robert Schuman, French Foreign Minister</a:t>
            </a:r>
          </a:p>
          <a:p>
            <a:r>
              <a:rPr lang="en-US" dirty="0"/>
              <a:t>“The contribution which an organized and living Europe can bring to civilization is indispensable to the maintenance of peaceful relations.”</a:t>
            </a:r>
          </a:p>
          <a:p>
            <a:r>
              <a:rPr lang="en-US" dirty="0"/>
              <a:t>“A united Europe was not achieved and we had war.”</a:t>
            </a:r>
          </a:p>
          <a:p>
            <a:r>
              <a:rPr lang="nl-NL" dirty="0">
                <a:hlinkClick r:id="rId2"/>
              </a:rPr>
              <a:t>https://www.youtube.com/watch?v=c0dsdgpFjGo</a:t>
            </a:r>
            <a:endParaRPr lang="nl-NL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8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 err="1"/>
              <a:t>Schumann</a:t>
            </a:r>
            <a:r>
              <a:rPr lang="ru-RU" sz="4800" dirty="0"/>
              <a:t> </a:t>
            </a:r>
            <a:r>
              <a:rPr lang="ru-RU" sz="4800" dirty="0" err="1"/>
              <a:t>Declaration</a:t>
            </a:r>
            <a:r>
              <a:rPr lang="ru-RU" sz="4800" dirty="0"/>
              <a:t>, </a:t>
            </a:r>
            <a:br>
              <a:rPr lang="en-US" sz="4800" dirty="0"/>
            </a:br>
            <a:r>
              <a:rPr lang="ru-RU" sz="4800" dirty="0" err="1"/>
              <a:t>May</a:t>
            </a:r>
            <a:r>
              <a:rPr lang="ru-RU" sz="4800" dirty="0"/>
              <a:t> 9, 1950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03400" y="2040276"/>
            <a:ext cx="608330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i="1" dirty="0"/>
              <a:t>"</a:t>
            </a:r>
            <a:r>
              <a:rPr lang="en-US" sz="2800" i="1" dirty="0"/>
              <a:t>Through the consolidation of basic production and the institution of a new High Authority, whose decisions will bind France, Germany and the other countries that join, this proposal represents the first concrete step towards a European federation, imperative for the preservation of peace.</a:t>
            </a:r>
            <a:r>
              <a:rPr lang="ru-RU" sz="2800" i="1" dirty="0"/>
              <a:t>"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422400" y="2141876"/>
            <a:ext cx="0" cy="3539431"/>
          </a:xfrm>
          <a:prstGeom prst="line">
            <a:avLst/>
          </a:prstGeom>
          <a:ln w="762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8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Jean Monnet, Robert Schumann and his declaration</a:t>
            </a:r>
          </a:p>
          <a:p>
            <a:endParaRPr lang="en-US" sz="1800" dirty="0"/>
          </a:p>
          <a:p>
            <a:r>
              <a:rPr lang="en-US" dirty="0"/>
              <a:t>The European Coal and Steel Community - raw materials of war turned instruments for peace and reconciliation</a:t>
            </a:r>
          </a:p>
          <a:p>
            <a:endParaRPr lang="en-US" sz="2000" dirty="0"/>
          </a:p>
          <a:p>
            <a:r>
              <a:rPr lang="en-US" dirty="0"/>
              <a:t>Peace should never be taken for granted </a:t>
            </a:r>
          </a:p>
        </p:txBody>
      </p:sp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Peace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89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4417"/>
            <a:ext cx="9186002" cy="459300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0955" y="606570"/>
            <a:ext cx="791689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2012, the EU was awarded the Nobel Peace Prize for advancing the causes of peace, reconciliation, democracy and human rights in Europe.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377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6141" y="1325079"/>
            <a:ext cx="7691719" cy="1143000"/>
          </a:xfrm>
        </p:spPr>
        <p:txBody>
          <a:bodyPr/>
          <a:lstStyle/>
          <a:p>
            <a:r>
              <a:rPr lang="en-US" sz="4800" dirty="0"/>
              <a:t>Documents currently in force with references to European values: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3953900"/>
            <a:ext cx="7691719" cy="2305862"/>
          </a:xfrm>
        </p:spPr>
        <p:txBody>
          <a:bodyPr>
            <a:normAutofit/>
          </a:bodyPr>
          <a:lstStyle/>
          <a:p>
            <a:r>
              <a:rPr lang="en-US" sz="3200" dirty="0"/>
              <a:t>Lisbon Treaty</a:t>
            </a:r>
          </a:p>
          <a:p>
            <a:r>
              <a:rPr lang="en-US" sz="3200" dirty="0"/>
              <a:t>EU Charter of Fundamental Rights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9224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aim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EU </a:t>
            </a:r>
            <a:r>
              <a:rPr lang="hr-HR" dirty="0" err="1"/>
              <a:t>is</a:t>
            </a:r>
            <a:r>
              <a:rPr lang="hr-HR" dirty="0"/>
              <a:t> to: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maintain and build on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peace </a:t>
            </a:r>
            <a:r>
              <a:rPr lang="en-US" dirty="0"/>
              <a:t>established between its Member States and its neighbors; </a:t>
            </a:r>
          </a:p>
          <a:p>
            <a:r>
              <a:rPr lang="en-US" dirty="0"/>
              <a:t>bring European countries together in practical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cooperation</a:t>
            </a:r>
            <a:r>
              <a:rPr lang="en-US" dirty="0"/>
              <a:t>;</a:t>
            </a:r>
          </a:p>
          <a:p>
            <a:r>
              <a:rPr lang="en-US" dirty="0"/>
              <a:t>ensure that European citizens can live in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security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promote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economic and social solidarity</a:t>
            </a:r>
            <a:r>
              <a:rPr lang="en-US" dirty="0"/>
              <a:t>;</a:t>
            </a:r>
          </a:p>
          <a:p>
            <a:r>
              <a:rPr lang="en-US" dirty="0"/>
              <a:t>preserve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European identity and diversity </a:t>
            </a:r>
            <a:r>
              <a:rPr lang="en-US" dirty="0"/>
              <a:t>in a globalized world; </a:t>
            </a:r>
          </a:p>
          <a:p>
            <a:r>
              <a:rPr lang="en-US" b="1" dirty="0">
                <a:solidFill>
                  <a:srgbClr val="C00000"/>
                </a:solidFill>
              </a:rPr>
              <a:t>promote the values that Europeans share</a:t>
            </a:r>
            <a:r>
              <a:rPr lang="en-US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938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Goals of the European Union</a:t>
            </a:r>
            <a:endParaRPr lang="ru-RU" sz="4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6140" y="1545080"/>
            <a:ext cx="769171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/>
              <a:buChar char="•"/>
            </a:pPr>
            <a:r>
              <a:rPr lang="en-US" sz="2800" dirty="0"/>
              <a:t>Promote peace, its values and the well-being of its citizens;</a:t>
            </a:r>
          </a:p>
          <a:p>
            <a:pPr marL="285750" indent="-285750">
              <a:spcBef>
                <a:spcPts val="1800"/>
              </a:spcBef>
              <a:buFont typeface="Arial"/>
              <a:buChar char="•"/>
            </a:pPr>
            <a:r>
              <a:rPr lang="en-US" sz="2800" dirty="0"/>
              <a:t>Offer freedom, security and justice without internal borders;</a:t>
            </a:r>
          </a:p>
          <a:p>
            <a:pPr marL="285750" indent="-285750">
              <a:spcBef>
                <a:spcPts val="1800"/>
              </a:spcBef>
              <a:buFont typeface="Arial"/>
              <a:buChar char="•"/>
            </a:pPr>
            <a:r>
              <a:rPr lang="en-US" sz="2800" dirty="0"/>
              <a:t>Sustainable development based on balanced economic growth and price stability, a highly competitive market economy with full employment and social progress, and environmental protection;</a:t>
            </a:r>
          </a:p>
        </p:txBody>
      </p:sp>
    </p:spTree>
    <p:extLst>
      <p:ext uri="{BB962C8B-B14F-4D97-AF65-F5344CB8AC3E}">
        <p14:creationId xmlns:p14="http://schemas.microsoft.com/office/powerpoint/2010/main" val="14620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Goals of the European Union</a:t>
            </a:r>
            <a:endParaRPr lang="ru-RU" sz="4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6140" y="1545080"/>
            <a:ext cx="769171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2800" dirty="0"/>
              <a:t>Combat social exclusion and discrimination;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2800" dirty="0"/>
              <a:t>Promote scientific and technological progress;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2800" dirty="0"/>
              <a:t>Enhance economic, social and territorial cohesion and solidarity among member countries;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2800" dirty="0"/>
              <a:t>Respect its rich cultural and linguistic diversity;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2800" dirty="0"/>
              <a:t>Establish an economic and monetary union whose currency is the euro.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00274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Values of the European Union</a:t>
            </a:r>
            <a:endParaRPr lang="ru-RU" sz="4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2135684"/>
            <a:ext cx="7422777" cy="4023068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EU values are common to the member countries in a society in which inclusion, tolerance, justice, solidarity and non-discrimination prevail. </a:t>
            </a:r>
          </a:p>
          <a:p>
            <a:r>
              <a:rPr lang="en-US" sz="2800" dirty="0"/>
              <a:t>These values are an integral part of our European way of life.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7514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735945"/>
            <a:ext cx="7691719" cy="542280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b="1" dirty="0"/>
              <a:t>What is a value?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2752028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Values of the European Union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1990793"/>
            <a:ext cx="7691719" cy="4571999"/>
          </a:xfrm>
        </p:spPr>
        <p:txBody>
          <a:bodyPr/>
          <a:lstStyle/>
          <a:p>
            <a:r>
              <a:rPr lang="en-US" dirty="0"/>
              <a:t>Human dignity</a:t>
            </a:r>
          </a:p>
          <a:p>
            <a:r>
              <a:rPr lang="en-US" dirty="0"/>
              <a:t>Freedom</a:t>
            </a:r>
          </a:p>
          <a:p>
            <a:r>
              <a:rPr lang="en-US" dirty="0"/>
              <a:t>Democracy</a:t>
            </a:r>
          </a:p>
          <a:p>
            <a:r>
              <a:rPr lang="en-US" dirty="0"/>
              <a:t>Equality</a:t>
            </a:r>
          </a:p>
          <a:p>
            <a:r>
              <a:rPr lang="en-US" dirty="0"/>
              <a:t>Rule of law</a:t>
            </a:r>
          </a:p>
          <a:p>
            <a:r>
              <a:rPr lang="en-US" dirty="0"/>
              <a:t>Human rights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760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1168270"/>
            <a:ext cx="7691719" cy="457199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200" i="1" dirty="0"/>
              <a:t>It [European values] is not a destination, it is not a fait accompli. It is a process and a model: the process that enables us to adapt to and master a rapidly changing and sometimes dangerous world; a model that enables us to validate and strengthen our own democratic values and to spread them to others in a spirit of generosity and humility. </a:t>
            </a:r>
          </a:p>
          <a:p>
            <a:pPr marL="0" indent="0" algn="r">
              <a:buNone/>
            </a:pPr>
            <a:r>
              <a:rPr lang="en-US" sz="3200" b="1" i="1" dirty="0"/>
              <a:t>John </a:t>
            </a:r>
            <a:r>
              <a:rPr lang="en-US" sz="3200" b="1" i="1" dirty="0" err="1"/>
              <a:t>Bruton</a:t>
            </a:r>
            <a:r>
              <a:rPr lang="en-US" sz="3200" b="1" i="1" dirty="0"/>
              <a:t> in ‘Europe and Values’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161455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2121254"/>
            <a:ext cx="7691719" cy="4037498"/>
          </a:xfrm>
        </p:spPr>
        <p:txBody>
          <a:bodyPr>
            <a:normAutofit/>
          </a:bodyPr>
          <a:lstStyle/>
          <a:p>
            <a:r>
              <a:rPr lang="en-US" sz="2800" dirty="0"/>
              <a:t>Beliefs people have, especially about what is right and wrong and what is most important in life, that control their behavior</a:t>
            </a:r>
            <a:endParaRPr lang="ru-RU" sz="2800" dirty="0"/>
          </a:p>
          <a:p>
            <a:r>
              <a:rPr lang="en-US" sz="2800" dirty="0"/>
              <a:t>Denotes the degree of importance of some thing or action, with the aim of determining what actions are best to do or what way is best to live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3373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1269293"/>
            <a:ext cx="7691719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Treaty establishing a constitution for Europe was signed on October 29, 2004. </a:t>
            </a:r>
          </a:p>
          <a:p>
            <a:pPr marL="0" indent="0">
              <a:buNone/>
            </a:pPr>
            <a:r>
              <a:rPr lang="en-US" sz="4400" b="1" dirty="0"/>
              <a:t>When was it ratified by parliaments of Member States and came into force?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2412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1197143"/>
            <a:ext cx="7691719" cy="45719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It never happened.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54078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86537" y="314979"/>
            <a:ext cx="8517604" cy="1143000"/>
          </a:xfrm>
        </p:spPr>
        <p:txBody>
          <a:bodyPr/>
          <a:lstStyle/>
          <a:p>
            <a:r>
              <a:rPr lang="en-US" dirty="0"/>
              <a:t>EU Treaties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1645055"/>
            <a:ext cx="7691719" cy="451369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4200" b="1" dirty="0"/>
              <a:t>Paris</a:t>
            </a:r>
            <a:r>
              <a:rPr lang="en-US" sz="4200" dirty="0"/>
              <a:t> (1951, 1952) </a:t>
            </a:r>
            <a:r>
              <a:rPr lang="ru-RU" sz="4200" dirty="0"/>
              <a:t>–</a:t>
            </a:r>
            <a:r>
              <a:rPr lang="en-US" sz="4200" dirty="0"/>
              <a:t> Coal and Steel Community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4200" b="1" dirty="0"/>
              <a:t>Rome</a:t>
            </a:r>
            <a:r>
              <a:rPr lang="en-US" sz="4200" dirty="0"/>
              <a:t> (1957, 1958) </a:t>
            </a:r>
            <a:r>
              <a:rPr lang="ru-RU" sz="4200" dirty="0"/>
              <a:t>–</a:t>
            </a:r>
            <a:r>
              <a:rPr lang="en-US" sz="4200" dirty="0"/>
              <a:t> EEC, EUROATOM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4200" b="1" dirty="0"/>
              <a:t>Brussels</a:t>
            </a:r>
            <a:r>
              <a:rPr lang="en-US" sz="4200" dirty="0"/>
              <a:t> (1965,1967) </a:t>
            </a:r>
            <a:r>
              <a:rPr lang="ru-RU" sz="4200" dirty="0"/>
              <a:t>–</a:t>
            </a:r>
            <a:r>
              <a:rPr lang="en-US" sz="4200" dirty="0"/>
              <a:t> Merger Treaty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4200" dirty="0"/>
              <a:t>Single European Act (1986, 1987)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4200" b="1" dirty="0"/>
              <a:t>Maastricht</a:t>
            </a:r>
            <a:r>
              <a:rPr lang="en-US" sz="4200" dirty="0"/>
              <a:t> (1992, 1993) </a:t>
            </a:r>
            <a:r>
              <a:rPr lang="ru-RU" sz="4200" dirty="0"/>
              <a:t>–</a:t>
            </a:r>
            <a:r>
              <a:rPr lang="en-US" sz="4200" dirty="0"/>
              <a:t> Treaty on European Union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4200" b="1" dirty="0"/>
              <a:t>Amsterdam</a:t>
            </a:r>
            <a:r>
              <a:rPr lang="en-US" sz="4200" dirty="0"/>
              <a:t> (1997, 1999)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4200" b="1" dirty="0"/>
              <a:t>Nice</a:t>
            </a:r>
            <a:r>
              <a:rPr lang="en-US" sz="4200" dirty="0"/>
              <a:t> (2001, 2003)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4200" dirty="0"/>
              <a:t>Treaty establishing a constitution for Europe (2004)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4200" b="1" dirty="0"/>
              <a:t>Lisbon</a:t>
            </a:r>
            <a:r>
              <a:rPr lang="en-US" sz="4200" dirty="0"/>
              <a:t> (2007, 2009)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7513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Constitutional Treaty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Was supposed to:</a:t>
            </a:r>
          </a:p>
          <a:p>
            <a:r>
              <a:rPr lang="en-US" sz="2800" dirty="0"/>
              <a:t>replace the existing European Union treaties with a single text;</a:t>
            </a:r>
          </a:p>
          <a:p>
            <a:r>
              <a:rPr lang="en-US" sz="2800" dirty="0"/>
              <a:t>give legal force to the Charter of Fundamental Rights;</a:t>
            </a:r>
          </a:p>
          <a:p>
            <a:r>
              <a:rPr lang="en-US" sz="2800" dirty="0"/>
              <a:t>expand Qualified Majority Voting into policy areas which had previously been decided by unanimity among member states.</a:t>
            </a:r>
          </a:p>
          <a:p>
            <a:pPr marL="0" indent="0">
              <a:buNone/>
            </a:pPr>
            <a:r>
              <a:rPr lang="en-US" sz="3000" b="1" i="1" dirty="0"/>
              <a:t>Importantly, included the Charter of the Fundamental Right of the European Union</a:t>
            </a:r>
            <a:endParaRPr lang="ru-RU" sz="3000" b="1" i="1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8877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it never happen?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2120663"/>
            <a:ext cx="7691719" cy="4571999"/>
          </a:xfrm>
        </p:spPr>
        <p:txBody>
          <a:bodyPr/>
          <a:lstStyle/>
          <a:p>
            <a:r>
              <a:rPr lang="en-US" dirty="0"/>
              <a:t>European Parliament: 500 votes in favor, 137 votes against, with 40 abstentions</a:t>
            </a:r>
          </a:p>
          <a:p>
            <a:r>
              <a:rPr lang="en-US" dirty="0"/>
              <a:t>National ratifications: referendums </a:t>
            </a:r>
            <a:r>
              <a:rPr lang="ru-RU" dirty="0"/>
              <a:t>–</a:t>
            </a:r>
            <a:r>
              <a:rPr lang="en-US" dirty="0"/>
              <a:t> NO to Constitution (France and the Netherlands)</a:t>
            </a:r>
          </a:p>
          <a:p>
            <a:r>
              <a:rPr lang="en-US" dirty="0">
                <a:hlinkClick r:id="rId2"/>
              </a:rPr>
              <a:t>https://en.wikipedia.org/wiki/Treaty_establishing_a_Constitution_for_Europe#/media/File:EU_Constitution_Ratification_Map.svg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Lisbon Treaty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  <a:p>
            <a:r>
              <a:rPr lang="en-US" dirty="0"/>
              <a:t>Article 2</a:t>
            </a:r>
          </a:p>
          <a:p>
            <a:r>
              <a:rPr lang="en-US" dirty="0"/>
              <a:t>Article 7</a:t>
            </a:r>
          </a:p>
          <a:p>
            <a:r>
              <a:rPr lang="en-US" dirty="0">
                <a:hlinkClick r:id="rId2"/>
              </a:rPr>
              <a:t>http://en.euabc.com/upload/books/lisbon-treaty-3edition.pdf</a:t>
            </a:r>
            <a:endParaRPr lang="en-US" dirty="0"/>
          </a:p>
          <a:p>
            <a:pPr marL="0" indent="0">
              <a:buNone/>
            </a:pPr>
            <a:r>
              <a:rPr lang="en-US" sz="2800" b="1" i="1" dirty="0"/>
              <a:t>Importantly, made the Charter of the Fundamental Right of the European Union binding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3291937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Бизнес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Бизнес.thmx</Template>
  <TotalTime>2119</TotalTime>
  <Words>881</Words>
  <Application>Microsoft Macintosh PowerPoint</Application>
  <PresentationFormat>On-screen Show (4:3)</PresentationFormat>
  <Paragraphs>94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Calisto MT</vt:lpstr>
      <vt:lpstr>Wingdings</vt:lpstr>
      <vt:lpstr>Бизнес</vt:lpstr>
      <vt:lpstr>European Values</vt:lpstr>
      <vt:lpstr>PowerPoint Presentation</vt:lpstr>
      <vt:lpstr>Definitions</vt:lpstr>
      <vt:lpstr>PowerPoint Presentation</vt:lpstr>
      <vt:lpstr>PowerPoint Presentation</vt:lpstr>
      <vt:lpstr>EU Treaties</vt:lpstr>
      <vt:lpstr>Constitutional Treaty</vt:lpstr>
      <vt:lpstr>Why did it never happen?</vt:lpstr>
      <vt:lpstr>Lisbon Treaty</vt:lpstr>
      <vt:lpstr>EU Charter of Fundamental Rights</vt:lpstr>
      <vt:lpstr>Schuman Declaration</vt:lpstr>
      <vt:lpstr>Schumann Declaration,  May 9, 1950</vt:lpstr>
      <vt:lpstr>Peace</vt:lpstr>
      <vt:lpstr>PowerPoint Presentation</vt:lpstr>
      <vt:lpstr>Documents currently in force with references to European values:</vt:lpstr>
      <vt:lpstr>The aim of the EU is to: </vt:lpstr>
      <vt:lpstr>Goals of the European Union</vt:lpstr>
      <vt:lpstr>Goals of the European Union</vt:lpstr>
      <vt:lpstr>Values of the European Union</vt:lpstr>
      <vt:lpstr>Values of the European Union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Discourse on Identity </dc:title>
  <dc:creator>Пользователь Microsoft Office</dc:creator>
  <cp:lastModifiedBy>Talgat Abdulaev</cp:lastModifiedBy>
  <cp:revision>55</cp:revision>
  <dcterms:created xsi:type="dcterms:W3CDTF">2018-01-21T18:38:26Z</dcterms:created>
  <dcterms:modified xsi:type="dcterms:W3CDTF">2019-02-02T03:31:06Z</dcterms:modified>
</cp:coreProperties>
</file>