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4" r:id="rId4"/>
    <p:sldId id="279" r:id="rId5"/>
    <p:sldId id="296" r:id="rId6"/>
    <p:sldId id="297" r:id="rId7"/>
    <p:sldId id="280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2" r:id="rId16"/>
    <p:sldId id="284" r:id="rId17"/>
    <p:sldId id="288" r:id="rId18"/>
    <p:sldId id="287" r:id="rId19"/>
    <p:sldId id="278" r:id="rId20"/>
    <p:sldId id="298" r:id="rId21"/>
    <p:sldId id="299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97" autoAdjust="0"/>
    <p:restoredTop sz="90605" autoAdjust="0"/>
  </p:normalViewPr>
  <p:slideViewPr>
    <p:cSldViewPr snapToGrid="0" snapToObjects="1">
      <p:cViewPr varScale="1">
        <p:scale>
          <a:sx n="68" d="100"/>
          <a:sy n="68" d="100"/>
        </p:scale>
        <p:origin x="200" y="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817C7-330C-6143-AAA6-B49957F0B1C4}" type="datetimeFigureOut">
              <a:rPr lang="ru-RU" smtClean="0"/>
              <a:t>09.02.2019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Образец текста</a:t>
            </a:r>
          </a:p>
          <a:p>
            <a:pPr lvl="1"/>
            <a:r>
              <a:rPr lang="x-none"/>
              <a:t>Второй уровень</a:t>
            </a:r>
          </a:p>
          <a:p>
            <a:pPr lvl="2"/>
            <a:r>
              <a:rPr lang="x-none"/>
              <a:t>Третий уровень</a:t>
            </a:r>
          </a:p>
          <a:p>
            <a:pPr lvl="3"/>
            <a:r>
              <a:rPr lang="x-none"/>
              <a:t>Четвертый уровень</a:t>
            </a:r>
          </a:p>
          <a:p>
            <a:pPr lvl="4"/>
            <a:r>
              <a:rPr lang="x-none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4B339-10D6-C446-8AC4-6A72D7CBA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76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с рисунко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Gjt0J1BII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wLMKbcysU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esco.org/new/en/social-and-human-sciences/themes/international-migration/glossary/nation-sta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1709569" y="938614"/>
            <a:ext cx="5724862" cy="2302424"/>
          </a:xfrm>
        </p:spPr>
        <p:txBody>
          <a:bodyPr/>
          <a:lstStyle/>
          <a:p>
            <a:r>
              <a:rPr lang="en-US" sz="4800" dirty="0">
                <a:effectLst/>
              </a:rPr>
              <a:t>Disambiguation: Nation, State, </a:t>
            </a:r>
            <a:br>
              <a:rPr lang="en-US" sz="4800" dirty="0">
                <a:effectLst/>
              </a:rPr>
            </a:br>
            <a:r>
              <a:rPr lang="en-US" sz="4800" dirty="0">
                <a:effectLst/>
              </a:rPr>
              <a:t>Nation State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69" y="3606016"/>
            <a:ext cx="5724862" cy="760982"/>
          </a:xfrm>
        </p:spPr>
        <p:txBody>
          <a:bodyPr>
            <a:normAutofit/>
          </a:bodyPr>
          <a:lstStyle/>
          <a:p>
            <a:r>
              <a:rPr lang="en-US" dirty="0"/>
              <a:t>ES/SOC 237</a:t>
            </a:r>
          </a:p>
          <a:p>
            <a:r>
              <a:rPr lang="en-US"/>
              <a:t>February </a:t>
            </a:r>
            <a:r>
              <a:rPr lang="en-US" dirty="0"/>
              <a:t>9</a:t>
            </a:r>
            <a:r>
              <a:rPr lang="en-US"/>
              <a:t>,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56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2498930"/>
          </a:xfrm>
        </p:spPr>
        <p:txBody>
          <a:bodyPr/>
          <a:lstStyle/>
          <a:p>
            <a:r>
              <a:rPr lang="en-US" sz="6600" b="1" dirty="0"/>
              <a:t>That was in theory. </a:t>
            </a:r>
            <a:br>
              <a:rPr lang="en-US" sz="6600" b="1" dirty="0"/>
            </a:br>
            <a:r>
              <a:rPr lang="en-US" sz="6600" b="1" dirty="0"/>
              <a:t>What in practice?</a:t>
            </a:r>
            <a:endParaRPr lang="ru-RU" sz="6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0068" y="2813909"/>
            <a:ext cx="6984725" cy="190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A combination of civic and ethnic identities</a:t>
            </a:r>
            <a:endParaRPr lang="ru-RU" sz="54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18506" y="4964023"/>
            <a:ext cx="8471143" cy="1659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400"/>
              </a:spcBef>
              <a:buSzPct val="90000"/>
              <a:buFont typeface="Wingdings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3650" indent="-349250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655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6275" indent="-346075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600" b="1" i="1" dirty="0"/>
              <a:t>Ethnicity is a transitional loyalty. Modernity will require a shift to a civic community.</a:t>
            </a:r>
            <a:endParaRPr lang="ru-RU" sz="3600" b="1" i="1" dirty="0"/>
          </a:p>
        </p:txBody>
      </p:sp>
    </p:spTree>
    <p:extLst>
      <p:ext uri="{BB962C8B-B14F-4D97-AF65-F5344CB8AC3E}">
        <p14:creationId xmlns:p14="http://schemas.microsoft.com/office/powerpoint/2010/main" val="98262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Opposing Views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717170"/>
            <a:ext cx="3891859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Nations are unintended consequence of the rise of the modern territorial state</a:t>
            </a:r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770400" y="1717170"/>
            <a:ext cx="389185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400"/>
              </a:spcBef>
              <a:buSzPct val="90000"/>
              <a:buFont typeface="Wingdings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3650" indent="-349250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655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6275" indent="-346075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Nations are </a:t>
            </a:r>
            <a:r>
              <a:rPr lang="en-US" sz="4000" b="1" dirty="0"/>
              <a:t>NOT</a:t>
            </a:r>
            <a:r>
              <a:rPr lang="en-US" sz="4000" dirty="0"/>
              <a:t> the outcome of states</a:t>
            </a:r>
          </a:p>
          <a:p>
            <a:endParaRPr lang="en-US" sz="4000" dirty="0"/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7468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2286001"/>
            <a:ext cx="3891859" cy="4571999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dirty="0"/>
              <a:t>Pre-modern - largely connected to warfare:</a:t>
            </a:r>
          </a:p>
          <a:p>
            <a:r>
              <a:rPr lang="en-US" dirty="0"/>
              <a:t>a growing need for centralization of administration to collect taxes and maintain order</a:t>
            </a:r>
          </a:p>
          <a:p>
            <a:r>
              <a:rPr lang="en-US" dirty="0"/>
              <a:t>cultural unification to ensure loyalty, “homelands”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Название 4"/>
          <p:cNvSpPr>
            <a:spLocks noGrp="1"/>
          </p:cNvSpPr>
          <p:nvPr>
            <p:ph type="title"/>
          </p:nvPr>
        </p:nvSpPr>
        <p:spPr>
          <a:xfrm>
            <a:off x="726141" y="560289"/>
            <a:ext cx="7691719" cy="1143000"/>
          </a:xfrm>
        </p:spPr>
        <p:txBody>
          <a:bodyPr/>
          <a:lstStyle/>
          <a:p>
            <a:r>
              <a:rPr lang="en-US" dirty="0"/>
              <a:t>Nations are necessary constructs of states</a:t>
            </a:r>
            <a:endParaRPr lang="ru-RU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760480" y="2279671"/>
            <a:ext cx="389185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400"/>
              </a:spcBef>
              <a:buSzPct val="90000"/>
              <a:buFont typeface="Wingdings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3650" indent="-349250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655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6275" indent="-346075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800" b="1" i="1" dirty="0"/>
              <a:t>Modern - creation of culturally homogeneous nations to be legitimized:</a:t>
            </a:r>
          </a:p>
          <a:p>
            <a:r>
              <a:rPr lang="en-US" dirty="0"/>
              <a:t>Centralized control of the population</a:t>
            </a:r>
          </a:p>
          <a:p>
            <a:r>
              <a:rPr lang="ru-RU" dirty="0" err="1"/>
              <a:t>M</a:t>
            </a:r>
            <a:r>
              <a:rPr lang="en-US" dirty="0"/>
              <a:t>ass education</a:t>
            </a:r>
          </a:p>
          <a:p>
            <a:r>
              <a:rPr lang="en-US" dirty="0"/>
              <a:t>Conscription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36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459948"/>
          </a:xfrm>
        </p:spPr>
        <p:txBody>
          <a:bodyPr/>
          <a:lstStyle/>
          <a:p>
            <a:r>
              <a:rPr lang="en-US" sz="4800" dirty="0"/>
              <a:t>Nations are NOT explicable only by state necessities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933660"/>
            <a:ext cx="7691719" cy="4225092"/>
          </a:xfrm>
        </p:spPr>
        <p:txBody>
          <a:bodyPr/>
          <a:lstStyle/>
          <a:p>
            <a:r>
              <a:rPr lang="en-US" dirty="0"/>
              <a:t>Moral communities that bind individuals into a “timeless” society, evoked by “unique” myths, memories and culture, so that they overcome contingency and death</a:t>
            </a:r>
          </a:p>
          <a:p>
            <a:r>
              <a:rPr lang="en-US" dirty="0"/>
              <a:t>Nation State is a surrogate religion</a:t>
            </a:r>
          </a:p>
          <a:p>
            <a:r>
              <a:rPr lang="en-US" dirty="0"/>
              <a:t>Though the former argumentation is not wrong, </a:t>
            </a:r>
            <a:r>
              <a:rPr lang="en-US" dirty="0" err="1"/>
              <a:t>unforseen</a:t>
            </a:r>
            <a:r>
              <a:rPr lang="en-US" dirty="0"/>
              <a:t> contingencies lead to</a:t>
            </a:r>
            <a:r>
              <a:rPr lang="ru-RU" dirty="0"/>
              <a:t> </a:t>
            </a:r>
            <a:r>
              <a:rPr lang="ru-RU" dirty="0" err="1"/>
              <a:t>t</a:t>
            </a:r>
            <a:r>
              <a:rPr lang="en-US" dirty="0"/>
              <a:t>he use of ethno-cultural and moral resources: war, mass migration, ideological challenges, natural disasters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90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387796"/>
          </a:xfrm>
        </p:spPr>
        <p:txBody>
          <a:bodyPr/>
          <a:lstStyle/>
          <a:p>
            <a:r>
              <a:rPr lang="en-US" dirty="0"/>
              <a:t>Unitary Nation State vs. Multicultural Federations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2121250"/>
            <a:ext cx="7691719" cy="4225092"/>
          </a:xfrm>
        </p:spPr>
        <p:txBody>
          <a:bodyPr>
            <a:normAutofit/>
          </a:bodyPr>
          <a:lstStyle/>
          <a:p>
            <a:r>
              <a:rPr lang="en-US" sz="2800" dirty="0"/>
              <a:t>It is hard to build a modern Nation State without ethnic component</a:t>
            </a:r>
          </a:p>
          <a:p>
            <a:r>
              <a:rPr lang="en-US" sz="2800" dirty="0"/>
              <a:t>Dark side of nation-building </a:t>
            </a:r>
            <a:r>
              <a:rPr lang="ru-RU" sz="2800" dirty="0"/>
              <a:t>–</a:t>
            </a:r>
            <a:r>
              <a:rPr lang="en-US" sz="2800" dirty="0"/>
              <a:t> elimination of minorities</a:t>
            </a:r>
          </a:p>
          <a:p>
            <a:r>
              <a:rPr lang="en-US" sz="2800" dirty="0"/>
              <a:t>Tolerant multicultural models </a:t>
            </a:r>
            <a:r>
              <a:rPr lang="ru-RU" sz="2800" dirty="0"/>
              <a:t>–</a:t>
            </a:r>
            <a:r>
              <a:rPr lang="en-US" sz="2800" dirty="0"/>
              <a:t> immigrant nations</a:t>
            </a:r>
          </a:p>
          <a:p>
            <a:r>
              <a:rPr lang="en-US" sz="2800" dirty="0"/>
              <a:t>Sill dominant ethnic culture often remains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3352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Pre-Nation States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Empires or smaller nations (sub-nations)</a:t>
            </a:r>
          </a:p>
          <a:p>
            <a:r>
              <a:rPr lang="en-US" dirty="0"/>
              <a:t>Many ethnic groups, many languages</a:t>
            </a:r>
          </a:p>
          <a:p>
            <a:r>
              <a:rPr lang="en-US" dirty="0"/>
              <a:t>One ethnic group, one language (dialect)</a:t>
            </a:r>
          </a:p>
          <a:p>
            <a:r>
              <a:rPr lang="en-US" dirty="0"/>
              <a:t>Dynastic ruler or religions ruler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681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Treaty of Westphalia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Thirty Years War (1618-1648)</a:t>
            </a:r>
          </a:p>
          <a:p>
            <a:r>
              <a:rPr lang="en-US" dirty="0"/>
              <a:t>Involved 109 delegations representing European powers</a:t>
            </a:r>
          </a:p>
          <a:p>
            <a:r>
              <a:rPr lang="en-US" dirty="0"/>
              <a:t>Created basis for national self-determination</a:t>
            </a:r>
          </a:p>
          <a:p>
            <a:r>
              <a:rPr lang="en-US" dirty="0"/>
              <a:t>Territoriality and no role of external agents in domestic structures</a:t>
            </a:r>
          </a:p>
          <a:p>
            <a:r>
              <a:rPr lang="en-US" dirty="0"/>
              <a:t>Peace of Westphalia</a:t>
            </a:r>
          </a:p>
          <a:p>
            <a:pPr marL="0" indent="0">
              <a:buNone/>
            </a:pPr>
            <a:r>
              <a:rPr lang="nl-NL" dirty="0">
                <a:hlinkClick r:id="rId2"/>
              </a:rPr>
              <a:t>https://www.youtube.com/watch?v=oGjt0J1BIIo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87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615613"/>
            <a:ext cx="7691719" cy="457199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200" dirty="0"/>
              <a:t>A state is a nation-state only if and when a single ethnic and cultural population inhabits the boundaries of a state, and the boundaries of that state are coextensive with the boundaries of that ethnic and cultural population.</a:t>
            </a:r>
          </a:p>
          <a:p>
            <a:pPr marL="0" indent="0" algn="just">
              <a:buNone/>
            </a:pPr>
            <a:r>
              <a:rPr lang="en-US" sz="3200" b="1" i="1" dirty="0"/>
              <a:t>Anthony Smith</a:t>
            </a:r>
            <a:r>
              <a:rPr lang="en-US" sz="3200" i="1" dirty="0"/>
              <a:t>, one of the most influential scholars of  nation-states and nationalism</a:t>
            </a:r>
            <a:endParaRPr lang="ru-RU" sz="3200" i="1" dirty="0"/>
          </a:p>
          <a:p>
            <a:pPr marL="0" indent="0">
              <a:buNone/>
            </a:pPr>
            <a:r>
              <a:rPr lang="pl-PL" sz="3200" dirty="0">
                <a:hlinkClick r:id="rId2"/>
              </a:rPr>
              <a:t>https://www.youtube.com/watch?v=GwLMKbcysUM</a:t>
            </a:r>
            <a:endParaRPr lang="pl-PL" sz="3200" dirty="0"/>
          </a:p>
        </p:txBody>
      </p:sp>
      <p:sp>
        <p:nvSpPr>
          <p:cNvPr id="4" name="Название 1"/>
          <p:cNvSpPr>
            <a:spLocks noGrp="1"/>
          </p:cNvSpPr>
          <p:nvPr>
            <p:ph type="title"/>
          </p:nvPr>
        </p:nvSpPr>
        <p:spPr>
          <a:xfrm>
            <a:off x="386537" y="314979"/>
            <a:ext cx="8517604" cy="1143000"/>
          </a:xfrm>
        </p:spPr>
        <p:txBody>
          <a:bodyPr/>
          <a:lstStyle/>
          <a:p>
            <a:r>
              <a:rPr lang="en-US" dirty="0"/>
              <a:t>One Nation, One State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55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41087" y="1586753"/>
            <a:ext cx="7176773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Which came first, the Nation or the Nation State?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426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UNESCO Definition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861509"/>
            <a:ext cx="7691719" cy="429724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The </a:t>
            </a:r>
            <a:r>
              <a:rPr lang="en-US" b="1" dirty="0"/>
              <a:t>nation-state</a:t>
            </a:r>
            <a:r>
              <a:rPr lang="en-US" dirty="0"/>
              <a:t> </a:t>
            </a:r>
            <a:r>
              <a:rPr lang="en-US" i="1" dirty="0"/>
              <a:t>"is one where the great majority are conscious of a common identity and share the same culture"</a:t>
            </a:r>
            <a:r>
              <a:rPr lang="en-US" dirty="0"/>
              <a:t>. </a:t>
            </a:r>
          </a:p>
          <a:p>
            <a:pPr marL="0" indent="0" algn="just">
              <a:buNone/>
            </a:pPr>
            <a:r>
              <a:rPr lang="en-US" dirty="0"/>
              <a:t>The nation-state is an area where the cultural boundaries match up with the political boundaries. The ideal of 'nation-state' is that the state incorporates people of a single ethnic stock and cultural traditions. However, most contemporary states are polyethnic. Thus, it can be argued that the nation-state </a:t>
            </a:r>
            <a:r>
              <a:rPr lang="en-US" i="1" dirty="0"/>
              <a:t>"[...] would exist if nearly all the members of a single nation were </a:t>
            </a:r>
            <a:r>
              <a:rPr lang="en-US" i="1" dirty="0" err="1"/>
              <a:t>organised</a:t>
            </a:r>
            <a:r>
              <a:rPr lang="en-US" i="1" dirty="0"/>
              <a:t> in a single state, without any other national communities being present. Although the term is widely used, no such entities exist"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b="1" i="1" dirty="0"/>
              <a:t>Source: </a:t>
            </a:r>
            <a:r>
              <a:rPr lang="en-US" dirty="0">
                <a:hlinkClick r:id="rId2"/>
              </a:rPr>
              <a:t>http://www.unesco.org/new/en/social-and-human-sciences/themes/international-migration/glossary/nation-state/</a:t>
            </a: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038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2034673"/>
            <a:ext cx="7691719" cy="4124080"/>
          </a:xfrm>
        </p:spPr>
        <p:txBody>
          <a:bodyPr>
            <a:normAutofit/>
          </a:bodyPr>
          <a:lstStyle/>
          <a:p>
            <a:r>
              <a:rPr lang="en-US" sz="3600" dirty="0"/>
              <a:t>Defining Nation</a:t>
            </a:r>
          </a:p>
          <a:p>
            <a:r>
              <a:rPr lang="en-US" sz="3600" dirty="0"/>
              <a:t>Defining State</a:t>
            </a:r>
          </a:p>
          <a:p>
            <a:r>
              <a:rPr lang="en-US" sz="3600" dirty="0"/>
              <a:t>Defining Nation State</a:t>
            </a:r>
          </a:p>
        </p:txBody>
      </p:sp>
    </p:spTree>
    <p:extLst>
      <p:ext uri="{BB962C8B-B14F-4D97-AF65-F5344CB8AC3E}">
        <p14:creationId xmlns:p14="http://schemas.microsoft.com/office/powerpoint/2010/main" val="62045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B121-665A-AB41-9BA4-876AB00E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2381250"/>
            <a:ext cx="7691719" cy="37775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1" dirty="0"/>
              <a:t>To what extent do we expect migrants to become part of the nation and adopt the national identity? </a:t>
            </a:r>
          </a:p>
        </p:txBody>
      </p:sp>
    </p:spTree>
    <p:extLst>
      <p:ext uri="{BB962C8B-B14F-4D97-AF65-F5344CB8AC3E}">
        <p14:creationId xmlns:p14="http://schemas.microsoft.com/office/powerpoint/2010/main" val="244127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DEEA-096A-3848-9E8C-34F7E51B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Grotenhuis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B121-665A-AB41-9BA4-876AB00E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Integration is about the systemic and institutional nation-state, adopting its laws and regulations</a:t>
            </a:r>
          </a:p>
          <a:p>
            <a:pPr algn="just"/>
            <a:r>
              <a:rPr lang="en-US" dirty="0"/>
              <a:t>Migrants must adopt the social and political system (democracy, human rights, gender equality, individual freedom) </a:t>
            </a:r>
          </a:p>
          <a:p>
            <a:pPr algn="just"/>
            <a:r>
              <a:rPr lang="en-US" dirty="0"/>
              <a:t>The European Nation States do not accept migrants to remain </a:t>
            </a:r>
          </a:p>
          <a:p>
            <a:pPr algn="just"/>
            <a:r>
              <a:rPr lang="en-US" dirty="0"/>
              <a:t>The culture and identity of the migrant community is supposed to remain subordinate</a:t>
            </a:r>
          </a:p>
        </p:txBody>
      </p:sp>
    </p:spTree>
    <p:extLst>
      <p:ext uri="{BB962C8B-B14F-4D97-AF65-F5344CB8AC3E}">
        <p14:creationId xmlns:p14="http://schemas.microsoft.com/office/powerpoint/2010/main" val="4097703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Minorities?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nation, one state?</a:t>
            </a:r>
          </a:p>
          <a:p>
            <a:r>
              <a:rPr lang="en-US" dirty="0"/>
              <a:t>Assimilation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Expulsion</a:t>
            </a:r>
          </a:p>
          <a:p>
            <a:r>
              <a:rPr lang="en-US" dirty="0"/>
              <a:t>Persecution</a:t>
            </a:r>
          </a:p>
          <a:p>
            <a:r>
              <a:rPr lang="en-US" dirty="0"/>
              <a:t>Violence</a:t>
            </a:r>
          </a:p>
          <a:p>
            <a:r>
              <a:rPr lang="en-US" dirty="0"/>
              <a:t>Extermination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87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86537" y="314979"/>
            <a:ext cx="8517604" cy="1143000"/>
          </a:xfrm>
        </p:spPr>
        <p:txBody>
          <a:bodyPr/>
          <a:lstStyle/>
          <a:p>
            <a:r>
              <a:rPr lang="en-US" dirty="0"/>
              <a:t>Humpty Dumpty Approach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2264141"/>
            <a:ext cx="7691719" cy="389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When I use a word, it means just what I choose it to mean – neither more nor less.</a:t>
            </a:r>
          </a:p>
          <a:p>
            <a:pPr marL="1489075" lvl="4" indent="0">
              <a:buNone/>
            </a:pPr>
            <a:r>
              <a:rPr lang="en-US" sz="3200" i="1" dirty="0"/>
              <a:t>Carroll, Lewis, Alice’s Adventures in Wonderland and Through the Looking Glass</a:t>
            </a:r>
            <a:endParaRPr lang="en-US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7513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Political entity</a:t>
            </a:r>
          </a:p>
          <a:p>
            <a:r>
              <a:rPr lang="en-US" dirty="0"/>
              <a:t>System of government (state institutions)</a:t>
            </a:r>
          </a:p>
          <a:p>
            <a:r>
              <a:rPr lang="en-US" dirty="0"/>
              <a:t>Territory</a:t>
            </a:r>
          </a:p>
          <a:p>
            <a:r>
              <a:rPr lang="en-US" dirty="0"/>
              <a:t>Diplomacy and recognition</a:t>
            </a:r>
          </a:p>
          <a:p>
            <a:r>
              <a:rPr lang="en-US" dirty="0"/>
              <a:t>Max Weber: </a:t>
            </a:r>
          </a:p>
          <a:p>
            <a:pPr marL="0" indent="0">
              <a:buNone/>
            </a:pPr>
            <a:r>
              <a:rPr lang="en-US" sz="2800" i="1" dirty="0"/>
              <a:t>State is a compulsory political organization with a centralized government that maintains a monopoly of the legitimate use of force within a certain territory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24269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D371-BAAF-5E4A-B9A9-B5C1B0CF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Montevideo Convention on the Rights and Duties of States (1933), Article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562E-ECAA-064C-A699-FDA8F10A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state as a person of international law should possess the following qualifications:</a:t>
            </a:r>
          </a:p>
          <a:p>
            <a:pPr>
              <a:buAutoNum type="alphaLcParenR"/>
            </a:pPr>
            <a:r>
              <a:rPr lang="en-US" sz="2800" dirty="0"/>
              <a:t>A permanent population</a:t>
            </a:r>
          </a:p>
          <a:p>
            <a:pPr>
              <a:buAutoNum type="alphaLcParenR"/>
            </a:pPr>
            <a:r>
              <a:rPr lang="en-US" sz="2800" dirty="0"/>
              <a:t>A defined territory</a:t>
            </a:r>
          </a:p>
          <a:p>
            <a:pPr>
              <a:buAutoNum type="alphaLcParenR"/>
            </a:pPr>
            <a:r>
              <a:rPr lang="en-US" sz="2800" dirty="0"/>
              <a:t>Government</a:t>
            </a:r>
          </a:p>
          <a:p>
            <a:pPr>
              <a:buAutoNum type="alphaLcParenR"/>
            </a:pPr>
            <a:r>
              <a:rPr lang="en-US" sz="2800" dirty="0"/>
              <a:t>Capacity to enter into relations with other states</a:t>
            </a:r>
          </a:p>
        </p:txBody>
      </p:sp>
    </p:spTree>
    <p:extLst>
      <p:ext uri="{BB962C8B-B14F-4D97-AF65-F5344CB8AC3E}">
        <p14:creationId xmlns:p14="http://schemas.microsoft.com/office/powerpoint/2010/main" val="421535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DF3-B2C9-F94F-B5BA-5E2F0C98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and its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08FA-12C9-5245-8EA9-EA691BC4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i="1" dirty="0"/>
              <a:t>5 basic functions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Creating space for participation in political decision making – inclusive and open to citizens</a:t>
            </a:r>
          </a:p>
          <a:p>
            <a:pPr>
              <a:buFont typeface="+mj-lt"/>
              <a:buAutoNum type="arabicPeriod"/>
            </a:pPr>
            <a:r>
              <a:rPr lang="en-US" dirty="0"/>
              <a:t>Providing security for people against outside and inside aggressors and criminals</a:t>
            </a:r>
          </a:p>
          <a:p>
            <a:pPr>
              <a:buFont typeface="+mj-lt"/>
              <a:buAutoNum type="arabicPeriod"/>
            </a:pPr>
            <a:r>
              <a:rPr lang="en-US" dirty="0"/>
              <a:t>Providing justice – equal and fair treatment without discrimination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Providing basic social services – lives in dignity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Creating infrastructure to facilitate economic life and making it fair</a:t>
            </a:r>
          </a:p>
        </p:txBody>
      </p:sp>
    </p:spTree>
    <p:extLst>
      <p:ext uri="{BB962C8B-B14F-4D97-AF65-F5344CB8AC3E}">
        <p14:creationId xmlns:p14="http://schemas.microsoft.com/office/powerpoint/2010/main" val="870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Community of people</a:t>
            </a:r>
          </a:p>
          <a:p>
            <a:r>
              <a:rPr lang="en-US" dirty="0"/>
              <a:t>Language</a:t>
            </a:r>
          </a:p>
          <a:p>
            <a:r>
              <a:rPr lang="en-US" dirty="0"/>
              <a:t>Territory</a:t>
            </a:r>
          </a:p>
          <a:p>
            <a:r>
              <a:rPr lang="en-US" dirty="0"/>
              <a:t>Economic life</a:t>
            </a:r>
          </a:p>
          <a:p>
            <a:r>
              <a:rPr lang="ru-RU" dirty="0" err="1"/>
              <a:t>E</a:t>
            </a:r>
            <a:r>
              <a:rPr lang="en-US" dirty="0" err="1"/>
              <a:t>thnicity</a:t>
            </a:r>
            <a:endParaRPr lang="en-US" dirty="0"/>
          </a:p>
          <a:p>
            <a:r>
              <a:rPr lang="ru-RU" dirty="0" err="1"/>
              <a:t>R</a:t>
            </a:r>
            <a:r>
              <a:rPr lang="en-US" dirty="0" err="1"/>
              <a:t>eligion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7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817633"/>
            <a:ext cx="7691719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Nation (European national model) is:</a:t>
            </a:r>
          </a:p>
          <a:p>
            <a:pPr marL="0" indent="0" algn="just">
              <a:buNone/>
            </a:pPr>
            <a:r>
              <a:rPr lang="en-US" sz="3200" i="1" dirty="0"/>
              <a:t>Modern political community founded on the ideas of self-determination, a consolidated homeland, and a distinctive vernacular high culture, which also rests on the myths and memories of older ethnic communities.</a:t>
            </a:r>
            <a:endParaRPr lang="en-US" sz="3200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1606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Nation: Civic VS. Ethnic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2" y="1586753"/>
            <a:ext cx="3704252" cy="4571999"/>
          </a:xfrm>
        </p:spPr>
        <p:txBody>
          <a:bodyPr/>
          <a:lstStyle/>
          <a:p>
            <a:pPr marL="0" indent="0">
              <a:buNone/>
            </a:pPr>
            <a:r>
              <a:rPr lang="pl-PL" sz="2800" b="1" dirty="0" err="1"/>
              <a:t>Civic</a:t>
            </a:r>
            <a:endParaRPr lang="pl-PL" sz="2800" b="1" dirty="0"/>
          </a:p>
          <a:p>
            <a:pPr marL="0" indent="0">
              <a:buNone/>
            </a:pPr>
            <a:r>
              <a:rPr lang="pl-PL" sz="2800" dirty="0" err="1"/>
              <a:t>Territorial</a:t>
            </a:r>
            <a:r>
              <a:rPr lang="pl-PL" sz="2800" dirty="0"/>
              <a:t> </a:t>
            </a:r>
            <a:r>
              <a:rPr lang="pl-PL" sz="2800" dirty="0" err="1"/>
              <a:t>community</a:t>
            </a:r>
            <a:r>
              <a:rPr lang="pl-PL" sz="2800" dirty="0"/>
              <a:t> united by the </a:t>
            </a:r>
            <a:r>
              <a:rPr lang="pl-PL" sz="2800" dirty="0" err="1"/>
              <a:t>common</a:t>
            </a:r>
            <a:r>
              <a:rPr lang="pl-PL" sz="2800" dirty="0"/>
              <a:t> </a:t>
            </a:r>
            <a:r>
              <a:rPr lang="pl-PL" sz="2800" dirty="0" err="1"/>
              <a:t>political</a:t>
            </a:r>
            <a:r>
              <a:rPr lang="pl-PL" sz="2800" dirty="0"/>
              <a:t> </a:t>
            </a:r>
            <a:r>
              <a:rPr lang="pl-PL" sz="2800" dirty="0" err="1"/>
              <a:t>will</a:t>
            </a:r>
            <a:r>
              <a:rPr lang="pl-PL" sz="2800" dirty="0"/>
              <a:t> of the </a:t>
            </a:r>
            <a:r>
              <a:rPr lang="pl-PL" sz="2800" dirty="0" err="1"/>
              <a:t>members</a:t>
            </a:r>
            <a:r>
              <a:rPr lang="pl-PL" sz="2800" dirty="0"/>
              <a:t>, the </a:t>
            </a:r>
            <a:r>
              <a:rPr lang="pl-PL" sz="2800" dirty="0" err="1"/>
              <a:t>nexus</a:t>
            </a:r>
            <a:r>
              <a:rPr lang="pl-PL" sz="2800" dirty="0"/>
              <a:t> of </a:t>
            </a:r>
            <a:r>
              <a:rPr lang="pl-PL" sz="2800" dirty="0" err="1"/>
              <a:t>which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citizenship</a:t>
            </a:r>
            <a:endParaRPr lang="pl-PL" sz="2800" dirty="0"/>
          </a:p>
          <a:p>
            <a:pPr marL="0" indent="0">
              <a:buNone/>
            </a:pPr>
            <a:r>
              <a:rPr lang="pl-PL" sz="2800" b="1" i="1" dirty="0" err="1"/>
              <a:t>Rational</a:t>
            </a:r>
            <a:r>
              <a:rPr lang="pl-PL" sz="2800" b="1" i="1" dirty="0"/>
              <a:t>, </a:t>
            </a:r>
            <a:r>
              <a:rPr lang="pl-PL" sz="2800" b="1" i="1" dirty="0" err="1"/>
              <a:t>Democratic</a:t>
            </a:r>
            <a:r>
              <a:rPr lang="pl-PL" sz="2800" b="1" i="1" dirty="0"/>
              <a:t>, Western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702757" y="1594853"/>
            <a:ext cx="3704252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400"/>
              </a:spcBef>
              <a:buSzPct val="90000"/>
              <a:buFont typeface="Wingdings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3650" indent="-349250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655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6275" indent="-346075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800" b="1" dirty="0" err="1"/>
              <a:t>Ethnic</a:t>
            </a:r>
            <a:endParaRPr lang="pl-PL" sz="2800" b="1" dirty="0"/>
          </a:p>
          <a:p>
            <a:pPr marL="0" indent="0">
              <a:buFont typeface="Wingdings" pitchFamily="2" charset="2"/>
              <a:buNone/>
            </a:pPr>
            <a:r>
              <a:rPr lang="pl-PL" sz="2800" dirty="0"/>
              <a:t>Quasi-</a:t>
            </a:r>
            <a:r>
              <a:rPr lang="pl-PL" sz="2800" dirty="0" err="1"/>
              <a:t>kinship</a:t>
            </a:r>
            <a:r>
              <a:rPr lang="pl-PL" sz="2800" dirty="0"/>
              <a:t> </a:t>
            </a:r>
            <a:r>
              <a:rPr lang="pl-PL" sz="2800" dirty="0" err="1"/>
              <a:t>group</a:t>
            </a:r>
            <a:r>
              <a:rPr lang="pl-PL" sz="2800" dirty="0"/>
              <a:t>, </a:t>
            </a:r>
            <a:r>
              <a:rPr lang="pl-PL" sz="2800" dirty="0" err="1"/>
              <a:t>whoce</a:t>
            </a:r>
            <a:r>
              <a:rPr lang="pl-PL" sz="2800" dirty="0"/>
              <a:t> </a:t>
            </a:r>
            <a:r>
              <a:rPr lang="pl-PL" sz="2800" dirty="0" err="1"/>
              <a:t>members</a:t>
            </a:r>
            <a:r>
              <a:rPr lang="pl-PL" sz="2800" dirty="0"/>
              <a:t> </a:t>
            </a:r>
            <a:r>
              <a:rPr lang="pl-PL" sz="2800" dirty="0" err="1"/>
              <a:t>unite</a:t>
            </a:r>
            <a:r>
              <a:rPr lang="pl-PL" sz="2800" dirty="0"/>
              <a:t> as a </a:t>
            </a:r>
            <a:r>
              <a:rPr lang="pl-PL" sz="2800" dirty="0" err="1"/>
              <a:t>community</a:t>
            </a:r>
            <a:r>
              <a:rPr lang="pl-PL" sz="2800" dirty="0"/>
              <a:t> of </a:t>
            </a:r>
            <a:r>
              <a:rPr lang="pl-PL" sz="2800" dirty="0" err="1"/>
              <a:t>descent</a:t>
            </a:r>
            <a:r>
              <a:rPr lang="pl-PL" sz="2800" dirty="0"/>
              <a:t>, the </a:t>
            </a:r>
            <a:r>
              <a:rPr lang="pl-PL" sz="2800" dirty="0" err="1"/>
              <a:t>core</a:t>
            </a:r>
            <a:r>
              <a:rPr lang="pl-PL" sz="2800" dirty="0"/>
              <a:t> of </a:t>
            </a:r>
            <a:r>
              <a:rPr lang="pl-PL" sz="2800" dirty="0" err="1"/>
              <a:t>which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unique</a:t>
            </a:r>
            <a:r>
              <a:rPr lang="pl-PL" sz="2800" dirty="0"/>
              <a:t> </a:t>
            </a:r>
            <a:r>
              <a:rPr lang="pl-PL" sz="2800" dirty="0" err="1"/>
              <a:t>history</a:t>
            </a:r>
            <a:r>
              <a:rPr lang="pl-PL" sz="2800" dirty="0"/>
              <a:t> and </a:t>
            </a:r>
            <a:r>
              <a:rPr lang="pl-PL" sz="2800" dirty="0" err="1"/>
              <a:t>culture</a:t>
            </a:r>
            <a:endParaRPr lang="pl-PL" sz="2800" dirty="0"/>
          </a:p>
          <a:p>
            <a:pPr marL="0" indent="0">
              <a:buFont typeface="Wingdings" pitchFamily="2" charset="2"/>
              <a:buNone/>
            </a:pPr>
            <a:r>
              <a:rPr lang="pl-PL" sz="2800" b="1" i="1" dirty="0" err="1"/>
              <a:t>Irrational</a:t>
            </a:r>
            <a:r>
              <a:rPr lang="pl-PL" sz="2800" b="1" i="1" dirty="0"/>
              <a:t>, </a:t>
            </a:r>
            <a:r>
              <a:rPr lang="pl-PL" sz="2800" b="1" i="1" dirty="0" err="1"/>
              <a:t>Totalitarian</a:t>
            </a:r>
            <a:r>
              <a:rPr lang="pl-PL" sz="2800" b="1" i="1" dirty="0"/>
              <a:t> </a:t>
            </a:r>
            <a:r>
              <a:rPr lang="pl-PL" sz="2800" b="1" i="1" dirty="0" err="1"/>
              <a:t>Nationalism</a:t>
            </a:r>
            <a:r>
              <a:rPr lang="pl-PL" sz="2800" b="1" i="1" dirty="0"/>
              <a:t>, </a:t>
            </a:r>
            <a:r>
              <a:rPr lang="pl-PL" sz="2800" b="1" i="1" dirty="0" err="1"/>
              <a:t>Eastern</a:t>
            </a:r>
            <a:endParaRPr lang="pl-PL" sz="2800" b="1" i="1" dirty="0"/>
          </a:p>
          <a:p>
            <a:pPr marL="0" indent="0">
              <a:buFont typeface="Wingdings" pitchFamily="2" charset="2"/>
              <a:buNone/>
            </a:pPr>
            <a:endParaRPr lang="pl-PL" sz="2800" dirty="0"/>
          </a:p>
          <a:p>
            <a:pPr marL="0" indent="0">
              <a:buFont typeface="Wingdings" pitchFamily="2" charset="2"/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58861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Бизнес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Бизнес.thmx</Template>
  <TotalTime>854</TotalTime>
  <Words>789</Words>
  <Application>Microsoft Macintosh PowerPoint</Application>
  <PresentationFormat>On-screen Show (4:3)</PresentationFormat>
  <Paragraphs>105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Calisto MT</vt:lpstr>
      <vt:lpstr>Wingdings</vt:lpstr>
      <vt:lpstr>Бизнес</vt:lpstr>
      <vt:lpstr>Disambiguation: Nation, State,  Nation State</vt:lpstr>
      <vt:lpstr>Overview</vt:lpstr>
      <vt:lpstr>Humpty Dumpty Approach</vt:lpstr>
      <vt:lpstr>State</vt:lpstr>
      <vt:lpstr>Montevideo Convention on the Rights and Duties of States (1933), Article 1</vt:lpstr>
      <vt:lpstr>The State and its Citizens</vt:lpstr>
      <vt:lpstr>Nation</vt:lpstr>
      <vt:lpstr>Nation</vt:lpstr>
      <vt:lpstr>Nation: Civic VS. Ethnic</vt:lpstr>
      <vt:lpstr>That was in theory.  What in practice?</vt:lpstr>
      <vt:lpstr>Two Opposing Views</vt:lpstr>
      <vt:lpstr>Nations are necessary constructs of states</vt:lpstr>
      <vt:lpstr>Nations are NOT explicable only by state necessities</vt:lpstr>
      <vt:lpstr>Unitary Nation State vs. Multicultural Federations</vt:lpstr>
      <vt:lpstr>Pre-Nation States</vt:lpstr>
      <vt:lpstr>Treaty of Westphalia</vt:lpstr>
      <vt:lpstr>One Nation, One State</vt:lpstr>
      <vt:lpstr>PowerPoint Presentation</vt:lpstr>
      <vt:lpstr>UNESCO Definition</vt:lpstr>
      <vt:lpstr>PowerPoint Presentation</vt:lpstr>
      <vt:lpstr>According to Grotenhuis</vt:lpstr>
      <vt:lpstr>Minorities?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Discourse on Identity </dc:title>
  <dc:creator>Пользователь Microsoft Office</dc:creator>
  <cp:lastModifiedBy>Talgat Abdulaev</cp:lastModifiedBy>
  <cp:revision>35</cp:revision>
  <dcterms:created xsi:type="dcterms:W3CDTF">2018-01-21T18:38:26Z</dcterms:created>
  <dcterms:modified xsi:type="dcterms:W3CDTF">2019-02-09T03:18:51Z</dcterms:modified>
</cp:coreProperties>
</file>