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9" r:id="rId3"/>
    <p:sldId id="259" r:id="rId4"/>
    <p:sldId id="280" r:id="rId5"/>
    <p:sldId id="281" r:id="rId6"/>
    <p:sldId id="260" r:id="rId7"/>
    <p:sldId id="261" r:id="rId8"/>
    <p:sldId id="263" r:id="rId9"/>
    <p:sldId id="262" r:id="rId10"/>
    <p:sldId id="265" r:id="rId11"/>
    <p:sldId id="264" r:id="rId12"/>
    <p:sldId id="266" r:id="rId13"/>
    <p:sldId id="267" r:id="rId14"/>
    <p:sldId id="268" r:id="rId15"/>
    <p:sldId id="269" r:id="rId16"/>
    <p:sldId id="270" r:id="rId17"/>
    <p:sldId id="278"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BEDC3-00F6-4A15-A838-42ACB71E3707}" type="datetimeFigureOut">
              <a:rPr lang="de-DE" smtClean="0"/>
              <a:t>13.09.2017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8FD671-7E7E-43C1-94D4-E6F850779DBF}" type="slidenum">
              <a:rPr lang="de-DE" smtClean="0"/>
              <a:t>‹#›</a:t>
            </a:fld>
            <a:endParaRPr lang="de-DE"/>
          </a:p>
        </p:txBody>
      </p:sp>
    </p:spTree>
    <p:extLst>
      <p:ext uri="{BB962C8B-B14F-4D97-AF65-F5344CB8AC3E}">
        <p14:creationId xmlns:p14="http://schemas.microsoft.com/office/powerpoint/2010/main" val="385416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We have to be careful not</a:t>
            </a:r>
            <a:r>
              <a:rPr lang="en-US" baseline="0" dirty="0" smtClean="0"/>
              <a:t> to think that society is guilty of everything and we are bound totally, but it is also important to understand that there are many things that influence our lives in one or the other way.</a:t>
            </a:r>
            <a:endParaRPr lang="de-DE" dirty="0"/>
          </a:p>
        </p:txBody>
      </p:sp>
      <p:sp>
        <p:nvSpPr>
          <p:cNvPr id="4" name="Foliennummernplatzhalter 3"/>
          <p:cNvSpPr>
            <a:spLocks noGrp="1"/>
          </p:cNvSpPr>
          <p:nvPr>
            <p:ph type="sldNum" sz="quarter" idx="10"/>
          </p:nvPr>
        </p:nvSpPr>
        <p:spPr/>
        <p:txBody>
          <a:bodyPr/>
          <a:lstStyle/>
          <a:p>
            <a:fld id="{A78FD671-7E7E-43C1-94D4-E6F850779DBF}" type="slidenum">
              <a:rPr lang="de-DE" smtClean="0"/>
              <a:t>3</a:t>
            </a:fld>
            <a:endParaRPr lang="de-DE"/>
          </a:p>
        </p:txBody>
      </p:sp>
    </p:spTree>
    <p:extLst>
      <p:ext uri="{BB962C8B-B14F-4D97-AF65-F5344CB8AC3E}">
        <p14:creationId xmlns:p14="http://schemas.microsoft.com/office/powerpoint/2010/main" val="9659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A50D42-C9CD-4801-B293-61D1F53EC57E}" type="datetimeFigureOut">
              <a:rPr lang="de-DE" smtClean="0"/>
              <a:t>13.09.2017</a:t>
            </a:fld>
            <a:endParaRPr lang="de-DE"/>
          </a:p>
        </p:txBody>
      </p:sp>
      <p:sp>
        <p:nvSpPr>
          <p:cNvPr id="5" name="Footer Placeholder 4"/>
          <p:cNvSpPr>
            <a:spLocks noGrp="1"/>
          </p:cNvSpPr>
          <p:nvPr>
            <p:ph type="ftr" sz="quarter" idx="11"/>
          </p:nvPr>
        </p:nvSpPr>
        <p:spPr/>
        <p:txBody>
          <a:bodyPr/>
          <a:lstStyle/>
          <a:p>
            <a:endParaRPr lang="de-DE"/>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6C6AE60A-B69C-4790-82F7-3882EDF23186}" type="slidenum">
              <a:rPr lang="de-DE" smtClean="0"/>
              <a:t>‹#›</a:t>
            </a:fld>
            <a:endParaRPr lang="de-DE"/>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de-DE" smtClean="0"/>
              <a:t>Titelmasterformat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1BA50D42-C9CD-4801-B293-61D1F53EC57E}" type="datetimeFigureOut">
              <a:rPr lang="de-DE" smtClean="0"/>
              <a:t>13.09.2017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1BA50D42-C9CD-4801-B293-61D1F53EC57E}" type="datetimeFigureOut">
              <a:rPr lang="de-DE" smtClean="0"/>
              <a:t>13.09.2017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1BA50D42-C9CD-4801-B293-61D1F53EC57E}" type="datetimeFigureOut">
              <a:rPr lang="de-DE" smtClean="0"/>
              <a:t>13.09.2017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A50D42-C9CD-4801-B293-61D1F53EC57E}" type="datetimeFigureOut">
              <a:rPr lang="de-DE" smtClean="0"/>
              <a:t>13.09.2017</a:t>
            </a:fld>
            <a:endParaRPr lang="de-DE"/>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t>‹#›</a:t>
            </a:fld>
            <a:endParaRPr lang="de-DE"/>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de-DE" smtClean="0"/>
              <a:t>Titelmasterformat durch Klicken bearbeiten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1BA50D42-C9CD-4801-B293-61D1F53EC57E}" type="datetimeFigureOut">
              <a:rPr lang="de-DE" smtClean="0"/>
              <a:t>13.09.2017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1BA50D42-C9CD-4801-B293-61D1F53EC57E}" type="datetimeFigureOut">
              <a:rPr lang="de-DE" smtClean="0"/>
              <a:t>13.09.2017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Date Placeholder 2"/>
          <p:cNvSpPr>
            <a:spLocks noGrp="1"/>
          </p:cNvSpPr>
          <p:nvPr>
            <p:ph type="dt" sz="half" idx="10"/>
          </p:nvPr>
        </p:nvSpPr>
        <p:spPr/>
        <p:txBody>
          <a:bodyPr/>
          <a:lstStyle/>
          <a:p>
            <a:fld id="{1BA50D42-C9CD-4801-B293-61D1F53EC57E}" type="datetimeFigureOut">
              <a:rPr lang="de-DE" smtClean="0"/>
              <a:t>13.09.2017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BA50D42-C9CD-4801-B293-61D1F53EC57E}" type="datetimeFigureOut">
              <a:rPr lang="de-DE" smtClean="0"/>
              <a:t>13.09.2017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1BA50D42-C9CD-4801-B293-61D1F53EC57E}" type="datetimeFigureOut">
              <a:rPr lang="de-DE" smtClean="0"/>
              <a:t>13.09.2017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C6AE60A-B69C-4790-82F7-3882EDF23186}" type="slidenum">
              <a:rPr lang="de-DE" smtClean="0"/>
              <a:t>‹#›</a:t>
            </a:fld>
            <a:endParaRPr lang="de-DE"/>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de-DE" smtClean="0"/>
              <a:t>Titelmasterformat durch Klicken bearbeiten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5" name="Date Placeholder 4"/>
          <p:cNvSpPr>
            <a:spLocks noGrp="1"/>
          </p:cNvSpPr>
          <p:nvPr>
            <p:ph type="dt" sz="half" idx="10"/>
          </p:nvPr>
        </p:nvSpPr>
        <p:spPr/>
        <p:txBody>
          <a:bodyPr/>
          <a:lstStyle/>
          <a:p>
            <a:fld id="{1BA50D42-C9CD-4801-B293-61D1F53EC57E}" type="datetimeFigureOut">
              <a:rPr lang="de-DE" smtClean="0"/>
              <a:t>13.09.2017</a:t>
            </a:fld>
            <a:endParaRPr lang="de-DE"/>
          </a:p>
        </p:txBody>
      </p:sp>
      <p:sp>
        <p:nvSpPr>
          <p:cNvPr id="7" name="Slide Number Placeholder 6"/>
          <p:cNvSpPr>
            <a:spLocks noGrp="1"/>
          </p:cNvSpPr>
          <p:nvPr>
            <p:ph type="sldNum" sz="quarter" idx="12"/>
          </p:nvPr>
        </p:nvSpPr>
        <p:spPr/>
        <p:txBody>
          <a:bodyPr/>
          <a:lstStyle/>
          <a:p>
            <a:fld id="{6C6AE60A-B69C-4790-82F7-3882EDF23186}" type="slidenum">
              <a:rPr lang="de-DE" smtClean="0"/>
              <a:t>‹#›</a:t>
            </a:fld>
            <a:endParaRPr lang="de-DE"/>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de-DE"/>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de-DE" smtClean="0"/>
              <a:t>Titelmasterformat durch Klicken bearbeiten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BA50D42-C9CD-4801-B293-61D1F53EC57E}" type="datetimeFigureOut">
              <a:rPr lang="de-DE" smtClean="0"/>
              <a:t>13.09.2017</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C6AE60A-B69C-4790-82F7-3882EDF23186}" type="slidenum">
              <a:rPr lang="de-DE" smtClean="0"/>
              <a:t>‹#›</a:t>
            </a:fld>
            <a:endParaRPr lang="de-DE"/>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8"/>
          <p:cNvSpPr>
            <a:spLocks noGrp="1"/>
          </p:cNvSpPr>
          <p:nvPr>
            <p:ph type="subTitle" idx="1"/>
          </p:nvPr>
        </p:nvSpPr>
        <p:spPr/>
        <p:txBody>
          <a:bodyPr>
            <a:normAutofit fontScale="40000" lnSpcReduction="20000"/>
          </a:bodyPr>
          <a:lstStyle/>
          <a:p>
            <a:r>
              <a:rPr lang="de-DE" dirty="0" smtClean="0"/>
              <a:t>Seminar</a:t>
            </a:r>
          </a:p>
          <a:p>
            <a:r>
              <a:rPr lang="de-DE" dirty="0" smtClean="0"/>
              <a:t>General Sociology </a:t>
            </a:r>
          </a:p>
          <a:p>
            <a:r>
              <a:rPr lang="de-DE" dirty="0" smtClean="0"/>
              <a:t>Shirin Tumenbaeva</a:t>
            </a:r>
            <a:endParaRPr lang="de-DE" dirty="0"/>
          </a:p>
        </p:txBody>
      </p:sp>
      <p:sp>
        <p:nvSpPr>
          <p:cNvPr id="2" name="Titel 1"/>
          <p:cNvSpPr>
            <a:spLocks noGrp="1"/>
          </p:cNvSpPr>
          <p:nvPr>
            <p:ph type="ctrTitle"/>
          </p:nvPr>
        </p:nvSpPr>
        <p:spPr/>
        <p:txBody>
          <a:bodyPr/>
          <a:lstStyle/>
          <a:p>
            <a:r>
              <a:rPr lang="de-DE" smtClean="0"/>
              <a:t>What is Sociology?</a:t>
            </a:r>
            <a:endParaRPr lang="de-DE" dirty="0"/>
          </a:p>
        </p:txBody>
      </p:sp>
    </p:spTree>
    <p:extLst>
      <p:ext uri="{BB962C8B-B14F-4D97-AF65-F5344CB8AC3E}">
        <p14:creationId xmlns:p14="http://schemas.microsoft.com/office/powerpoint/2010/main" val="1987018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Early origins of Sociology</a:t>
            </a:r>
            <a:endParaRPr lang="de-DE" dirty="0"/>
          </a:p>
        </p:txBody>
      </p:sp>
      <p:sp>
        <p:nvSpPr>
          <p:cNvPr id="3" name="Inhaltsplatzhalter 2"/>
          <p:cNvSpPr>
            <a:spLocks noGrp="1"/>
          </p:cNvSpPr>
          <p:nvPr>
            <p:ph idx="1"/>
          </p:nvPr>
        </p:nvSpPr>
        <p:spPr>
          <a:xfrm>
            <a:off x="457200" y="1556792"/>
            <a:ext cx="8229600" cy="5040560"/>
          </a:xfrm>
        </p:spPr>
        <p:txBody>
          <a:bodyPr>
            <a:normAutofit/>
          </a:bodyPr>
          <a:lstStyle/>
          <a:p>
            <a:r>
              <a:rPr lang="en-US" dirty="0" smtClean="0"/>
              <a:t>The background to the origins of sociology was the series of sweeping changes (social change/transformation/chaos/inability of people to adapt to drastic changes)</a:t>
            </a:r>
          </a:p>
          <a:p>
            <a:r>
              <a:rPr lang="en-US" b="1" dirty="0" smtClean="0"/>
              <a:t>Modern European and American </a:t>
            </a:r>
            <a:r>
              <a:rPr lang="en-US" dirty="0" smtClean="0"/>
              <a:t>history is centered around the effort to gain </a:t>
            </a:r>
            <a:r>
              <a:rPr lang="en-US" b="1" dirty="0" smtClean="0"/>
              <a:t>freedom</a:t>
            </a:r>
            <a:r>
              <a:rPr lang="en-US" dirty="0" smtClean="0"/>
              <a:t> from the political, economic and spiritual shackles that have bound men (fighting against oppression).</a:t>
            </a:r>
          </a:p>
          <a:p>
            <a:r>
              <a:rPr lang="en-US" dirty="0" smtClean="0"/>
              <a:t>Religion being replaced by science</a:t>
            </a:r>
          </a:p>
          <a:p>
            <a:r>
              <a:rPr lang="en-US" dirty="0" smtClean="0"/>
              <a:t>Monarchies by state regulation (French Revolution in 1789) </a:t>
            </a:r>
          </a:p>
        </p:txBody>
      </p:sp>
    </p:spTree>
    <p:extLst>
      <p:ext uri="{BB962C8B-B14F-4D97-AF65-F5344CB8AC3E}">
        <p14:creationId xmlns:p14="http://schemas.microsoft.com/office/powerpoint/2010/main" val="3995181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Early origins of sociology</a:t>
            </a:r>
            <a:endParaRPr lang="de-DE" dirty="0"/>
          </a:p>
        </p:txBody>
      </p:sp>
      <p:sp>
        <p:nvSpPr>
          <p:cNvPr id="3" name="Inhaltsplatzhalter 2"/>
          <p:cNvSpPr>
            <a:spLocks noGrp="1"/>
          </p:cNvSpPr>
          <p:nvPr>
            <p:ph idx="1"/>
          </p:nvPr>
        </p:nvSpPr>
        <p:spPr/>
        <p:txBody>
          <a:bodyPr>
            <a:normAutofit/>
          </a:bodyPr>
          <a:lstStyle/>
          <a:p>
            <a:r>
              <a:rPr lang="en-US" dirty="0"/>
              <a:t>Industrial revolution followed by scientific inventions (we are entering now the second industrial revolution in which not only human physical energy-man’s hands and arms as it were-but his brain and his nervous reactions are being replaced by machines)</a:t>
            </a:r>
          </a:p>
          <a:p>
            <a:r>
              <a:rPr lang="en-US" dirty="0" smtClean="0"/>
              <a:t>Capitalist </a:t>
            </a:r>
            <a:r>
              <a:rPr lang="en-US" dirty="0"/>
              <a:t>form of economy followed by mass production which resulted from industrial </a:t>
            </a:r>
            <a:r>
              <a:rPr lang="en-US" dirty="0" smtClean="0"/>
              <a:t>revolutions</a:t>
            </a:r>
          </a:p>
          <a:p>
            <a:r>
              <a:rPr lang="en-US" dirty="0" smtClean="0"/>
              <a:t>Time, Speed, Competition, Work as a main identity-Value</a:t>
            </a:r>
            <a:endParaRPr lang="en-US" dirty="0"/>
          </a:p>
          <a:p>
            <a:r>
              <a:rPr lang="en-US" dirty="0"/>
              <a:t>Material wellbeing; access to undreamed goods</a:t>
            </a:r>
            <a:endParaRPr lang="de-DE" dirty="0"/>
          </a:p>
          <a:p>
            <a:endParaRPr lang="de-DE" dirty="0"/>
          </a:p>
        </p:txBody>
      </p:sp>
    </p:spTree>
    <p:extLst>
      <p:ext uri="{BB962C8B-B14F-4D97-AF65-F5344CB8AC3E}">
        <p14:creationId xmlns:p14="http://schemas.microsoft.com/office/powerpoint/2010/main" val="1201802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Early origins of sociology</a:t>
            </a:r>
            <a:endParaRPr lang="de-DE" dirty="0"/>
          </a:p>
        </p:txBody>
      </p:sp>
      <p:sp>
        <p:nvSpPr>
          <p:cNvPr id="3" name="Inhaltsplatzhalter 2"/>
          <p:cNvSpPr>
            <a:spLocks noGrp="1"/>
          </p:cNvSpPr>
          <p:nvPr>
            <p:ph idx="1"/>
          </p:nvPr>
        </p:nvSpPr>
        <p:spPr/>
        <p:txBody>
          <a:bodyPr/>
          <a:lstStyle/>
          <a:p>
            <a:r>
              <a:rPr lang="en-US" dirty="0" smtClean="0"/>
              <a:t>Shift to “modernity” (from ”traditional” lifestyle; traditional and modern as opposites; everyone was expected to be modern; thus representatives of other cultures were framed as “savages”; dichotomies such as “us” and “them”)</a:t>
            </a:r>
          </a:p>
          <a:p>
            <a:r>
              <a:rPr lang="en-US" dirty="0" smtClean="0"/>
              <a:t>People had to develop a new understanding of both social and natural worlds</a:t>
            </a:r>
          </a:p>
          <a:p>
            <a:endParaRPr lang="en-US" dirty="0" smtClean="0"/>
          </a:p>
          <a:p>
            <a:endParaRPr lang="en-US" dirty="0"/>
          </a:p>
          <a:p>
            <a:endParaRPr lang="en-US" dirty="0" smtClean="0"/>
          </a:p>
          <a:p>
            <a:endParaRPr lang="de-DE" dirty="0"/>
          </a:p>
        </p:txBody>
      </p:sp>
    </p:spTree>
    <p:extLst>
      <p:ext uri="{BB962C8B-B14F-4D97-AF65-F5344CB8AC3E}">
        <p14:creationId xmlns:p14="http://schemas.microsoft.com/office/powerpoint/2010/main" val="1975814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Types of questions 19</a:t>
            </a:r>
            <a:r>
              <a:rPr lang="en-US" baseline="30000" dirty="0" smtClean="0"/>
              <a:t>th</a:t>
            </a:r>
            <a:r>
              <a:rPr lang="en-US" dirty="0" smtClean="0"/>
              <a:t> c. scientists sought to answer</a:t>
            </a:r>
            <a:endParaRPr lang="de-DE" dirty="0"/>
          </a:p>
        </p:txBody>
      </p:sp>
      <p:sp>
        <p:nvSpPr>
          <p:cNvPr id="3" name="Inhaltsplatzhalter 2"/>
          <p:cNvSpPr>
            <a:spLocks noGrp="1"/>
          </p:cNvSpPr>
          <p:nvPr>
            <p:ph idx="1"/>
          </p:nvPr>
        </p:nvSpPr>
        <p:spPr/>
        <p:txBody>
          <a:bodyPr/>
          <a:lstStyle/>
          <a:p>
            <a:r>
              <a:rPr lang="en-US" dirty="0" smtClean="0"/>
              <a:t>What is human nature</a:t>
            </a:r>
          </a:p>
          <a:p>
            <a:r>
              <a:rPr lang="en-US" dirty="0" smtClean="0"/>
              <a:t>Why society is structured like this</a:t>
            </a:r>
          </a:p>
          <a:p>
            <a:r>
              <a:rPr lang="en-US" dirty="0" smtClean="0"/>
              <a:t>How and why societies change</a:t>
            </a:r>
          </a:p>
          <a:p>
            <a:r>
              <a:rPr lang="en-US" dirty="0" smtClean="0"/>
              <a:t>Same questions were addressed by sociologists</a:t>
            </a:r>
          </a:p>
          <a:p>
            <a:r>
              <a:rPr lang="en-US" dirty="0" smtClean="0"/>
              <a:t>Through understanding the nature of human behavior to </a:t>
            </a:r>
            <a:r>
              <a:rPr lang="en-US" b="1" dirty="0" smtClean="0"/>
              <a:t>predict </a:t>
            </a:r>
            <a:r>
              <a:rPr lang="en-US" dirty="0" smtClean="0"/>
              <a:t>and </a:t>
            </a:r>
            <a:r>
              <a:rPr lang="en-US" b="1" dirty="0" smtClean="0"/>
              <a:t>control</a:t>
            </a:r>
            <a:r>
              <a:rPr lang="en-US" dirty="0" smtClean="0"/>
              <a:t> possible social problems</a:t>
            </a:r>
          </a:p>
          <a:p>
            <a:endParaRPr lang="de-DE" dirty="0"/>
          </a:p>
        </p:txBody>
      </p:sp>
    </p:spTree>
    <p:extLst>
      <p:ext uri="{BB962C8B-B14F-4D97-AF65-F5344CB8AC3E}">
        <p14:creationId xmlns:p14="http://schemas.microsoft.com/office/powerpoint/2010/main" val="3402881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French author August Comte (1798-1857)</a:t>
            </a:r>
            <a:endParaRPr lang="de-DE" dirty="0"/>
          </a:p>
        </p:txBody>
      </p:sp>
      <p:sp>
        <p:nvSpPr>
          <p:cNvPr id="3" name="Inhaltsplatzhalter 2"/>
          <p:cNvSpPr>
            <a:spLocks noGrp="1"/>
          </p:cNvSpPr>
          <p:nvPr>
            <p:ph idx="1"/>
          </p:nvPr>
        </p:nvSpPr>
        <p:spPr/>
        <p:txBody>
          <a:bodyPr/>
          <a:lstStyle/>
          <a:p>
            <a:r>
              <a:rPr lang="en-US" dirty="0" smtClean="0"/>
              <a:t>He invented the word “sociology”</a:t>
            </a:r>
          </a:p>
          <a:p>
            <a:r>
              <a:rPr lang="en-US" dirty="0" smtClean="0"/>
              <a:t>He believed sociology could produce knowledge of society based on scientific evidence</a:t>
            </a:r>
          </a:p>
          <a:p>
            <a:r>
              <a:rPr lang="en-US" dirty="0" smtClean="0"/>
              <a:t>Sociology science just like a branch of natural science</a:t>
            </a:r>
          </a:p>
          <a:p>
            <a:r>
              <a:rPr lang="en-US" dirty="0" smtClean="0"/>
              <a:t>Scientific knowledge can reconstruct French society in particular and human societies in general</a:t>
            </a:r>
            <a:endParaRPr lang="de-DE" dirty="0"/>
          </a:p>
        </p:txBody>
      </p:sp>
    </p:spTree>
    <p:extLst>
      <p:ext uri="{BB962C8B-B14F-4D97-AF65-F5344CB8AC3E}">
        <p14:creationId xmlns:p14="http://schemas.microsoft.com/office/powerpoint/2010/main" val="3937434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French Sociologist Emile Durkheim (1858-1917)</a:t>
            </a:r>
            <a:endParaRPr lang="de-DE" dirty="0"/>
          </a:p>
        </p:txBody>
      </p:sp>
      <p:sp>
        <p:nvSpPr>
          <p:cNvPr id="3" name="Inhaltsplatzhalter 2"/>
          <p:cNvSpPr>
            <a:spLocks noGrp="1"/>
          </p:cNvSpPr>
          <p:nvPr>
            <p:ph idx="1"/>
          </p:nvPr>
        </p:nvSpPr>
        <p:spPr/>
        <p:txBody>
          <a:bodyPr>
            <a:normAutofit fontScale="92500" lnSpcReduction="10000"/>
          </a:bodyPr>
          <a:lstStyle/>
          <a:p>
            <a:r>
              <a:rPr lang="en-US" dirty="0" smtClean="0"/>
              <a:t>Sociology “objective”/”scientific” study of human societies</a:t>
            </a:r>
          </a:p>
          <a:p>
            <a:r>
              <a:rPr lang="en-US" dirty="0" smtClean="0"/>
              <a:t>Occupied with changes transforming society of his own lifetime</a:t>
            </a:r>
          </a:p>
          <a:p>
            <a:r>
              <a:rPr lang="en-US" dirty="0" smtClean="0"/>
              <a:t>Central question: what keeps society together; social solidarity and cohesion</a:t>
            </a:r>
          </a:p>
          <a:p>
            <a:r>
              <a:rPr lang="en-US" dirty="0" smtClean="0"/>
              <a:t>Traditional societies: shared values and customs</a:t>
            </a:r>
          </a:p>
          <a:p>
            <a:r>
              <a:rPr lang="en-US" dirty="0" smtClean="0"/>
              <a:t>Modern societies: division of labor, because they are dependent from each other</a:t>
            </a:r>
          </a:p>
          <a:p>
            <a:r>
              <a:rPr lang="en-US" dirty="0" smtClean="0"/>
              <a:t>Society is interrelated and interdependent, just like human body where every organ has a function (</a:t>
            </a:r>
            <a:r>
              <a:rPr lang="en-US" b="1" dirty="0" smtClean="0"/>
              <a:t>represents functionalist perspective/paradigm</a:t>
            </a:r>
            <a:r>
              <a:rPr lang="en-US" dirty="0" smtClean="0"/>
              <a:t>)</a:t>
            </a:r>
          </a:p>
          <a:p>
            <a:endParaRPr lang="de-DE" dirty="0"/>
          </a:p>
        </p:txBody>
      </p:sp>
    </p:spTree>
    <p:extLst>
      <p:ext uri="{BB962C8B-B14F-4D97-AF65-F5344CB8AC3E}">
        <p14:creationId xmlns:p14="http://schemas.microsoft.com/office/powerpoint/2010/main" val="37339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Emile Durkheim</a:t>
            </a:r>
            <a:endParaRPr lang="de-DE" dirty="0"/>
          </a:p>
        </p:txBody>
      </p:sp>
      <p:sp>
        <p:nvSpPr>
          <p:cNvPr id="3" name="Inhaltsplatzhalter 2"/>
          <p:cNvSpPr>
            <a:spLocks noGrp="1"/>
          </p:cNvSpPr>
          <p:nvPr>
            <p:ph idx="1"/>
          </p:nvPr>
        </p:nvSpPr>
        <p:spPr/>
        <p:txBody>
          <a:bodyPr>
            <a:normAutofit lnSpcReduction="10000"/>
          </a:bodyPr>
          <a:lstStyle/>
          <a:p>
            <a:r>
              <a:rPr lang="en-US" dirty="0" smtClean="0"/>
              <a:t>Terms/concepts that he invented/created</a:t>
            </a:r>
          </a:p>
          <a:p>
            <a:r>
              <a:rPr lang="en-US" b="1" dirty="0" smtClean="0"/>
              <a:t>Social facts</a:t>
            </a:r>
            <a:r>
              <a:rPr lang="en-US" dirty="0" smtClean="0"/>
              <a:t>: aspects of social life that shape our actions as individuals, such as of the economy or the influence of religion</a:t>
            </a:r>
          </a:p>
          <a:p>
            <a:r>
              <a:rPr lang="en-US" dirty="0" smtClean="0"/>
              <a:t>Rapid change leads to </a:t>
            </a:r>
            <a:r>
              <a:rPr lang="en-US" b="1" dirty="0" smtClean="0"/>
              <a:t>anomie</a:t>
            </a:r>
            <a:r>
              <a:rPr lang="en-US" dirty="0" smtClean="0"/>
              <a:t>: a feeling of aimlessness or despair provoked by modern social life</a:t>
            </a:r>
            <a:r>
              <a:rPr lang="de-DE" dirty="0" smtClean="0"/>
              <a:t>; traditional </a:t>
            </a:r>
            <a:r>
              <a:rPr lang="de-DE" dirty="0" err="1" smtClean="0"/>
              <a:t>moral</a:t>
            </a:r>
            <a:r>
              <a:rPr lang="de-DE" dirty="0" smtClean="0"/>
              <a:t> </a:t>
            </a:r>
            <a:r>
              <a:rPr lang="de-DE" dirty="0" err="1" smtClean="0"/>
              <a:t>controls</a:t>
            </a:r>
            <a:r>
              <a:rPr lang="de-DE" dirty="0" smtClean="0"/>
              <a:t> </a:t>
            </a:r>
            <a:r>
              <a:rPr lang="de-DE" dirty="0" err="1" smtClean="0"/>
              <a:t>and</a:t>
            </a:r>
            <a:r>
              <a:rPr lang="de-DE" dirty="0" smtClean="0"/>
              <a:t> </a:t>
            </a:r>
            <a:r>
              <a:rPr lang="de-DE" dirty="0" err="1" smtClean="0"/>
              <a:t>standards</a:t>
            </a:r>
            <a:r>
              <a:rPr lang="de-DE" dirty="0" smtClean="0"/>
              <a:t> </a:t>
            </a:r>
            <a:r>
              <a:rPr lang="de-DE" dirty="0" err="1" smtClean="0"/>
              <a:t>which</a:t>
            </a:r>
            <a:r>
              <a:rPr lang="de-DE" dirty="0" smtClean="0"/>
              <a:t> </a:t>
            </a:r>
            <a:r>
              <a:rPr lang="de-DE" dirty="0" err="1" smtClean="0"/>
              <a:t>used</a:t>
            </a:r>
            <a:r>
              <a:rPr lang="de-DE" dirty="0" smtClean="0"/>
              <a:t> </a:t>
            </a:r>
            <a:r>
              <a:rPr lang="de-DE" dirty="0" err="1" smtClean="0"/>
              <a:t>to</a:t>
            </a:r>
            <a:r>
              <a:rPr lang="de-DE" dirty="0" smtClean="0"/>
              <a:t> </a:t>
            </a:r>
            <a:r>
              <a:rPr lang="de-DE" dirty="0" err="1" smtClean="0"/>
              <a:t>be</a:t>
            </a:r>
            <a:r>
              <a:rPr lang="de-DE" dirty="0" smtClean="0"/>
              <a:t> </a:t>
            </a:r>
            <a:r>
              <a:rPr lang="de-DE" dirty="0" err="1" smtClean="0"/>
              <a:t>supplied</a:t>
            </a:r>
            <a:r>
              <a:rPr lang="de-DE" dirty="0" smtClean="0"/>
              <a:t> </a:t>
            </a:r>
            <a:r>
              <a:rPr lang="de-DE" dirty="0" err="1" smtClean="0"/>
              <a:t>by</a:t>
            </a:r>
            <a:r>
              <a:rPr lang="de-DE" dirty="0" smtClean="0"/>
              <a:t> </a:t>
            </a:r>
            <a:r>
              <a:rPr lang="de-DE" dirty="0" err="1" smtClean="0"/>
              <a:t>religion</a:t>
            </a:r>
            <a:r>
              <a:rPr lang="de-DE" dirty="0" smtClean="0"/>
              <a:t>, </a:t>
            </a:r>
            <a:r>
              <a:rPr lang="de-DE" dirty="0" err="1" smtClean="0"/>
              <a:t>are</a:t>
            </a:r>
            <a:r>
              <a:rPr lang="de-DE" dirty="0" smtClean="0"/>
              <a:t> </a:t>
            </a:r>
            <a:r>
              <a:rPr lang="de-DE" dirty="0" err="1" smtClean="0"/>
              <a:t>largely</a:t>
            </a:r>
            <a:r>
              <a:rPr lang="de-DE" dirty="0" smtClean="0"/>
              <a:t> </a:t>
            </a:r>
            <a:r>
              <a:rPr lang="de-DE" dirty="0" err="1" smtClean="0"/>
              <a:t>broken</a:t>
            </a:r>
            <a:r>
              <a:rPr lang="de-DE" dirty="0" smtClean="0"/>
              <a:t> down (</a:t>
            </a:r>
            <a:r>
              <a:rPr lang="de-DE" dirty="0" err="1" smtClean="0"/>
              <a:t>culture</a:t>
            </a:r>
            <a:r>
              <a:rPr lang="de-DE" dirty="0" smtClean="0"/>
              <a:t> </a:t>
            </a:r>
            <a:r>
              <a:rPr lang="de-DE" dirty="0" err="1" smtClean="0"/>
              <a:t>of</a:t>
            </a:r>
            <a:r>
              <a:rPr lang="de-DE" dirty="0" smtClean="0"/>
              <a:t> </a:t>
            </a:r>
            <a:r>
              <a:rPr lang="de-DE" dirty="0" err="1" smtClean="0"/>
              <a:t>guilt</a:t>
            </a:r>
            <a:r>
              <a:rPr lang="de-DE" dirty="0" smtClean="0"/>
              <a:t> </a:t>
            </a:r>
            <a:r>
              <a:rPr lang="de-DE" dirty="0" err="1" smtClean="0"/>
              <a:t>and</a:t>
            </a:r>
            <a:r>
              <a:rPr lang="de-DE" dirty="0" smtClean="0"/>
              <a:t> </a:t>
            </a:r>
            <a:r>
              <a:rPr lang="de-DE" dirty="0" err="1" smtClean="0"/>
              <a:t>shame</a:t>
            </a:r>
            <a:r>
              <a:rPr lang="de-DE" dirty="0" smtClean="0"/>
              <a:t>) </a:t>
            </a:r>
            <a:r>
              <a:rPr lang="de-DE" dirty="0" err="1" smtClean="0"/>
              <a:t>by</a:t>
            </a:r>
            <a:r>
              <a:rPr lang="de-DE" dirty="0" smtClean="0"/>
              <a:t> modern </a:t>
            </a:r>
            <a:r>
              <a:rPr lang="de-DE" dirty="0" err="1" smtClean="0"/>
              <a:t>social</a:t>
            </a:r>
            <a:r>
              <a:rPr lang="de-DE" dirty="0" smtClean="0"/>
              <a:t> </a:t>
            </a:r>
            <a:r>
              <a:rPr lang="de-DE" dirty="0" err="1" smtClean="0"/>
              <a:t>development</a:t>
            </a:r>
            <a:r>
              <a:rPr lang="de-DE" dirty="0" smtClean="0"/>
              <a:t>, </a:t>
            </a:r>
            <a:r>
              <a:rPr lang="de-DE" dirty="0" err="1" smtClean="0"/>
              <a:t>and</a:t>
            </a:r>
            <a:r>
              <a:rPr lang="de-DE" dirty="0" smtClean="0"/>
              <a:t> </a:t>
            </a:r>
            <a:r>
              <a:rPr lang="de-DE" dirty="0" err="1" smtClean="0"/>
              <a:t>this</a:t>
            </a:r>
            <a:r>
              <a:rPr lang="de-DE" dirty="0" smtClean="0"/>
              <a:t> </a:t>
            </a:r>
            <a:r>
              <a:rPr lang="de-DE" dirty="0" err="1" smtClean="0"/>
              <a:t>leaves</a:t>
            </a:r>
            <a:r>
              <a:rPr lang="de-DE" dirty="0" smtClean="0"/>
              <a:t> </a:t>
            </a:r>
            <a:r>
              <a:rPr lang="de-DE" dirty="0" err="1" smtClean="0"/>
              <a:t>many</a:t>
            </a:r>
            <a:r>
              <a:rPr lang="de-DE" dirty="0" smtClean="0"/>
              <a:t> </a:t>
            </a:r>
            <a:r>
              <a:rPr lang="de-DE" dirty="0" err="1" smtClean="0"/>
              <a:t>individuals</a:t>
            </a:r>
            <a:r>
              <a:rPr lang="de-DE" dirty="0" smtClean="0"/>
              <a:t> in modern </a:t>
            </a:r>
            <a:r>
              <a:rPr lang="de-DE" dirty="0" err="1" smtClean="0"/>
              <a:t>societies</a:t>
            </a:r>
            <a:r>
              <a:rPr lang="de-DE" dirty="0" smtClean="0"/>
              <a:t> </a:t>
            </a:r>
            <a:r>
              <a:rPr lang="de-DE" dirty="0" err="1" smtClean="0"/>
              <a:t>feeling</a:t>
            </a:r>
            <a:r>
              <a:rPr lang="de-DE" dirty="0" smtClean="0"/>
              <a:t> </a:t>
            </a:r>
            <a:r>
              <a:rPr lang="de-DE" dirty="0" err="1" smtClean="0"/>
              <a:t>that</a:t>
            </a:r>
            <a:r>
              <a:rPr lang="de-DE" dirty="0" smtClean="0"/>
              <a:t> </a:t>
            </a:r>
            <a:r>
              <a:rPr lang="de-DE" dirty="0" err="1" smtClean="0"/>
              <a:t>their</a:t>
            </a:r>
            <a:r>
              <a:rPr lang="de-DE" dirty="0" smtClean="0"/>
              <a:t> </a:t>
            </a:r>
            <a:r>
              <a:rPr lang="de-DE" dirty="0" err="1" smtClean="0"/>
              <a:t>daily</a:t>
            </a:r>
            <a:r>
              <a:rPr lang="de-DE" dirty="0" smtClean="0"/>
              <a:t> </a:t>
            </a:r>
            <a:r>
              <a:rPr lang="de-DE" dirty="0" err="1" smtClean="0"/>
              <a:t>lives</a:t>
            </a:r>
            <a:r>
              <a:rPr lang="de-DE" dirty="0" smtClean="0"/>
              <a:t> lack </a:t>
            </a:r>
            <a:r>
              <a:rPr lang="de-DE" dirty="0" err="1" smtClean="0"/>
              <a:t>meaning</a:t>
            </a:r>
            <a:r>
              <a:rPr lang="de-DE" dirty="0" smtClean="0"/>
              <a:t>…</a:t>
            </a:r>
          </a:p>
          <a:p>
            <a:endParaRPr lang="de-DE" dirty="0" smtClean="0"/>
          </a:p>
          <a:p>
            <a:endParaRPr lang="de-DE" dirty="0" smtClean="0"/>
          </a:p>
          <a:p>
            <a:endParaRPr lang="en-US" dirty="0" smtClean="0"/>
          </a:p>
        </p:txBody>
      </p:sp>
    </p:spTree>
    <p:extLst>
      <p:ext uri="{BB962C8B-B14F-4D97-AF65-F5344CB8AC3E}">
        <p14:creationId xmlns:p14="http://schemas.microsoft.com/office/powerpoint/2010/main" val="1118893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Practical implications of sociology</a:t>
            </a:r>
            <a:endParaRPr lang="de-DE" dirty="0"/>
          </a:p>
        </p:txBody>
      </p:sp>
      <p:sp>
        <p:nvSpPr>
          <p:cNvPr id="3" name="Inhaltsplatzhalter 2"/>
          <p:cNvSpPr>
            <a:spLocks noGrp="1"/>
          </p:cNvSpPr>
          <p:nvPr>
            <p:ph idx="1"/>
          </p:nvPr>
        </p:nvSpPr>
        <p:spPr/>
        <p:txBody>
          <a:bodyPr/>
          <a:lstStyle/>
          <a:p>
            <a:r>
              <a:rPr lang="en-US" dirty="0" smtClean="0"/>
              <a:t>Awareness of cultural differences</a:t>
            </a:r>
          </a:p>
          <a:p>
            <a:r>
              <a:rPr lang="en-US" dirty="0" smtClean="0"/>
              <a:t>Assessing the effects of policies</a:t>
            </a:r>
          </a:p>
          <a:p>
            <a:r>
              <a:rPr lang="en-US" dirty="0" smtClean="0"/>
              <a:t>Self enlightenment, awareness</a:t>
            </a:r>
            <a:endParaRPr lang="de-DE" dirty="0"/>
          </a:p>
        </p:txBody>
      </p:sp>
    </p:spTree>
    <p:extLst>
      <p:ext uri="{BB962C8B-B14F-4D97-AF65-F5344CB8AC3E}">
        <p14:creationId xmlns:p14="http://schemas.microsoft.com/office/powerpoint/2010/main" val="3643402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b="1" dirty="0" smtClean="0">
                <a:solidFill>
                  <a:srgbClr val="FF0000"/>
                </a:solidFill>
              </a:rPr>
              <a:t>Brainstorm?!</a:t>
            </a:r>
            <a:endParaRPr lang="ru-RU" b="1" dirty="0">
              <a:solidFill>
                <a:srgbClr val="FF0000"/>
              </a:solidFill>
            </a:endParaRPr>
          </a:p>
        </p:txBody>
      </p:sp>
      <p:sp>
        <p:nvSpPr>
          <p:cNvPr id="3" name="Содержимое 2"/>
          <p:cNvSpPr>
            <a:spLocks noGrp="1"/>
          </p:cNvSpPr>
          <p:nvPr>
            <p:ph idx="1"/>
          </p:nvPr>
        </p:nvSpPr>
        <p:spPr/>
        <p:txBody>
          <a:bodyPr/>
          <a:lstStyle/>
          <a:p>
            <a:pPr marL="514350" indent="-514350">
              <a:buFont typeface="+mj-lt"/>
              <a:buAutoNum type="arabicPeriod"/>
            </a:pPr>
            <a:r>
              <a:rPr lang="en-US" b="1" dirty="0" smtClean="0"/>
              <a:t>What is sociology?</a:t>
            </a:r>
          </a:p>
          <a:p>
            <a:pPr marL="514350" indent="-514350">
              <a:buFont typeface="+mj-lt"/>
              <a:buAutoNum type="arabicPeriod"/>
            </a:pPr>
            <a:r>
              <a:rPr lang="en-US" b="1" dirty="0" smtClean="0"/>
              <a:t>Human Activity?</a:t>
            </a:r>
          </a:p>
          <a:p>
            <a:pPr marL="514350" indent="-514350">
              <a:buFont typeface="+mj-lt"/>
              <a:buAutoNum type="arabicPeriod"/>
            </a:pPr>
            <a:r>
              <a:rPr lang="en-US" b="1" dirty="0" smtClean="0"/>
              <a:t>How do sociologists think about human activity?</a:t>
            </a:r>
          </a:p>
          <a:p>
            <a:pPr marL="514350" indent="-514350">
              <a:buFont typeface="+mj-lt"/>
              <a:buAutoNum type="arabicPeriod"/>
            </a:pPr>
            <a:r>
              <a:rPr lang="en-US" b="1" dirty="0" smtClean="0"/>
              <a:t>What is social force? </a:t>
            </a:r>
            <a:r>
              <a:rPr lang="ru-RU" b="1" dirty="0" smtClean="0"/>
              <a:t>T</a:t>
            </a:r>
            <a:r>
              <a:rPr lang="en-US" b="1" dirty="0" err="1" smtClean="0"/>
              <a:t>ypes</a:t>
            </a:r>
            <a:r>
              <a:rPr lang="en-US" b="1" dirty="0" smtClean="0"/>
              <a:t>?</a:t>
            </a:r>
          </a:p>
          <a:p>
            <a:pPr marL="514350" indent="-514350">
              <a:buFont typeface="+mj-lt"/>
              <a:buAutoNum type="arabicPeriod"/>
            </a:pPr>
            <a:r>
              <a:rPr lang="en-US" b="1" dirty="0" smtClean="0"/>
              <a:t>What is the first wisdom of sociology?</a:t>
            </a:r>
          </a:p>
          <a:p>
            <a:endParaRPr lang="ru-RU" dirty="0"/>
          </a:p>
        </p:txBody>
      </p:sp>
    </p:spTree>
    <p:extLst>
      <p:ext uri="{BB962C8B-B14F-4D97-AF65-F5344CB8AC3E}">
        <p14:creationId xmlns:p14="http://schemas.microsoft.com/office/powerpoint/2010/main" val="128823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Sociological imagination/outlook (C.W. Mills)</a:t>
            </a:r>
            <a:endParaRPr lang="de-DE" dirty="0"/>
          </a:p>
        </p:txBody>
      </p:sp>
      <p:sp>
        <p:nvSpPr>
          <p:cNvPr id="3" name="Inhaltsplatzhalter 2"/>
          <p:cNvSpPr>
            <a:spLocks noGrp="1"/>
          </p:cNvSpPr>
          <p:nvPr>
            <p:ph idx="1"/>
          </p:nvPr>
        </p:nvSpPr>
        <p:spPr/>
        <p:txBody>
          <a:bodyPr/>
          <a:lstStyle/>
          <a:p>
            <a:r>
              <a:rPr lang="en-US" dirty="0" smtClean="0"/>
              <a:t>Cultivating an imagination to look at things broadly</a:t>
            </a:r>
            <a:r>
              <a:rPr lang="de-DE" dirty="0" smtClean="0"/>
              <a:t> (</a:t>
            </a:r>
            <a:r>
              <a:rPr lang="de-DE" dirty="0" err="1" smtClean="0"/>
              <a:t>unemployment</a:t>
            </a:r>
            <a:r>
              <a:rPr lang="de-DE" dirty="0" smtClean="0"/>
              <a:t>, </a:t>
            </a:r>
            <a:r>
              <a:rPr lang="de-DE" dirty="0" err="1" smtClean="0"/>
              <a:t>loneliness</a:t>
            </a:r>
            <a:r>
              <a:rPr lang="de-DE" dirty="0" smtClean="0"/>
              <a:t>, </a:t>
            </a:r>
            <a:r>
              <a:rPr lang="de-DE" dirty="0" err="1" smtClean="0"/>
              <a:t>homelessness</a:t>
            </a:r>
            <a:r>
              <a:rPr lang="de-DE" dirty="0" smtClean="0"/>
              <a:t>, </a:t>
            </a:r>
            <a:r>
              <a:rPr lang="de-DE" dirty="0" err="1" smtClean="0"/>
              <a:t>divorce</a:t>
            </a:r>
            <a:r>
              <a:rPr lang="de-DE" dirty="0" smtClean="0"/>
              <a:t> etc.; personal </a:t>
            </a:r>
            <a:r>
              <a:rPr lang="de-DE" dirty="0" err="1" smtClean="0"/>
              <a:t>trouble</a:t>
            </a:r>
            <a:r>
              <a:rPr lang="de-DE" dirty="0" smtClean="0"/>
              <a:t> </a:t>
            </a:r>
            <a:r>
              <a:rPr lang="de-DE" dirty="0" err="1" smtClean="0"/>
              <a:t>can</a:t>
            </a:r>
            <a:r>
              <a:rPr lang="de-DE" dirty="0" smtClean="0"/>
              <a:t> </a:t>
            </a:r>
            <a:r>
              <a:rPr lang="de-DE" dirty="0" err="1" smtClean="0"/>
              <a:t>be</a:t>
            </a:r>
            <a:r>
              <a:rPr lang="de-DE" dirty="0" smtClean="0"/>
              <a:t> also </a:t>
            </a:r>
            <a:r>
              <a:rPr lang="de-DE" dirty="0" err="1" smtClean="0"/>
              <a:t>public</a:t>
            </a:r>
            <a:r>
              <a:rPr lang="de-DE" dirty="0" smtClean="0"/>
              <a:t> </a:t>
            </a:r>
            <a:r>
              <a:rPr lang="de-DE" dirty="0" err="1" smtClean="0"/>
              <a:t>issue</a:t>
            </a:r>
            <a:r>
              <a:rPr lang="de-DE" dirty="0" smtClean="0"/>
              <a:t>)</a:t>
            </a:r>
          </a:p>
          <a:p>
            <a:r>
              <a:rPr lang="en-US" dirty="0" smtClean="0"/>
              <a:t>Learn to see that many events that seem to concern only the individual actually reflect larger issues</a:t>
            </a:r>
            <a:endParaRPr lang="de-DE" dirty="0" smtClean="0"/>
          </a:p>
          <a:p>
            <a:r>
              <a:rPr lang="en-US" dirty="0" smtClean="0"/>
              <a:t>Think ourselves away from familiar routines of our daily lives in order to look at them anew</a:t>
            </a:r>
          </a:p>
          <a:p>
            <a:endParaRPr lang="de-DE" dirty="0" smtClean="0"/>
          </a:p>
          <a:p>
            <a:endParaRPr lang="en-US" dirty="0" smtClean="0"/>
          </a:p>
        </p:txBody>
      </p:sp>
    </p:spTree>
    <p:extLst>
      <p:ext uri="{BB962C8B-B14F-4D97-AF65-F5344CB8AC3E}">
        <p14:creationId xmlns:p14="http://schemas.microsoft.com/office/powerpoint/2010/main" val="3244924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3" name="Content Placeholder 2"/>
          <p:cNvSpPr>
            <a:spLocks noGrp="1"/>
          </p:cNvSpPr>
          <p:nvPr>
            <p:ph idx="1"/>
          </p:nvPr>
        </p:nvSpPr>
        <p:spPr>
          <a:xfrm>
            <a:off x="3851920" y="1752600"/>
            <a:ext cx="4834880" cy="4373563"/>
          </a:xfrm>
        </p:spPr>
        <p:txBody>
          <a:bodyPr/>
          <a:lstStyle/>
          <a:p>
            <a:r>
              <a:rPr lang="en-US" dirty="0" smtClean="0"/>
              <a:t>Unemployment</a:t>
            </a:r>
          </a:p>
          <a:p>
            <a:r>
              <a:rPr lang="en-US" dirty="0" smtClean="0"/>
              <a:t>Divorce </a:t>
            </a:r>
          </a:p>
          <a:p>
            <a:endParaRPr lang="en-US" dirty="0"/>
          </a:p>
          <a:p>
            <a:r>
              <a:rPr lang="en-US" dirty="0" smtClean="0">
                <a:solidFill>
                  <a:srgbClr val="FF0000"/>
                </a:solidFill>
              </a:rPr>
              <a:t>Personal – Societal </a:t>
            </a:r>
            <a:endParaRPr lang="ru-RU"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18669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484" y="3717032"/>
            <a:ext cx="6026085" cy="281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8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r>
              <a:rPr lang="en-US" dirty="0" smtClean="0"/>
              <a:t>Problems in the cities?</a:t>
            </a:r>
          </a:p>
          <a:p>
            <a:r>
              <a:rPr lang="en-US" dirty="0" smtClean="0"/>
              <a:t>How can they be solved?</a:t>
            </a:r>
          </a:p>
          <a:p>
            <a:endParaRPr lang="ru-RU" dirty="0"/>
          </a:p>
        </p:txBody>
      </p:sp>
    </p:spTree>
    <p:extLst>
      <p:ext uri="{BB962C8B-B14F-4D97-AF65-F5344CB8AC3E}">
        <p14:creationId xmlns:p14="http://schemas.microsoft.com/office/powerpoint/2010/main" val="232757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Focus of sociology</a:t>
            </a:r>
            <a:endParaRPr lang="de-DE" dirty="0"/>
          </a:p>
        </p:txBody>
      </p:sp>
      <p:sp>
        <p:nvSpPr>
          <p:cNvPr id="3" name="Inhaltsplatzhalter 2"/>
          <p:cNvSpPr>
            <a:spLocks noGrp="1"/>
          </p:cNvSpPr>
          <p:nvPr>
            <p:ph idx="1"/>
          </p:nvPr>
        </p:nvSpPr>
        <p:spPr/>
        <p:txBody>
          <a:bodyPr/>
          <a:lstStyle/>
          <a:p>
            <a:r>
              <a:rPr lang="en-US" dirty="0" smtClean="0"/>
              <a:t>To investigate the connections between what society makes of us and what we make of ourselves</a:t>
            </a:r>
          </a:p>
          <a:p>
            <a:r>
              <a:rPr lang="en-US" dirty="0" smtClean="0"/>
              <a:t>Our activities are dependent both on </a:t>
            </a:r>
            <a:r>
              <a:rPr lang="en-US" b="1" dirty="0" smtClean="0"/>
              <a:t>structure, </a:t>
            </a:r>
            <a:r>
              <a:rPr lang="en-US" dirty="0" smtClean="0"/>
              <a:t>which shapes social world around us and at the same time structured by us by our everyday participation/choices we make in daily life (in how we treat people and things that make up our lives)</a:t>
            </a:r>
            <a:endParaRPr lang="de-DE" b="1" dirty="0"/>
          </a:p>
        </p:txBody>
      </p:sp>
    </p:spTree>
    <p:extLst>
      <p:ext uri="{BB962C8B-B14F-4D97-AF65-F5344CB8AC3E}">
        <p14:creationId xmlns:p14="http://schemas.microsoft.com/office/powerpoint/2010/main" val="2993194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Social structure</a:t>
            </a:r>
            <a:endParaRPr lang="de-DE" dirty="0"/>
          </a:p>
        </p:txBody>
      </p:sp>
      <p:sp>
        <p:nvSpPr>
          <p:cNvPr id="3" name="Inhaltsplatzhalter 2"/>
          <p:cNvSpPr>
            <a:spLocks noGrp="1"/>
          </p:cNvSpPr>
          <p:nvPr>
            <p:ph idx="1"/>
          </p:nvPr>
        </p:nvSpPr>
        <p:spPr>
          <a:xfrm>
            <a:off x="457200" y="1752600"/>
            <a:ext cx="8229600" cy="4844752"/>
          </a:xfrm>
        </p:spPr>
        <p:txBody>
          <a:bodyPr>
            <a:normAutofit/>
          </a:bodyPr>
          <a:lstStyle/>
          <a:p>
            <a:r>
              <a:rPr lang="en-US" dirty="0" smtClean="0"/>
              <a:t>Social context of our lives do not just consist of random assortments or events or actions, they are structured or patterned in distinct way (11 year schooling, no job without diploma, age to marry, kids in marriage etc.)</a:t>
            </a:r>
          </a:p>
          <a:p>
            <a:r>
              <a:rPr lang="en-US" dirty="0" smtClean="0"/>
              <a:t>There are regularities in the ways we behave and in relationships we have with one another (teacher-student; pilot and passengers, dentist and client etc.; conform to socially accepted ways of activity)</a:t>
            </a:r>
          </a:p>
          <a:p>
            <a:endParaRPr lang="en-US" dirty="0" smtClean="0"/>
          </a:p>
        </p:txBody>
      </p:sp>
    </p:spTree>
    <p:extLst>
      <p:ext uri="{BB962C8B-B14F-4D97-AF65-F5344CB8AC3E}">
        <p14:creationId xmlns:p14="http://schemas.microsoft.com/office/powerpoint/2010/main" val="4198475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Social structure</a:t>
            </a:r>
            <a:endParaRPr lang="de-DE" dirty="0"/>
          </a:p>
        </p:txBody>
      </p:sp>
      <p:sp>
        <p:nvSpPr>
          <p:cNvPr id="3" name="Inhaltsplatzhalter 2"/>
          <p:cNvSpPr>
            <a:spLocks noGrp="1"/>
          </p:cNvSpPr>
          <p:nvPr>
            <p:ph idx="1"/>
          </p:nvPr>
        </p:nvSpPr>
        <p:spPr/>
        <p:txBody>
          <a:bodyPr/>
          <a:lstStyle/>
          <a:p>
            <a:r>
              <a:rPr lang="en-US" dirty="0"/>
              <a:t>Social structure is not like a physical structure, such as a building, human societies are always in the process of </a:t>
            </a:r>
            <a:r>
              <a:rPr lang="en-US" b="1" dirty="0"/>
              <a:t>structuration </a:t>
            </a:r>
            <a:r>
              <a:rPr lang="en-US" dirty="0"/>
              <a:t>(structuring and getting structured)</a:t>
            </a:r>
          </a:p>
          <a:p>
            <a:r>
              <a:rPr lang="en-US" dirty="0"/>
              <a:t>Intended and unintended consequences</a:t>
            </a:r>
          </a:p>
          <a:p>
            <a:r>
              <a:rPr lang="en-US" dirty="0" smtClean="0"/>
              <a:t>Social reproduction (when people comply with pre-established ideas of how they should think and live)</a:t>
            </a:r>
          </a:p>
          <a:p>
            <a:r>
              <a:rPr lang="en-US" dirty="0" smtClean="0"/>
              <a:t>Social transformation (change)</a:t>
            </a:r>
            <a:endParaRPr lang="de-DE" dirty="0"/>
          </a:p>
        </p:txBody>
      </p:sp>
    </p:spTree>
    <p:extLst>
      <p:ext uri="{BB962C8B-B14F-4D97-AF65-F5344CB8AC3E}">
        <p14:creationId xmlns:p14="http://schemas.microsoft.com/office/powerpoint/2010/main" val="823157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Study of sociology</a:t>
            </a:r>
            <a:endParaRPr lang="de-DE" dirty="0"/>
          </a:p>
        </p:txBody>
      </p:sp>
      <p:sp>
        <p:nvSpPr>
          <p:cNvPr id="3" name="Inhaltsplatzhalter 2"/>
          <p:cNvSpPr>
            <a:spLocks noGrp="1"/>
          </p:cNvSpPr>
          <p:nvPr>
            <p:ph idx="1"/>
          </p:nvPr>
        </p:nvSpPr>
        <p:spPr/>
        <p:txBody>
          <a:bodyPr/>
          <a:lstStyle/>
          <a:p>
            <a:r>
              <a:rPr lang="en-US" dirty="0"/>
              <a:t>Sociology </a:t>
            </a:r>
            <a:r>
              <a:rPr lang="en-US" dirty="0" smtClean="0"/>
              <a:t>has never been a discipline in which there is a body of ideas that everyone accepts as valid;</a:t>
            </a:r>
          </a:p>
          <a:p>
            <a:r>
              <a:rPr lang="en-US" dirty="0" smtClean="0"/>
              <a:t>Sociologists quarrel a lot in discussing various theories (why this be so?)</a:t>
            </a:r>
          </a:p>
          <a:p>
            <a:r>
              <a:rPr lang="en-US" dirty="0" smtClean="0"/>
              <a:t>Sociology is about our lives and our own behavior and studying ourselves is the most complex and difficult thing (because current/modern man learn to lie not only to others but to himself/herself  as well)</a:t>
            </a:r>
          </a:p>
          <a:p>
            <a:r>
              <a:rPr lang="en-US" dirty="0" smtClean="0"/>
              <a:t>Theoretical thinking is a central part of sociology</a:t>
            </a:r>
            <a:endParaRPr lang="de-DE" dirty="0"/>
          </a:p>
        </p:txBody>
      </p:sp>
    </p:spTree>
    <p:extLst>
      <p:ext uri="{BB962C8B-B14F-4D97-AF65-F5344CB8AC3E}">
        <p14:creationId xmlns:p14="http://schemas.microsoft.com/office/powerpoint/2010/main" val="2145461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ke">
  <a:themeElements>
    <a:clrScheme name="Apothek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ke">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k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69</TotalTime>
  <Words>947</Words>
  <Application>Microsoft Office PowerPoint</Application>
  <PresentationFormat>On-screen Show (4:3)</PresentationFormat>
  <Paragraphs>80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Apotheke</vt:lpstr>
      <vt:lpstr>What is Sociology?</vt:lpstr>
      <vt:lpstr>Brainstorm?!</vt:lpstr>
      <vt:lpstr>Sociological imagination/outlook (C.W. Mills)</vt:lpstr>
      <vt:lpstr>PowerPoint Presentation</vt:lpstr>
      <vt:lpstr>PowerPoint Presentation</vt:lpstr>
      <vt:lpstr>Focus of sociology</vt:lpstr>
      <vt:lpstr>Social structure</vt:lpstr>
      <vt:lpstr>Social structure</vt:lpstr>
      <vt:lpstr>Study of sociology</vt:lpstr>
      <vt:lpstr>Early origins of Sociology</vt:lpstr>
      <vt:lpstr>Early origins of sociology</vt:lpstr>
      <vt:lpstr>Early origins of sociology</vt:lpstr>
      <vt:lpstr>Types of questions 19th c. scientists sought to answer</vt:lpstr>
      <vt:lpstr>French author August Comte (1798-1857)</vt:lpstr>
      <vt:lpstr>French Sociologist Emile Durkheim (1858-1917)</vt:lpstr>
      <vt:lpstr>Emile Durkheim</vt:lpstr>
      <vt:lpstr>Practical implications of sociology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Sociology?</dc:title>
  <dc:creator>Administrator</dc:creator>
  <cp:lastModifiedBy>user</cp:lastModifiedBy>
  <cp:revision>20</cp:revision>
  <dcterms:created xsi:type="dcterms:W3CDTF">2015-09-27T10:22:44Z</dcterms:created>
  <dcterms:modified xsi:type="dcterms:W3CDTF">2017-09-13T07:46:24Z</dcterms:modified>
</cp:coreProperties>
</file>