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75" r:id="rId3"/>
    <p:sldId id="271" r:id="rId4"/>
    <p:sldId id="286" r:id="rId5"/>
    <p:sldId id="257" r:id="rId6"/>
    <p:sldId id="278" r:id="rId7"/>
    <p:sldId id="279" r:id="rId8"/>
    <p:sldId id="280" r:id="rId9"/>
    <p:sldId id="282" r:id="rId10"/>
    <p:sldId id="283" r:id="rId11"/>
    <p:sldId id="284" r:id="rId12"/>
    <p:sldId id="288" r:id="rId13"/>
    <p:sldId id="290" r:id="rId14"/>
    <p:sldId id="291" r:id="rId15"/>
    <p:sldId id="293" r:id="rId16"/>
    <p:sldId id="277" r:id="rId17"/>
    <p:sldId id="294" r:id="rId18"/>
    <p:sldId id="269" r:id="rId19"/>
    <p:sldId id="285" r:id="rId20"/>
    <p:sldId id="267" r:id="rId21"/>
    <p:sldId id="298" r:id="rId22"/>
    <p:sldId id="296" r:id="rId23"/>
    <p:sldId id="297" r:id="rId24"/>
    <p:sldId id="299" r:id="rId25"/>
    <p:sldId id="295" r:id="rId26"/>
    <p:sldId id="300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80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22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A88D5C-669B-4F51-9801-64945FD411E1}" type="datetimeFigureOut">
              <a:rPr lang="en-US" smtClean="0"/>
              <a:t>10/31/23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55996-D0B9-476D-83DB-209EC77E0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9898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F8E4F-BCF2-4283-AC02-C480CFEE43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D440DE-1B5E-4627-B767-7D533969D3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7711B9-465E-4090-92E7-6A8AE7EF4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7A4CE-F977-4680-B849-78AE5AD0B6C9}" type="datetimeFigureOut">
              <a:rPr lang="en-US" smtClean="0"/>
              <a:t>10/31/23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7188F4-AB5A-48BC-801E-C2D9698D3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DB5630-83EF-4E5B-807E-9FDC74D03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208EB-F45F-4580-A77F-863629165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105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3F054-745F-43B0-9DF5-C65574467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272D73-A742-433C-B2B9-4F3645BF7C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73AEF3-A6EA-4FA1-B18C-7A8E1F827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7A4CE-F977-4680-B849-78AE5AD0B6C9}" type="datetimeFigureOut">
              <a:rPr lang="en-US" smtClean="0"/>
              <a:t>10/31/23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F46C0F-7BED-4895-947D-0EF0714A2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2CB3D4-8E26-4FBC-B2E6-FAB54D8BF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208EB-F45F-4580-A77F-863629165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865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9DC63B-FB77-4E8F-95EC-FBD69A562A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A5358D-CE5F-4404-87DF-16669C8ADA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F15275-F8E7-4D17-8A52-3C014D89A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7A4CE-F977-4680-B849-78AE5AD0B6C9}" type="datetimeFigureOut">
              <a:rPr lang="en-US" smtClean="0"/>
              <a:t>10/31/23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FDDC5F-716B-4E62-AE50-D96E86FE7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29A072-7A3E-4C73-A3DB-01694BD1F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208EB-F45F-4580-A77F-863629165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372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024F9-D663-4031-96E8-C42C95AB0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85740E-17FF-484D-8480-E553A478A9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EFCD18-E20C-42C6-84CD-F75ADAE60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7A4CE-F977-4680-B849-78AE5AD0B6C9}" type="datetimeFigureOut">
              <a:rPr lang="en-US" smtClean="0"/>
              <a:t>10/31/23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7DA317-036C-4C35-9012-10B4720EA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B2C66E-8D72-4F2D-8F4B-156549CA2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208EB-F45F-4580-A77F-863629165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685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FED15-2BE5-468E-B170-E1CE51057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CD4B65-23A0-4438-825D-A6D23D7BD5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D8F5AB-7B54-4150-96E3-E9A4247A6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7A4CE-F977-4680-B849-78AE5AD0B6C9}" type="datetimeFigureOut">
              <a:rPr lang="en-US" smtClean="0"/>
              <a:t>10/31/23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67F052-9FAC-4DFE-8FCF-B9236ADFE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C6E20C-919F-434E-97A0-5EB2944B7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208EB-F45F-4580-A77F-863629165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236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352BB-1BBA-45F5-AA97-A7C01320D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7C48C-7B1E-42D6-AFFD-1DFC442550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A6A11F-D02F-40EC-A045-D08581620F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CC1968-837C-4E4A-B2AB-120E3F75A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7A4CE-F977-4680-B849-78AE5AD0B6C9}" type="datetimeFigureOut">
              <a:rPr lang="en-US" smtClean="0"/>
              <a:t>10/31/23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942123-00D6-449D-8216-02A482B00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8565EE-5B64-4788-8A2E-D91E39160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208EB-F45F-4580-A77F-863629165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908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C9FB8-6533-41D3-8BE2-422E030DD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01942A-C559-4EAC-9BA6-E5F8559FD3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9F110E-B089-4D6E-93C7-394A05BEE1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A70A03-BB25-48E8-9657-AF387DF737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92A1E3-A2FD-4BF0-AF57-98DBBAE7B8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2F0030-6530-4E53-8F95-EE57B2050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7A4CE-F977-4680-B849-78AE5AD0B6C9}" type="datetimeFigureOut">
              <a:rPr lang="en-US" smtClean="0"/>
              <a:t>10/31/23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CB5A5C-BF25-404D-A914-F6EB0324A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80C067-60AC-4A84-A37C-70032EE9D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208EB-F45F-4580-A77F-863629165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427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24F4A-5D08-4B2F-BA84-42E111057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142876-2454-46F9-8AAB-B9AA7D2C7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7A4CE-F977-4680-B849-78AE5AD0B6C9}" type="datetimeFigureOut">
              <a:rPr lang="en-US" smtClean="0"/>
              <a:t>10/31/23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7DCA1E-140B-469C-A8C2-23620BAF5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C3D5F2-EB36-481D-ACBD-D261C4B33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208EB-F45F-4580-A77F-863629165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653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EF4599-334E-46E5-B62B-B6D3F9706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7A4CE-F977-4680-B849-78AE5AD0B6C9}" type="datetimeFigureOut">
              <a:rPr lang="en-US" smtClean="0"/>
              <a:t>10/31/23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3259F3-1CE8-496C-9E67-A38A45EAA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CD3CE5-5629-4BE2-A495-87B834617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208EB-F45F-4580-A77F-863629165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953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8AE5C-C5CD-49F9-8AC6-65DA00122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8C295C-3CA3-4281-A6CA-C2C6D341A5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D45FC0-EEEB-4E89-9B3B-222AEBD0C8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BD4647-515F-4030-A1E6-F3A95147A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7A4CE-F977-4680-B849-78AE5AD0B6C9}" type="datetimeFigureOut">
              <a:rPr lang="en-US" smtClean="0"/>
              <a:t>10/31/23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5CEEA1-A53B-466A-BD86-15B016693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3CCBD0-C14F-4CDA-96D2-028E84BB0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208EB-F45F-4580-A77F-863629165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664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5A4AE-4B91-4782-B5E2-DB7259DB4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AC67ED-C3FA-40A0-A609-4C9F33ADBF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E43469-00B5-48C2-9A58-4D95891E1F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1FF64F-55D1-4833-AF35-88342F1FD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7A4CE-F977-4680-B849-78AE5AD0B6C9}" type="datetimeFigureOut">
              <a:rPr lang="en-US" smtClean="0"/>
              <a:t>10/31/23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BBFB52-A63D-4CA0-A775-E88AFB55B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5A74AD-3D3D-42CB-964A-517931F57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208EB-F45F-4580-A77F-863629165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419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073135-F025-491B-8957-1BB623214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C265BD-0312-42CA-AECA-003EB0B9B6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380733-556E-4F3E-98B3-6F9A7F6C41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D7A4CE-F977-4680-B849-78AE5AD0B6C9}" type="datetimeFigureOut">
              <a:rPr lang="en-US" smtClean="0"/>
              <a:t>10/31/23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0FE0D5-9C06-4E5C-86E5-A4C7C5E02F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8D607A-D861-48E5-9F83-255B7C3D73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C208EB-F45F-4580-A77F-863629165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494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128B1-8263-4362-A82A-C69BD59336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Competition and market definition in local markets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495C9D-95DF-4DD9-A2E1-1379370BDA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Moritz Schwarz</a:t>
            </a:r>
          </a:p>
          <a:p>
            <a:r>
              <a:rPr lang="en-GB" dirty="0">
                <a:solidFill>
                  <a:schemeClr val="bg2">
                    <a:lumMod val="75000"/>
                  </a:schemeClr>
                </a:solidFill>
              </a:rPr>
              <a:t>PhD Candidate, University of Vienna</a:t>
            </a:r>
            <a:endParaRPr lang="en-GB" sz="1200" dirty="0"/>
          </a:p>
          <a:p>
            <a:r>
              <a:rPr lang="en-GB" dirty="0">
                <a:solidFill>
                  <a:schemeClr val="bg2">
                    <a:lumMod val="75000"/>
                  </a:schemeClr>
                </a:solidFill>
              </a:rPr>
              <a:t>Masaryk University, 31 Oct 2023</a:t>
            </a:r>
          </a:p>
          <a:p>
            <a:endParaRPr lang="en-GB" sz="1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D81DEC-BA17-4C93-BB40-F177A780B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3915" y="6356350"/>
            <a:ext cx="11183816" cy="365125"/>
          </a:xfrm>
        </p:spPr>
        <p:txBody>
          <a:bodyPr/>
          <a:lstStyle/>
          <a:p>
            <a:r>
              <a:rPr lang="en-US" dirty="0"/>
              <a:t>Disclaimer: the views expressed are those of the author and cannot be regarded as stating an official position of the University of Vienna.</a:t>
            </a:r>
          </a:p>
        </p:txBody>
      </p:sp>
    </p:spTree>
    <p:extLst>
      <p:ext uri="{BB962C8B-B14F-4D97-AF65-F5344CB8AC3E}">
        <p14:creationId xmlns:p14="http://schemas.microsoft.com/office/powerpoint/2010/main" val="22178508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D6EC4-B10B-417B-8787-75A12C1BB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400" dirty="0">
                <a:latin typeface="+mj-lt"/>
              </a:rPr>
              <a:t>Example rules: d</a:t>
            </a:r>
            <a:r>
              <a:rPr lang="en-GB" dirty="0"/>
              <a:t>istance based on driving time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AFE79-5C0C-4F73-8949-CB76AD7F1E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Exact driving time depends also on speed limits and congestion</a:t>
            </a:r>
          </a:p>
          <a:p>
            <a:r>
              <a:rPr lang="en-GB" dirty="0"/>
              <a:t>Outer edges of polygon mark an </a:t>
            </a:r>
            <a:r>
              <a:rPr lang="en-GB" i="1" dirty="0"/>
              <a:t>isochrone</a:t>
            </a:r>
            <a:endParaRPr lang="en-GB" dirty="0"/>
          </a:p>
          <a:p>
            <a:r>
              <a:rPr lang="en-GB" dirty="0"/>
              <a:t>Need to reflect if other transport options are practical (walking, ship, train)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066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7D3BB-2AC2-49E6-95C2-24946B507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isochrone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E2DD549-CBE3-41B2-BF4F-6CE7743358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72959" y="1725856"/>
            <a:ext cx="624608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491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95AB7-8582-4CCB-80A2-E4118DA7B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Market definition with catchment areas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A501A6-EEE3-4550-97DE-58390709B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Firm-centric approach: two firms compete directly in the same market if and only if their catchment areas overlap.</a:t>
            </a:r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E060776-F7F8-4A6B-8C17-8D779131A993}"/>
              </a:ext>
            </a:extLst>
          </p:cNvPr>
          <p:cNvSpPr/>
          <p:nvPr/>
        </p:nvSpPr>
        <p:spPr>
          <a:xfrm>
            <a:off x="2664070" y="3512894"/>
            <a:ext cx="2848708" cy="266406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301C866-08E2-4B93-B124-5749A47260EC}"/>
              </a:ext>
            </a:extLst>
          </p:cNvPr>
          <p:cNvSpPr/>
          <p:nvPr/>
        </p:nvSpPr>
        <p:spPr>
          <a:xfrm>
            <a:off x="4589586" y="3512894"/>
            <a:ext cx="2848708" cy="266406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B793146-84C0-4BEF-BDB6-3C91CEBF5AA2}"/>
              </a:ext>
            </a:extLst>
          </p:cNvPr>
          <p:cNvSpPr txBox="1"/>
          <p:nvPr/>
        </p:nvSpPr>
        <p:spPr>
          <a:xfrm>
            <a:off x="5656385" y="3008625"/>
            <a:ext cx="1283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Firm B</a:t>
            </a:r>
            <a:endParaRPr lang="en-US" b="1" dirty="0"/>
          </a:p>
        </p:txBody>
      </p:sp>
      <p:sp>
        <p:nvSpPr>
          <p:cNvPr id="13" name="Arrow: Left-Right 12">
            <a:extLst>
              <a:ext uri="{FF2B5EF4-FFF2-40B4-BE49-F238E27FC236}">
                <a16:creationId xmlns:a16="http://schemas.microsoft.com/office/drawing/2014/main" id="{D325B6EA-2255-4AB9-8626-F61E037EF370}"/>
              </a:ext>
            </a:extLst>
          </p:cNvPr>
          <p:cNvSpPr/>
          <p:nvPr/>
        </p:nvSpPr>
        <p:spPr>
          <a:xfrm>
            <a:off x="4152014" y="4651497"/>
            <a:ext cx="1812851" cy="38686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322919-BF78-C6B1-8F64-A796B77F48E7}"/>
              </a:ext>
            </a:extLst>
          </p:cNvPr>
          <p:cNvSpPr txBox="1"/>
          <p:nvPr/>
        </p:nvSpPr>
        <p:spPr>
          <a:xfrm>
            <a:off x="3446585" y="3008625"/>
            <a:ext cx="1283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Firm A</a:t>
            </a:r>
            <a:endParaRPr lang="en-US" b="1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4ADD3AE-4016-1E82-5BA7-C30A715D725D}"/>
              </a:ext>
            </a:extLst>
          </p:cNvPr>
          <p:cNvSpPr>
            <a:spLocks noChangeAspect="1"/>
          </p:cNvSpPr>
          <p:nvPr/>
        </p:nvSpPr>
        <p:spPr>
          <a:xfrm>
            <a:off x="3956540" y="4778117"/>
            <a:ext cx="133200" cy="1336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D3C8B9B-D5DD-C46F-66F1-44D121F5BEBE}"/>
              </a:ext>
            </a:extLst>
          </p:cNvPr>
          <p:cNvSpPr>
            <a:spLocks noChangeAspect="1"/>
          </p:cNvSpPr>
          <p:nvPr/>
        </p:nvSpPr>
        <p:spPr>
          <a:xfrm>
            <a:off x="6012624" y="4778116"/>
            <a:ext cx="133200" cy="1336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3900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/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95AB7-8582-4CCB-80A2-E4118DA7B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Market definition with catchment areas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A501A6-EEE3-4550-97DE-58390709B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Chain of Substitution: Non-overlapping firms may still exert an </a:t>
            </a:r>
            <a:r>
              <a:rPr lang="en-GB" b="1" dirty="0"/>
              <a:t>indirect</a:t>
            </a:r>
            <a:r>
              <a:rPr lang="en-GB" dirty="0"/>
              <a:t> competitive </a:t>
            </a:r>
            <a:r>
              <a:rPr lang="en-GB" b="1" dirty="0"/>
              <a:t>constraint</a:t>
            </a:r>
            <a:r>
              <a:rPr lang="en-GB" dirty="0"/>
              <a:t> by directly constraining adjacent overlapping firms</a:t>
            </a:r>
            <a:br>
              <a:rPr lang="en-GB" dirty="0"/>
            </a:br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C25797E-646E-4110-8FA7-D0E27DC76967}"/>
              </a:ext>
            </a:extLst>
          </p:cNvPr>
          <p:cNvSpPr/>
          <p:nvPr/>
        </p:nvSpPr>
        <p:spPr>
          <a:xfrm>
            <a:off x="2664070" y="3512894"/>
            <a:ext cx="2848708" cy="266406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85C640E-0493-4D45-8E89-8A1F4FFA33AF}"/>
              </a:ext>
            </a:extLst>
          </p:cNvPr>
          <p:cNvSpPr/>
          <p:nvPr/>
        </p:nvSpPr>
        <p:spPr>
          <a:xfrm>
            <a:off x="4589586" y="3512894"/>
            <a:ext cx="2848708" cy="266406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8CF1AC-84B3-4D0C-8F2B-CC9C28C286B8}"/>
              </a:ext>
            </a:extLst>
          </p:cNvPr>
          <p:cNvSpPr txBox="1"/>
          <p:nvPr/>
        </p:nvSpPr>
        <p:spPr>
          <a:xfrm>
            <a:off x="3446585" y="3008625"/>
            <a:ext cx="1283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Firm A</a:t>
            </a:r>
            <a:endParaRPr 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1D341F-B255-45DE-8170-FA17A274AA0A}"/>
              </a:ext>
            </a:extLst>
          </p:cNvPr>
          <p:cNvSpPr txBox="1"/>
          <p:nvPr/>
        </p:nvSpPr>
        <p:spPr>
          <a:xfrm>
            <a:off x="5656385" y="3008625"/>
            <a:ext cx="1283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Firm B</a:t>
            </a:r>
            <a:endParaRPr lang="en-US" b="1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B2AAA59-82BF-4F63-9DC7-D389B5EEC9B5}"/>
              </a:ext>
            </a:extLst>
          </p:cNvPr>
          <p:cNvSpPr/>
          <p:nvPr/>
        </p:nvSpPr>
        <p:spPr>
          <a:xfrm>
            <a:off x="6629401" y="3526450"/>
            <a:ext cx="2848708" cy="266406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B604886-6C85-4130-9780-3176AA0B132C}"/>
              </a:ext>
            </a:extLst>
          </p:cNvPr>
          <p:cNvSpPr txBox="1"/>
          <p:nvPr/>
        </p:nvSpPr>
        <p:spPr>
          <a:xfrm>
            <a:off x="7696200" y="3022181"/>
            <a:ext cx="1283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Firm C</a:t>
            </a:r>
            <a:endParaRPr lang="en-US" b="1" dirty="0"/>
          </a:p>
        </p:txBody>
      </p:sp>
      <p:sp>
        <p:nvSpPr>
          <p:cNvPr id="11" name="Arrow: Curved Down 10">
            <a:extLst>
              <a:ext uri="{FF2B5EF4-FFF2-40B4-BE49-F238E27FC236}">
                <a16:creationId xmlns:a16="http://schemas.microsoft.com/office/drawing/2014/main" id="{0C3B899B-537F-4792-AB69-6116690A2D0A}"/>
              </a:ext>
            </a:extLst>
          </p:cNvPr>
          <p:cNvSpPr/>
          <p:nvPr/>
        </p:nvSpPr>
        <p:spPr>
          <a:xfrm flipH="1" flipV="1">
            <a:off x="4633547" y="6114439"/>
            <a:ext cx="2848709" cy="573211"/>
          </a:xfrm>
          <a:prstGeom prst="curvedDown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Arrow: Left-Right 12">
            <a:extLst>
              <a:ext uri="{FF2B5EF4-FFF2-40B4-BE49-F238E27FC236}">
                <a16:creationId xmlns:a16="http://schemas.microsoft.com/office/drawing/2014/main" id="{2998FA88-8226-3519-9428-BB87F6783D18}"/>
              </a:ext>
            </a:extLst>
          </p:cNvPr>
          <p:cNvSpPr/>
          <p:nvPr/>
        </p:nvSpPr>
        <p:spPr>
          <a:xfrm>
            <a:off x="4152014" y="4651497"/>
            <a:ext cx="1812851" cy="38686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65D31B6-371F-54BB-EEE0-A2C87450A1AB}"/>
              </a:ext>
            </a:extLst>
          </p:cNvPr>
          <p:cNvSpPr>
            <a:spLocks noChangeAspect="1"/>
          </p:cNvSpPr>
          <p:nvPr/>
        </p:nvSpPr>
        <p:spPr>
          <a:xfrm>
            <a:off x="3956540" y="4778117"/>
            <a:ext cx="133200" cy="1336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CB670DF-1DF4-5604-9DCD-D1BDF798352F}"/>
              </a:ext>
            </a:extLst>
          </p:cNvPr>
          <p:cNvSpPr>
            <a:spLocks noChangeAspect="1"/>
          </p:cNvSpPr>
          <p:nvPr/>
        </p:nvSpPr>
        <p:spPr>
          <a:xfrm>
            <a:off x="6012624" y="4778116"/>
            <a:ext cx="133200" cy="1336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Arrow: Left-Right 12">
            <a:extLst>
              <a:ext uri="{FF2B5EF4-FFF2-40B4-BE49-F238E27FC236}">
                <a16:creationId xmlns:a16="http://schemas.microsoft.com/office/drawing/2014/main" id="{6DD0FD9A-3348-A16C-1B2C-0896CB95E6EB}"/>
              </a:ext>
            </a:extLst>
          </p:cNvPr>
          <p:cNvSpPr/>
          <p:nvPr/>
        </p:nvSpPr>
        <p:spPr>
          <a:xfrm>
            <a:off x="6227137" y="4651497"/>
            <a:ext cx="1812851" cy="38686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4874703-CC0A-C04F-BFC0-CB93C2CC886F}"/>
              </a:ext>
            </a:extLst>
          </p:cNvPr>
          <p:cNvSpPr>
            <a:spLocks noChangeAspect="1"/>
          </p:cNvSpPr>
          <p:nvPr/>
        </p:nvSpPr>
        <p:spPr>
          <a:xfrm>
            <a:off x="8075078" y="4778115"/>
            <a:ext cx="133200" cy="1336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0261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726B2-27F0-4A6E-81A2-95691D6DA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Consumer-centric approach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9206AF-932A-4894-A669-8CACC3092E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Better reflects consumer choices and thus competition (home-store)</a:t>
            </a:r>
          </a:p>
          <a:p>
            <a:r>
              <a:rPr lang="en-GB" dirty="0"/>
              <a:t>In B2C markets, however, the analysis often becomes non-tractable</a:t>
            </a:r>
          </a:p>
          <a:p>
            <a:r>
              <a:rPr lang="en-GB" dirty="0"/>
              <a:t>In B2B markets when there are few buyers, but many sellers it is the opposite (firm-centric approach is not tractable)</a:t>
            </a:r>
          </a:p>
          <a:p>
            <a:endParaRPr lang="en-GB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691C84E-FDA7-4285-A686-619B9D4EA257}"/>
              </a:ext>
            </a:extLst>
          </p:cNvPr>
          <p:cNvSpPr/>
          <p:nvPr/>
        </p:nvSpPr>
        <p:spPr>
          <a:xfrm>
            <a:off x="3472961" y="4295412"/>
            <a:ext cx="2356340" cy="227244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8B12817-20CA-44BE-8F4E-D92189C4B8A6}"/>
              </a:ext>
            </a:extLst>
          </p:cNvPr>
          <p:cNvSpPr/>
          <p:nvPr/>
        </p:nvSpPr>
        <p:spPr>
          <a:xfrm>
            <a:off x="5398477" y="4295412"/>
            <a:ext cx="2356340" cy="227244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CC6B94-187E-4C7C-BF3A-D3D864BAF58E}"/>
              </a:ext>
            </a:extLst>
          </p:cNvPr>
          <p:cNvSpPr txBox="1"/>
          <p:nvPr/>
        </p:nvSpPr>
        <p:spPr>
          <a:xfrm>
            <a:off x="4120227" y="3858612"/>
            <a:ext cx="1061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Buyer A</a:t>
            </a:r>
            <a:endParaRPr 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A5837CD-2211-4F31-9D5B-22948C0C9C22}"/>
              </a:ext>
            </a:extLst>
          </p:cNvPr>
          <p:cNvSpPr txBox="1"/>
          <p:nvPr/>
        </p:nvSpPr>
        <p:spPr>
          <a:xfrm>
            <a:off x="6096000" y="3858612"/>
            <a:ext cx="1061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Buyer B</a:t>
            </a:r>
            <a:endParaRPr lang="en-US" b="1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EF23CF6-5816-A5D6-CADE-CBC6BA06F5C4}"/>
              </a:ext>
            </a:extLst>
          </p:cNvPr>
          <p:cNvSpPr>
            <a:spLocks noChangeAspect="1"/>
          </p:cNvSpPr>
          <p:nvPr/>
        </p:nvSpPr>
        <p:spPr>
          <a:xfrm>
            <a:off x="4584531" y="5364824"/>
            <a:ext cx="133200" cy="1336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45730A3-33C5-345F-CC3D-E805F59D45B6}"/>
              </a:ext>
            </a:extLst>
          </p:cNvPr>
          <p:cNvSpPr>
            <a:spLocks noChangeAspect="1"/>
          </p:cNvSpPr>
          <p:nvPr/>
        </p:nvSpPr>
        <p:spPr>
          <a:xfrm>
            <a:off x="6510047" y="5350667"/>
            <a:ext cx="133200" cy="1336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6813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0523A-F9EE-402E-83D2-5B2A971C3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Calculation of local market shares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E6F39B-0167-4EC8-9262-F26FD4D3C4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Number of Competitors.</a:t>
            </a:r>
            <a:r>
              <a:rPr lang="en-GB" dirty="0"/>
              <a:t> Count number of stores by firm in CA</a:t>
            </a:r>
          </a:p>
          <a:p>
            <a:r>
              <a:rPr lang="en-GB" b="1" dirty="0"/>
              <a:t>Turnover.</a:t>
            </a:r>
            <a:r>
              <a:rPr lang="en-GB" dirty="0"/>
              <a:t> Optimally, have turnover on store-level or at least have store characteristics. Then predict turnover for stores with missing turnover from stores with turnover from characteristics. Last resort: multiply with average firm-specific turnover</a:t>
            </a:r>
          </a:p>
          <a:p>
            <a:r>
              <a:rPr lang="en-GB" b="1" dirty="0"/>
              <a:t>Weighting</a:t>
            </a:r>
            <a:r>
              <a:rPr lang="en-GB" dirty="0"/>
              <a:t>. Can be sensible to apply weighting (e.g., quantity-area for raw wood, or brand, size, distance for supermarkets)</a:t>
            </a:r>
          </a:p>
          <a:p>
            <a:r>
              <a:rPr lang="en-GB" dirty="0"/>
              <a:t>Consider taking into account stores from </a:t>
            </a:r>
            <a:r>
              <a:rPr lang="en-GB" b="1" dirty="0"/>
              <a:t>across the border </a:t>
            </a:r>
            <a:r>
              <a:rPr lang="en-GB" dirty="0"/>
              <a:t>or </a:t>
            </a:r>
            <a:r>
              <a:rPr lang="en-GB" b="1" dirty="0"/>
              <a:t>online retailers </a:t>
            </a:r>
            <a:r>
              <a:rPr lang="en-GB" dirty="0"/>
              <a:t>(at least in the competitive assessment)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894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355EA-F5BD-492B-8FCE-91D0FD762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Special case: cities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27FED-7AD7-497A-90AF-F4F76D06F3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For some goods, many CAs overlap, especially in cities</a:t>
            </a:r>
          </a:p>
          <a:p>
            <a:r>
              <a:rPr lang="en-GB" dirty="0"/>
              <a:t>Competition authorities have thus in the past considered regarding the area of a city (and potentially its suburban areas) as a single market</a:t>
            </a:r>
          </a:p>
          <a:p>
            <a:r>
              <a:rPr lang="en-GB" dirty="0"/>
              <a:t>Idea: consumer moves through the city weekly so she might consider buying in stores that are further away from her home too (e.g., those close to her office) </a:t>
            </a:r>
          </a:p>
          <a:p>
            <a:r>
              <a:rPr lang="en-GB" dirty="0"/>
              <a:t>Clustering of largely overlapping CAs can make sense outside of cities too, when it does not materially change the conclusion but simplifies the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8036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B8168-FC96-E690-B567-AFE99EC3D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Special case: other important routes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02169-95ED-4C15-3E86-6A7EAEC9BB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 some local markets (e.g., gas stations), a segment of consumers moves along certain routes (like highways)</a:t>
            </a:r>
          </a:p>
          <a:p>
            <a:r>
              <a:rPr lang="en-GB" dirty="0"/>
              <a:t>(Delta)MS in sequence of competitors can be higher than with CA</a:t>
            </a:r>
          </a:p>
          <a:p>
            <a:pPr lvl="1"/>
            <a:r>
              <a:rPr lang="en-GB" dirty="0"/>
              <a:t>Subcase 1: only firm in CA </a:t>
            </a:r>
            <a:r>
              <a:rPr lang="en-GB" dirty="0">
                <a:sym typeface="Wingdings" panose="05000000000000000000" pitchFamily="2" charset="2"/>
              </a:rPr>
              <a:t> no delta</a:t>
            </a:r>
          </a:p>
          <a:p>
            <a:pPr lvl="1"/>
            <a:r>
              <a:rPr lang="en-US" dirty="0"/>
              <a:t>Subcase 2: several firms in CA, but some are unintuitive to reach (e.g., other side of highway) consumer may not view them as substitutes</a:t>
            </a:r>
            <a:br>
              <a:rPr lang="en-US" dirty="0"/>
            </a:br>
            <a:r>
              <a:rPr lang="en-US" dirty="0">
                <a:sym typeface="Wingdings" panose="05000000000000000000" pitchFamily="2" charset="2"/>
              </a:rPr>
              <a:t>can underestimate market share of parties</a:t>
            </a:r>
          </a:p>
          <a:p>
            <a:pPr marL="457200" lvl="1" indent="0">
              <a:buNone/>
            </a:pPr>
            <a:r>
              <a:rPr lang="en-US" dirty="0">
                <a:sym typeface="Wingdings" panose="05000000000000000000" pitchFamily="2" charset="2"/>
              </a:rPr>
              <a:t>In either case analyzing the local market in the order the consumer becomes aware of stores is more realistic (compare Google search results!)</a:t>
            </a:r>
          </a:p>
        </p:txBody>
      </p:sp>
    </p:spTree>
    <p:extLst>
      <p:ext uri="{BB962C8B-B14F-4D97-AF65-F5344CB8AC3E}">
        <p14:creationId xmlns:p14="http://schemas.microsoft.com/office/powerpoint/2010/main" val="2385779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61C93-D8BC-4C8B-922A-7818ABE19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Market definition: Implementation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A913C1-E049-4D81-A50F-5A28F5586B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Data</a:t>
            </a:r>
          </a:p>
          <a:p>
            <a:pPr lvl="1"/>
            <a:r>
              <a:rPr lang="en-GB" dirty="0"/>
              <a:t>Geodata (coordinates of stores, shapefiles of regions, </a:t>
            </a:r>
            <a:br>
              <a:rPr lang="en-GB" dirty="0"/>
            </a:br>
            <a:r>
              <a:rPr lang="en-GB" dirty="0"/>
              <a:t>geodatabase of roads and speed limits)</a:t>
            </a:r>
          </a:p>
          <a:p>
            <a:pPr lvl="1"/>
            <a:r>
              <a:rPr lang="en-GB" dirty="0"/>
              <a:t>Store characteristics (brand, product offering, capacity,</a:t>
            </a:r>
            <a:br>
              <a:rPr lang="en-GB" dirty="0"/>
            </a:br>
            <a:r>
              <a:rPr lang="en-GB" dirty="0"/>
              <a:t>quantities, turnover)</a:t>
            </a:r>
          </a:p>
          <a:p>
            <a:pPr lvl="1"/>
            <a:r>
              <a:rPr lang="en-GB" dirty="0"/>
              <a:t>Costumer surveys or industry data on radius, i.e.,</a:t>
            </a:r>
            <a:br>
              <a:rPr lang="en-GB" dirty="0"/>
            </a:br>
            <a:r>
              <a:rPr lang="en-GB" dirty="0"/>
              <a:t>km distance or minutes of travelling time</a:t>
            </a:r>
          </a:p>
          <a:p>
            <a:pPr lvl="1"/>
            <a:r>
              <a:rPr lang="en-GB" dirty="0"/>
              <a:t>(Population density, supply data, satellite pictures</a:t>
            </a:r>
            <a:br>
              <a:rPr lang="en-GB" dirty="0"/>
            </a:br>
            <a:r>
              <a:rPr lang="en-GB" dirty="0"/>
              <a:t>on natural resources)</a:t>
            </a:r>
          </a:p>
          <a:p>
            <a:r>
              <a:rPr lang="en-GB" dirty="0"/>
              <a:t>Geo-software and programming languages</a:t>
            </a:r>
          </a:p>
          <a:p>
            <a:pPr lvl="1"/>
            <a:r>
              <a:rPr lang="en-GB" dirty="0"/>
              <a:t>E.g., ArcGis, Geopandas, Power BI, Stata, R</a:t>
            </a:r>
          </a:p>
          <a:p>
            <a:r>
              <a:rPr lang="en-GB" dirty="0"/>
              <a:t>Robustness checks (radius, weighting, etc.)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7F8B6A03-3421-4A4A-B483-9751BF26A2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1753" y="2715419"/>
            <a:ext cx="2524125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714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40788-C4F1-4A4F-AD22-A1D97181C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Competitive Assessment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1F355-5A79-4829-975F-E386E3F5E6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b="1" dirty="0"/>
              <a:t>Unilateral effects</a:t>
            </a:r>
          </a:p>
          <a:p>
            <a:pPr lvl="1"/>
            <a:r>
              <a:rPr lang="en-GB" b="1" dirty="0"/>
              <a:t>Overlap analysis. </a:t>
            </a:r>
            <a:r>
              <a:rPr lang="en-GB" dirty="0"/>
              <a:t>Market share or HHI analysis (level and increment)</a:t>
            </a:r>
          </a:p>
          <a:p>
            <a:pPr lvl="1"/>
            <a:r>
              <a:rPr lang="en-GB" b="1" dirty="0">
                <a:sym typeface="Wingdings" panose="05000000000000000000" pitchFamily="2" charset="2"/>
              </a:rPr>
              <a:t>Chain of Substitution</a:t>
            </a:r>
            <a:r>
              <a:rPr lang="en-GB" dirty="0">
                <a:sym typeface="Wingdings" panose="05000000000000000000" pitchFamily="2" charset="2"/>
              </a:rPr>
              <a:t>. Non-overlapping firms might still exert indirect competitive constraints. Different for different pairs of </a:t>
            </a:r>
            <a:r>
              <a:rPr lang="en-GB" dirty="0"/>
              <a:t>firms (non-transitivity)</a:t>
            </a:r>
          </a:p>
          <a:p>
            <a:pPr lvl="1"/>
            <a:r>
              <a:rPr lang="en-GB" dirty="0"/>
              <a:t>Define thresholds for critical areas (e.g., market share&gt;40%, delta&gt;20%-points)</a:t>
            </a:r>
            <a:br>
              <a:rPr lang="en-GB" dirty="0"/>
            </a:br>
            <a:r>
              <a:rPr lang="en-US" dirty="0"/>
              <a:t>Remedy: merging parties offer divestment of stores in critical areas</a:t>
            </a:r>
          </a:p>
          <a:p>
            <a:pPr lvl="1"/>
            <a:r>
              <a:rPr lang="en-GB" dirty="0"/>
              <a:t>Analysis of important routes</a:t>
            </a:r>
          </a:p>
          <a:p>
            <a:r>
              <a:rPr lang="en-GB" b="1" dirty="0"/>
              <a:t>Coordinated effects</a:t>
            </a:r>
          </a:p>
          <a:p>
            <a:pPr lvl="1"/>
            <a:r>
              <a:rPr lang="en-GB" dirty="0"/>
              <a:t>Price ranking</a:t>
            </a:r>
          </a:p>
          <a:p>
            <a:pPr lvl="1"/>
            <a:r>
              <a:rPr lang="en-GB" dirty="0"/>
              <a:t>Price cycles</a:t>
            </a:r>
          </a:p>
          <a:p>
            <a:pPr lvl="1"/>
            <a:r>
              <a:rPr lang="en-GB" dirty="0"/>
              <a:t>Timing of price changes (propagation: price leadership, reactions, etc.)</a:t>
            </a:r>
          </a:p>
          <a:p>
            <a:pPr lvl="1"/>
            <a:r>
              <a:rPr lang="en-GB" dirty="0"/>
              <a:t>Prevalence of the same set of competitors across CAs</a:t>
            </a:r>
          </a:p>
          <a:p>
            <a:r>
              <a:rPr lang="en-GB" dirty="0"/>
              <a:t>Implicit assumption so far: degree of product differentiation other than space is limited, uniform transport cost (can be incorporated with surveys, though)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14197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03D97-000E-4189-84E5-44C571691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Definition: antitrust market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2DB68-BB7D-4F97-8F36-7E462A2A97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Competition economists are usually interested in </a:t>
            </a:r>
            <a:r>
              <a:rPr lang="en-GB" i="1" dirty="0"/>
              <a:t>antitrust markets </a:t>
            </a:r>
            <a:r>
              <a:rPr lang="en-GB" dirty="0"/>
              <a:t>and consider two dimensions</a:t>
            </a:r>
          </a:p>
          <a:p>
            <a:pPr lvl="1"/>
            <a:r>
              <a:rPr lang="en-GB" dirty="0"/>
              <a:t>Product market</a:t>
            </a:r>
          </a:p>
          <a:p>
            <a:pPr lvl="1"/>
            <a:r>
              <a:rPr lang="en-GB" dirty="0"/>
              <a:t>Geographic market</a:t>
            </a:r>
          </a:p>
          <a:p>
            <a:r>
              <a:rPr lang="en-GB" i="1" dirty="0"/>
              <a:t>SSNIP test </a:t>
            </a:r>
            <a:r>
              <a:rPr lang="en-GB" dirty="0"/>
              <a:t>finds an antitrust market if a hypothetical price increase of 5-10% is profitable for a given set of products and geographical area</a:t>
            </a:r>
          </a:p>
          <a:p>
            <a:r>
              <a:rPr lang="en-GB" dirty="0"/>
              <a:t>Conceptually, start with narrowest market definition and if SSNIP is not profitable increase set of products and geographical area until it is</a:t>
            </a:r>
          </a:p>
          <a:p>
            <a:r>
              <a:rPr lang="en-GB" dirty="0"/>
              <a:t>In practice, case law or other tools are used more often than SSNIP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708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AAC7D-6A16-4FA7-B318-B8A94A542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Case study: EG-OMV (cleared with remedies)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FF5929A-80A0-8A27-16EE-DA49163BDA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Case </a:t>
            </a:r>
            <a:r>
              <a:rPr lang="en-US" dirty="0"/>
              <a:t>B8-77/21</a:t>
            </a:r>
            <a:r>
              <a:rPr lang="en-GB" dirty="0"/>
              <a:t> in front of German competition authority (</a:t>
            </a:r>
            <a:r>
              <a:rPr lang="en-GB" dirty="0" err="1"/>
              <a:t>BKartA</a:t>
            </a:r>
            <a:r>
              <a:rPr lang="en-GB" dirty="0"/>
              <a:t>)</a:t>
            </a:r>
          </a:p>
          <a:p>
            <a:r>
              <a:rPr lang="en-GB" dirty="0"/>
              <a:t>Market for retail of fuel (gas stations)</a:t>
            </a:r>
          </a:p>
          <a:p>
            <a:r>
              <a:rPr lang="en-GB" dirty="0"/>
              <a:t>Local market analysis identified several “critical areas”</a:t>
            </a:r>
          </a:p>
          <a:p>
            <a:r>
              <a:rPr lang="en-GB" dirty="0">
                <a:sym typeface="Wingdings" panose="05000000000000000000" pitchFamily="2" charset="2"/>
              </a:rPr>
              <a:t>Merging parties submitted remedy to divest stations in critical areas</a:t>
            </a:r>
          </a:p>
        </p:txBody>
      </p:sp>
    </p:spTree>
    <p:extLst>
      <p:ext uri="{BB962C8B-B14F-4D97-AF65-F5344CB8AC3E}">
        <p14:creationId xmlns:p14="http://schemas.microsoft.com/office/powerpoint/2010/main" val="1673638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B8AB9-D784-9397-5117-348E41562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EG-OMV: radius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A65BE3F-D4E2-A12B-A06F-B3880B81B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err="1"/>
              <a:t>BKartA’s</a:t>
            </a:r>
            <a:r>
              <a:rPr lang="en-GB" dirty="0"/>
              <a:t> approach to choosing a radius:</a:t>
            </a:r>
          </a:p>
          <a:p>
            <a:pPr lvl="1"/>
            <a:r>
              <a:rPr lang="en-GB" dirty="0"/>
              <a:t>Collect customer data (from loyalty cards, also non-merging competitors)</a:t>
            </a:r>
          </a:p>
          <a:p>
            <a:pPr lvl="1"/>
            <a:r>
              <a:rPr lang="en-GB" dirty="0"/>
              <a:t>take all zip codes of customers of the station</a:t>
            </a:r>
          </a:p>
          <a:p>
            <a:pPr lvl="1"/>
            <a:r>
              <a:rPr lang="en-GB" dirty="0"/>
              <a:t>Calculate distance between station and population-</a:t>
            </a:r>
            <a:r>
              <a:rPr lang="en-GB" dirty="0" err="1"/>
              <a:t>center</a:t>
            </a:r>
            <a:r>
              <a:rPr lang="en-GB" dirty="0"/>
              <a:t> of zip code</a:t>
            </a:r>
          </a:p>
          <a:p>
            <a:pPr lvl="1"/>
            <a:r>
              <a:rPr lang="en-GB" dirty="0"/>
              <a:t>Order zip codes by driving time and calculate cumulative turnover shares</a:t>
            </a:r>
          </a:p>
          <a:p>
            <a:pPr lvl="1"/>
            <a:r>
              <a:rPr lang="en-GB" dirty="0"/>
              <a:t>Average over all stations, result (p. 35 of decision):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r>
              <a:rPr lang="en-GB" dirty="0"/>
              <a:t>Final choice of (uniform) radius for comp assessment: 20, 30min driving time</a:t>
            </a:r>
          </a:p>
          <a:p>
            <a:pPr lvl="1"/>
            <a:r>
              <a:rPr lang="en-GB" dirty="0"/>
              <a:t>Remark: stations across the border were not considered</a:t>
            </a:r>
          </a:p>
          <a:p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5421BB7-E857-B67E-77BE-74B9696D04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7488" y="4001294"/>
            <a:ext cx="6908580" cy="1133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609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AAC7D-6A16-4FA7-B318-B8A94A542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EG-OMV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9D298AB-3FB8-08A1-3873-16114D35CF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48868" y="2087602"/>
            <a:ext cx="6088545" cy="414549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2467EBA-FB2E-A2F5-686E-8A0E249E0F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380" y="2397046"/>
            <a:ext cx="4761736" cy="3713238"/>
          </a:xfrm>
          <a:prstGeom prst="rect">
            <a:avLst/>
          </a:prstGeom>
        </p:spPr>
      </p:pic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6005418C-A79E-7707-6C97-DF05A4FFAA13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Example critical area: Bodensee</a:t>
            </a:r>
          </a:p>
        </p:txBody>
      </p:sp>
    </p:spTree>
    <p:extLst>
      <p:ext uri="{BB962C8B-B14F-4D97-AF65-F5344CB8AC3E}">
        <p14:creationId xmlns:p14="http://schemas.microsoft.com/office/powerpoint/2010/main" val="7620814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12F85-C5A2-A943-4DF2-127E4AED1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Case Study: Sainsbury’s-Asda (blocked)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CDE98C-8A6C-D6E2-073E-B69DB8E418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0084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Case in front of UK comp authority (CMA)</a:t>
            </a:r>
          </a:p>
          <a:p>
            <a:r>
              <a:rPr lang="en-US" i="1" dirty="0"/>
              <a:t>Top</a:t>
            </a:r>
            <a:r>
              <a:rPr lang="en-US" dirty="0"/>
              <a:t> 5 </a:t>
            </a:r>
            <a:r>
              <a:rPr lang="en-US" i="1" dirty="0"/>
              <a:t>UK Retailers</a:t>
            </a:r>
            <a:r>
              <a:rPr lang="en-US" dirty="0"/>
              <a:t> ; 1. Tesco. £53.2bn ; </a:t>
            </a:r>
            <a:r>
              <a:rPr lang="en-US" b="1" dirty="0"/>
              <a:t>2. Sainsbury's</a:t>
            </a:r>
            <a:r>
              <a:rPr lang="en-US" dirty="0"/>
              <a:t>. £29.0bn ; </a:t>
            </a:r>
            <a:r>
              <a:rPr lang="en-US" b="1" dirty="0"/>
              <a:t>3. Asda. £22.8bn</a:t>
            </a:r>
            <a:r>
              <a:rPr lang="en-US" dirty="0"/>
              <a:t> ; 4. Amazon. £19.4bn ; 5. Morrisons. £17.6bn</a:t>
            </a:r>
          </a:p>
          <a:p>
            <a:r>
              <a:rPr lang="en-US" dirty="0"/>
              <a:t>537 critical stores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CMA found only remedy was to prohibit merger</a:t>
            </a:r>
          </a:p>
          <a:p>
            <a:r>
              <a:rPr lang="en-US" dirty="0"/>
              <a:t>The CMA’s analysis of local markets included</a:t>
            </a:r>
          </a:p>
          <a:p>
            <a:pPr lvl="1"/>
            <a:r>
              <a:rPr lang="en-US" dirty="0"/>
              <a:t>CA’s weighted by product differentiation, size, distance (from store exit survey)</a:t>
            </a:r>
          </a:p>
          <a:p>
            <a:pPr lvl="1"/>
            <a:r>
              <a:rPr lang="en-US" dirty="0"/>
              <a:t> ‘out-of-market constraints’, stores located further away, online delivered groceries, non-supermarket retailers</a:t>
            </a:r>
          </a:p>
          <a:p>
            <a:pPr lvl="1"/>
            <a:r>
              <a:rPr lang="en-US" dirty="0"/>
              <a:t>GUPPIs by store</a:t>
            </a:r>
          </a:p>
        </p:txBody>
      </p:sp>
    </p:spTree>
    <p:extLst>
      <p:ext uri="{BB962C8B-B14F-4D97-AF65-F5344CB8AC3E}">
        <p14:creationId xmlns:p14="http://schemas.microsoft.com/office/powerpoint/2010/main" val="3757725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F3C01-AFF3-DF39-B3B5-CB25C8066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Sainsbury’s-Asda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0B795-8A31-8C31-97E6-ACC0A4FADD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CMA analysis of the relationship between distance and diversion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506297-E3DC-198A-A73C-95C23972AA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3355" y="2470849"/>
            <a:ext cx="5325289" cy="4090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3144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12F85-C5A2-A943-4DF2-127E4AED1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Sainsbury’s-Asda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20A843B-3F2A-B153-B6CF-121749050D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0759" y="2358339"/>
            <a:ext cx="4774324" cy="3854343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D195807-3DE2-C9B0-9084-0BFB1CED13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3066" y="2282296"/>
            <a:ext cx="4809615" cy="3894667"/>
          </a:xfrm>
          <a:prstGeom prst="rect">
            <a:avLst/>
          </a:prstGeom>
        </p:spPr>
      </p:pic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E69F1D3E-9009-1D93-0404-156500C7DEC1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The CMA’s approach to weighted CAs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1133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F7511-8C68-2E2E-FDF9-C93B4AC2F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few academic 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E288C9-051D-42C6-28EA-794BCBD2E7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Pennerstorfer</a:t>
            </a:r>
            <a:r>
              <a:rPr lang="en-GB" dirty="0"/>
              <a:t>, D., &amp; </a:t>
            </a:r>
            <a:r>
              <a:rPr lang="en-GB" dirty="0" err="1"/>
              <a:t>Yontcheva</a:t>
            </a:r>
            <a:r>
              <a:rPr lang="en-GB" dirty="0"/>
              <a:t>, B. (2021). Local market definition in competition analysis: An application to entry models. Economics Letters, 198, 109678.</a:t>
            </a:r>
          </a:p>
          <a:p>
            <a:r>
              <a:rPr lang="en-GB" dirty="0" err="1">
                <a:effectLst/>
              </a:rPr>
              <a:t>Verboven</a:t>
            </a:r>
            <a:r>
              <a:rPr lang="en-GB" dirty="0">
                <a:effectLst/>
              </a:rPr>
              <a:t>, Frank, and </a:t>
            </a:r>
            <a:r>
              <a:rPr lang="en-GB" dirty="0" err="1">
                <a:effectLst/>
              </a:rPr>
              <a:t>Biliana</a:t>
            </a:r>
            <a:r>
              <a:rPr lang="en-GB" dirty="0">
                <a:effectLst/>
              </a:rPr>
              <a:t> </a:t>
            </a:r>
            <a:r>
              <a:rPr lang="en-GB" dirty="0" err="1">
                <a:effectLst/>
              </a:rPr>
              <a:t>Yontcheva</a:t>
            </a:r>
            <a:r>
              <a:rPr lang="en-GB" dirty="0">
                <a:effectLst/>
              </a:rPr>
              <a:t>, “Private Monopoly and Restricted Entry - Evidence from the Notary Profession,” CEPR Discussion Paper No. DP17367, 2022.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04694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BC980-9519-4C44-8B10-A4DA4C781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Definition: local market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F99C1-F066-473B-B584-7B9821337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Can think of a </a:t>
            </a:r>
            <a:r>
              <a:rPr lang="en-GB" i="1" dirty="0"/>
              <a:t>local market</a:t>
            </a:r>
            <a:r>
              <a:rPr lang="en-GB" dirty="0"/>
              <a:t> as a geographical area where a SSNIP starting from a minimal area is “quickly” profitable</a:t>
            </a:r>
          </a:p>
          <a:p>
            <a:r>
              <a:rPr lang="en-GB" dirty="0"/>
              <a:t>“Space matters” in local markets, i.e., actually limits exchange</a:t>
            </a:r>
          </a:p>
          <a:p>
            <a:r>
              <a:rPr lang="en-GB" dirty="0"/>
              <a:t>Compare with early spatial models: Von </a:t>
            </a:r>
            <a:r>
              <a:rPr lang="en-GB" dirty="0" err="1"/>
              <a:t>Thünen</a:t>
            </a:r>
            <a:r>
              <a:rPr lang="en-GB" dirty="0"/>
              <a:t>, Hotelling, Salop</a:t>
            </a:r>
          </a:p>
          <a:p>
            <a:endParaRPr lang="en-GB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828D623F-C7D5-4485-A304-E6B9B64B8A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3694" y="4387361"/>
            <a:ext cx="4624611" cy="2105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752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D1DE1-C769-4D61-ACE8-282EDA951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engage in local market analysis?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085BEB-2C61-459C-A78F-0BA5FF4441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Many markets are local markets</a:t>
            </a:r>
          </a:p>
          <a:p>
            <a:pPr lvl="1"/>
            <a:r>
              <a:rPr lang="en-GB" dirty="0"/>
              <a:t>raw materials: raw wood, cement</a:t>
            </a:r>
          </a:p>
          <a:p>
            <a:pPr lvl="1"/>
            <a:r>
              <a:rPr lang="en-GB" dirty="0"/>
              <a:t>daily needs: gas stations, groceries, ATMs, (lawyers...)</a:t>
            </a:r>
          </a:p>
          <a:p>
            <a:r>
              <a:rPr lang="en-GB" dirty="0"/>
              <a:t>In recent years, many mergers involving local markets</a:t>
            </a:r>
          </a:p>
          <a:p>
            <a:r>
              <a:rPr lang="en-GB" dirty="0"/>
              <a:t>Firms and competition authorities need precise economic analysis to assess </a:t>
            </a:r>
            <a:r>
              <a:rPr lang="en-GB" dirty="0">
                <a:sym typeface="Wingdings" panose="05000000000000000000" pitchFamily="2" charset="2"/>
              </a:rPr>
              <a:t>competition in local markets</a:t>
            </a:r>
          </a:p>
          <a:p>
            <a:r>
              <a:rPr lang="en-GB" dirty="0">
                <a:sym typeface="Wingdings" panose="05000000000000000000" pitchFamily="2" charset="2"/>
              </a:rPr>
              <a:t>Top-down (say national) analysis too imprecise, risk of false negatives</a:t>
            </a:r>
          </a:p>
          <a:p>
            <a:r>
              <a:rPr lang="en-GB" dirty="0">
                <a:sym typeface="Wingdings" panose="05000000000000000000" pitchFamily="2" charset="2"/>
              </a:rPr>
              <a:t>Parameters of competition partly local, so assessment and </a:t>
            </a:r>
            <a:r>
              <a:rPr lang="en-GB" b="1" dirty="0">
                <a:sym typeface="Wingdings" panose="05000000000000000000" pitchFamily="2" charset="2"/>
              </a:rPr>
              <a:t>remedies </a:t>
            </a:r>
            <a:r>
              <a:rPr lang="en-GB" dirty="0">
                <a:sym typeface="Wingdings" panose="05000000000000000000" pitchFamily="2" charset="2"/>
              </a:rPr>
              <a:t>can be location-specific</a:t>
            </a:r>
          </a:p>
        </p:txBody>
      </p:sp>
    </p:spTree>
    <p:extLst>
      <p:ext uri="{BB962C8B-B14F-4D97-AF65-F5344CB8AC3E}">
        <p14:creationId xmlns:p14="http://schemas.microsoft.com/office/powerpoint/2010/main" val="2481344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2596B-FF6C-490B-A13A-258D28F3F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economics of local markets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86317-671F-460D-A371-ADEBC37FC7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378" y="1831803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When does space matter?</a:t>
            </a:r>
          </a:p>
          <a:p>
            <a:r>
              <a:rPr lang="en-GB" dirty="0"/>
              <a:t>Demand:</a:t>
            </a:r>
          </a:p>
          <a:p>
            <a:pPr lvl="1"/>
            <a:r>
              <a:rPr lang="en-GB" dirty="0"/>
              <a:t>Space differentiates products (expect price &gt; marginal cost in oligopoly)</a:t>
            </a:r>
          </a:p>
          <a:p>
            <a:pPr lvl="1"/>
            <a:r>
              <a:rPr lang="en-GB" dirty="0"/>
              <a:t>Total transport cost is large compared to consumers’ willingness to pay</a:t>
            </a:r>
          </a:p>
          <a:p>
            <a:pPr lvl="1"/>
            <a:r>
              <a:rPr lang="en-GB" dirty="0" err="1"/>
              <a:t>Avg</a:t>
            </a:r>
            <a:r>
              <a:rPr lang="en-GB" dirty="0"/>
              <a:t> transport cost: opportunity cost of time, taste for travelling, costs like gas</a:t>
            </a:r>
          </a:p>
          <a:p>
            <a:r>
              <a:rPr lang="en-GB" dirty="0"/>
              <a:t>Supply:</a:t>
            </a:r>
          </a:p>
          <a:p>
            <a:pPr lvl="1"/>
            <a:r>
              <a:rPr lang="en-GB" dirty="0"/>
              <a:t>Space or regulation limit firm entry (friction generating oligopoly)</a:t>
            </a:r>
          </a:p>
          <a:p>
            <a:pPr lvl="1"/>
            <a:r>
              <a:rPr lang="en-GB" dirty="0"/>
              <a:t>Product can only be transported to a limited extent</a:t>
            </a:r>
            <a:endParaRPr lang="en-GB" dirty="0">
              <a:sym typeface="Wingdings" panose="05000000000000000000" pitchFamily="2" charset="2"/>
            </a:endParaRPr>
          </a:p>
          <a:p>
            <a:r>
              <a:rPr lang="en-GB" dirty="0"/>
              <a:t>Main analytical tool for local market definition: </a:t>
            </a:r>
            <a:r>
              <a:rPr lang="en-GB" i="1" dirty="0"/>
              <a:t>catchment area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22268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7A89B-C1AB-43DE-B141-BE47D521C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Definition: catchment area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52C223-D7D5-4CA7-B440-D84E8071CB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A </a:t>
            </a:r>
            <a:r>
              <a:rPr lang="en-GB" i="1" dirty="0"/>
              <a:t>catchment area </a:t>
            </a:r>
            <a:r>
              <a:rPr lang="en-GB" dirty="0"/>
              <a:t>(CA)</a:t>
            </a:r>
            <a:r>
              <a:rPr lang="en-GB" i="1" dirty="0"/>
              <a:t> </a:t>
            </a:r>
            <a:r>
              <a:rPr lang="en-GB" dirty="0"/>
              <a:t>is a polygon drawn on the map such that its area includes all points “relevant” to a given location or starting point</a:t>
            </a:r>
          </a:p>
          <a:p>
            <a:r>
              <a:rPr lang="en-GB" dirty="0"/>
              <a:t>In economics, “relevance” is based on exchange of goods and services</a:t>
            </a:r>
          </a:p>
          <a:p>
            <a:r>
              <a:rPr lang="en-GB" dirty="0"/>
              <a:t>Starting point</a:t>
            </a:r>
          </a:p>
          <a:p>
            <a:pPr lvl="1"/>
            <a:r>
              <a:rPr lang="en-GB" dirty="0"/>
              <a:t>Firm-centric approach</a:t>
            </a:r>
          </a:p>
          <a:p>
            <a:pPr lvl="1"/>
            <a:r>
              <a:rPr lang="en-GB" dirty="0"/>
              <a:t>Customer-centric approach</a:t>
            </a:r>
          </a:p>
          <a:p>
            <a:r>
              <a:rPr lang="en-GB" dirty="0"/>
              <a:t>Usually, a </a:t>
            </a:r>
            <a:r>
              <a:rPr lang="en-GB" b="1" dirty="0"/>
              <a:t>simple rule </a:t>
            </a:r>
            <a:r>
              <a:rPr lang="en-GB" dirty="0"/>
              <a:t>is used for drawing catchment areas around starting points</a:t>
            </a:r>
          </a:p>
          <a:p>
            <a:r>
              <a:rPr lang="en-GB" dirty="0"/>
              <a:t>Clustering-approaches also exist, but less common in practice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077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C5000-642A-4EEE-97F9-ACCC0A50D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/>
            <a:r>
              <a:rPr lang="en-GB" sz="4400" dirty="0">
                <a:latin typeface="+mj-lt"/>
              </a:rPr>
              <a:t>Example rule: regions</a:t>
            </a:r>
            <a:endParaRPr lang="en-US" sz="4400" dirty="0">
              <a:latin typeface="+mj-lt"/>
            </a:endParaRP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FA12B7ED-72E5-419D-B683-A4768E594D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Administrative boundaries</a:t>
            </a:r>
          </a:p>
          <a:p>
            <a:r>
              <a:rPr lang="en-GB" dirty="0"/>
              <a:t>Similar and often more easily available: NUTS regions</a:t>
            </a:r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34CB0350-70B3-411C-B148-5B1F35ADA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https://ec.europa.eu/eurostat/documents/3859598/10967554/KS-GQ-20-092-EN-N.pdf/9d57ae79-3ee7-3c14-da3e-34726da385cf?t=1591285035000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E70B8C0-917A-47ED-A0DC-02CE57E481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429000"/>
            <a:ext cx="7154273" cy="194337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E24CAB3-81FC-479C-883A-2FF297C3FB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3152" y="3073254"/>
            <a:ext cx="3300874" cy="2791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614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7" grpId="0" build="p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2A80C-BB16-4349-8A80-D4B480653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400" dirty="0">
                <a:latin typeface="+mj-lt"/>
              </a:rPr>
              <a:t>Example rule: d</a:t>
            </a:r>
            <a:r>
              <a:rPr lang="en-GB" dirty="0"/>
              <a:t>istance as the crow flies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9C6387-3F57-446C-8F04-F0E1B61C58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Usually, consumers do not stop buying at administrative boundaries</a:t>
            </a:r>
          </a:p>
          <a:p>
            <a:r>
              <a:rPr lang="en-GB" dirty="0"/>
              <a:t>Outer edges of polygon mark </a:t>
            </a:r>
            <a:r>
              <a:rPr lang="en-GB" i="1" dirty="0" err="1"/>
              <a:t>isodistance</a:t>
            </a:r>
            <a:endParaRPr lang="en-GB" i="1" dirty="0"/>
          </a:p>
          <a:p>
            <a:r>
              <a:rPr lang="en-GB" dirty="0"/>
              <a:t>Starting point + chosen radius</a:t>
            </a:r>
            <a:br>
              <a:rPr lang="en-GB" dirty="0"/>
            </a:b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840E937-1661-4D8F-A01A-236089A306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3116" y="3429000"/>
            <a:ext cx="5565767" cy="3222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520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6382A-F8A8-42F7-BA3E-690E2FB0A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400" dirty="0">
                <a:latin typeface="+mj-lt"/>
              </a:rPr>
              <a:t>Example rule: d</a:t>
            </a:r>
            <a:r>
              <a:rPr lang="en-GB" dirty="0"/>
              <a:t>istance based on surrounding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D8FFE6-9761-4403-B12B-EA6D3C32CF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Distance taking into account streets, rivers, mountains etc.</a:t>
            </a:r>
          </a:p>
          <a:p>
            <a:r>
              <a:rPr lang="en-GB" dirty="0"/>
              <a:t>Reasonable approximation of driving time may be possible</a:t>
            </a:r>
          </a:p>
          <a:p>
            <a:r>
              <a:rPr lang="en-GB" dirty="0"/>
              <a:t>Still, CAs based on actual driving time are more precise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br>
              <a:rPr lang="en-GB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486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2487</TotalTime>
  <Words>1568</Words>
  <Application>Microsoft Macintosh PowerPoint</Application>
  <PresentationFormat>Widescreen</PresentationFormat>
  <Paragraphs>147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 Theme</vt:lpstr>
      <vt:lpstr>Competition and market definition in local markets</vt:lpstr>
      <vt:lpstr>Definition: antitrust market</vt:lpstr>
      <vt:lpstr>Definition: local market</vt:lpstr>
      <vt:lpstr>Why engage in local market analysis?</vt:lpstr>
      <vt:lpstr>The economics of local markets</vt:lpstr>
      <vt:lpstr>Definition: catchment area</vt:lpstr>
      <vt:lpstr>Example rule: regions</vt:lpstr>
      <vt:lpstr>Example rule: distance as the crow flies</vt:lpstr>
      <vt:lpstr>Example rule: distance based on surrounding</vt:lpstr>
      <vt:lpstr>Example rules: distance based on driving time</vt:lpstr>
      <vt:lpstr>Example isochrone</vt:lpstr>
      <vt:lpstr>Market definition with catchment areas</vt:lpstr>
      <vt:lpstr>Market definition with catchment areas</vt:lpstr>
      <vt:lpstr>Consumer-centric approach</vt:lpstr>
      <vt:lpstr>Calculation of local market shares</vt:lpstr>
      <vt:lpstr>Special case: cities</vt:lpstr>
      <vt:lpstr>Special case: other important routes</vt:lpstr>
      <vt:lpstr>Market definition: Implementation </vt:lpstr>
      <vt:lpstr>Competitive Assessment</vt:lpstr>
      <vt:lpstr>Case study: EG-OMV (cleared with remedies)</vt:lpstr>
      <vt:lpstr>EG-OMV: radius</vt:lpstr>
      <vt:lpstr>EG-OMV</vt:lpstr>
      <vt:lpstr>Case Study: Sainsbury’s-Asda (blocked)</vt:lpstr>
      <vt:lpstr>Sainsbury’s-Asda</vt:lpstr>
      <vt:lpstr>Sainsbury’s-Asda</vt:lpstr>
      <vt:lpstr>A few academic 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Moritz Schwarz</dc:creator>
  <cp:lastModifiedBy>Moritz Schwarz</cp:lastModifiedBy>
  <cp:revision>21</cp:revision>
  <dcterms:created xsi:type="dcterms:W3CDTF">2021-09-19T18:33:35Z</dcterms:created>
  <dcterms:modified xsi:type="dcterms:W3CDTF">2023-10-31T11:26:30Z</dcterms:modified>
</cp:coreProperties>
</file>