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1" r:id="rId4"/>
    <p:sldId id="286" r:id="rId5"/>
    <p:sldId id="257" r:id="rId6"/>
    <p:sldId id="278" r:id="rId7"/>
    <p:sldId id="279" r:id="rId8"/>
    <p:sldId id="280" r:id="rId9"/>
    <p:sldId id="282" r:id="rId10"/>
    <p:sldId id="283" r:id="rId11"/>
    <p:sldId id="284" r:id="rId12"/>
    <p:sldId id="288" r:id="rId13"/>
    <p:sldId id="290" r:id="rId14"/>
    <p:sldId id="291" r:id="rId15"/>
    <p:sldId id="293" r:id="rId16"/>
    <p:sldId id="269" r:id="rId17"/>
    <p:sldId id="277" r:id="rId18"/>
    <p:sldId id="28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8D5C-669B-4F51-9801-64945FD411E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55996-D0B9-476D-83DB-209EC77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8E4F-BCF2-4283-AC02-C480CFEE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440DE-1B5E-4627-B767-7D533969D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11B9-465E-4090-92E7-6A8AE7EF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88F4-AB5A-48BC-801E-C2D9698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5630-83EF-4E5B-807E-9FDC74D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F054-745F-43B0-9DF5-C6557446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72D73-A742-433C-B2B9-4F3645BF7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AEF3-A6EA-4FA1-B18C-7A8E1F82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6C0F-7BED-4895-947D-0EF0714A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B3D4-8E26-4FBC-B2E6-FAB54D8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DC63B-FB77-4E8F-95EC-FBD69A56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5358D-CE5F-4404-87DF-16669C8A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5275-F8E7-4D17-8A52-3C014D89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DC5F-716B-4E62-AE50-D96E86FE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A072-7A3E-4C73-A3DB-01694BD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24F9-D663-4031-96E8-C42C95AB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740E-17FF-484D-8480-E553A478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CD18-E20C-42C6-84CD-F75ADAE6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A317-036C-4C35-9012-10B4720E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C66E-8D72-4F2D-8F4B-156549C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ED15-2BE5-468E-B170-E1CE5105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4B65-23A0-4438-825D-A6D23D7B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F5AB-7B54-4150-96E3-E9A4247A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F052-9FAC-4DFE-8FCF-B9236ADF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E20C-919F-434E-97A0-5EB2944B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52BB-1BBA-45F5-AA97-A7C01320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C48C-7B1E-42D6-AFFD-1DFC44255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6A11F-D02F-40EC-A045-D0858162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1968-837C-4E4A-B2AB-120E3F75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2123-00D6-449D-8216-02A482B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565EE-5B64-4788-8A2E-D91E3916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9FB8-6533-41D3-8BE2-422E030D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942A-C559-4EAC-9BA6-E5F8559F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110E-B089-4D6E-93C7-394A05BE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70A03-BB25-48E8-9657-AF387DF7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A1E3-A2FD-4BF0-AF57-98DBBAE7B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F0030-6530-4E53-8F95-EE57B205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B5A5C-BF25-404D-A914-F6EB032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0C067-60AC-4A84-A37C-70032EE9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4F4A-5D08-4B2F-BA84-42E11105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42876-2454-46F9-8AAB-B9AA7D2C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DCA1E-140B-469C-A8C2-23620BAF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D5F2-EB36-481D-ACBD-D261C4B3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F4599-334E-46E5-B62B-B6D3F970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59F3-1CE8-496C-9E67-A38A45EA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3CE5-5629-4BE2-A495-87B83461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AE5C-C5CD-49F9-8AC6-65DA0012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295C-3CA3-4281-A6CA-C2C6D341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5FC0-EEEB-4E89-9B3B-222AEBD0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4647-515F-4030-A1E6-F3A95147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EEA1-A53B-466A-BD86-15B0166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CCBD0-C14F-4CDA-96D2-028E84BB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A4AE-4B91-4782-B5E2-DB7259DB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C67ED-C3FA-40A0-A609-4C9F33AD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43469-00B5-48C2-9A58-4D95891E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FF64F-55D1-4833-AF35-88342F1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FB52-A63D-4CA0-A775-E88AFB55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74AD-3D3D-42CB-964A-517931F5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73135-F025-491B-8957-1BB62321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65BD-0312-42CA-AECA-003EB0B9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0733-556E-4F3E-98B3-6F9A7F6C4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A4CE-F977-4680-B849-78AE5AD0B6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E0D5-9C06-4E5C-86E5-A4C7C5E02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607A-D861-48E5-9F83-255B7C3D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28B1-8263-4362-A82A-C69BD593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Competition and market definition in local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5C9D-95DF-4DD9-A2E1-1379370BD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Moritz Schwarz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Austrian Federal Competition Authority</a:t>
            </a:r>
            <a:endParaRPr lang="en-GB" sz="1200" dirty="0"/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Masaryk University, 23 Nov 2021</a:t>
            </a:r>
          </a:p>
          <a:p>
            <a:endParaRPr lang="en-GB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1DEC-BA17-4C93-BB40-F177A780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915" y="6356350"/>
            <a:ext cx="11183816" cy="365125"/>
          </a:xfrm>
        </p:spPr>
        <p:txBody>
          <a:bodyPr/>
          <a:lstStyle/>
          <a:p>
            <a:r>
              <a:rPr lang="en-US" dirty="0"/>
              <a:t>Disclaimer: the views expressed are those of the author and cannot be regarded as stating an official position of the Austrian Federal Competition Authority.</a:t>
            </a:r>
          </a:p>
        </p:txBody>
      </p:sp>
    </p:spTree>
    <p:extLst>
      <p:ext uri="{BB962C8B-B14F-4D97-AF65-F5344CB8AC3E}">
        <p14:creationId xmlns:p14="http://schemas.microsoft.com/office/powerpoint/2010/main" val="221785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6EC4-B10B-417B-8787-75A12C1B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Example rules: </a:t>
            </a:r>
            <a:r>
              <a:rPr lang="en-GB" dirty="0"/>
              <a:t>Distance based on driving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FE79-5C0C-4F73-8949-CB76AD7F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Exact driving time depends also on speed limits and congestion</a:t>
            </a:r>
          </a:p>
          <a:p>
            <a:r>
              <a:rPr lang="en-GB" dirty="0"/>
              <a:t>Outer edges of </a:t>
            </a:r>
            <a:r>
              <a:rPr lang="en-GB" dirty="0" err="1"/>
              <a:t>polygone</a:t>
            </a:r>
            <a:r>
              <a:rPr lang="en-GB" dirty="0"/>
              <a:t> mark an </a:t>
            </a:r>
            <a:r>
              <a:rPr lang="en-GB" i="1" dirty="0"/>
              <a:t>isochrone</a:t>
            </a:r>
            <a:endParaRPr lang="en-GB" dirty="0"/>
          </a:p>
          <a:p>
            <a:r>
              <a:rPr lang="en-GB" dirty="0"/>
              <a:t>Reflect if other transport options are practical (walking, ship, train)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3BB-2AC2-49E6-95C2-24946B5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isochrone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DD549-CBE3-41B2-BF4F-6CE77433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959" y="1725856"/>
            <a:ext cx="6246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AB7-8582-4CCB-80A2-E4118DA7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Market definition with catchment 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01A6-EEE3-4550-97DE-58390709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Firm-centric approach: If and only if the catchment areas of two firms overlap, they are supposed to </a:t>
            </a:r>
            <a:r>
              <a:rPr lang="en-GB" b="1" dirty="0"/>
              <a:t>compete directly </a:t>
            </a:r>
            <a:r>
              <a:rPr lang="en-GB" dirty="0"/>
              <a:t>with each other in the same market.</a:t>
            </a:r>
            <a:br>
              <a:rPr lang="en-GB" dirty="0"/>
            </a:b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60776-F7F8-4A6B-8C17-8D779131A993}"/>
              </a:ext>
            </a:extLst>
          </p:cNvPr>
          <p:cNvSpPr/>
          <p:nvPr/>
        </p:nvSpPr>
        <p:spPr>
          <a:xfrm>
            <a:off x="2664070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01C866-08E2-4B93-B124-5749A47260EC}"/>
              </a:ext>
            </a:extLst>
          </p:cNvPr>
          <p:cNvSpPr/>
          <p:nvPr/>
        </p:nvSpPr>
        <p:spPr>
          <a:xfrm>
            <a:off x="4589586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0EBFB-FF0D-4B49-B3F3-FEF8521E100A}"/>
              </a:ext>
            </a:extLst>
          </p:cNvPr>
          <p:cNvSpPr txBox="1"/>
          <p:nvPr/>
        </p:nvSpPr>
        <p:spPr>
          <a:xfrm>
            <a:off x="34465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A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93146-84C0-4BEF-BDB6-3C91CEBF5AA2}"/>
              </a:ext>
            </a:extLst>
          </p:cNvPr>
          <p:cNvSpPr txBox="1"/>
          <p:nvPr/>
        </p:nvSpPr>
        <p:spPr>
          <a:xfrm>
            <a:off x="56563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B</a:t>
            </a:r>
            <a:endParaRPr lang="en-US" b="1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325B6EA-2255-4AB9-8626-F61E037EF370}"/>
              </a:ext>
            </a:extLst>
          </p:cNvPr>
          <p:cNvSpPr/>
          <p:nvPr/>
        </p:nvSpPr>
        <p:spPr>
          <a:xfrm>
            <a:off x="4015154" y="4651497"/>
            <a:ext cx="2130670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AB7-8582-4CCB-80A2-E4118DA7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Market definition with catchment 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01A6-EEE3-4550-97DE-58390709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Chain of Substitution: Non-overlapping firms may still exert an </a:t>
            </a:r>
            <a:r>
              <a:rPr lang="en-GB" b="1" dirty="0"/>
              <a:t>indirect</a:t>
            </a:r>
            <a:r>
              <a:rPr lang="en-GB" dirty="0"/>
              <a:t> competitive </a:t>
            </a:r>
            <a:r>
              <a:rPr lang="en-GB" b="1" dirty="0"/>
              <a:t>constraint</a:t>
            </a:r>
            <a:r>
              <a:rPr lang="en-GB" dirty="0"/>
              <a:t> by directly constraining adjacent overlapping firms.</a:t>
            </a:r>
            <a:br>
              <a:rPr lang="en-GB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25797E-646E-4110-8FA7-D0E27DC76967}"/>
              </a:ext>
            </a:extLst>
          </p:cNvPr>
          <p:cNvSpPr/>
          <p:nvPr/>
        </p:nvSpPr>
        <p:spPr>
          <a:xfrm>
            <a:off x="2664070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C640E-0493-4D45-8E89-8A1F4FFA33AF}"/>
              </a:ext>
            </a:extLst>
          </p:cNvPr>
          <p:cNvSpPr/>
          <p:nvPr/>
        </p:nvSpPr>
        <p:spPr>
          <a:xfrm>
            <a:off x="4589586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F1AC-84B3-4D0C-8F2B-CC9C28C286B8}"/>
              </a:ext>
            </a:extLst>
          </p:cNvPr>
          <p:cNvSpPr txBox="1"/>
          <p:nvPr/>
        </p:nvSpPr>
        <p:spPr>
          <a:xfrm>
            <a:off x="34465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D341F-B255-45DE-8170-FA17A274AA0A}"/>
              </a:ext>
            </a:extLst>
          </p:cNvPr>
          <p:cNvSpPr txBox="1"/>
          <p:nvPr/>
        </p:nvSpPr>
        <p:spPr>
          <a:xfrm>
            <a:off x="56563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77E2C26-05BB-40C2-982B-F1964B5C9902}"/>
              </a:ext>
            </a:extLst>
          </p:cNvPr>
          <p:cNvSpPr/>
          <p:nvPr/>
        </p:nvSpPr>
        <p:spPr>
          <a:xfrm>
            <a:off x="4015154" y="4651497"/>
            <a:ext cx="2130670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AA59-82BF-4F63-9DC7-D389B5EEC9B5}"/>
              </a:ext>
            </a:extLst>
          </p:cNvPr>
          <p:cNvSpPr/>
          <p:nvPr/>
        </p:nvSpPr>
        <p:spPr>
          <a:xfrm>
            <a:off x="6629401" y="3526450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04886-6C85-4130-9780-3176AA0B132C}"/>
              </a:ext>
            </a:extLst>
          </p:cNvPr>
          <p:cNvSpPr txBox="1"/>
          <p:nvPr/>
        </p:nvSpPr>
        <p:spPr>
          <a:xfrm>
            <a:off x="7696200" y="3022181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C</a:t>
            </a:r>
            <a:endParaRPr lang="en-US" b="1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0C3B899B-537F-4792-AB69-6116690A2D0A}"/>
              </a:ext>
            </a:extLst>
          </p:cNvPr>
          <p:cNvSpPr/>
          <p:nvPr/>
        </p:nvSpPr>
        <p:spPr>
          <a:xfrm flipH="1" flipV="1">
            <a:off x="4633547" y="6114439"/>
            <a:ext cx="2848709" cy="573211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E280BBF-F5F2-403B-8F8D-B9464498E7DE}"/>
              </a:ext>
            </a:extLst>
          </p:cNvPr>
          <p:cNvSpPr/>
          <p:nvPr/>
        </p:nvSpPr>
        <p:spPr>
          <a:xfrm>
            <a:off x="6271846" y="4646979"/>
            <a:ext cx="2130670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26B2-27F0-4A6E-81A2-95691D6D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Consumer-centric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06AF-932A-4894-A669-8CACC309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reflects consumer choices and thus competition (home-store)</a:t>
            </a:r>
          </a:p>
          <a:p>
            <a:r>
              <a:rPr lang="en-GB" dirty="0"/>
              <a:t>In B2C markets, however, the analysis often becomes non-tractable</a:t>
            </a:r>
          </a:p>
          <a:p>
            <a:r>
              <a:rPr lang="en-GB" dirty="0"/>
              <a:t>In B2B markets when there are few buyers, but many sellers it is the opposite (firm-centric approach is not tractable)</a:t>
            </a:r>
          </a:p>
          <a:p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91C84E-FDA7-4285-A686-619B9D4EA257}"/>
              </a:ext>
            </a:extLst>
          </p:cNvPr>
          <p:cNvSpPr/>
          <p:nvPr/>
        </p:nvSpPr>
        <p:spPr>
          <a:xfrm>
            <a:off x="3472961" y="4295412"/>
            <a:ext cx="2356340" cy="2272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12817-20CA-44BE-8F4E-D92189C4B8A6}"/>
              </a:ext>
            </a:extLst>
          </p:cNvPr>
          <p:cNvSpPr/>
          <p:nvPr/>
        </p:nvSpPr>
        <p:spPr>
          <a:xfrm>
            <a:off x="5398477" y="4295412"/>
            <a:ext cx="2356340" cy="2272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C6B94-187E-4C7C-BF3A-D3D864BAF58E}"/>
              </a:ext>
            </a:extLst>
          </p:cNvPr>
          <p:cNvSpPr txBox="1"/>
          <p:nvPr/>
        </p:nvSpPr>
        <p:spPr>
          <a:xfrm>
            <a:off x="3984978" y="3791142"/>
            <a:ext cx="10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Buyer 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837CD-2211-4F31-9D5B-22948C0C9C22}"/>
              </a:ext>
            </a:extLst>
          </p:cNvPr>
          <p:cNvSpPr txBox="1"/>
          <p:nvPr/>
        </p:nvSpPr>
        <p:spPr>
          <a:xfrm>
            <a:off x="6194778" y="3791142"/>
            <a:ext cx="10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Buyer 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8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523A-F9EE-402E-83D2-5B2A971C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of local market shares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F39B-0167-4EC8-9262-F26FD4D3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# Competitors.</a:t>
            </a:r>
            <a:r>
              <a:rPr lang="en-GB" dirty="0"/>
              <a:t> Count number of stores by firm in CA.</a:t>
            </a:r>
          </a:p>
          <a:p>
            <a:r>
              <a:rPr lang="en-GB" b="1" dirty="0"/>
              <a:t>Turnover.</a:t>
            </a:r>
            <a:r>
              <a:rPr lang="en-GB" dirty="0"/>
              <a:t> Optimally, have turnover on store-level or at least have store characteristics. Then predict turnover for stores with missing turnover from stores with turnover from characteristics. Last resort: multiply with average firm-specific turnover.</a:t>
            </a:r>
          </a:p>
          <a:p>
            <a:r>
              <a:rPr lang="en-GB" b="1" dirty="0"/>
              <a:t>Weighing</a:t>
            </a:r>
            <a:r>
              <a:rPr lang="en-GB" dirty="0"/>
              <a:t>. Can be sensible to apply a quantity-area weighing (e.g., raw wood). Needs assumption or data on density of demand/supply.</a:t>
            </a:r>
          </a:p>
          <a:p>
            <a:r>
              <a:rPr lang="en-GB" dirty="0"/>
              <a:t>Consider taking into account stores from </a:t>
            </a:r>
            <a:r>
              <a:rPr lang="en-GB" b="1" dirty="0"/>
              <a:t>across the border </a:t>
            </a:r>
            <a:r>
              <a:rPr lang="en-GB" dirty="0"/>
              <a:t>(e.g., gas stations) or </a:t>
            </a:r>
            <a:r>
              <a:rPr lang="en-GB" b="1" dirty="0"/>
              <a:t>online retailers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9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1C93-D8BC-4C8B-922A-7818ABE1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definition: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13C1-E049-4D81-A50F-5A28F558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</a:t>
            </a:r>
          </a:p>
          <a:p>
            <a:pPr lvl="1"/>
            <a:r>
              <a:rPr lang="en-GB" dirty="0"/>
              <a:t>Geodata (coordinates of stores, shapefiles of regions, </a:t>
            </a:r>
            <a:br>
              <a:rPr lang="en-GB" dirty="0"/>
            </a:br>
            <a:r>
              <a:rPr lang="en-GB" dirty="0"/>
              <a:t>geodatabase of roads and speed limits)</a:t>
            </a:r>
          </a:p>
          <a:p>
            <a:pPr lvl="1"/>
            <a:r>
              <a:rPr lang="en-GB" dirty="0"/>
              <a:t>Store characteristics (brand, product offering, capacity</a:t>
            </a:r>
            <a:br>
              <a:rPr lang="en-GB" dirty="0"/>
            </a:br>
            <a:r>
              <a:rPr lang="en-GB" dirty="0"/>
              <a:t>turnover)</a:t>
            </a:r>
          </a:p>
          <a:p>
            <a:pPr lvl="1"/>
            <a:r>
              <a:rPr lang="en-GB" dirty="0"/>
              <a:t>(Population density, supply data, satellite pictures</a:t>
            </a:r>
            <a:br>
              <a:rPr lang="en-GB" dirty="0"/>
            </a:br>
            <a:r>
              <a:rPr lang="en-GB" dirty="0"/>
              <a:t>on natural resources)</a:t>
            </a:r>
          </a:p>
          <a:p>
            <a:pPr lvl="1"/>
            <a:r>
              <a:rPr lang="en-GB" dirty="0"/>
              <a:t>Consumer surveys or industry study on </a:t>
            </a:r>
            <a:br>
              <a:rPr lang="en-GB" dirty="0"/>
            </a:br>
            <a:r>
              <a:rPr lang="en-GB" dirty="0"/>
              <a:t>distance/travelling time</a:t>
            </a:r>
          </a:p>
          <a:p>
            <a:r>
              <a:rPr lang="en-GB" dirty="0"/>
              <a:t>Geo-software and programming language</a:t>
            </a:r>
          </a:p>
          <a:p>
            <a:pPr lvl="1"/>
            <a:r>
              <a:rPr lang="en-GB" dirty="0"/>
              <a:t>E.g., </a:t>
            </a:r>
            <a:r>
              <a:rPr lang="en-GB" dirty="0" err="1"/>
              <a:t>Arcgis</a:t>
            </a:r>
            <a:r>
              <a:rPr lang="en-GB" dirty="0"/>
              <a:t>, </a:t>
            </a:r>
            <a:r>
              <a:rPr lang="en-GB" dirty="0" err="1"/>
              <a:t>Geopandas</a:t>
            </a:r>
            <a:r>
              <a:rPr lang="en-GB" dirty="0"/>
              <a:t>, Power BI, Stata, 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8B6A03-3421-4A4A-B483-9751BF26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53" y="2715419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1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55EA-F5BD-492B-8FCE-91D0FD7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case: cities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7FED-7AD7-497A-90AF-F4F76D06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some goods, many CAs overlap in cities</a:t>
            </a:r>
          </a:p>
          <a:p>
            <a:r>
              <a:rPr lang="en-GB" dirty="0"/>
              <a:t>Competition authorities have thus in the past considered regarding the area of a city (and potentially its suburban areas) as a single market</a:t>
            </a:r>
          </a:p>
          <a:p>
            <a:r>
              <a:rPr lang="en-GB" dirty="0"/>
              <a:t>Idea: consumer moves through the city weekly so she might consider buying in stores that are further away from her home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0788-C4F1-4A4F-AD22-A1D97181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F355-5A79-4829-975F-E386E3F5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Unilateral effects</a:t>
            </a:r>
          </a:p>
          <a:p>
            <a:pPr lvl="1"/>
            <a:r>
              <a:rPr lang="en-GB" b="1" dirty="0"/>
              <a:t>Overlap analysis. </a:t>
            </a:r>
            <a:r>
              <a:rPr lang="en-GB" dirty="0"/>
              <a:t>Market share or HHI analysis (level and increment).</a:t>
            </a:r>
          </a:p>
          <a:p>
            <a:pPr lvl="1"/>
            <a:r>
              <a:rPr lang="en-GB" b="1" dirty="0">
                <a:sym typeface="Wingdings" panose="05000000000000000000" pitchFamily="2" charset="2"/>
              </a:rPr>
              <a:t>Chain of Substitution</a:t>
            </a:r>
            <a:r>
              <a:rPr lang="en-GB" dirty="0">
                <a:sym typeface="Wingdings" panose="05000000000000000000" pitchFamily="2" charset="2"/>
              </a:rPr>
              <a:t>. Non-overlapping firms might still exert indirect competitive constraints. Different for different pairs of </a:t>
            </a:r>
            <a:r>
              <a:rPr lang="en-GB" dirty="0"/>
              <a:t>firms (non-transitivity.)</a:t>
            </a:r>
          </a:p>
          <a:p>
            <a:pPr lvl="1"/>
            <a:r>
              <a:rPr lang="en-GB" dirty="0"/>
              <a:t>Define thresholds for critical areas (e.g., market share&gt;40%, delta&gt;20%)</a:t>
            </a:r>
            <a:br>
              <a:rPr lang="en-GB" dirty="0"/>
            </a:br>
            <a:r>
              <a:rPr lang="en-US" dirty="0"/>
              <a:t>Remedy: merging parties offer divestment of stores in critical areas</a:t>
            </a:r>
            <a:endParaRPr lang="en-GB" b="1" dirty="0"/>
          </a:p>
          <a:p>
            <a:r>
              <a:rPr lang="en-GB" b="1" dirty="0"/>
              <a:t>Coordinated effects</a:t>
            </a:r>
          </a:p>
          <a:p>
            <a:pPr lvl="1"/>
            <a:r>
              <a:rPr lang="en-GB" dirty="0"/>
              <a:t>Price cycles</a:t>
            </a:r>
          </a:p>
          <a:p>
            <a:pPr lvl="1"/>
            <a:r>
              <a:rPr lang="en-GB" dirty="0"/>
              <a:t>Timing of price changes (price leadership, reactions etc.)</a:t>
            </a:r>
          </a:p>
          <a:p>
            <a:pPr lvl="1"/>
            <a:r>
              <a:rPr lang="en-GB" dirty="0"/>
              <a:t>Price ranking</a:t>
            </a:r>
          </a:p>
          <a:p>
            <a:pPr lvl="1"/>
            <a:r>
              <a:rPr lang="en-GB" dirty="0"/>
              <a:t>Prevalence of the same set of competitors across CAs</a:t>
            </a:r>
          </a:p>
          <a:p>
            <a:r>
              <a:rPr lang="en-GB" dirty="0"/>
              <a:t>Implicit assumption: degree of product differentiation is limited.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AC7D-6A16-4FA7-B318-B8A94A54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gas stations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CD80-2207-4BE2-B177-2759AA3A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831803"/>
            <a:ext cx="10515600" cy="4351338"/>
          </a:xfrm>
        </p:spPr>
        <p:txBody>
          <a:bodyPr/>
          <a:lstStyle/>
          <a:p>
            <a:r>
              <a:rPr lang="en-GB" dirty="0"/>
              <a:t>Highway and non-highway stations</a:t>
            </a:r>
          </a:p>
          <a:p>
            <a:r>
              <a:rPr lang="en-GB" dirty="0"/>
              <a:t>Diesel and gasoline stations, LPG marinas</a:t>
            </a:r>
          </a:p>
          <a:p>
            <a:r>
              <a:rPr lang="en-GB" dirty="0"/>
              <a:t># fuel dispensers can be used to predict turnover of stores of non-merging parties, which in turn can be used for market shares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3D97-000E-4189-84E5-44C57169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antitrust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DB68-BB7D-4F97-8F36-7E462A2A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Competition economists are usually interested in </a:t>
            </a:r>
            <a:r>
              <a:rPr lang="en-GB" i="1" dirty="0"/>
              <a:t>antitrust markets </a:t>
            </a:r>
            <a:r>
              <a:rPr lang="en-GB" dirty="0"/>
              <a:t>and consider two dimensions</a:t>
            </a:r>
          </a:p>
          <a:p>
            <a:pPr lvl="1"/>
            <a:r>
              <a:rPr lang="en-GB" dirty="0"/>
              <a:t>Product market</a:t>
            </a:r>
          </a:p>
          <a:p>
            <a:pPr lvl="1"/>
            <a:r>
              <a:rPr lang="en-GB" dirty="0"/>
              <a:t>Geographic market</a:t>
            </a:r>
          </a:p>
          <a:p>
            <a:r>
              <a:rPr lang="en-GB" i="1" dirty="0"/>
              <a:t>SSNIP test </a:t>
            </a:r>
            <a:r>
              <a:rPr lang="en-GB" dirty="0"/>
              <a:t>finds an antitrust market if a hypothetical price increase of 5-10% is profitable for a given set of products and geographical area</a:t>
            </a:r>
          </a:p>
          <a:p>
            <a:r>
              <a:rPr lang="en-GB" dirty="0"/>
              <a:t>Conceptually, start with narrowest market definition and if SSNIP is not profitable increase set of products and geographical area until it is</a:t>
            </a:r>
          </a:p>
          <a:p>
            <a:r>
              <a:rPr lang="en-GB" dirty="0"/>
              <a:t>In practice, case law or other tools are used more often than SSNIP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C980-9519-4C44-8B10-A4DA4C78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local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99C1-F066-473B-B584-7B982133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think of a </a:t>
            </a:r>
            <a:r>
              <a:rPr lang="en-GB" i="1" dirty="0"/>
              <a:t>local market</a:t>
            </a:r>
            <a:r>
              <a:rPr lang="en-GB" dirty="0"/>
              <a:t> as a geographical area where a SSNIP starting from a minimal area is “quickly” profitable</a:t>
            </a:r>
          </a:p>
          <a:p>
            <a:r>
              <a:rPr lang="en-GB" dirty="0"/>
              <a:t>“Space matters” in local markets, i.e., actually limits exchange</a:t>
            </a:r>
          </a:p>
          <a:p>
            <a:r>
              <a:rPr lang="en-GB" dirty="0"/>
              <a:t>Compare with models of spatial competition: Von </a:t>
            </a:r>
            <a:r>
              <a:rPr lang="en-GB" dirty="0" err="1"/>
              <a:t>Thünen</a:t>
            </a:r>
            <a:r>
              <a:rPr lang="en-GB" dirty="0"/>
              <a:t>, Hotelling, Salop</a:t>
            </a:r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28D623F-C7D5-4485-A304-E6B9B64B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94" y="4387361"/>
            <a:ext cx="4624611" cy="21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1DE1-C769-4D61-ACE8-282EDA95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engage in local market 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5BEB-2C61-459C-A78F-0BA5FF44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markets are local markets</a:t>
            </a:r>
          </a:p>
          <a:p>
            <a:pPr lvl="1"/>
            <a:r>
              <a:rPr lang="en-GB" dirty="0"/>
              <a:t>raw materials: raw wood, cement</a:t>
            </a:r>
          </a:p>
          <a:p>
            <a:pPr lvl="1"/>
            <a:r>
              <a:rPr lang="en-GB" dirty="0"/>
              <a:t>daily needs: gas stations, groceries, ATMs</a:t>
            </a:r>
          </a:p>
          <a:p>
            <a:r>
              <a:rPr lang="en-GB" dirty="0"/>
              <a:t>In recent years many mergers involving local markets</a:t>
            </a:r>
          </a:p>
          <a:p>
            <a:r>
              <a:rPr lang="en-GB" dirty="0"/>
              <a:t>Firms and competition authorities need precise economic analysis to assess </a:t>
            </a:r>
            <a:r>
              <a:rPr lang="en-GB" dirty="0">
                <a:sym typeface="Wingdings" panose="05000000000000000000" pitchFamily="2" charset="2"/>
              </a:rPr>
              <a:t>competition in local markets</a:t>
            </a:r>
          </a:p>
          <a:p>
            <a:r>
              <a:rPr lang="en-GB" dirty="0">
                <a:sym typeface="Wingdings" panose="05000000000000000000" pitchFamily="2" charset="2"/>
              </a:rPr>
              <a:t>Top-down (say national) analysis too imprecise, risk of false negatives</a:t>
            </a:r>
          </a:p>
          <a:p>
            <a:r>
              <a:rPr lang="en-GB" dirty="0">
                <a:sym typeface="Wingdings" panose="05000000000000000000" pitchFamily="2" charset="2"/>
              </a:rPr>
              <a:t>Parameters of competition partly local, so assessment and </a:t>
            </a:r>
            <a:r>
              <a:rPr lang="en-GB" b="1" dirty="0">
                <a:sym typeface="Wingdings" panose="05000000000000000000" pitchFamily="2" charset="2"/>
              </a:rPr>
              <a:t>remedies </a:t>
            </a:r>
            <a:r>
              <a:rPr lang="en-GB" dirty="0">
                <a:sym typeface="Wingdings" panose="05000000000000000000" pitchFamily="2" charset="2"/>
              </a:rPr>
              <a:t>can be location-specific</a:t>
            </a:r>
          </a:p>
        </p:txBody>
      </p:sp>
    </p:spTree>
    <p:extLst>
      <p:ext uri="{BB962C8B-B14F-4D97-AF65-F5344CB8AC3E}">
        <p14:creationId xmlns:p14="http://schemas.microsoft.com/office/powerpoint/2010/main" val="24813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596B-FF6C-490B-A13A-258D28F3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economics of local markets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6317-671F-460D-A371-ADEBC3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78" y="1831803"/>
            <a:ext cx="10515600" cy="4351338"/>
          </a:xfrm>
        </p:spPr>
        <p:txBody>
          <a:bodyPr/>
          <a:lstStyle/>
          <a:p>
            <a:r>
              <a:rPr lang="en-GB" dirty="0"/>
              <a:t>Space as a market friction (reason for imperfect competition and price above marginal cost)</a:t>
            </a:r>
          </a:p>
          <a:p>
            <a:r>
              <a:rPr lang="en-GB" dirty="0"/>
              <a:t>Space influences trading decisions via several channels</a:t>
            </a:r>
          </a:p>
          <a:p>
            <a:pPr lvl="1"/>
            <a:r>
              <a:rPr lang="en-GB" dirty="0"/>
              <a:t>Transport cost</a:t>
            </a:r>
          </a:p>
          <a:p>
            <a:pPr lvl="1"/>
            <a:r>
              <a:rPr lang="en-GB" dirty="0"/>
              <a:t>Relatively high ratio of transport cost and price of good</a:t>
            </a:r>
          </a:p>
          <a:p>
            <a:pPr lvl="1"/>
            <a:r>
              <a:rPr lang="en-GB" dirty="0"/>
              <a:t>Opportunity cost of time</a:t>
            </a:r>
          </a:p>
          <a:p>
            <a:pPr lvl="1"/>
            <a:r>
              <a:rPr lang="en-GB" dirty="0"/>
              <a:t>Also: “spontaneity” of preferences or production (exchange cannot be well planned or delayed, e.g., when products cannot be stored after production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lower elasticity of demand)</a:t>
            </a:r>
            <a:endParaRPr lang="en-GB" dirty="0"/>
          </a:p>
          <a:p>
            <a:r>
              <a:rPr lang="en-GB" dirty="0"/>
              <a:t>Main analytical tool for local market definition: </a:t>
            </a:r>
            <a:r>
              <a:rPr lang="en-GB" i="1" dirty="0"/>
              <a:t>catchment area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A89B-C1AB-43DE-B141-BE47D521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catchment 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C223-D7D5-4CA7-B440-D84E8071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i="1" dirty="0"/>
              <a:t>catchment area </a:t>
            </a:r>
            <a:r>
              <a:rPr lang="en-GB" dirty="0"/>
              <a:t>(CA)</a:t>
            </a:r>
            <a:r>
              <a:rPr lang="en-GB" i="1" dirty="0"/>
              <a:t> </a:t>
            </a:r>
            <a:r>
              <a:rPr lang="en-GB" dirty="0"/>
              <a:t>is a polygon drawn on the map such that its area includes all points “relevant” to a given location or starting point.</a:t>
            </a:r>
          </a:p>
          <a:p>
            <a:r>
              <a:rPr lang="en-GB" dirty="0"/>
              <a:t>In economics, “relevance” is based on exchange of goods and services</a:t>
            </a:r>
          </a:p>
          <a:p>
            <a:r>
              <a:rPr lang="en-GB" dirty="0"/>
              <a:t>Starting point</a:t>
            </a:r>
          </a:p>
          <a:p>
            <a:pPr lvl="1"/>
            <a:r>
              <a:rPr lang="en-GB" dirty="0"/>
              <a:t>Firm-centric approach</a:t>
            </a:r>
          </a:p>
          <a:p>
            <a:pPr lvl="1"/>
            <a:r>
              <a:rPr lang="en-GB" dirty="0"/>
              <a:t>Customer-centric approach</a:t>
            </a:r>
          </a:p>
          <a:p>
            <a:r>
              <a:rPr lang="en-GB" dirty="0"/>
              <a:t>Usually, a </a:t>
            </a:r>
            <a:r>
              <a:rPr lang="en-GB" u="sng" dirty="0"/>
              <a:t>simple rule</a:t>
            </a:r>
            <a:r>
              <a:rPr lang="en-GB" dirty="0"/>
              <a:t> is used for drawing catchment areas around starting point</a:t>
            </a:r>
          </a:p>
          <a:p>
            <a:r>
              <a:rPr lang="en-GB" dirty="0"/>
              <a:t>Clustering-approaches also exist, but they are not common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5000-642A-4EEE-97F9-ACCC0A50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4400" dirty="0">
                <a:latin typeface="+mj-lt"/>
              </a:rPr>
              <a:t>Example rule: regions</a:t>
            </a:r>
            <a:endParaRPr lang="en-US" sz="4400" dirty="0">
              <a:latin typeface="+mj-lt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12B7ED-72E5-419D-B683-A4768E5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Administrative boundaries</a:t>
            </a:r>
          </a:p>
          <a:p>
            <a:r>
              <a:rPr lang="en-GB" dirty="0"/>
              <a:t>Similar and often more easily available: NUTS regions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0350-70B3-411C-B148-5B1F35A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https://ec.europa.eu/eurostat/documents/3859598/10967554/KS-GQ-20-092-EN-N.pdf/9d57ae79-3ee7-3c14-da3e-34726da385cf?t=1591285035000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0B8C0-917A-47ED-A0DC-02CE57E4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154273" cy="1943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24CAB3-81FC-479C-883A-2FF297C3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152" y="3073254"/>
            <a:ext cx="330087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A80C-BB16-4349-8A80-D4B48065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Example rule: d</a:t>
            </a:r>
            <a:r>
              <a:rPr lang="en-GB" dirty="0"/>
              <a:t>istance as the crow flies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6387-3F57-446C-8F04-F0E1B61C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Usually, consumers do not stop buying at administrative boundaries</a:t>
            </a:r>
          </a:p>
          <a:p>
            <a:r>
              <a:rPr lang="en-GB" dirty="0"/>
              <a:t>Outer edges of </a:t>
            </a:r>
            <a:r>
              <a:rPr lang="en-GB" dirty="0" err="1"/>
              <a:t>polygone</a:t>
            </a:r>
            <a:r>
              <a:rPr lang="en-GB" dirty="0"/>
              <a:t> marks </a:t>
            </a:r>
            <a:r>
              <a:rPr lang="en-GB" i="1" dirty="0" err="1"/>
              <a:t>isodistance</a:t>
            </a:r>
            <a:endParaRPr lang="en-GB" i="1" dirty="0"/>
          </a:p>
          <a:p>
            <a:r>
              <a:rPr lang="en-GB" dirty="0"/>
              <a:t>Starting point + given radius</a:t>
            </a:r>
            <a:br>
              <a:rPr lang="en-GB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0E937-1661-4D8F-A01A-236089A3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6" y="3429000"/>
            <a:ext cx="5565767" cy="32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82A-F8A8-42F7-BA3E-690E2FB0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Example rule: d</a:t>
            </a:r>
            <a:r>
              <a:rPr lang="en-GB" dirty="0"/>
              <a:t>istance based on surrounding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FFE6-9761-4403-B12B-EA6D3C32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taking into account streets, rivers, mountains etc.</a:t>
            </a:r>
          </a:p>
          <a:p>
            <a:r>
              <a:rPr lang="en-GB" dirty="0"/>
              <a:t>Reasonable approximation of driving time may be possible</a:t>
            </a:r>
          </a:p>
          <a:p>
            <a:r>
              <a:rPr lang="en-GB" dirty="0"/>
              <a:t>Still, CAs based on actual driving time are more precise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8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1083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Competition and market definition in local markets</vt:lpstr>
      <vt:lpstr>Definition: antitrust market</vt:lpstr>
      <vt:lpstr>Definition: local market</vt:lpstr>
      <vt:lpstr>Why engage in local market analysis?</vt:lpstr>
      <vt:lpstr>The economics of local markets</vt:lpstr>
      <vt:lpstr>Definition: catchment area</vt:lpstr>
      <vt:lpstr>Example rule: regions</vt:lpstr>
      <vt:lpstr>Example rule: distance as the crow flies</vt:lpstr>
      <vt:lpstr>Example rule: distance based on surrounding</vt:lpstr>
      <vt:lpstr>Example rules: Distance based on driving time</vt:lpstr>
      <vt:lpstr>Example isochrone</vt:lpstr>
      <vt:lpstr>Market definition with catchment areas</vt:lpstr>
      <vt:lpstr>Market definition with catchment areas</vt:lpstr>
      <vt:lpstr>Consumer-centric approach</vt:lpstr>
      <vt:lpstr>Calculation of local market shares</vt:lpstr>
      <vt:lpstr>Market definition: Implementation </vt:lpstr>
      <vt:lpstr>Special case: cities</vt:lpstr>
      <vt:lpstr>Competitive Assessment</vt:lpstr>
      <vt:lpstr>Example: gas stations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Schwarz</dc:creator>
  <cp:lastModifiedBy>Moritz Schwarz</cp:lastModifiedBy>
  <cp:revision>11</cp:revision>
  <dcterms:created xsi:type="dcterms:W3CDTF">2021-09-19T18:33:35Z</dcterms:created>
  <dcterms:modified xsi:type="dcterms:W3CDTF">2022-02-02T16:37:53Z</dcterms:modified>
</cp:coreProperties>
</file>