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8" r:id="rId2"/>
    <p:sldId id="256" r:id="rId3"/>
    <p:sldId id="275" r:id="rId4"/>
    <p:sldId id="276" r:id="rId5"/>
    <p:sldId id="274" r:id="rId6"/>
    <p:sldId id="280" r:id="rId7"/>
    <p:sldId id="279" r:id="rId8"/>
    <p:sldId id="281"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F1F"/>
    <a:srgbClr val="D64219"/>
    <a:srgbClr val="901B6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6745" autoAdjust="0"/>
  </p:normalViewPr>
  <p:slideViewPr>
    <p:cSldViewPr snapToGrid="0">
      <p:cViewPr varScale="1">
        <p:scale>
          <a:sx n="61" d="100"/>
          <a:sy n="61" d="100"/>
        </p:scale>
        <p:origin x="1698"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625F0-4075-457C-848A-08B70FC7D185}" type="datetimeFigureOut">
              <a:rPr lang="de-DE" smtClean="0"/>
              <a:t>19.01.2020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05C66-4CED-4537-90B2-FDC95F08E51C}" type="slidenum">
              <a:rPr lang="de-DE" smtClean="0"/>
              <a:t>‹Nr.›</a:t>
            </a:fld>
            <a:endParaRPr lang="de-DE"/>
          </a:p>
        </p:txBody>
      </p:sp>
    </p:spTree>
    <p:extLst>
      <p:ext uri="{BB962C8B-B14F-4D97-AF65-F5344CB8AC3E}">
        <p14:creationId xmlns:p14="http://schemas.microsoft.com/office/powerpoint/2010/main" val="48613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8E05C66-4CED-4537-90B2-FDC95F08E51C}" type="slidenum">
              <a:rPr lang="de-DE" smtClean="0"/>
              <a:t>1</a:t>
            </a:fld>
            <a:endParaRPr lang="de-DE"/>
          </a:p>
        </p:txBody>
      </p:sp>
    </p:spTree>
    <p:extLst>
      <p:ext uri="{BB962C8B-B14F-4D97-AF65-F5344CB8AC3E}">
        <p14:creationId xmlns:p14="http://schemas.microsoft.com/office/powerpoint/2010/main" val="20164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p:txBody>
      </p:sp>
      <p:sp>
        <p:nvSpPr>
          <p:cNvPr id="4" name="Foliennummernplatzhalter 3"/>
          <p:cNvSpPr>
            <a:spLocks noGrp="1"/>
          </p:cNvSpPr>
          <p:nvPr>
            <p:ph type="sldNum" sz="quarter" idx="5"/>
          </p:nvPr>
        </p:nvSpPr>
        <p:spPr/>
        <p:txBody>
          <a:bodyPr/>
          <a:lstStyle/>
          <a:p>
            <a:fld id="{78E05C66-4CED-4537-90B2-FDC95F08E51C}" type="slidenum">
              <a:rPr lang="de-DE" smtClean="0"/>
              <a:t>2</a:t>
            </a:fld>
            <a:endParaRPr lang="de-DE"/>
          </a:p>
        </p:txBody>
      </p:sp>
    </p:spTree>
    <p:extLst>
      <p:ext uri="{BB962C8B-B14F-4D97-AF65-F5344CB8AC3E}">
        <p14:creationId xmlns:p14="http://schemas.microsoft.com/office/powerpoint/2010/main" val="1579942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8E05C66-4CED-4537-90B2-FDC95F08E51C}" type="slidenum">
              <a:rPr lang="de-DE" smtClean="0"/>
              <a:t>3</a:t>
            </a:fld>
            <a:endParaRPr lang="de-DE"/>
          </a:p>
        </p:txBody>
      </p:sp>
    </p:spTree>
    <p:extLst>
      <p:ext uri="{BB962C8B-B14F-4D97-AF65-F5344CB8AC3E}">
        <p14:creationId xmlns:p14="http://schemas.microsoft.com/office/powerpoint/2010/main" val="184716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8E05C66-4CED-4537-90B2-FDC95F08E51C}" type="slidenum">
              <a:rPr lang="de-DE" smtClean="0"/>
              <a:t>4</a:t>
            </a:fld>
            <a:endParaRPr lang="de-DE"/>
          </a:p>
        </p:txBody>
      </p:sp>
    </p:spTree>
    <p:extLst>
      <p:ext uri="{BB962C8B-B14F-4D97-AF65-F5344CB8AC3E}">
        <p14:creationId xmlns:p14="http://schemas.microsoft.com/office/powerpoint/2010/main" val="2229454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wir das erste Game verändern mussten, da es mit der Steuerung nicht möglich war (ohne Benutzung eines Controllers) wurde bereits im zweiten Audit ausführlich diskutiert.</a:t>
            </a:r>
          </a:p>
          <a:p>
            <a:endParaRPr lang="de-DE" dirty="0"/>
          </a:p>
          <a:p>
            <a:r>
              <a:rPr lang="de-DE" dirty="0"/>
              <a:t>Zeitlich gesehen schafften wir es leider nicht unsere kreativen Ansichten auf das Gamedesign zu übertragen. Dies trifft auch auf die Hilfestellungen im Spiel zu, die eine einfachere und vor allem bildliche Darstellung für Kinder vorgesehen hatte.</a:t>
            </a:r>
          </a:p>
        </p:txBody>
      </p:sp>
      <p:sp>
        <p:nvSpPr>
          <p:cNvPr id="4" name="Foliennummernplatzhalter 3"/>
          <p:cNvSpPr>
            <a:spLocks noGrp="1"/>
          </p:cNvSpPr>
          <p:nvPr>
            <p:ph type="sldNum" sz="quarter" idx="5"/>
          </p:nvPr>
        </p:nvSpPr>
        <p:spPr/>
        <p:txBody>
          <a:bodyPr/>
          <a:lstStyle/>
          <a:p>
            <a:fld id="{78E05C66-4CED-4537-90B2-FDC95F08E51C}" type="slidenum">
              <a:rPr lang="de-DE" smtClean="0"/>
              <a:t>5</a:t>
            </a:fld>
            <a:endParaRPr lang="de-DE"/>
          </a:p>
        </p:txBody>
      </p:sp>
    </p:spTree>
    <p:extLst>
      <p:ext uri="{BB962C8B-B14F-4D97-AF65-F5344CB8AC3E}">
        <p14:creationId xmlns:p14="http://schemas.microsoft.com/office/powerpoint/2010/main" val="1565640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wichtigste Ziel war, dass die Spiele voll funktionstüchtig die jeweiligen Krankheiten ansteuern und dement entsprechend behandeln.</a:t>
            </a:r>
          </a:p>
          <a:p>
            <a:endParaRPr lang="de-DE" dirty="0"/>
          </a:p>
          <a:p>
            <a:r>
              <a:rPr lang="de-DE" dirty="0"/>
              <a:t>Der Spieler hat im Menü die Möglichkeit gezielt ein Spiel auszuwählen oder sich durch zufällige Spiele durchzuspielen. Hinzu kommen Funktionen wie das pausieren oder gar zurückkehren ins Hauptmenü und eine Hilfe, falls man das Spiel zum ersten mal spielt.</a:t>
            </a:r>
          </a:p>
          <a:p>
            <a:endParaRPr lang="de-DE" dirty="0"/>
          </a:p>
          <a:p>
            <a:r>
              <a:rPr lang="de-DE" dirty="0"/>
              <a:t>Unsere Priorität und das Hauptziel bei der Wahl der Geräte war die Auslegung auf mobile Geräte. Jedoch wäre es problemlos möglich das Spiel ebenfalls auf Computer auszulegen um die Zielgruppe zu erweitern.</a:t>
            </a:r>
          </a:p>
          <a:p>
            <a:endParaRPr lang="de-DE" dirty="0"/>
          </a:p>
          <a:p>
            <a:r>
              <a:rPr lang="de-DE" dirty="0"/>
              <a:t>Es gab lange Probleme mit der Steuerung, da sie sehr stark hinterher hing. Nach etlichen Änderungen und Tests verschiedener Möglichkeiten wurde es erstmal nur minimal besser. Es fiel dann auf, dass ein Großteil des Problems die Remote App von Unity darstellte, die zum schnellen testen auf mobilen Geräten dient. Daraufhin wurde das Projekt durch die Build-Funktion auf den Geräten getestet und lieferte eine viel bessere Performance und somit nicht mehr das Steuerungsproblem</a:t>
            </a:r>
          </a:p>
          <a:p>
            <a:endParaRPr lang="de-DE" dirty="0"/>
          </a:p>
          <a:p>
            <a:r>
              <a:rPr lang="de-DE" dirty="0"/>
              <a:t>Wir wollen den Kindern, die unsere Zielgruppe darstellen auch ein angenehmes Anwenden ermöglichen um den Spielspaß zu steigern. Hierfür wurde das Menü ansehnlicher gestaltet.</a:t>
            </a:r>
          </a:p>
        </p:txBody>
      </p:sp>
      <p:sp>
        <p:nvSpPr>
          <p:cNvPr id="4" name="Foliennummernplatzhalter 3"/>
          <p:cNvSpPr>
            <a:spLocks noGrp="1"/>
          </p:cNvSpPr>
          <p:nvPr>
            <p:ph type="sldNum" sz="quarter" idx="5"/>
          </p:nvPr>
        </p:nvSpPr>
        <p:spPr/>
        <p:txBody>
          <a:bodyPr/>
          <a:lstStyle/>
          <a:p>
            <a:fld id="{78E05C66-4CED-4537-90B2-FDC95F08E51C}" type="slidenum">
              <a:rPr lang="de-DE" smtClean="0"/>
              <a:t>6</a:t>
            </a:fld>
            <a:endParaRPr lang="de-DE"/>
          </a:p>
        </p:txBody>
      </p:sp>
    </p:spTree>
    <p:extLst>
      <p:ext uri="{BB962C8B-B14F-4D97-AF65-F5344CB8AC3E}">
        <p14:creationId xmlns:p14="http://schemas.microsoft.com/office/powerpoint/2010/main" val="506434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8E05C66-4CED-4537-90B2-FDC95F08E51C}" type="slidenum">
              <a:rPr lang="de-DE" smtClean="0"/>
              <a:t>7</a:t>
            </a:fld>
            <a:endParaRPr lang="de-DE"/>
          </a:p>
        </p:txBody>
      </p:sp>
    </p:spTree>
    <p:extLst>
      <p:ext uri="{BB962C8B-B14F-4D97-AF65-F5344CB8AC3E}">
        <p14:creationId xmlns:p14="http://schemas.microsoft.com/office/powerpoint/2010/main" val="245344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8E05C66-4CED-4537-90B2-FDC95F08E51C}" type="slidenum">
              <a:rPr lang="de-DE" smtClean="0"/>
              <a:t>8</a:t>
            </a:fld>
            <a:endParaRPr lang="de-DE"/>
          </a:p>
        </p:txBody>
      </p:sp>
    </p:spTree>
    <p:extLst>
      <p:ext uri="{BB962C8B-B14F-4D97-AF65-F5344CB8AC3E}">
        <p14:creationId xmlns:p14="http://schemas.microsoft.com/office/powerpoint/2010/main" val="389580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F88D22-B5C6-4AE8-9211-01C0BC30B06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DD81822-A2D7-4D23-8DF8-EEA2BF0F1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740539C-3794-4072-9DD9-5EC760D7CB90}"/>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5" name="Fußzeilenplatzhalter 4">
            <a:extLst>
              <a:ext uri="{FF2B5EF4-FFF2-40B4-BE49-F238E27FC236}">
                <a16:creationId xmlns:a16="http://schemas.microsoft.com/office/drawing/2014/main" id="{49777A05-8F55-4917-8479-07B08CDE9D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8351CB7-B192-43F7-911A-481BEBC6920B}"/>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231820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535AB5-48A6-4104-B545-5EC81688E87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6FE32BC-35BF-4ADF-8F92-49689299000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D909AB2-B653-4252-A536-C0654DFFCA7C}"/>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5" name="Fußzeilenplatzhalter 4">
            <a:extLst>
              <a:ext uri="{FF2B5EF4-FFF2-40B4-BE49-F238E27FC236}">
                <a16:creationId xmlns:a16="http://schemas.microsoft.com/office/drawing/2014/main" id="{11CC30FD-F240-4B34-B0FD-D4C8010FF5A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DF6D4B4-00DA-49D5-9215-56A5AD7C229C}"/>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209880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3311B33-C930-433B-BEF5-6F1E508F4EF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E7F0146-3197-4D79-A794-3045B927568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D08CE36-6379-497E-9F84-3ABEA979732C}"/>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5" name="Fußzeilenplatzhalter 4">
            <a:extLst>
              <a:ext uri="{FF2B5EF4-FFF2-40B4-BE49-F238E27FC236}">
                <a16:creationId xmlns:a16="http://schemas.microsoft.com/office/drawing/2014/main" id="{95526C34-7F9B-48C7-9AF5-6E8ABC1DD3B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5C824F-B91D-4A5B-B388-DC0A98904DCD}"/>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336570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F014FB-5463-4A00-88BF-D2974AB7FFF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7C22FEE-251C-4A93-AD83-8A566E6CE28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B6BD287-45CE-468C-B6B1-F690F69B68B2}"/>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5" name="Fußzeilenplatzhalter 4">
            <a:extLst>
              <a:ext uri="{FF2B5EF4-FFF2-40B4-BE49-F238E27FC236}">
                <a16:creationId xmlns:a16="http://schemas.microsoft.com/office/drawing/2014/main" id="{F32CA2A4-E818-4CE9-BD30-B1A60B9FD6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6481B88-5D16-4CDE-848E-4A8275E4ABA9}"/>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228380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20DC62-0553-4B40-9D15-BBBBB4E704D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64A7E8E-DE48-48E2-AC04-917A44798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D00B73-1AE1-4B2C-8FD3-CE8CD189E635}"/>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5" name="Fußzeilenplatzhalter 4">
            <a:extLst>
              <a:ext uri="{FF2B5EF4-FFF2-40B4-BE49-F238E27FC236}">
                <a16:creationId xmlns:a16="http://schemas.microsoft.com/office/drawing/2014/main" id="{C94B16DA-BB77-4C05-B690-9F56E1BEE37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C41B0C-44BC-4A5D-938E-228C8F8E372A}"/>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412227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AA01-B8C7-4100-985E-16CF97A19E0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29F8738-8D32-46A9-A722-9D82CF3DB71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45DAB8D-DE31-4FC3-BC4F-4327E7CC5BD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3A82DDA-B492-4C88-874E-E15D8B05DCB4}"/>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6" name="Fußzeilenplatzhalter 5">
            <a:extLst>
              <a:ext uri="{FF2B5EF4-FFF2-40B4-BE49-F238E27FC236}">
                <a16:creationId xmlns:a16="http://schemas.microsoft.com/office/drawing/2014/main" id="{E674EA44-E58D-4DF7-A966-27A98E9EF89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A46DDB8-0A59-48BD-9E57-CFDAD22BAED3}"/>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110448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46D7DB-7194-43DC-88CF-B0C7168F6BF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5ECC092-CBAB-46B0-A505-33060FD3D4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92DF109-FD00-4851-A464-AB18A1184B9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1FAA4C9-BE63-497A-A274-B3AF873E3E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41E6BA1-0476-4E39-9F1C-9DFEC1DCA2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C38836A-3648-4D83-8989-8463812A6548}"/>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8" name="Fußzeilenplatzhalter 7">
            <a:extLst>
              <a:ext uri="{FF2B5EF4-FFF2-40B4-BE49-F238E27FC236}">
                <a16:creationId xmlns:a16="http://schemas.microsoft.com/office/drawing/2014/main" id="{EAA03D81-C23D-4E68-A2A8-D94F05D3705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F80F3D5-3779-4379-BC83-F9812CB7CC86}"/>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22519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605153-AD6D-4F15-9AAD-7B731B49887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30CA75B-B69B-45D8-9F47-E4C5A3A712DE}"/>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4" name="Fußzeilenplatzhalter 3">
            <a:extLst>
              <a:ext uri="{FF2B5EF4-FFF2-40B4-BE49-F238E27FC236}">
                <a16:creationId xmlns:a16="http://schemas.microsoft.com/office/drawing/2014/main" id="{C29CE316-A51E-40CA-ACDE-0EACFD5EEB7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5269CEF-C96A-4C1C-8164-79332B379B95}"/>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254175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07AF8F3-9F38-4E02-9C85-58FE2C31C587}"/>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3" name="Fußzeilenplatzhalter 2">
            <a:extLst>
              <a:ext uri="{FF2B5EF4-FFF2-40B4-BE49-F238E27FC236}">
                <a16:creationId xmlns:a16="http://schemas.microsoft.com/office/drawing/2014/main" id="{2CF0526E-168A-472A-9FA9-2C7FDA274F6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2BA6415-3B3E-4DA9-ACD9-F1301E067DD8}"/>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21965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4783D-1838-4731-989C-C82C2B6791F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72EEA24-5117-44E0-96AB-0F90D467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90635A7-2AD1-4D08-92D3-F9B250F14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1FCA61F-C5C6-46AD-8AD6-2F584978F52E}"/>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6" name="Fußzeilenplatzhalter 5">
            <a:extLst>
              <a:ext uri="{FF2B5EF4-FFF2-40B4-BE49-F238E27FC236}">
                <a16:creationId xmlns:a16="http://schemas.microsoft.com/office/drawing/2014/main" id="{5D7016C5-9165-4F56-98D8-F5E0D0FE93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9B65710-F152-487F-92D5-DCEB2080A55D}"/>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123250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EE0F1-64CA-4363-90BE-2A3B2C59B05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7A6B1F4-0249-4F7B-9C3B-FB1C7C744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0986B5B-67DB-41EC-AE9E-5D126AF27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BD4FEFD-148F-4687-989C-1E6E10FD510E}"/>
              </a:ext>
            </a:extLst>
          </p:cNvPr>
          <p:cNvSpPr>
            <a:spLocks noGrp="1"/>
          </p:cNvSpPr>
          <p:nvPr>
            <p:ph type="dt" sz="half" idx="10"/>
          </p:nvPr>
        </p:nvSpPr>
        <p:spPr/>
        <p:txBody>
          <a:bodyPr/>
          <a:lstStyle/>
          <a:p>
            <a:fld id="{73A5B71A-3D14-4A0F-91E4-49D5FD61560D}" type="datetimeFigureOut">
              <a:rPr lang="de-DE" smtClean="0"/>
              <a:t>19.01.2020</a:t>
            </a:fld>
            <a:endParaRPr lang="de-DE"/>
          </a:p>
        </p:txBody>
      </p:sp>
      <p:sp>
        <p:nvSpPr>
          <p:cNvPr id="6" name="Fußzeilenplatzhalter 5">
            <a:extLst>
              <a:ext uri="{FF2B5EF4-FFF2-40B4-BE49-F238E27FC236}">
                <a16:creationId xmlns:a16="http://schemas.microsoft.com/office/drawing/2014/main" id="{3B4DB7C3-6C6C-40E7-912B-8D8C1F9397F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A361307-1488-4C29-A307-8438EACF1887}"/>
              </a:ext>
            </a:extLst>
          </p:cNvPr>
          <p:cNvSpPr>
            <a:spLocks noGrp="1"/>
          </p:cNvSpPr>
          <p:nvPr>
            <p:ph type="sldNum" sz="quarter" idx="12"/>
          </p:nvPr>
        </p:nvSpPr>
        <p:spPr/>
        <p:txBody>
          <a:bodyPr/>
          <a:lstStyle/>
          <a:p>
            <a:fld id="{01F8006B-7BAF-49B9-90E4-FA509D30572B}" type="slidenum">
              <a:rPr lang="de-DE" smtClean="0"/>
              <a:t>‹Nr.›</a:t>
            </a:fld>
            <a:endParaRPr lang="de-DE"/>
          </a:p>
        </p:txBody>
      </p:sp>
    </p:spTree>
    <p:extLst>
      <p:ext uri="{BB962C8B-B14F-4D97-AF65-F5344CB8AC3E}">
        <p14:creationId xmlns:p14="http://schemas.microsoft.com/office/powerpoint/2010/main" val="393560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7B84DEA-A488-4F44-A180-F6C0BBBB1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12F5642-0669-47E4-BBCA-FF351E8BB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55BA877-B057-4136-8FA2-22FE99B5D9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5B71A-3D14-4A0F-91E4-49D5FD61560D}" type="datetimeFigureOut">
              <a:rPr lang="de-DE" smtClean="0"/>
              <a:t>19.01.2020</a:t>
            </a:fld>
            <a:endParaRPr lang="de-DE"/>
          </a:p>
        </p:txBody>
      </p:sp>
      <p:sp>
        <p:nvSpPr>
          <p:cNvPr id="5" name="Fußzeilenplatzhalter 4">
            <a:extLst>
              <a:ext uri="{FF2B5EF4-FFF2-40B4-BE49-F238E27FC236}">
                <a16:creationId xmlns:a16="http://schemas.microsoft.com/office/drawing/2014/main" id="{9F20E3AD-F190-4247-BA4F-8DF388455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C8091CF-2D8F-48B6-8720-B70775D70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8006B-7BAF-49B9-90E4-FA509D30572B}" type="slidenum">
              <a:rPr lang="de-DE" smtClean="0"/>
              <a:t>‹Nr.›</a:t>
            </a:fld>
            <a:endParaRPr lang="de-DE"/>
          </a:p>
        </p:txBody>
      </p:sp>
    </p:spTree>
    <p:extLst>
      <p:ext uri="{BB962C8B-B14F-4D97-AF65-F5344CB8AC3E}">
        <p14:creationId xmlns:p14="http://schemas.microsoft.com/office/powerpoint/2010/main" val="105605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86D2E-416E-44AE-90F2-10FF3FE3D6DA}"/>
              </a:ext>
            </a:extLst>
          </p:cNvPr>
          <p:cNvSpPr>
            <a:spLocks noGrp="1"/>
          </p:cNvSpPr>
          <p:nvPr>
            <p:ph type="title"/>
          </p:nvPr>
        </p:nvSpPr>
        <p:spPr>
          <a:xfrm>
            <a:off x="838200" y="365126"/>
            <a:ext cx="10515600" cy="685800"/>
          </a:xfrm>
        </p:spPr>
        <p:txBody>
          <a:bodyPr>
            <a:normAutofit fontScale="90000"/>
          </a:bodyPr>
          <a:lstStyle/>
          <a:p>
            <a:r>
              <a:rPr lang="de-DE" dirty="0" err="1"/>
              <a:t>asdasda</a:t>
            </a:r>
            <a:endParaRPr lang="de-DE" dirty="0"/>
          </a:p>
        </p:txBody>
      </p:sp>
      <p:sp>
        <p:nvSpPr>
          <p:cNvPr id="4" name="Rechteck 3">
            <a:extLst>
              <a:ext uri="{FF2B5EF4-FFF2-40B4-BE49-F238E27FC236}">
                <a16:creationId xmlns:a16="http://schemas.microsoft.com/office/drawing/2014/main" id="{AA8D0F29-D05E-4050-9AD2-3469D5BDD2FD}"/>
              </a:ext>
            </a:extLst>
          </p:cNvPr>
          <p:cNvSpPr/>
          <p:nvPr/>
        </p:nvSpPr>
        <p:spPr>
          <a:xfrm>
            <a:off x="4449826" y="-1"/>
            <a:ext cx="3865809" cy="92075"/>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12D3986-FEFF-4430-A750-BF49A09F37B5}"/>
              </a:ext>
            </a:extLst>
          </p:cNvPr>
          <p:cNvSpPr/>
          <p:nvPr/>
        </p:nvSpPr>
        <p:spPr>
          <a:xfrm>
            <a:off x="8326191" y="0"/>
            <a:ext cx="3865809" cy="92075"/>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6F3ED95B-FFA6-4C25-9865-55959AD1B8FB}"/>
              </a:ext>
            </a:extLst>
          </p:cNvPr>
          <p:cNvSpPr/>
          <p:nvPr/>
        </p:nvSpPr>
        <p:spPr>
          <a:xfrm>
            <a:off x="573461" y="0"/>
            <a:ext cx="3865809" cy="92075"/>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C7C55D42-6411-435F-BBCA-A0AD2B65A156}"/>
              </a:ext>
            </a:extLst>
          </p:cNvPr>
          <p:cNvCxnSpPr>
            <a:cxnSpLocks/>
          </p:cNvCxnSpPr>
          <p:nvPr/>
        </p:nvCxnSpPr>
        <p:spPr>
          <a:xfrm>
            <a:off x="838200" y="1050926"/>
            <a:ext cx="105156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7" name="Gerader Verbinder 16">
            <a:extLst>
              <a:ext uri="{FF2B5EF4-FFF2-40B4-BE49-F238E27FC236}">
                <a16:creationId xmlns:a16="http://schemas.microsoft.com/office/drawing/2014/main" id="{5EB327E4-C1AB-432A-B0FB-8D4B86B550AF}"/>
              </a:ext>
            </a:extLst>
          </p:cNvPr>
          <p:cNvCxnSpPr>
            <a:cxnSpLocks/>
          </p:cNvCxnSpPr>
          <p:nvPr/>
        </p:nvCxnSpPr>
        <p:spPr>
          <a:xfrm>
            <a:off x="381000" y="6372226"/>
            <a:ext cx="114554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18" name="Grafik 17">
            <a:extLst>
              <a:ext uri="{FF2B5EF4-FFF2-40B4-BE49-F238E27FC236}">
                <a16:creationId xmlns:a16="http://schemas.microsoft.com/office/drawing/2014/main" id="{19342C7D-8F65-49B7-AAC1-D6328AD2A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699" y="6450013"/>
            <a:ext cx="575441" cy="308773"/>
          </a:xfrm>
          <a:prstGeom prst="rect">
            <a:avLst/>
          </a:prstGeom>
        </p:spPr>
      </p:pic>
      <p:sp>
        <p:nvSpPr>
          <p:cNvPr id="22" name="Textfeld 21">
            <a:extLst>
              <a:ext uri="{FF2B5EF4-FFF2-40B4-BE49-F238E27FC236}">
                <a16:creationId xmlns:a16="http://schemas.microsoft.com/office/drawing/2014/main" id="{137222E8-DE6D-4EB8-A963-0DA0FF82FCF9}"/>
              </a:ext>
            </a:extLst>
          </p:cNvPr>
          <p:cNvSpPr txBox="1"/>
          <p:nvPr/>
        </p:nvSpPr>
        <p:spPr>
          <a:xfrm>
            <a:off x="367860" y="6450013"/>
            <a:ext cx="2433397" cy="308773"/>
          </a:xfrm>
          <a:prstGeom prst="rect">
            <a:avLst/>
          </a:prstGeom>
          <a:noFill/>
        </p:spPr>
        <p:txBody>
          <a:bodyPr wrap="square" rtlCol="0">
            <a:spAutoFit/>
          </a:bodyPr>
          <a:lstStyle/>
          <a:p>
            <a:r>
              <a:rPr lang="de-DE" sz="1400" dirty="0">
                <a:solidFill>
                  <a:schemeClr val="tx1">
                    <a:lumMod val="65000"/>
                    <a:lumOff val="35000"/>
                  </a:schemeClr>
                </a:solidFill>
                <a:cs typeface="Calibri" panose="020F0502020204030204" pitchFamily="34" charset="0"/>
              </a:rPr>
              <a:t>Entwicklungsprojekt WS19/20</a:t>
            </a:r>
            <a:endParaRPr lang="de-DE" sz="1200" dirty="0">
              <a:solidFill>
                <a:schemeClr val="tx1">
                  <a:lumMod val="65000"/>
                  <a:lumOff val="35000"/>
                </a:schemeClr>
              </a:solidFill>
              <a:cs typeface="Calibri" panose="020F0502020204030204" pitchFamily="34" charset="0"/>
            </a:endParaRPr>
          </a:p>
        </p:txBody>
      </p:sp>
      <p:sp>
        <p:nvSpPr>
          <p:cNvPr id="23" name="Textfeld 22">
            <a:extLst>
              <a:ext uri="{FF2B5EF4-FFF2-40B4-BE49-F238E27FC236}">
                <a16:creationId xmlns:a16="http://schemas.microsoft.com/office/drawing/2014/main" id="{EF857CA4-73AD-48CE-A177-5CAE747ACE85}"/>
              </a:ext>
            </a:extLst>
          </p:cNvPr>
          <p:cNvSpPr txBox="1"/>
          <p:nvPr/>
        </p:nvSpPr>
        <p:spPr>
          <a:xfrm>
            <a:off x="7972432" y="6451009"/>
            <a:ext cx="2588850" cy="307777"/>
          </a:xfrm>
          <a:prstGeom prst="rect">
            <a:avLst/>
          </a:prstGeom>
          <a:noFill/>
        </p:spPr>
        <p:txBody>
          <a:bodyPr wrap="none" rtlCol="0">
            <a:spAutoFit/>
          </a:bodyPr>
          <a:lstStyle/>
          <a:p>
            <a:r>
              <a:rPr lang="de-DE" sz="1400" dirty="0">
                <a:solidFill>
                  <a:schemeClr val="tx1">
                    <a:lumMod val="65000"/>
                    <a:lumOff val="35000"/>
                  </a:schemeClr>
                </a:solidFill>
                <a:cs typeface="Calibri" panose="020F0502020204030204" pitchFamily="34" charset="0"/>
              </a:rPr>
              <a:t>David </a:t>
            </a:r>
            <a:r>
              <a:rPr lang="de-DE" sz="1400" dirty="0" err="1">
                <a:solidFill>
                  <a:schemeClr val="tx1">
                    <a:lumMod val="65000"/>
                    <a:lumOff val="35000"/>
                  </a:schemeClr>
                </a:solidFill>
                <a:cs typeface="Calibri" panose="020F0502020204030204" pitchFamily="34" charset="0"/>
              </a:rPr>
              <a:t>Buglowski</a:t>
            </a:r>
            <a:r>
              <a:rPr lang="de-DE" sz="1400" dirty="0">
                <a:solidFill>
                  <a:schemeClr val="tx1">
                    <a:lumMod val="65000"/>
                    <a:lumOff val="35000"/>
                  </a:schemeClr>
                </a:solidFill>
                <a:cs typeface="Calibri" panose="020F0502020204030204" pitchFamily="34" charset="0"/>
              </a:rPr>
              <a:t> &amp; Moritz Langer</a:t>
            </a:r>
            <a:endParaRPr lang="de-DE" sz="1200" dirty="0">
              <a:solidFill>
                <a:schemeClr val="tx1">
                  <a:lumMod val="65000"/>
                  <a:lumOff val="35000"/>
                </a:schemeClr>
              </a:solidFill>
              <a:cs typeface="Calibri" panose="020F0502020204030204" pitchFamily="34" charset="0"/>
            </a:endParaRPr>
          </a:p>
        </p:txBody>
      </p:sp>
      <p:sp>
        <p:nvSpPr>
          <p:cNvPr id="7" name="Textfeld 6">
            <a:extLst>
              <a:ext uri="{FF2B5EF4-FFF2-40B4-BE49-F238E27FC236}">
                <a16:creationId xmlns:a16="http://schemas.microsoft.com/office/drawing/2014/main" id="{3735DDBF-9975-4982-9764-25E03ACC0477}"/>
              </a:ext>
            </a:extLst>
          </p:cNvPr>
          <p:cNvSpPr txBox="1"/>
          <p:nvPr/>
        </p:nvSpPr>
        <p:spPr>
          <a:xfrm>
            <a:off x="825062" y="1398506"/>
            <a:ext cx="10515600" cy="2708434"/>
          </a:xfrm>
          <a:prstGeom prst="rect">
            <a:avLst/>
          </a:prstGeom>
          <a:noFill/>
        </p:spPr>
        <p:txBody>
          <a:bodyPr wrap="square" rtlCol="0">
            <a:spAutoFit/>
          </a:bodyPr>
          <a:lstStyle/>
          <a:p>
            <a:r>
              <a:rPr lang="de-DE" sz="2400" dirty="0"/>
              <a:t>Poster Platzhalter</a:t>
            </a:r>
          </a:p>
          <a:p>
            <a:r>
              <a:rPr lang="de-DE" sz="2400" dirty="0"/>
              <a:t>Prototyperläutern</a:t>
            </a:r>
          </a:p>
          <a:p>
            <a:r>
              <a:rPr lang="de-DE" sz="2400" dirty="0"/>
              <a:t>Zielsetzung -&gt; jetzt</a:t>
            </a:r>
          </a:p>
          <a:p>
            <a:r>
              <a:rPr lang="de-DE" sz="2400" dirty="0"/>
              <a:t>Erweiterungen</a:t>
            </a:r>
            <a:endParaRPr lang="de-DE" sz="2000" dirty="0"/>
          </a:p>
          <a:p>
            <a:r>
              <a:rPr lang="de-DE" sz="2800" dirty="0"/>
              <a:t>Fazit </a:t>
            </a:r>
          </a:p>
          <a:p>
            <a:pPr marL="457200" indent="-457200">
              <a:buFont typeface="Arial" panose="020B0604020202020204" pitchFamily="34" charset="0"/>
              <a:buChar char="•"/>
            </a:pPr>
            <a:endParaRPr lang="de-DE" sz="2800" dirty="0"/>
          </a:p>
          <a:p>
            <a:endParaRPr lang="de-DE" dirty="0"/>
          </a:p>
        </p:txBody>
      </p:sp>
    </p:spTree>
    <p:extLst>
      <p:ext uri="{BB962C8B-B14F-4D97-AF65-F5344CB8AC3E}">
        <p14:creationId xmlns:p14="http://schemas.microsoft.com/office/powerpoint/2010/main" val="192742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EDE7C0-EA51-4ECF-91B7-09B1F6E684CB}"/>
              </a:ext>
            </a:extLst>
          </p:cNvPr>
          <p:cNvSpPr>
            <a:spLocks noGrp="1"/>
          </p:cNvSpPr>
          <p:nvPr>
            <p:ph type="ctrTitle"/>
          </p:nvPr>
        </p:nvSpPr>
        <p:spPr>
          <a:xfrm>
            <a:off x="1524000" y="2675376"/>
            <a:ext cx="9144000" cy="1195588"/>
          </a:xfrm>
        </p:spPr>
        <p:txBody>
          <a:bodyPr/>
          <a:lstStyle/>
          <a:p>
            <a:r>
              <a:rPr lang="de-DE" dirty="0"/>
              <a:t>Entwicklungsprojekt</a:t>
            </a:r>
          </a:p>
        </p:txBody>
      </p:sp>
      <p:sp>
        <p:nvSpPr>
          <p:cNvPr id="3" name="Untertitel 2">
            <a:extLst>
              <a:ext uri="{FF2B5EF4-FFF2-40B4-BE49-F238E27FC236}">
                <a16:creationId xmlns:a16="http://schemas.microsoft.com/office/drawing/2014/main" id="{AD885B55-56FF-480E-8948-8308AAB07AD3}"/>
              </a:ext>
            </a:extLst>
          </p:cNvPr>
          <p:cNvSpPr>
            <a:spLocks noGrp="1"/>
          </p:cNvSpPr>
          <p:nvPr>
            <p:ph type="subTitle" idx="1"/>
          </p:nvPr>
        </p:nvSpPr>
        <p:spPr>
          <a:xfrm>
            <a:off x="1524000" y="4274700"/>
            <a:ext cx="9144000" cy="1655762"/>
          </a:xfrm>
        </p:spPr>
        <p:txBody>
          <a:bodyPr/>
          <a:lstStyle/>
          <a:p>
            <a:r>
              <a:rPr lang="de-DE" dirty="0"/>
              <a:t>Wintersemester 2019/20</a:t>
            </a:r>
          </a:p>
        </p:txBody>
      </p:sp>
      <p:sp>
        <p:nvSpPr>
          <p:cNvPr id="9" name="Rechteck 8">
            <a:extLst>
              <a:ext uri="{FF2B5EF4-FFF2-40B4-BE49-F238E27FC236}">
                <a16:creationId xmlns:a16="http://schemas.microsoft.com/office/drawing/2014/main" id="{6FE74546-8474-49A7-B947-22C31FDD9918}"/>
              </a:ext>
            </a:extLst>
          </p:cNvPr>
          <p:cNvSpPr/>
          <p:nvPr/>
        </p:nvSpPr>
        <p:spPr>
          <a:xfrm>
            <a:off x="4449826" y="-1"/>
            <a:ext cx="3865809" cy="92075"/>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3970C23E-3688-43DF-8CA4-E8FD1D92BC09}"/>
              </a:ext>
            </a:extLst>
          </p:cNvPr>
          <p:cNvSpPr/>
          <p:nvPr/>
        </p:nvSpPr>
        <p:spPr>
          <a:xfrm>
            <a:off x="8326191" y="0"/>
            <a:ext cx="3865809" cy="92075"/>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40464B58-1C68-4552-B0A4-7FA15BF3B2A9}"/>
              </a:ext>
            </a:extLst>
          </p:cNvPr>
          <p:cNvSpPr/>
          <p:nvPr/>
        </p:nvSpPr>
        <p:spPr>
          <a:xfrm>
            <a:off x="573461" y="0"/>
            <a:ext cx="3865809" cy="92075"/>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5" name="Grafik 14">
            <a:extLst>
              <a:ext uri="{FF2B5EF4-FFF2-40B4-BE49-F238E27FC236}">
                <a16:creationId xmlns:a16="http://schemas.microsoft.com/office/drawing/2014/main" id="{C2D9CE4C-BA7B-4700-9EDE-F6ED6C46B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75" y="315602"/>
            <a:ext cx="2280850" cy="1223871"/>
          </a:xfrm>
          <a:prstGeom prst="rect">
            <a:avLst/>
          </a:prstGeom>
        </p:spPr>
      </p:pic>
      <p:sp>
        <p:nvSpPr>
          <p:cNvPr id="19" name="Rechteck 18">
            <a:extLst>
              <a:ext uri="{FF2B5EF4-FFF2-40B4-BE49-F238E27FC236}">
                <a16:creationId xmlns:a16="http://schemas.microsoft.com/office/drawing/2014/main" id="{19158999-8BA6-4082-BF6B-AF83E9D86B54}"/>
              </a:ext>
            </a:extLst>
          </p:cNvPr>
          <p:cNvSpPr/>
          <p:nvPr/>
        </p:nvSpPr>
        <p:spPr>
          <a:xfrm>
            <a:off x="4439270" y="4182623"/>
            <a:ext cx="3865809" cy="45719"/>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B8EF7D08-DF7A-4E20-8A76-9AE829CC6822}"/>
              </a:ext>
            </a:extLst>
          </p:cNvPr>
          <p:cNvSpPr/>
          <p:nvPr/>
        </p:nvSpPr>
        <p:spPr>
          <a:xfrm>
            <a:off x="8315635" y="4182624"/>
            <a:ext cx="3865809" cy="45719"/>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Rechteck 20">
            <a:extLst>
              <a:ext uri="{FF2B5EF4-FFF2-40B4-BE49-F238E27FC236}">
                <a16:creationId xmlns:a16="http://schemas.microsoft.com/office/drawing/2014/main" id="{550403D8-5B54-49EE-B357-1B67F804559C}"/>
              </a:ext>
            </a:extLst>
          </p:cNvPr>
          <p:cNvSpPr/>
          <p:nvPr/>
        </p:nvSpPr>
        <p:spPr>
          <a:xfrm>
            <a:off x="562905" y="4182624"/>
            <a:ext cx="3865809" cy="45719"/>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47BF1A28-6059-42F1-837D-BDF4C9631C55}"/>
              </a:ext>
            </a:extLst>
          </p:cNvPr>
          <p:cNvSpPr/>
          <p:nvPr/>
        </p:nvSpPr>
        <p:spPr>
          <a:xfrm>
            <a:off x="3876365" y="2629657"/>
            <a:ext cx="3865809" cy="45719"/>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ED8C1E44-4339-4CA6-9C88-DCFDAB240530}"/>
              </a:ext>
            </a:extLst>
          </p:cNvPr>
          <p:cNvSpPr/>
          <p:nvPr/>
        </p:nvSpPr>
        <p:spPr>
          <a:xfrm>
            <a:off x="7752730" y="2629658"/>
            <a:ext cx="3865809" cy="45719"/>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B3825CE6-7E08-4102-9386-DA1C606BD723}"/>
              </a:ext>
            </a:extLst>
          </p:cNvPr>
          <p:cNvSpPr/>
          <p:nvPr/>
        </p:nvSpPr>
        <p:spPr>
          <a:xfrm>
            <a:off x="0" y="2629658"/>
            <a:ext cx="3865809" cy="45719"/>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B93C4E3E-2D33-4523-B724-FB7E18B2DECF}"/>
              </a:ext>
            </a:extLst>
          </p:cNvPr>
          <p:cNvSpPr txBox="1"/>
          <p:nvPr/>
        </p:nvSpPr>
        <p:spPr>
          <a:xfrm>
            <a:off x="383576" y="6473537"/>
            <a:ext cx="11808424" cy="584775"/>
          </a:xfrm>
          <a:prstGeom prst="rect">
            <a:avLst/>
          </a:prstGeom>
          <a:noFill/>
        </p:spPr>
        <p:txBody>
          <a:bodyPr wrap="square" rtlCol="0">
            <a:spAutoFit/>
          </a:bodyPr>
          <a:lstStyle/>
          <a:p>
            <a:r>
              <a:rPr lang="de-DE" sz="1400" dirty="0">
                <a:solidFill>
                  <a:schemeClr val="tx1">
                    <a:lumMod val="65000"/>
                    <a:lumOff val="35000"/>
                  </a:schemeClr>
                </a:solidFill>
              </a:rPr>
              <a:t>David </a:t>
            </a:r>
            <a:r>
              <a:rPr lang="de-DE" sz="1400" dirty="0" err="1">
                <a:solidFill>
                  <a:schemeClr val="tx1">
                    <a:lumMod val="65000"/>
                    <a:lumOff val="35000"/>
                  </a:schemeClr>
                </a:solidFill>
              </a:rPr>
              <a:t>Buglowski</a:t>
            </a:r>
            <a:r>
              <a:rPr lang="de-DE" sz="1400" dirty="0">
                <a:solidFill>
                  <a:schemeClr val="tx1">
                    <a:lumMod val="65000"/>
                    <a:lumOff val="35000"/>
                  </a:schemeClr>
                </a:solidFill>
              </a:rPr>
              <a:t> &amp; Moritz Langer</a:t>
            </a:r>
          </a:p>
          <a:p>
            <a:endParaRPr lang="de-DE" dirty="0">
              <a:solidFill>
                <a:schemeClr val="bg2">
                  <a:lumMod val="25000"/>
                </a:schemeClr>
              </a:solidFill>
              <a:cs typeface="Times New Roman" panose="02020603050405020304" pitchFamily="18" charset="0"/>
            </a:endParaRPr>
          </a:p>
        </p:txBody>
      </p:sp>
    </p:spTree>
    <p:extLst>
      <p:ext uri="{BB962C8B-B14F-4D97-AF65-F5344CB8AC3E}">
        <p14:creationId xmlns:p14="http://schemas.microsoft.com/office/powerpoint/2010/main" val="173332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86D2E-416E-44AE-90F2-10FF3FE3D6DA}"/>
              </a:ext>
            </a:extLst>
          </p:cNvPr>
          <p:cNvSpPr>
            <a:spLocks noGrp="1"/>
          </p:cNvSpPr>
          <p:nvPr>
            <p:ph type="title"/>
          </p:nvPr>
        </p:nvSpPr>
        <p:spPr>
          <a:xfrm>
            <a:off x="838200" y="365126"/>
            <a:ext cx="10515600" cy="685800"/>
          </a:xfrm>
        </p:spPr>
        <p:txBody>
          <a:bodyPr>
            <a:normAutofit fontScale="90000"/>
          </a:bodyPr>
          <a:lstStyle/>
          <a:p>
            <a:r>
              <a:rPr lang="de-DE" dirty="0"/>
              <a:t>Poster</a:t>
            </a:r>
          </a:p>
        </p:txBody>
      </p:sp>
      <p:sp>
        <p:nvSpPr>
          <p:cNvPr id="4" name="Rechteck 3">
            <a:extLst>
              <a:ext uri="{FF2B5EF4-FFF2-40B4-BE49-F238E27FC236}">
                <a16:creationId xmlns:a16="http://schemas.microsoft.com/office/drawing/2014/main" id="{AA8D0F29-D05E-4050-9AD2-3469D5BDD2FD}"/>
              </a:ext>
            </a:extLst>
          </p:cNvPr>
          <p:cNvSpPr/>
          <p:nvPr/>
        </p:nvSpPr>
        <p:spPr>
          <a:xfrm>
            <a:off x="4449826" y="-1"/>
            <a:ext cx="3865809" cy="92075"/>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12D3986-FEFF-4430-A750-BF49A09F37B5}"/>
              </a:ext>
            </a:extLst>
          </p:cNvPr>
          <p:cNvSpPr/>
          <p:nvPr/>
        </p:nvSpPr>
        <p:spPr>
          <a:xfrm>
            <a:off x="8326191" y="0"/>
            <a:ext cx="3865809" cy="92075"/>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6F3ED95B-FFA6-4C25-9865-55959AD1B8FB}"/>
              </a:ext>
            </a:extLst>
          </p:cNvPr>
          <p:cNvSpPr/>
          <p:nvPr/>
        </p:nvSpPr>
        <p:spPr>
          <a:xfrm>
            <a:off x="573461" y="0"/>
            <a:ext cx="3865809" cy="92075"/>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C7C55D42-6411-435F-BBCA-A0AD2B65A156}"/>
              </a:ext>
            </a:extLst>
          </p:cNvPr>
          <p:cNvCxnSpPr>
            <a:cxnSpLocks/>
          </p:cNvCxnSpPr>
          <p:nvPr/>
        </p:nvCxnSpPr>
        <p:spPr>
          <a:xfrm>
            <a:off x="838200" y="1050926"/>
            <a:ext cx="105156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7" name="Gerader Verbinder 16">
            <a:extLst>
              <a:ext uri="{FF2B5EF4-FFF2-40B4-BE49-F238E27FC236}">
                <a16:creationId xmlns:a16="http://schemas.microsoft.com/office/drawing/2014/main" id="{5EB327E4-C1AB-432A-B0FB-8D4B86B550AF}"/>
              </a:ext>
            </a:extLst>
          </p:cNvPr>
          <p:cNvCxnSpPr>
            <a:cxnSpLocks/>
          </p:cNvCxnSpPr>
          <p:nvPr/>
        </p:nvCxnSpPr>
        <p:spPr>
          <a:xfrm>
            <a:off x="381000" y="6372226"/>
            <a:ext cx="114554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18" name="Grafik 17">
            <a:extLst>
              <a:ext uri="{FF2B5EF4-FFF2-40B4-BE49-F238E27FC236}">
                <a16:creationId xmlns:a16="http://schemas.microsoft.com/office/drawing/2014/main" id="{19342C7D-8F65-49B7-AAC1-D6328AD2A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699" y="6450013"/>
            <a:ext cx="575441" cy="308773"/>
          </a:xfrm>
          <a:prstGeom prst="rect">
            <a:avLst/>
          </a:prstGeom>
        </p:spPr>
      </p:pic>
      <p:sp>
        <p:nvSpPr>
          <p:cNvPr id="22" name="Textfeld 21">
            <a:extLst>
              <a:ext uri="{FF2B5EF4-FFF2-40B4-BE49-F238E27FC236}">
                <a16:creationId xmlns:a16="http://schemas.microsoft.com/office/drawing/2014/main" id="{137222E8-DE6D-4EB8-A963-0DA0FF82FCF9}"/>
              </a:ext>
            </a:extLst>
          </p:cNvPr>
          <p:cNvSpPr txBox="1"/>
          <p:nvPr/>
        </p:nvSpPr>
        <p:spPr>
          <a:xfrm>
            <a:off x="367860" y="6450013"/>
            <a:ext cx="2433397" cy="308773"/>
          </a:xfrm>
          <a:prstGeom prst="rect">
            <a:avLst/>
          </a:prstGeom>
          <a:noFill/>
        </p:spPr>
        <p:txBody>
          <a:bodyPr wrap="square" rtlCol="0">
            <a:spAutoFit/>
          </a:bodyPr>
          <a:lstStyle/>
          <a:p>
            <a:r>
              <a:rPr lang="de-DE" sz="1400" dirty="0">
                <a:solidFill>
                  <a:schemeClr val="tx1">
                    <a:lumMod val="65000"/>
                    <a:lumOff val="35000"/>
                  </a:schemeClr>
                </a:solidFill>
                <a:cs typeface="Calibri" panose="020F0502020204030204" pitchFamily="34" charset="0"/>
              </a:rPr>
              <a:t>Entwicklungsprojekt WS19/20</a:t>
            </a:r>
            <a:endParaRPr lang="de-DE" sz="1200" dirty="0">
              <a:solidFill>
                <a:schemeClr val="tx1">
                  <a:lumMod val="65000"/>
                  <a:lumOff val="35000"/>
                </a:schemeClr>
              </a:solidFill>
              <a:cs typeface="Calibri" panose="020F0502020204030204" pitchFamily="34" charset="0"/>
            </a:endParaRPr>
          </a:p>
        </p:txBody>
      </p:sp>
      <p:sp>
        <p:nvSpPr>
          <p:cNvPr id="23" name="Textfeld 22">
            <a:extLst>
              <a:ext uri="{FF2B5EF4-FFF2-40B4-BE49-F238E27FC236}">
                <a16:creationId xmlns:a16="http://schemas.microsoft.com/office/drawing/2014/main" id="{EF857CA4-73AD-48CE-A177-5CAE747ACE85}"/>
              </a:ext>
            </a:extLst>
          </p:cNvPr>
          <p:cNvSpPr txBox="1"/>
          <p:nvPr/>
        </p:nvSpPr>
        <p:spPr>
          <a:xfrm>
            <a:off x="7972432" y="6451009"/>
            <a:ext cx="2588850" cy="307777"/>
          </a:xfrm>
          <a:prstGeom prst="rect">
            <a:avLst/>
          </a:prstGeom>
          <a:noFill/>
        </p:spPr>
        <p:txBody>
          <a:bodyPr wrap="none" rtlCol="0">
            <a:spAutoFit/>
          </a:bodyPr>
          <a:lstStyle/>
          <a:p>
            <a:r>
              <a:rPr lang="de-DE" sz="1400" dirty="0">
                <a:solidFill>
                  <a:schemeClr val="tx1">
                    <a:lumMod val="65000"/>
                    <a:lumOff val="35000"/>
                  </a:schemeClr>
                </a:solidFill>
                <a:cs typeface="Calibri" panose="020F0502020204030204" pitchFamily="34" charset="0"/>
              </a:rPr>
              <a:t>David </a:t>
            </a:r>
            <a:r>
              <a:rPr lang="de-DE" sz="1400" dirty="0" err="1">
                <a:solidFill>
                  <a:schemeClr val="tx1">
                    <a:lumMod val="65000"/>
                    <a:lumOff val="35000"/>
                  </a:schemeClr>
                </a:solidFill>
                <a:cs typeface="Calibri" panose="020F0502020204030204" pitchFamily="34" charset="0"/>
              </a:rPr>
              <a:t>Buglowski</a:t>
            </a:r>
            <a:r>
              <a:rPr lang="de-DE" sz="1400" dirty="0">
                <a:solidFill>
                  <a:schemeClr val="tx1">
                    <a:lumMod val="65000"/>
                    <a:lumOff val="35000"/>
                  </a:schemeClr>
                </a:solidFill>
                <a:cs typeface="Calibri" panose="020F0502020204030204" pitchFamily="34" charset="0"/>
              </a:rPr>
              <a:t> &amp; Moritz Langer</a:t>
            </a:r>
            <a:endParaRPr lang="de-DE" sz="1200" dirty="0">
              <a:solidFill>
                <a:schemeClr val="tx1">
                  <a:lumMod val="65000"/>
                  <a:lumOff val="35000"/>
                </a:schemeClr>
              </a:solidFill>
              <a:cs typeface="Calibri" panose="020F0502020204030204" pitchFamily="34" charset="0"/>
            </a:endParaRPr>
          </a:p>
        </p:txBody>
      </p:sp>
    </p:spTree>
    <p:extLst>
      <p:ext uri="{BB962C8B-B14F-4D97-AF65-F5344CB8AC3E}">
        <p14:creationId xmlns:p14="http://schemas.microsoft.com/office/powerpoint/2010/main" val="45025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86D2E-416E-44AE-90F2-10FF3FE3D6DA}"/>
              </a:ext>
            </a:extLst>
          </p:cNvPr>
          <p:cNvSpPr>
            <a:spLocks noGrp="1"/>
          </p:cNvSpPr>
          <p:nvPr>
            <p:ph type="title"/>
          </p:nvPr>
        </p:nvSpPr>
        <p:spPr>
          <a:xfrm>
            <a:off x="838200" y="365126"/>
            <a:ext cx="10515600" cy="685800"/>
          </a:xfrm>
        </p:spPr>
        <p:txBody>
          <a:bodyPr>
            <a:normAutofit fontScale="90000"/>
          </a:bodyPr>
          <a:lstStyle/>
          <a:p>
            <a:r>
              <a:rPr lang="de-DE" dirty="0"/>
              <a:t>Prototyperläutern</a:t>
            </a:r>
          </a:p>
        </p:txBody>
      </p:sp>
      <p:sp>
        <p:nvSpPr>
          <p:cNvPr id="4" name="Rechteck 3">
            <a:extLst>
              <a:ext uri="{FF2B5EF4-FFF2-40B4-BE49-F238E27FC236}">
                <a16:creationId xmlns:a16="http://schemas.microsoft.com/office/drawing/2014/main" id="{AA8D0F29-D05E-4050-9AD2-3469D5BDD2FD}"/>
              </a:ext>
            </a:extLst>
          </p:cNvPr>
          <p:cNvSpPr/>
          <p:nvPr/>
        </p:nvSpPr>
        <p:spPr>
          <a:xfrm>
            <a:off x="4449826" y="-1"/>
            <a:ext cx="3865809" cy="92075"/>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12D3986-FEFF-4430-A750-BF49A09F37B5}"/>
              </a:ext>
            </a:extLst>
          </p:cNvPr>
          <p:cNvSpPr/>
          <p:nvPr/>
        </p:nvSpPr>
        <p:spPr>
          <a:xfrm>
            <a:off x="8326191" y="0"/>
            <a:ext cx="3865809" cy="92075"/>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6F3ED95B-FFA6-4C25-9865-55959AD1B8FB}"/>
              </a:ext>
            </a:extLst>
          </p:cNvPr>
          <p:cNvSpPr/>
          <p:nvPr/>
        </p:nvSpPr>
        <p:spPr>
          <a:xfrm>
            <a:off x="573461" y="0"/>
            <a:ext cx="3865809" cy="92075"/>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C7C55D42-6411-435F-BBCA-A0AD2B65A156}"/>
              </a:ext>
            </a:extLst>
          </p:cNvPr>
          <p:cNvCxnSpPr>
            <a:cxnSpLocks/>
          </p:cNvCxnSpPr>
          <p:nvPr/>
        </p:nvCxnSpPr>
        <p:spPr>
          <a:xfrm>
            <a:off x="838200" y="1050926"/>
            <a:ext cx="105156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7" name="Gerader Verbinder 16">
            <a:extLst>
              <a:ext uri="{FF2B5EF4-FFF2-40B4-BE49-F238E27FC236}">
                <a16:creationId xmlns:a16="http://schemas.microsoft.com/office/drawing/2014/main" id="{5EB327E4-C1AB-432A-B0FB-8D4B86B550AF}"/>
              </a:ext>
            </a:extLst>
          </p:cNvPr>
          <p:cNvCxnSpPr>
            <a:cxnSpLocks/>
          </p:cNvCxnSpPr>
          <p:nvPr/>
        </p:nvCxnSpPr>
        <p:spPr>
          <a:xfrm>
            <a:off x="381000" y="6372226"/>
            <a:ext cx="114554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18" name="Grafik 17">
            <a:extLst>
              <a:ext uri="{FF2B5EF4-FFF2-40B4-BE49-F238E27FC236}">
                <a16:creationId xmlns:a16="http://schemas.microsoft.com/office/drawing/2014/main" id="{19342C7D-8F65-49B7-AAC1-D6328AD2A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699" y="6450013"/>
            <a:ext cx="575441" cy="308773"/>
          </a:xfrm>
          <a:prstGeom prst="rect">
            <a:avLst/>
          </a:prstGeom>
        </p:spPr>
      </p:pic>
      <p:sp>
        <p:nvSpPr>
          <p:cNvPr id="22" name="Textfeld 21">
            <a:extLst>
              <a:ext uri="{FF2B5EF4-FFF2-40B4-BE49-F238E27FC236}">
                <a16:creationId xmlns:a16="http://schemas.microsoft.com/office/drawing/2014/main" id="{137222E8-DE6D-4EB8-A963-0DA0FF82FCF9}"/>
              </a:ext>
            </a:extLst>
          </p:cNvPr>
          <p:cNvSpPr txBox="1"/>
          <p:nvPr/>
        </p:nvSpPr>
        <p:spPr>
          <a:xfrm>
            <a:off x="367860" y="6450013"/>
            <a:ext cx="2433397" cy="308773"/>
          </a:xfrm>
          <a:prstGeom prst="rect">
            <a:avLst/>
          </a:prstGeom>
          <a:noFill/>
        </p:spPr>
        <p:txBody>
          <a:bodyPr wrap="square" rtlCol="0">
            <a:spAutoFit/>
          </a:bodyPr>
          <a:lstStyle/>
          <a:p>
            <a:r>
              <a:rPr lang="de-DE" sz="1400" dirty="0">
                <a:solidFill>
                  <a:schemeClr val="tx1">
                    <a:lumMod val="65000"/>
                    <a:lumOff val="35000"/>
                  </a:schemeClr>
                </a:solidFill>
                <a:cs typeface="Calibri" panose="020F0502020204030204" pitchFamily="34" charset="0"/>
              </a:rPr>
              <a:t>Entwicklungsprojekt WS19/20</a:t>
            </a:r>
            <a:endParaRPr lang="de-DE" sz="1200" dirty="0">
              <a:solidFill>
                <a:schemeClr val="tx1">
                  <a:lumMod val="65000"/>
                  <a:lumOff val="35000"/>
                </a:schemeClr>
              </a:solidFill>
              <a:cs typeface="Calibri" panose="020F0502020204030204" pitchFamily="34" charset="0"/>
            </a:endParaRPr>
          </a:p>
        </p:txBody>
      </p:sp>
      <p:sp>
        <p:nvSpPr>
          <p:cNvPr id="23" name="Textfeld 22">
            <a:extLst>
              <a:ext uri="{FF2B5EF4-FFF2-40B4-BE49-F238E27FC236}">
                <a16:creationId xmlns:a16="http://schemas.microsoft.com/office/drawing/2014/main" id="{EF857CA4-73AD-48CE-A177-5CAE747ACE85}"/>
              </a:ext>
            </a:extLst>
          </p:cNvPr>
          <p:cNvSpPr txBox="1"/>
          <p:nvPr/>
        </p:nvSpPr>
        <p:spPr>
          <a:xfrm>
            <a:off x="7972432" y="6451009"/>
            <a:ext cx="2588850" cy="307777"/>
          </a:xfrm>
          <a:prstGeom prst="rect">
            <a:avLst/>
          </a:prstGeom>
          <a:noFill/>
        </p:spPr>
        <p:txBody>
          <a:bodyPr wrap="none" rtlCol="0">
            <a:spAutoFit/>
          </a:bodyPr>
          <a:lstStyle/>
          <a:p>
            <a:r>
              <a:rPr lang="de-DE" sz="1400" dirty="0">
                <a:solidFill>
                  <a:schemeClr val="tx1">
                    <a:lumMod val="65000"/>
                    <a:lumOff val="35000"/>
                  </a:schemeClr>
                </a:solidFill>
                <a:cs typeface="Calibri" panose="020F0502020204030204" pitchFamily="34" charset="0"/>
              </a:rPr>
              <a:t>David </a:t>
            </a:r>
            <a:r>
              <a:rPr lang="de-DE" sz="1400" dirty="0" err="1">
                <a:solidFill>
                  <a:schemeClr val="tx1">
                    <a:lumMod val="65000"/>
                    <a:lumOff val="35000"/>
                  </a:schemeClr>
                </a:solidFill>
                <a:cs typeface="Calibri" panose="020F0502020204030204" pitchFamily="34" charset="0"/>
              </a:rPr>
              <a:t>Buglowski</a:t>
            </a:r>
            <a:r>
              <a:rPr lang="de-DE" sz="1400" dirty="0">
                <a:solidFill>
                  <a:schemeClr val="tx1">
                    <a:lumMod val="65000"/>
                    <a:lumOff val="35000"/>
                  </a:schemeClr>
                </a:solidFill>
                <a:cs typeface="Calibri" panose="020F0502020204030204" pitchFamily="34" charset="0"/>
              </a:rPr>
              <a:t> &amp; Moritz Langer</a:t>
            </a:r>
            <a:endParaRPr lang="de-DE" sz="1200" dirty="0">
              <a:solidFill>
                <a:schemeClr val="tx1">
                  <a:lumMod val="65000"/>
                  <a:lumOff val="35000"/>
                </a:schemeClr>
              </a:solidFill>
              <a:cs typeface="Calibri" panose="020F0502020204030204" pitchFamily="34" charset="0"/>
            </a:endParaRPr>
          </a:p>
        </p:txBody>
      </p:sp>
    </p:spTree>
    <p:extLst>
      <p:ext uri="{BB962C8B-B14F-4D97-AF65-F5344CB8AC3E}">
        <p14:creationId xmlns:p14="http://schemas.microsoft.com/office/powerpoint/2010/main" val="112150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86D2E-416E-44AE-90F2-10FF3FE3D6DA}"/>
              </a:ext>
            </a:extLst>
          </p:cNvPr>
          <p:cNvSpPr>
            <a:spLocks noGrp="1"/>
          </p:cNvSpPr>
          <p:nvPr>
            <p:ph type="title"/>
          </p:nvPr>
        </p:nvSpPr>
        <p:spPr>
          <a:xfrm>
            <a:off x="838200" y="365126"/>
            <a:ext cx="10515600" cy="685800"/>
          </a:xfrm>
        </p:spPr>
        <p:txBody>
          <a:bodyPr>
            <a:normAutofit fontScale="90000"/>
          </a:bodyPr>
          <a:lstStyle/>
          <a:p>
            <a:r>
              <a:rPr lang="de-DE" dirty="0"/>
              <a:t>Zielsetzung =&gt; Realität</a:t>
            </a:r>
          </a:p>
        </p:txBody>
      </p:sp>
      <p:sp>
        <p:nvSpPr>
          <p:cNvPr id="4" name="Rechteck 3">
            <a:extLst>
              <a:ext uri="{FF2B5EF4-FFF2-40B4-BE49-F238E27FC236}">
                <a16:creationId xmlns:a16="http://schemas.microsoft.com/office/drawing/2014/main" id="{AA8D0F29-D05E-4050-9AD2-3469D5BDD2FD}"/>
              </a:ext>
            </a:extLst>
          </p:cNvPr>
          <p:cNvSpPr/>
          <p:nvPr/>
        </p:nvSpPr>
        <p:spPr>
          <a:xfrm>
            <a:off x="4449826" y="-1"/>
            <a:ext cx="3865809" cy="92075"/>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12D3986-FEFF-4430-A750-BF49A09F37B5}"/>
              </a:ext>
            </a:extLst>
          </p:cNvPr>
          <p:cNvSpPr/>
          <p:nvPr/>
        </p:nvSpPr>
        <p:spPr>
          <a:xfrm>
            <a:off x="8326191" y="0"/>
            <a:ext cx="3865809" cy="92075"/>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6F3ED95B-FFA6-4C25-9865-55959AD1B8FB}"/>
              </a:ext>
            </a:extLst>
          </p:cNvPr>
          <p:cNvSpPr/>
          <p:nvPr/>
        </p:nvSpPr>
        <p:spPr>
          <a:xfrm>
            <a:off x="573461" y="0"/>
            <a:ext cx="3865809" cy="92075"/>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C7C55D42-6411-435F-BBCA-A0AD2B65A156}"/>
              </a:ext>
            </a:extLst>
          </p:cNvPr>
          <p:cNvCxnSpPr>
            <a:cxnSpLocks/>
          </p:cNvCxnSpPr>
          <p:nvPr/>
        </p:nvCxnSpPr>
        <p:spPr>
          <a:xfrm>
            <a:off x="838200" y="1050926"/>
            <a:ext cx="105156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7" name="Gerader Verbinder 16">
            <a:extLst>
              <a:ext uri="{FF2B5EF4-FFF2-40B4-BE49-F238E27FC236}">
                <a16:creationId xmlns:a16="http://schemas.microsoft.com/office/drawing/2014/main" id="{5EB327E4-C1AB-432A-B0FB-8D4B86B550AF}"/>
              </a:ext>
            </a:extLst>
          </p:cNvPr>
          <p:cNvCxnSpPr>
            <a:cxnSpLocks/>
          </p:cNvCxnSpPr>
          <p:nvPr/>
        </p:nvCxnSpPr>
        <p:spPr>
          <a:xfrm>
            <a:off x="381000" y="6372226"/>
            <a:ext cx="114554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18" name="Grafik 17">
            <a:extLst>
              <a:ext uri="{FF2B5EF4-FFF2-40B4-BE49-F238E27FC236}">
                <a16:creationId xmlns:a16="http://schemas.microsoft.com/office/drawing/2014/main" id="{19342C7D-8F65-49B7-AAC1-D6328AD2A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699" y="6450013"/>
            <a:ext cx="575441" cy="308773"/>
          </a:xfrm>
          <a:prstGeom prst="rect">
            <a:avLst/>
          </a:prstGeom>
        </p:spPr>
      </p:pic>
      <p:sp>
        <p:nvSpPr>
          <p:cNvPr id="22" name="Textfeld 21">
            <a:extLst>
              <a:ext uri="{FF2B5EF4-FFF2-40B4-BE49-F238E27FC236}">
                <a16:creationId xmlns:a16="http://schemas.microsoft.com/office/drawing/2014/main" id="{137222E8-DE6D-4EB8-A963-0DA0FF82FCF9}"/>
              </a:ext>
            </a:extLst>
          </p:cNvPr>
          <p:cNvSpPr txBox="1"/>
          <p:nvPr/>
        </p:nvSpPr>
        <p:spPr>
          <a:xfrm>
            <a:off x="367860" y="6450013"/>
            <a:ext cx="2433397" cy="308773"/>
          </a:xfrm>
          <a:prstGeom prst="rect">
            <a:avLst/>
          </a:prstGeom>
          <a:noFill/>
        </p:spPr>
        <p:txBody>
          <a:bodyPr wrap="square" rtlCol="0">
            <a:spAutoFit/>
          </a:bodyPr>
          <a:lstStyle/>
          <a:p>
            <a:r>
              <a:rPr lang="de-DE" sz="1400" dirty="0">
                <a:solidFill>
                  <a:schemeClr val="tx1">
                    <a:lumMod val="65000"/>
                    <a:lumOff val="35000"/>
                  </a:schemeClr>
                </a:solidFill>
                <a:cs typeface="Calibri" panose="020F0502020204030204" pitchFamily="34" charset="0"/>
              </a:rPr>
              <a:t>Entwicklungsprojekt WS19/20</a:t>
            </a:r>
            <a:endParaRPr lang="de-DE" sz="1200" dirty="0">
              <a:solidFill>
                <a:schemeClr val="tx1">
                  <a:lumMod val="65000"/>
                  <a:lumOff val="35000"/>
                </a:schemeClr>
              </a:solidFill>
              <a:cs typeface="Calibri" panose="020F0502020204030204" pitchFamily="34" charset="0"/>
            </a:endParaRPr>
          </a:p>
        </p:txBody>
      </p:sp>
      <p:sp>
        <p:nvSpPr>
          <p:cNvPr id="23" name="Textfeld 22">
            <a:extLst>
              <a:ext uri="{FF2B5EF4-FFF2-40B4-BE49-F238E27FC236}">
                <a16:creationId xmlns:a16="http://schemas.microsoft.com/office/drawing/2014/main" id="{EF857CA4-73AD-48CE-A177-5CAE747ACE85}"/>
              </a:ext>
            </a:extLst>
          </p:cNvPr>
          <p:cNvSpPr txBox="1"/>
          <p:nvPr/>
        </p:nvSpPr>
        <p:spPr>
          <a:xfrm>
            <a:off x="7972432" y="6451009"/>
            <a:ext cx="2588850" cy="307777"/>
          </a:xfrm>
          <a:prstGeom prst="rect">
            <a:avLst/>
          </a:prstGeom>
          <a:noFill/>
        </p:spPr>
        <p:txBody>
          <a:bodyPr wrap="none" rtlCol="0">
            <a:spAutoFit/>
          </a:bodyPr>
          <a:lstStyle/>
          <a:p>
            <a:r>
              <a:rPr lang="de-DE" sz="1400" dirty="0">
                <a:solidFill>
                  <a:schemeClr val="tx1">
                    <a:lumMod val="65000"/>
                    <a:lumOff val="35000"/>
                  </a:schemeClr>
                </a:solidFill>
                <a:cs typeface="Calibri" panose="020F0502020204030204" pitchFamily="34" charset="0"/>
              </a:rPr>
              <a:t>David </a:t>
            </a:r>
            <a:r>
              <a:rPr lang="de-DE" sz="1400" dirty="0" err="1">
                <a:solidFill>
                  <a:schemeClr val="tx1">
                    <a:lumMod val="65000"/>
                    <a:lumOff val="35000"/>
                  </a:schemeClr>
                </a:solidFill>
                <a:cs typeface="Calibri" panose="020F0502020204030204" pitchFamily="34" charset="0"/>
              </a:rPr>
              <a:t>Buglowski</a:t>
            </a:r>
            <a:r>
              <a:rPr lang="de-DE" sz="1400" dirty="0">
                <a:solidFill>
                  <a:schemeClr val="tx1">
                    <a:lumMod val="65000"/>
                    <a:lumOff val="35000"/>
                  </a:schemeClr>
                </a:solidFill>
                <a:cs typeface="Calibri" panose="020F0502020204030204" pitchFamily="34" charset="0"/>
              </a:rPr>
              <a:t> &amp; Moritz Langer</a:t>
            </a:r>
            <a:endParaRPr lang="de-DE" sz="1200" dirty="0">
              <a:solidFill>
                <a:schemeClr val="tx1">
                  <a:lumMod val="65000"/>
                  <a:lumOff val="35000"/>
                </a:schemeClr>
              </a:solidFill>
              <a:cs typeface="Calibri" panose="020F0502020204030204" pitchFamily="34" charset="0"/>
            </a:endParaRPr>
          </a:p>
        </p:txBody>
      </p:sp>
      <p:sp>
        <p:nvSpPr>
          <p:cNvPr id="3" name="Textfeld 2">
            <a:extLst>
              <a:ext uri="{FF2B5EF4-FFF2-40B4-BE49-F238E27FC236}">
                <a16:creationId xmlns:a16="http://schemas.microsoft.com/office/drawing/2014/main" id="{37661EA4-07E6-4FAB-A629-B302A3D597DD}"/>
              </a:ext>
            </a:extLst>
          </p:cNvPr>
          <p:cNvSpPr txBox="1"/>
          <p:nvPr/>
        </p:nvSpPr>
        <p:spPr>
          <a:xfrm>
            <a:off x="838200" y="1410314"/>
            <a:ext cx="10675853" cy="3816429"/>
          </a:xfrm>
          <a:prstGeom prst="rect">
            <a:avLst/>
          </a:prstGeom>
          <a:noFill/>
        </p:spPr>
        <p:txBody>
          <a:bodyPr wrap="square" rtlCol="0">
            <a:spAutoFit/>
          </a:bodyPr>
          <a:lstStyle/>
          <a:p>
            <a:r>
              <a:rPr lang="de-DE" sz="2800" dirty="0"/>
              <a:t>Ziele die nicht erfüllt wurden</a:t>
            </a:r>
          </a:p>
          <a:p>
            <a:pPr marL="457200" indent="-457200">
              <a:buFont typeface="Arial" panose="020B0604020202020204" pitchFamily="34" charset="0"/>
              <a:buChar char="•"/>
            </a:pPr>
            <a:endParaRPr lang="de-DE" sz="2800" dirty="0"/>
          </a:p>
          <a:p>
            <a:pPr marL="457200" indent="-457200">
              <a:buFont typeface="Arial" panose="020B0604020202020204" pitchFamily="34" charset="0"/>
              <a:buChar char="•"/>
            </a:pPr>
            <a:r>
              <a:rPr lang="de-DE" sz="2800" dirty="0">
                <a:solidFill>
                  <a:srgbClr val="FF0000"/>
                </a:solidFill>
              </a:rPr>
              <a:t>Game 1 wurde überdacht und verändert (Audit2)</a:t>
            </a:r>
          </a:p>
          <a:p>
            <a:pPr marL="457200" indent="-457200">
              <a:buFont typeface="Arial" panose="020B0604020202020204" pitchFamily="34" charset="0"/>
              <a:buChar char="•"/>
            </a:pPr>
            <a:endParaRPr lang="de-DE" sz="2800" dirty="0">
              <a:solidFill>
                <a:srgbClr val="FF0000"/>
              </a:solidFill>
            </a:endParaRPr>
          </a:p>
          <a:p>
            <a:pPr marL="457200" indent="-457200">
              <a:buFont typeface="Arial" panose="020B0604020202020204" pitchFamily="34" charset="0"/>
              <a:buChar char="•"/>
            </a:pPr>
            <a:r>
              <a:rPr lang="de-DE" sz="2800" dirty="0">
                <a:solidFill>
                  <a:srgbClr val="FF0000"/>
                </a:solidFill>
              </a:rPr>
              <a:t>Die Mini-Games sollten ansehnlicher gestaltet werden (Zeit)</a:t>
            </a:r>
          </a:p>
          <a:p>
            <a:pPr marL="457200" indent="-457200">
              <a:buFont typeface="Arial" panose="020B0604020202020204" pitchFamily="34" charset="0"/>
              <a:buChar char="•"/>
            </a:pPr>
            <a:endParaRPr lang="de-DE" sz="2800" dirty="0">
              <a:solidFill>
                <a:srgbClr val="FF0000"/>
              </a:solidFill>
            </a:endParaRPr>
          </a:p>
          <a:p>
            <a:pPr marL="457200" indent="-457200">
              <a:buFont typeface="Arial" panose="020B0604020202020204" pitchFamily="34" charset="0"/>
              <a:buChar char="•"/>
            </a:pPr>
            <a:r>
              <a:rPr lang="de-DE" sz="2800" dirty="0">
                <a:solidFill>
                  <a:srgbClr val="FF0000"/>
                </a:solidFill>
              </a:rPr>
              <a:t>Hilfestellungen zu den Spielen ansehnlicher und einfacher für Kinder</a:t>
            </a:r>
          </a:p>
          <a:p>
            <a:pPr marL="457200" indent="-457200">
              <a:buFont typeface="Arial" panose="020B0604020202020204" pitchFamily="34" charset="0"/>
              <a:buChar char="•"/>
            </a:pPr>
            <a:endParaRPr lang="de-DE" sz="2800" dirty="0"/>
          </a:p>
          <a:p>
            <a:endParaRPr lang="de-DE" dirty="0"/>
          </a:p>
        </p:txBody>
      </p:sp>
    </p:spTree>
    <p:extLst>
      <p:ext uri="{BB962C8B-B14F-4D97-AF65-F5344CB8AC3E}">
        <p14:creationId xmlns:p14="http://schemas.microsoft.com/office/powerpoint/2010/main" val="221272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86D2E-416E-44AE-90F2-10FF3FE3D6DA}"/>
              </a:ext>
            </a:extLst>
          </p:cNvPr>
          <p:cNvSpPr>
            <a:spLocks noGrp="1"/>
          </p:cNvSpPr>
          <p:nvPr>
            <p:ph type="title"/>
          </p:nvPr>
        </p:nvSpPr>
        <p:spPr>
          <a:xfrm>
            <a:off x="838200" y="365126"/>
            <a:ext cx="10515600" cy="685800"/>
          </a:xfrm>
        </p:spPr>
        <p:txBody>
          <a:bodyPr>
            <a:normAutofit fontScale="90000"/>
          </a:bodyPr>
          <a:lstStyle/>
          <a:p>
            <a:r>
              <a:rPr lang="de-DE" dirty="0"/>
              <a:t>Zielsetzung =&gt; Realität</a:t>
            </a:r>
          </a:p>
        </p:txBody>
      </p:sp>
      <p:sp>
        <p:nvSpPr>
          <p:cNvPr id="4" name="Rechteck 3">
            <a:extLst>
              <a:ext uri="{FF2B5EF4-FFF2-40B4-BE49-F238E27FC236}">
                <a16:creationId xmlns:a16="http://schemas.microsoft.com/office/drawing/2014/main" id="{AA8D0F29-D05E-4050-9AD2-3469D5BDD2FD}"/>
              </a:ext>
            </a:extLst>
          </p:cNvPr>
          <p:cNvSpPr/>
          <p:nvPr/>
        </p:nvSpPr>
        <p:spPr>
          <a:xfrm>
            <a:off x="4449826" y="-1"/>
            <a:ext cx="3865809" cy="92075"/>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12D3986-FEFF-4430-A750-BF49A09F37B5}"/>
              </a:ext>
            </a:extLst>
          </p:cNvPr>
          <p:cNvSpPr/>
          <p:nvPr/>
        </p:nvSpPr>
        <p:spPr>
          <a:xfrm>
            <a:off x="8326191" y="0"/>
            <a:ext cx="3865809" cy="92075"/>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6F3ED95B-FFA6-4C25-9865-55959AD1B8FB}"/>
              </a:ext>
            </a:extLst>
          </p:cNvPr>
          <p:cNvSpPr/>
          <p:nvPr/>
        </p:nvSpPr>
        <p:spPr>
          <a:xfrm>
            <a:off x="573461" y="0"/>
            <a:ext cx="3865809" cy="92075"/>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C7C55D42-6411-435F-BBCA-A0AD2B65A156}"/>
              </a:ext>
            </a:extLst>
          </p:cNvPr>
          <p:cNvCxnSpPr>
            <a:cxnSpLocks/>
          </p:cNvCxnSpPr>
          <p:nvPr/>
        </p:nvCxnSpPr>
        <p:spPr>
          <a:xfrm>
            <a:off x="838200" y="1050926"/>
            <a:ext cx="105156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7" name="Gerader Verbinder 16">
            <a:extLst>
              <a:ext uri="{FF2B5EF4-FFF2-40B4-BE49-F238E27FC236}">
                <a16:creationId xmlns:a16="http://schemas.microsoft.com/office/drawing/2014/main" id="{5EB327E4-C1AB-432A-B0FB-8D4B86B550AF}"/>
              </a:ext>
            </a:extLst>
          </p:cNvPr>
          <p:cNvCxnSpPr>
            <a:cxnSpLocks/>
          </p:cNvCxnSpPr>
          <p:nvPr/>
        </p:nvCxnSpPr>
        <p:spPr>
          <a:xfrm>
            <a:off x="381000" y="6372226"/>
            <a:ext cx="114554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18" name="Grafik 17">
            <a:extLst>
              <a:ext uri="{FF2B5EF4-FFF2-40B4-BE49-F238E27FC236}">
                <a16:creationId xmlns:a16="http://schemas.microsoft.com/office/drawing/2014/main" id="{19342C7D-8F65-49B7-AAC1-D6328AD2A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699" y="6450013"/>
            <a:ext cx="575441" cy="308773"/>
          </a:xfrm>
          <a:prstGeom prst="rect">
            <a:avLst/>
          </a:prstGeom>
        </p:spPr>
      </p:pic>
      <p:sp>
        <p:nvSpPr>
          <p:cNvPr id="22" name="Textfeld 21">
            <a:extLst>
              <a:ext uri="{FF2B5EF4-FFF2-40B4-BE49-F238E27FC236}">
                <a16:creationId xmlns:a16="http://schemas.microsoft.com/office/drawing/2014/main" id="{137222E8-DE6D-4EB8-A963-0DA0FF82FCF9}"/>
              </a:ext>
            </a:extLst>
          </p:cNvPr>
          <p:cNvSpPr txBox="1"/>
          <p:nvPr/>
        </p:nvSpPr>
        <p:spPr>
          <a:xfrm>
            <a:off x="367860" y="6450013"/>
            <a:ext cx="2433397" cy="308773"/>
          </a:xfrm>
          <a:prstGeom prst="rect">
            <a:avLst/>
          </a:prstGeom>
          <a:noFill/>
        </p:spPr>
        <p:txBody>
          <a:bodyPr wrap="square" rtlCol="0">
            <a:spAutoFit/>
          </a:bodyPr>
          <a:lstStyle/>
          <a:p>
            <a:r>
              <a:rPr lang="de-DE" sz="1400" dirty="0">
                <a:solidFill>
                  <a:schemeClr val="tx1">
                    <a:lumMod val="65000"/>
                    <a:lumOff val="35000"/>
                  </a:schemeClr>
                </a:solidFill>
                <a:cs typeface="Calibri" panose="020F0502020204030204" pitchFamily="34" charset="0"/>
              </a:rPr>
              <a:t>Entwicklungsprojekt WS19/20</a:t>
            </a:r>
            <a:endParaRPr lang="de-DE" sz="1200" dirty="0">
              <a:solidFill>
                <a:schemeClr val="tx1">
                  <a:lumMod val="65000"/>
                  <a:lumOff val="35000"/>
                </a:schemeClr>
              </a:solidFill>
              <a:cs typeface="Calibri" panose="020F0502020204030204" pitchFamily="34" charset="0"/>
            </a:endParaRPr>
          </a:p>
        </p:txBody>
      </p:sp>
      <p:sp>
        <p:nvSpPr>
          <p:cNvPr id="23" name="Textfeld 22">
            <a:extLst>
              <a:ext uri="{FF2B5EF4-FFF2-40B4-BE49-F238E27FC236}">
                <a16:creationId xmlns:a16="http://schemas.microsoft.com/office/drawing/2014/main" id="{EF857CA4-73AD-48CE-A177-5CAE747ACE85}"/>
              </a:ext>
            </a:extLst>
          </p:cNvPr>
          <p:cNvSpPr txBox="1"/>
          <p:nvPr/>
        </p:nvSpPr>
        <p:spPr>
          <a:xfrm>
            <a:off x="7972432" y="6451009"/>
            <a:ext cx="2588850" cy="307777"/>
          </a:xfrm>
          <a:prstGeom prst="rect">
            <a:avLst/>
          </a:prstGeom>
          <a:noFill/>
        </p:spPr>
        <p:txBody>
          <a:bodyPr wrap="none" rtlCol="0">
            <a:spAutoFit/>
          </a:bodyPr>
          <a:lstStyle/>
          <a:p>
            <a:r>
              <a:rPr lang="de-DE" sz="1400" dirty="0">
                <a:solidFill>
                  <a:schemeClr val="tx1">
                    <a:lumMod val="65000"/>
                    <a:lumOff val="35000"/>
                  </a:schemeClr>
                </a:solidFill>
                <a:cs typeface="Calibri" panose="020F0502020204030204" pitchFamily="34" charset="0"/>
              </a:rPr>
              <a:t>David </a:t>
            </a:r>
            <a:r>
              <a:rPr lang="de-DE" sz="1400" dirty="0" err="1">
                <a:solidFill>
                  <a:schemeClr val="tx1">
                    <a:lumMod val="65000"/>
                    <a:lumOff val="35000"/>
                  </a:schemeClr>
                </a:solidFill>
                <a:cs typeface="Calibri" panose="020F0502020204030204" pitchFamily="34" charset="0"/>
              </a:rPr>
              <a:t>Buglowski</a:t>
            </a:r>
            <a:r>
              <a:rPr lang="de-DE" sz="1400" dirty="0">
                <a:solidFill>
                  <a:schemeClr val="tx1">
                    <a:lumMod val="65000"/>
                    <a:lumOff val="35000"/>
                  </a:schemeClr>
                </a:solidFill>
                <a:cs typeface="Calibri" panose="020F0502020204030204" pitchFamily="34" charset="0"/>
              </a:rPr>
              <a:t> &amp; Moritz Langer</a:t>
            </a:r>
            <a:endParaRPr lang="de-DE" sz="1200" dirty="0">
              <a:solidFill>
                <a:schemeClr val="tx1">
                  <a:lumMod val="65000"/>
                  <a:lumOff val="35000"/>
                </a:schemeClr>
              </a:solidFill>
              <a:cs typeface="Calibri" panose="020F0502020204030204" pitchFamily="34" charset="0"/>
            </a:endParaRPr>
          </a:p>
        </p:txBody>
      </p:sp>
      <p:sp>
        <p:nvSpPr>
          <p:cNvPr id="3" name="Textfeld 2">
            <a:extLst>
              <a:ext uri="{FF2B5EF4-FFF2-40B4-BE49-F238E27FC236}">
                <a16:creationId xmlns:a16="http://schemas.microsoft.com/office/drawing/2014/main" id="{37661EA4-07E6-4FAB-A629-B302A3D597DD}"/>
              </a:ext>
            </a:extLst>
          </p:cNvPr>
          <p:cNvSpPr txBox="1"/>
          <p:nvPr/>
        </p:nvSpPr>
        <p:spPr>
          <a:xfrm>
            <a:off x="838200" y="1410314"/>
            <a:ext cx="10675853" cy="4985980"/>
          </a:xfrm>
          <a:prstGeom prst="rect">
            <a:avLst/>
          </a:prstGeom>
          <a:noFill/>
        </p:spPr>
        <p:txBody>
          <a:bodyPr wrap="square" rtlCol="0">
            <a:spAutoFit/>
          </a:bodyPr>
          <a:lstStyle/>
          <a:p>
            <a:r>
              <a:rPr lang="de-DE" sz="2800" dirty="0"/>
              <a:t>Ziele die erfüllt wurden</a:t>
            </a:r>
          </a:p>
          <a:p>
            <a:pPr marL="457200" indent="-457200">
              <a:buFont typeface="Arial" panose="020B0604020202020204" pitchFamily="34" charset="0"/>
              <a:buChar char="•"/>
            </a:pPr>
            <a:endParaRPr lang="de-DE" sz="2800" dirty="0">
              <a:solidFill>
                <a:srgbClr val="00B050"/>
              </a:solidFill>
            </a:endParaRPr>
          </a:p>
          <a:p>
            <a:pPr marL="457200" indent="-457200">
              <a:buFont typeface="Arial" panose="020B0604020202020204" pitchFamily="34" charset="0"/>
              <a:buChar char="•"/>
            </a:pPr>
            <a:r>
              <a:rPr lang="de-DE" sz="2400" dirty="0">
                <a:solidFill>
                  <a:srgbClr val="00B050"/>
                </a:solidFill>
              </a:rPr>
              <a:t>Die Spiele erfüllen alle die vorausgesetzte Ansprache der jeweiligen Krankheiten</a:t>
            </a:r>
          </a:p>
          <a:p>
            <a:pPr marL="457200" indent="-457200">
              <a:buFont typeface="Arial" panose="020B0604020202020204" pitchFamily="34" charset="0"/>
              <a:buChar char="•"/>
            </a:pPr>
            <a:endParaRPr lang="de-DE" sz="2400" dirty="0">
              <a:solidFill>
                <a:srgbClr val="00B050"/>
              </a:solidFill>
            </a:endParaRPr>
          </a:p>
          <a:p>
            <a:pPr marL="457200" indent="-457200">
              <a:buFont typeface="Arial" panose="020B0604020202020204" pitchFamily="34" charset="0"/>
              <a:buChar char="•"/>
            </a:pPr>
            <a:r>
              <a:rPr lang="de-DE" sz="2400" dirty="0">
                <a:solidFill>
                  <a:srgbClr val="00B050"/>
                </a:solidFill>
              </a:rPr>
              <a:t>Funktionen (Zufallsauswahl, Spielwahl, Zurück ins Hauptmenü, Hilfe, etc.)</a:t>
            </a:r>
          </a:p>
          <a:p>
            <a:pPr marL="457200" indent="-457200">
              <a:buFont typeface="Arial" panose="020B0604020202020204" pitchFamily="34" charset="0"/>
              <a:buChar char="•"/>
            </a:pPr>
            <a:endParaRPr lang="de-DE" sz="2400" dirty="0">
              <a:solidFill>
                <a:srgbClr val="00B050"/>
              </a:solidFill>
            </a:endParaRPr>
          </a:p>
          <a:p>
            <a:pPr marL="457200" indent="-457200">
              <a:buFont typeface="Arial" panose="020B0604020202020204" pitchFamily="34" charset="0"/>
              <a:buChar char="•"/>
            </a:pPr>
            <a:r>
              <a:rPr lang="de-DE" sz="2400" dirty="0">
                <a:solidFill>
                  <a:srgbClr val="00B050"/>
                </a:solidFill>
              </a:rPr>
              <a:t>Anwendung auf Tablet oder PC möglich (Priorität Tablet)</a:t>
            </a:r>
          </a:p>
          <a:p>
            <a:pPr marL="457200" indent="-457200">
              <a:buFont typeface="Arial" panose="020B0604020202020204" pitchFamily="34" charset="0"/>
              <a:buChar char="•"/>
            </a:pPr>
            <a:endParaRPr lang="de-DE" sz="2400" dirty="0">
              <a:solidFill>
                <a:srgbClr val="00B050"/>
              </a:solidFill>
            </a:endParaRPr>
          </a:p>
          <a:p>
            <a:pPr marL="457200" indent="-457200">
              <a:buFont typeface="Arial" panose="020B0604020202020204" pitchFamily="34" charset="0"/>
              <a:buChar char="•"/>
            </a:pPr>
            <a:r>
              <a:rPr lang="de-DE" sz="2400" dirty="0">
                <a:solidFill>
                  <a:srgbClr val="00B050"/>
                </a:solidFill>
              </a:rPr>
              <a:t>Audit2 Ziel: Steuerung dringend überarbeiten!</a:t>
            </a:r>
          </a:p>
          <a:p>
            <a:pPr marL="457200" indent="-457200">
              <a:buFont typeface="Arial" panose="020B0604020202020204" pitchFamily="34" charset="0"/>
              <a:buChar char="•"/>
            </a:pPr>
            <a:endParaRPr lang="de-DE" sz="2400" dirty="0">
              <a:solidFill>
                <a:srgbClr val="00B050"/>
              </a:solidFill>
            </a:endParaRPr>
          </a:p>
          <a:p>
            <a:pPr marL="457200" indent="-457200">
              <a:buFont typeface="Arial" panose="020B0604020202020204" pitchFamily="34" charset="0"/>
              <a:buChar char="•"/>
            </a:pPr>
            <a:r>
              <a:rPr lang="de-DE" sz="2400" dirty="0">
                <a:solidFill>
                  <a:srgbClr val="00B050"/>
                </a:solidFill>
              </a:rPr>
              <a:t>Ansprechendes Menü</a:t>
            </a:r>
          </a:p>
          <a:p>
            <a:pPr marL="457200" indent="-457200">
              <a:buFont typeface="Arial" panose="020B0604020202020204" pitchFamily="34" charset="0"/>
              <a:buChar char="•"/>
            </a:pPr>
            <a:endParaRPr lang="de-DE" sz="2800" dirty="0"/>
          </a:p>
          <a:p>
            <a:endParaRPr lang="de-DE" dirty="0"/>
          </a:p>
        </p:txBody>
      </p:sp>
    </p:spTree>
    <p:extLst>
      <p:ext uri="{BB962C8B-B14F-4D97-AF65-F5344CB8AC3E}">
        <p14:creationId xmlns:p14="http://schemas.microsoft.com/office/powerpoint/2010/main" val="311490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86D2E-416E-44AE-90F2-10FF3FE3D6DA}"/>
              </a:ext>
            </a:extLst>
          </p:cNvPr>
          <p:cNvSpPr>
            <a:spLocks noGrp="1"/>
          </p:cNvSpPr>
          <p:nvPr>
            <p:ph type="title"/>
          </p:nvPr>
        </p:nvSpPr>
        <p:spPr>
          <a:xfrm>
            <a:off x="838200" y="365126"/>
            <a:ext cx="10515600" cy="685800"/>
          </a:xfrm>
        </p:spPr>
        <p:txBody>
          <a:bodyPr>
            <a:normAutofit fontScale="90000"/>
          </a:bodyPr>
          <a:lstStyle/>
          <a:p>
            <a:r>
              <a:rPr lang="de-DE" dirty="0"/>
              <a:t>Erweiterungen</a:t>
            </a:r>
          </a:p>
        </p:txBody>
      </p:sp>
      <p:sp>
        <p:nvSpPr>
          <p:cNvPr id="4" name="Rechteck 3">
            <a:extLst>
              <a:ext uri="{FF2B5EF4-FFF2-40B4-BE49-F238E27FC236}">
                <a16:creationId xmlns:a16="http://schemas.microsoft.com/office/drawing/2014/main" id="{AA8D0F29-D05E-4050-9AD2-3469D5BDD2FD}"/>
              </a:ext>
            </a:extLst>
          </p:cNvPr>
          <p:cNvSpPr/>
          <p:nvPr/>
        </p:nvSpPr>
        <p:spPr>
          <a:xfrm>
            <a:off x="4449826" y="-1"/>
            <a:ext cx="3865809" cy="92075"/>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12D3986-FEFF-4430-A750-BF49A09F37B5}"/>
              </a:ext>
            </a:extLst>
          </p:cNvPr>
          <p:cNvSpPr/>
          <p:nvPr/>
        </p:nvSpPr>
        <p:spPr>
          <a:xfrm>
            <a:off x="8326191" y="0"/>
            <a:ext cx="3865809" cy="92075"/>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6F3ED95B-FFA6-4C25-9865-55959AD1B8FB}"/>
              </a:ext>
            </a:extLst>
          </p:cNvPr>
          <p:cNvSpPr/>
          <p:nvPr/>
        </p:nvSpPr>
        <p:spPr>
          <a:xfrm>
            <a:off x="573461" y="0"/>
            <a:ext cx="3865809" cy="92075"/>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C7C55D42-6411-435F-BBCA-A0AD2B65A156}"/>
              </a:ext>
            </a:extLst>
          </p:cNvPr>
          <p:cNvCxnSpPr>
            <a:cxnSpLocks/>
          </p:cNvCxnSpPr>
          <p:nvPr/>
        </p:nvCxnSpPr>
        <p:spPr>
          <a:xfrm>
            <a:off x="838200" y="1050926"/>
            <a:ext cx="105156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7" name="Gerader Verbinder 16">
            <a:extLst>
              <a:ext uri="{FF2B5EF4-FFF2-40B4-BE49-F238E27FC236}">
                <a16:creationId xmlns:a16="http://schemas.microsoft.com/office/drawing/2014/main" id="{5EB327E4-C1AB-432A-B0FB-8D4B86B550AF}"/>
              </a:ext>
            </a:extLst>
          </p:cNvPr>
          <p:cNvCxnSpPr>
            <a:cxnSpLocks/>
          </p:cNvCxnSpPr>
          <p:nvPr/>
        </p:nvCxnSpPr>
        <p:spPr>
          <a:xfrm>
            <a:off x="381000" y="6372226"/>
            <a:ext cx="114554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18" name="Grafik 17">
            <a:extLst>
              <a:ext uri="{FF2B5EF4-FFF2-40B4-BE49-F238E27FC236}">
                <a16:creationId xmlns:a16="http://schemas.microsoft.com/office/drawing/2014/main" id="{19342C7D-8F65-49B7-AAC1-D6328AD2A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699" y="6450013"/>
            <a:ext cx="575441" cy="308773"/>
          </a:xfrm>
          <a:prstGeom prst="rect">
            <a:avLst/>
          </a:prstGeom>
        </p:spPr>
      </p:pic>
      <p:sp>
        <p:nvSpPr>
          <p:cNvPr id="22" name="Textfeld 21">
            <a:extLst>
              <a:ext uri="{FF2B5EF4-FFF2-40B4-BE49-F238E27FC236}">
                <a16:creationId xmlns:a16="http://schemas.microsoft.com/office/drawing/2014/main" id="{137222E8-DE6D-4EB8-A963-0DA0FF82FCF9}"/>
              </a:ext>
            </a:extLst>
          </p:cNvPr>
          <p:cNvSpPr txBox="1"/>
          <p:nvPr/>
        </p:nvSpPr>
        <p:spPr>
          <a:xfrm>
            <a:off x="367860" y="6450013"/>
            <a:ext cx="2433397" cy="308773"/>
          </a:xfrm>
          <a:prstGeom prst="rect">
            <a:avLst/>
          </a:prstGeom>
          <a:noFill/>
        </p:spPr>
        <p:txBody>
          <a:bodyPr wrap="square" rtlCol="0">
            <a:spAutoFit/>
          </a:bodyPr>
          <a:lstStyle/>
          <a:p>
            <a:r>
              <a:rPr lang="de-DE" sz="1400" dirty="0">
                <a:solidFill>
                  <a:schemeClr val="tx1">
                    <a:lumMod val="65000"/>
                    <a:lumOff val="35000"/>
                  </a:schemeClr>
                </a:solidFill>
                <a:cs typeface="Calibri" panose="020F0502020204030204" pitchFamily="34" charset="0"/>
              </a:rPr>
              <a:t>Entwicklungsprojekt WS19/20</a:t>
            </a:r>
            <a:endParaRPr lang="de-DE" sz="1200" dirty="0">
              <a:solidFill>
                <a:schemeClr val="tx1">
                  <a:lumMod val="65000"/>
                  <a:lumOff val="35000"/>
                </a:schemeClr>
              </a:solidFill>
              <a:cs typeface="Calibri" panose="020F0502020204030204" pitchFamily="34" charset="0"/>
            </a:endParaRPr>
          </a:p>
        </p:txBody>
      </p:sp>
      <p:sp>
        <p:nvSpPr>
          <p:cNvPr id="23" name="Textfeld 22">
            <a:extLst>
              <a:ext uri="{FF2B5EF4-FFF2-40B4-BE49-F238E27FC236}">
                <a16:creationId xmlns:a16="http://schemas.microsoft.com/office/drawing/2014/main" id="{EF857CA4-73AD-48CE-A177-5CAE747ACE85}"/>
              </a:ext>
            </a:extLst>
          </p:cNvPr>
          <p:cNvSpPr txBox="1"/>
          <p:nvPr/>
        </p:nvSpPr>
        <p:spPr>
          <a:xfrm>
            <a:off x="7972432" y="6451009"/>
            <a:ext cx="2588850" cy="307777"/>
          </a:xfrm>
          <a:prstGeom prst="rect">
            <a:avLst/>
          </a:prstGeom>
          <a:noFill/>
        </p:spPr>
        <p:txBody>
          <a:bodyPr wrap="none" rtlCol="0">
            <a:spAutoFit/>
          </a:bodyPr>
          <a:lstStyle/>
          <a:p>
            <a:r>
              <a:rPr lang="de-DE" sz="1400" dirty="0">
                <a:solidFill>
                  <a:schemeClr val="tx1">
                    <a:lumMod val="65000"/>
                    <a:lumOff val="35000"/>
                  </a:schemeClr>
                </a:solidFill>
                <a:cs typeface="Calibri" panose="020F0502020204030204" pitchFamily="34" charset="0"/>
              </a:rPr>
              <a:t>David </a:t>
            </a:r>
            <a:r>
              <a:rPr lang="de-DE" sz="1400" dirty="0" err="1">
                <a:solidFill>
                  <a:schemeClr val="tx1">
                    <a:lumMod val="65000"/>
                    <a:lumOff val="35000"/>
                  </a:schemeClr>
                </a:solidFill>
                <a:cs typeface="Calibri" panose="020F0502020204030204" pitchFamily="34" charset="0"/>
              </a:rPr>
              <a:t>Buglowski</a:t>
            </a:r>
            <a:r>
              <a:rPr lang="de-DE" sz="1400" dirty="0">
                <a:solidFill>
                  <a:schemeClr val="tx1">
                    <a:lumMod val="65000"/>
                    <a:lumOff val="35000"/>
                  </a:schemeClr>
                </a:solidFill>
                <a:cs typeface="Calibri" panose="020F0502020204030204" pitchFamily="34" charset="0"/>
              </a:rPr>
              <a:t> &amp; Moritz Langer</a:t>
            </a:r>
            <a:endParaRPr lang="de-DE" sz="1200" dirty="0">
              <a:solidFill>
                <a:schemeClr val="tx1">
                  <a:lumMod val="65000"/>
                  <a:lumOff val="35000"/>
                </a:schemeClr>
              </a:solidFill>
              <a:cs typeface="Calibri" panose="020F0502020204030204" pitchFamily="34" charset="0"/>
            </a:endParaRPr>
          </a:p>
        </p:txBody>
      </p:sp>
      <p:sp>
        <p:nvSpPr>
          <p:cNvPr id="3" name="Textfeld 2">
            <a:extLst>
              <a:ext uri="{FF2B5EF4-FFF2-40B4-BE49-F238E27FC236}">
                <a16:creationId xmlns:a16="http://schemas.microsoft.com/office/drawing/2014/main" id="{37661EA4-07E6-4FAB-A629-B302A3D597DD}"/>
              </a:ext>
            </a:extLst>
          </p:cNvPr>
          <p:cNvSpPr txBox="1"/>
          <p:nvPr/>
        </p:nvSpPr>
        <p:spPr>
          <a:xfrm>
            <a:off x="838200" y="1410314"/>
            <a:ext cx="10675853" cy="3816429"/>
          </a:xfrm>
          <a:prstGeom prst="rect">
            <a:avLst/>
          </a:prstGeom>
          <a:noFill/>
        </p:spPr>
        <p:txBody>
          <a:bodyPr wrap="square" rtlCol="0">
            <a:spAutoFit/>
          </a:bodyPr>
          <a:lstStyle/>
          <a:p>
            <a:pPr marL="457200" indent="-457200">
              <a:buFont typeface="Arial" panose="020B0604020202020204" pitchFamily="34" charset="0"/>
              <a:buChar char="•"/>
            </a:pPr>
            <a:r>
              <a:rPr lang="de-DE" sz="2800" dirty="0"/>
              <a:t>Levelsystem</a:t>
            </a:r>
          </a:p>
          <a:p>
            <a:pPr marL="457200" indent="-457200">
              <a:buFont typeface="Arial" panose="020B0604020202020204" pitchFamily="34" charset="0"/>
              <a:buChar char="•"/>
            </a:pPr>
            <a:endParaRPr lang="de-DE" sz="2800" dirty="0"/>
          </a:p>
          <a:p>
            <a:pPr marL="457200" indent="-457200">
              <a:buFont typeface="Arial" panose="020B0604020202020204" pitchFamily="34" charset="0"/>
              <a:buChar char="•"/>
            </a:pPr>
            <a:r>
              <a:rPr lang="de-DE" sz="2800" dirty="0"/>
              <a:t>Schwierigkeitsstufen</a:t>
            </a:r>
          </a:p>
          <a:p>
            <a:pPr marL="457200" indent="-457200">
              <a:buFont typeface="Arial" panose="020B0604020202020204" pitchFamily="34" charset="0"/>
              <a:buChar char="•"/>
            </a:pPr>
            <a:endParaRPr lang="de-DE" sz="2800" dirty="0"/>
          </a:p>
          <a:p>
            <a:pPr marL="457200" indent="-457200">
              <a:buFont typeface="Arial" panose="020B0604020202020204" pitchFamily="34" charset="0"/>
              <a:buChar char="•"/>
            </a:pPr>
            <a:r>
              <a:rPr lang="de-DE" sz="2800" dirty="0"/>
              <a:t>Statistiken über die gespielten Spiele um Verbesserungen zu beobachten</a:t>
            </a:r>
          </a:p>
          <a:p>
            <a:pPr marL="457200" indent="-457200">
              <a:buFont typeface="Arial" panose="020B0604020202020204" pitchFamily="34" charset="0"/>
              <a:buChar char="•"/>
            </a:pPr>
            <a:endParaRPr lang="de-DE" sz="2800" dirty="0"/>
          </a:p>
          <a:p>
            <a:pPr marL="457200" indent="-457200">
              <a:buFont typeface="Arial" panose="020B0604020202020204" pitchFamily="34" charset="0"/>
              <a:buChar char="•"/>
            </a:pPr>
            <a:r>
              <a:rPr lang="de-DE" sz="2800" dirty="0"/>
              <a:t>Belohnungssystem</a:t>
            </a:r>
          </a:p>
          <a:p>
            <a:endParaRPr lang="de-DE" dirty="0"/>
          </a:p>
        </p:txBody>
      </p:sp>
    </p:spTree>
    <p:extLst>
      <p:ext uri="{BB962C8B-B14F-4D97-AF65-F5344CB8AC3E}">
        <p14:creationId xmlns:p14="http://schemas.microsoft.com/office/powerpoint/2010/main" val="32569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86D2E-416E-44AE-90F2-10FF3FE3D6DA}"/>
              </a:ext>
            </a:extLst>
          </p:cNvPr>
          <p:cNvSpPr>
            <a:spLocks noGrp="1"/>
          </p:cNvSpPr>
          <p:nvPr>
            <p:ph type="title"/>
          </p:nvPr>
        </p:nvSpPr>
        <p:spPr>
          <a:xfrm>
            <a:off x="838200" y="365126"/>
            <a:ext cx="10515600" cy="685800"/>
          </a:xfrm>
        </p:spPr>
        <p:txBody>
          <a:bodyPr>
            <a:normAutofit fontScale="90000"/>
          </a:bodyPr>
          <a:lstStyle/>
          <a:p>
            <a:r>
              <a:rPr lang="de-DE" dirty="0"/>
              <a:t>Fazit</a:t>
            </a:r>
          </a:p>
        </p:txBody>
      </p:sp>
      <p:sp>
        <p:nvSpPr>
          <p:cNvPr id="4" name="Rechteck 3">
            <a:extLst>
              <a:ext uri="{FF2B5EF4-FFF2-40B4-BE49-F238E27FC236}">
                <a16:creationId xmlns:a16="http://schemas.microsoft.com/office/drawing/2014/main" id="{AA8D0F29-D05E-4050-9AD2-3469D5BDD2FD}"/>
              </a:ext>
            </a:extLst>
          </p:cNvPr>
          <p:cNvSpPr/>
          <p:nvPr/>
        </p:nvSpPr>
        <p:spPr>
          <a:xfrm>
            <a:off x="4449826" y="-1"/>
            <a:ext cx="3865809" cy="92075"/>
          </a:xfrm>
          <a:prstGeom prst="rect">
            <a:avLst/>
          </a:prstGeom>
          <a:solidFill>
            <a:srgbClr val="D64219"/>
          </a:solidFill>
          <a:ln>
            <a:solidFill>
              <a:srgbClr val="D642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12D3986-FEFF-4430-A750-BF49A09F37B5}"/>
              </a:ext>
            </a:extLst>
          </p:cNvPr>
          <p:cNvSpPr/>
          <p:nvPr/>
        </p:nvSpPr>
        <p:spPr>
          <a:xfrm>
            <a:off x="8326191" y="0"/>
            <a:ext cx="3865809" cy="92075"/>
          </a:xfrm>
          <a:prstGeom prst="rect">
            <a:avLst/>
          </a:prstGeom>
          <a:solidFill>
            <a:srgbClr val="901B6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6F3ED95B-FFA6-4C25-9865-55959AD1B8FB}"/>
              </a:ext>
            </a:extLst>
          </p:cNvPr>
          <p:cNvSpPr/>
          <p:nvPr/>
        </p:nvSpPr>
        <p:spPr>
          <a:xfrm>
            <a:off x="573461" y="0"/>
            <a:ext cx="3865809" cy="92075"/>
          </a:xfrm>
          <a:prstGeom prst="rect">
            <a:avLst/>
          </a:prstGeom>
          <a:solidFill>
            <a:srgbClr val="AA0F1F"/>
          </a:solidFill>
          <a:ln>
            <a:solidFill>
              <a:srgbClr val="AA0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C7C55D42-6411-435F-BBCA-A0AD2B65A156}"/>
              </a:ext>
            </a:extLst>
          </p:cNvPr>
          <p:cNvCxnSpPr>
            <a:cxnSpLocks/>
          </p:cNvCxnSpPr>
          <p:nvPr/>
        </p:nvCxnSpPr>
        <p:spPr>
          <a:xfrm>
            <a:off x="838200" y="1050926"/>
            <a:ext cx="105156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7" name="Gerader Verbinder 16">
            <a:extLst>
              <a:ext uri="{FF2B5EF4-FFF2-40B4-BE49-F238E27FC236}">
                <a16:creationId xmlns:a16="http://schemas.microsoft.com/office/drawing/2014/main" id="{5EB327E4-C1AB-432A-B0FB-8D4B86B550AF}"/>
              </a:ext>
            </a:extLst>
          </p:cNvPr>
          <p:cNvCxnSpPr>
            <a:cxnSpLocks/>
          </p:cNvCxnSpPr>
          <p:nvPr/>
        </p:nvCxnSpPr>
        <p:spPr>
          <a:xfrm>
            <a:off x="381000" y="6372226"/>
            <a:ext cx="114554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18" name="Grafik 17">
            <a:extLst>
              <a:ext uri="{FF2B5EF4-FFF2-40B4-BE49-F238E27FC236}">
                <a16:creationId xmlns:a16="http://schemas.microsoft.com/office/drawing/2014/main" id="{19342C7D-8F65-49B7-AAC1-D6328AD2A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699" y="6450013"/>
            <a:ext cx="575441" cy="308773"/>
          </a:xfrm>
          <a:prstGeom prst="rect">
            <a:avLst/>
          </a:prstGeom>
        </p:spPr>
      </p:pic>
      <p:sp>
        <p:nvSpPr>
          <p:cNvPr id="22" name="Textfeld 21">
            <a:extLst>
              <a:ext uri="{FF2B5EF4-FFF2-40B4-BE49-F238E27FC236}">
                <a16:creationId xmlns:a16="http://schemas.microsoft.com/office/drawing/2014/main" id="{137222E8-DE6D-4EB8-A963-0DA0FF82FCF9}"/>
              </a:ext>
            </a:extLst>
          </p:cNvPr>
          <p:cNvSpPr txBox="1"/>
          <p:nvPr/>
        </p:nvSpPr>
        <p:spPr>
          <a:xfrm>
            <a:off x="367860" y="6450013"/>
            <a:ext cx="2433397" cy="308773"/>
          </a:xfrm>
          <a:prstGeom prst="rect">
            <a:avLst/>
          </a:prstGeom>
          <a:noFill/>
        </p:spPr>
        <p:txBody>
          <a:bodyPr wrap="square" rtlCol="0">
            <a:spAutoFit/>
          </a:bodyPr>
          <a:lstStyle/>
          <a:p>
            <a:r>
              <a:rPr lang="de-DE" sz="1400" dirty="0">
                <a:solidFill>
                  <a:schemeClr val="tx1">
                    <a:lumMod val="65000"/>
                    <a:lumOff val="35000"/>
                  </a:schemeClr>
                </a:solidFill>
                <a:cs typeface="Calibri" panose="020F0502020204030204" pitchFamily="34" charset="0"/>
              </a:rPr>
              <a:t>Entwicklungsprojekt WS19/20</a:t>
            </a:r>
            <a:endParaRPr lang="de-DE" sz="1200" dirty="0">
              <a:solidFill>
                <a:schemeClr val="tx1">
                  <a:lumMod val="65000"/>
                  <a:lumOff val="35000"/>
                </a:schemeClr>
              </a:solidFill>
              <a:cs typeface="Calibri" panose="020F0502020204030204" pitchFamily="34" charset="0"/>
            </a:endParaRPr>
          </a:p>
        </p:txBody>
      </p:sp>
      <p:sp>
        <p:nvSpPr>
          <p:cNvPr id="23" name="Textfeld 22">
            <a:extLst>
              <a:ext uri="{FF2B5EF4-FFF2-40B4-BE49-F238E27FC236}">
                <a16:creationId xmlns:a16="http://schemas.microsoft.com/office/drawing/2014/main" id="{EF857CA4-73AD-48CE-A177-5CAE747ACE85}"/>
              </a:ext>
            </a:extLst>
          </p:cNvPr>
          <p:cNvSpPr txBox="1"/>
          <p:nvPr/>
        </p:nvSpPr>
        <p:spPr>
          <a:xfrm>
            <a:off x="7972432" y="6451009"/>
            <a:ext cx="2588850" cy="307777"/>
          </a:xfrm>
          <a:prstGeom prst="rect">
            <a:avLst/>
          </a:prstGeom>
          <a:noFill/>
        </p:spPr>
        <p:txBody>
          <a:bodyPr wrap="none" rtlCol="0">
            <a:spAutoFit/>
          </a:bodyPr>
          <a:lstStyle/>
          <a:p>
            <a:r>
              <a:rPr lang="de-DE" sz="1400" dirty="0">
                <a:solidFill>
                  <a:schemeClr val="tx1">
                    <a:lumMod val="65000"/>
                    <a:lumOff val="35000"/>
                  </a:schemeClr>
                </a:solidFill>
                <a:cs typeface="Calibri" panose="020F0502020204030204" pitchFamily="34" charset="0"/>
              </a:rPr>
              <a:t>David </a:t>
            </a:r>
            <a:r>
              <a:rPr lang="de-DE" sz="1400" dirty="0" err="1">
                <a:solidFill>
                  <a:schemeClr val="tx1">
                    <a:lumMod val="65000"/>
                    <a:lumOff val="35000"/>
                  </a:schemeClr>
                </a:solidFill>
                <a:cs typeface="Calibri" panose="020F0502020204030204" pitchFamily="34" charset="0"/>
              </a:rPr>
              <a:t>Buglowski</a:t>
            </a:r>
            <a:r>
              <a:rPr lang="de-DE" sz="1400" dirty="0">
                <a:solidFill>
                  <a:schemeClr val="tx1">
                    <a:lumMod val="65000"/>
                    <a:lumOff val="35000"/>
                  </a:schemeClr>
                </a:solidFill>
                <a:cs typeface="Calibri" panose="020F0502020204030204" pitchFamily="34" charset="0"/>
              </a:rPr>
              <a:t> &amp; Moritz Langer</a:t>
            </a:r>
            <a:endParaRPr lang="de-DE" sz="1200" dirty="0">
              <a:solidFill>
                <a:schemeClr val="tx1">
                  <a:lumMod val="65000"/>
                  <a:lumOff val="35000"/>
                </a:schemeClr>
              </a:solidFill>
              <a:cs typeface="Calibri" panose="020F0502020204030204" pitchFamily="34" charset="0"/>
            </a:endParaRPr>
          </a:p>
        </p:txBody>
      </p:sp>
      <p:sp>
        <p:nvSpPr>
          <p:cNvPr id="3" name="Textfeld 2">
            <a:extLst>
              <a:ext uri="{FF2B5EF4-FFF2-40B4-BE49-F238E27FC236}">
                <a16:creationId xmlns:a16="http://schemas.microsoft.com/office/drawing/2014/main" id="{37661EA4-07E6-4FAB-A629-B302A3D597DD}"/>
              </a:ext>
            </a:extLst>
          </p:cNvPr>
          <p:cNvSpPr txBox="1"/>
          <p:nvPr/>
        </p:nvSpPr>
        <p:spPr>
          <a:xfrm>
            <a:off x="838200" y="1410314"/>
            <a:ext cx="10675853" cy="800219"/>
          </a:xfrm>
          <a:prstGeom prst="rect">
            <a:avLst/>
          </a:prstGeom>
          <a:noFill/>
        </p:spPr>
        <p:txBody>
          <a:bodyPr wrap="square" rtlCol="0">
            <a:spAutoFit/>
          </a:bodyPr>
          <a:lstStyle/>
          <a:p>
            <a:pPr marL="457200" indent="-457200">
              <a:buFont typeface="Arial" panose="020B0604020202020204" pitchFamily="34" charset="0"/>
              <a:buChar char="•"/>
            </a:pPr>
            <a:r>
              <a:rPr lang="de-DE" sz="2800" dirty="0"/>
              <a:t>Blablabla </a:t>
            </a:r>
            <a:r>
              <a:rPr lang="de-DE" sz="2800" dirty="0" err="1"/>
              <a:t>car</a:t>
            </a:r>
            <a:endParaRPr lang="de-DE" sz="2800" dirty="0"/>
          </a:p>
          <a:p>
            <a:endParaRPr lang="de-DE" dirty="0"/>
          </a:p>
        </p:txBody>
      </p:sp>
    </p:spTree>
    <p:extLst>
      <p:ext uri="{BB962C8B-B14F-4D97-AF65-F5344CB8AC3E}">
        <p14:creationId xmlns:p14="http://schemas.microsoft.com/office/powerpoint/2010/main" val="384876421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Words>
  <Application>Microsoft Office PowerPoint</Application>
  <PresentationFormat>Breitbild</PresentationFormat>
  <Paragraphs>75</Paragraphs>
  <Slides>8</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asdasda</vt:lpstr>
      <vt:lpstr>Entwicklungsprojekt</vt:lpstr>
      <vt:lpstr>Poster</vt:lpstr>
      <vt:lpstr>Prototyperläutern</vt:lpstr>
      <vt:lpstr>Zielsetzung =&gt; Realität</vt:lpstr>
      <vt:lpstr>Zielsetzung =&gt; Realität</vt:lpstr>
      <vt:lpstr>Erweiterungen</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David</dc:creator>
  <cp:lastModifiedBy>David</cp:lastModifiedBy>
  <cp:revision>70</cp:revision>
  <dcterms:created xsi:type="dcterms:W3CDTF">2019-11-09T17:31:06Z</dcterms:created>
  <dcterms:modified xsi:type="dcterms:W3CDTF">2020-01-19T13:01:41Z</dcterms:modified>
</cp:coreProperties>
</file>