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945600" cy="38404800"/>
  <p:notesSz cx="6858000" cy="9144000"/>
  <p:defaultTextStyle>
    <a:defPPr>
      <a:defRPr lang="en-US"/>
    </a:defPPr>
    <a:lvl1pPr marL="0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1pPr>
    <a:lvl2pPr marL="1724284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2pPr>
    <a:lvl3pPr marL="3448568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3pPr>
    <a:lvl4pPr marL="5172852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4pPr>
    <a:lvl5pPr marL="6897136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5pPr>
    <a:lvl6pPr marL="8621420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6pPr>
    <a:lvl7pPr marL="10345704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7pPr>
    <a:lvl8pPr marL="12069989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8pPr>
    <a:lvl9pPr marL="13794273" algn="l" defTabSz="3448568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BD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" d="100"/>
          <a:sy n="15" d="100"/>
        </p:scale>
        <p:origin x="-2304" y="-204"/>
      </p:cViewPr>
      <p:guideLst>
        <p:guide orient="horz" pos="12096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1930384"/>
            <a:ext cx="18653760" cy="8232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21762720"/>
            <a:ext cx="15361920" cy="9814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24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48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172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897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621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345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069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794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44B9-CA02-4A37-99ED-DCB7206F2B43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7BC3-FDC8-4B41-9889-60023EB0F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44B9-CA02-4A37-99ED-DCB7206F2B43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7BC3-FDC8-4B41-9889-60023EB0F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71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0560" y="1537975"/>
            <a:ext cx="4937760" cy="327685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537975"/>
            <a:ext cx="14447520" cy="327685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44B9-CA02-4A37-99ED-DCB7206F2B43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7BC3-FDC8-4B41-9889-60023EB0F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02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44B9-CA02-4A37-99ED-DCB7206F2B43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7BC3-FDC8-4B41-9889-60023EB0F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5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4678644"/>
            <a:ext cx="18653760" cy="7627620"/>
          </a:xfrm>
        </p:spPr>
        <p:txBody>
          <a:bodyPr anchor="t"/>
          <a:lstStyle>
            <a:lvl1pPr algn="l">
              <a:defRPr sz="15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6277595"/>
            <a:ext cx="18653760" cy="8401047"/>
          </a:xfrm>
        </p:spPr>
        <p:txBody>
          <a:bodyPr anchor="b"/>
          <a:lstStyle>
            <a:lvl1pPr marL="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1pPr>
            <a:lvl2pPr marL="1724284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2pPr>
            <a:lvl3pPr marL="3448568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3pPr>
            <a:lvl4pPr marL="5172852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4pPr>
            <a:lvl5pPr marL="6897136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5pPr>
            <a:lvl6pPr marL="8621420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6pPr>
            <a:lvl7pPr marL="10345704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7pPr>
            <a:lvl8pPr marL="12069989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8pPr>
            <a:lvl9pPr marL="13794273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44B9-CA02-4A37-99ED-DCB7206F2B43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7BC3-FDC8-4B41-9889-60023EB0F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3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8961122"/>
            <a:ext cx="9692640" cy="25345394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0" y="8961122"/>
            <a:ext cx="9692640" cy="25345394"/>
          </a:xfrm>
        </p:spPr>
        <p:txBody>
          <a:bodyPr/>
          <a:lstStyle>
            <a:lvl1pPr>
              <a:defRPr sz="10600"/>
            </a:lvl1pPr>
            <a:lvl2pPr>
              <a:defRPr sz="9100"/>
            </a:lvl2pPr>
            <a:lvl3pPr>
              <a:defRPr sz="75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44B9-CA02-4A37-99ED-DCB7206F2B43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7BC3-FDC8-4B41-9889-60023EB0F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1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8596633"/>
            <a:ext cx="9696451" cy="3582667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284" indent="0">
              <a:buNone/>
              <a:defRPr sz="7500" b="1"/>
            </a:lvl2pPr>
            <a:lvl3pPr marL="3448568" indent="0">
              <a:buNone/>
              <a:defRPr sz="6800" b="1"/>
            </a:lvl3pPr>
            <a:lvl4pPr marL="5172852" indent="0">
              <a:buNone/>
              <a:defRPr sz="6000" b="1"/>
            </a:lvl4pPr>
            <a:lvl5pPr marL="6897136" indent="0">
              <a:buNone/>
              <a:defRPr sz="6000" b="1"/>
            </a:lvl5pPr>
            <a:lvl6pPr marL="8621420" indent="0">
              <a:buNone/>
              <a:defRPr sz="6000" b="1"/>
            </a:lvl6pPr>
            <a:lvl7pPr marL="10345704" indent="0">
              <a:buNone/>
              <a:defRPr sz="6000" b="1"/>
            </a:lvl7pPr>
            <a:lvl8pPr marL="12069989" indent="0">
              <a:buNone/>
              <a:defRPr sz="6000" b="1"/>
            </a:lvl8pPr>
            <a:lvl9pPr marL="13794273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2179300"/>
            <a:ext cx="9696451" cy="22127214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8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1" y="8596633"/>
            <a:ext cx="9700260" cy="3582667"/>
          </a:xfrm>
        </p:spPr>
        <p:txBody>
          <a:bodyPr anchor="b"/>
          <a:lstStyle>
            <a:lvl1pPr marL="0" indent="0">
              <a:buNone/>
              <a:defRPr sz="9100" b="1"/>
            </a:lvl1pPr>
            <a:lvl2pPr marL="1724284" indent="0">
              <a:buNone/>
              <a:defRPr sz="7500" b="1"/>
            </a:lvl2pPr>
            <a:lvl3pPr marL="3448568" indent="0">
              <a:buNone/>
              <a:defRPr sz="6800" b="1"/>
            </a:lvl3pPr>
            <a:lvl4pPr marL="5172852" indent="0">
              <a:buNone/>
              <a:defRPr sz="6000" b="1"/>
            </a:lvl4pPr>
            <a:lvl5pPr marL="6897136" indent="0">
              <a:buNone/>
              <a:defRPr sz="6000" b="1"/>
            </a:lvl5pPr>
            <a:lvl6pPr marL="8621420" indent="0">
              <a:buNone/>
              <a:defRPr sz="6000" b="1"/>
            </a:lvl6pPr>
            <a:lvl7pPr marL="10345704" indent="0">
              <a:buNone/>
              <a:defRPr sz="6000" b="1"/>
            </a:lvl7pPr>
            <a:lvl8pPr marL="12069989" indent="0">
              <a:buNone/>
              <a:defRPr sz="6000" b="1"/>
            </a:lvl8pPr>
            <a:lvl9pPr marL="13794273" indent="0">
              <a:buNone/>
              <a:defRPr sz="6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1" y="12179300"/>
            <a:ext cx="9700260" cy="22127214"/>
          </a:xfrm>
        </p:spPr>
        <p:txBody>
          <a:bodyPr/>
          <a:lstStyle>
            <a:lvl1pPr>
              <a:defRPr sz="9100"/>
            </a:lvl1pPr>
            <a:lvl2pPr>
              <a:defRPr sz="7500"/>
            </a:lvl2pPr>
            <a:lvl3pPr>
              <a:defRPr sz="68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44B9-CA02-4A37-99ED-DCB7206F2B43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7BC3-FDC8-4B41-9889-60023EB0F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4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44B9-CA02-4A37-99ED-DCB7206F2B43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7BC3-FDC8-4B41-9889-60023EB0F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8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44B9-CA02-4A37-99ED-DCB7206F2B43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7BC3-FDC8-4B41-9889-60023EB0F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0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2" y="1529080"/>
            <a:ext cx="7219951" cy="6507480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1529082"/>
            <a:ext cx="12268200" cy="32777434"/>
          </a:xfrm>
        </p:spPr>
        <p:txBody>
          <a:bodyPr/>
          <a:lstStyle>
            <a:lvl1pPr>
              <a:defRPr sz="12100"/>
            </a:lvl1pPr>
            <a:lvl2pPr>
              <a:defRPr sz="10600"/>
            </a:lvl2pPr>
            <a:lvl3pPr>
              <a:defRPr sz="91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2" y="8036562"/>
            <a:ext cx="7219951" cy="26269954"/>
          </a:xfrm>
        </p:spPr>
        <p:txBody>
          <a:bodyPr/>
          <a:lstStyle>
            <a:lvl1pPr marL="0" indent="0">
              <a:buNone/>
              <a:defRPr sz="5300"/>
            </a:lvl1pPr>
            <a:lvl2pPr marL="1724284" indent="0">
              <a:buNone/>
              <a:defRPr sz="4500"/>
            </a:lvl2pPr>
            <a:lvl3pPr marL="3448568" indent="0">
              <a:buNone/>
              <a:defRPr sz="3800"/>
            </a:lvl3pPr>
            <a:lvl4pPr marL="5172852" indent="0">
              <a:buNone/>
              <a:defRPr sz="3400"/>
            </a:lvl4pPr>
            <a:lvl5pPr marL="6897136" indent="0">
              <a:buNone/>
              <a:defRPr sz="3400"/>
            </a:lvl5pPr>
            <a:lvl6pPr marL="8621420" indent="0">
              <a:buNone/>
              <a:defRPr sz="3400"/>
            </a:lvl6pPr>
            <a:lvl7pPr marL="10345704" indent="0">
              <a:buNone/>
              <a:defRPr sz="3400"/>
            </a:lvl7pPr>
            <a:lvl8pPr marL="12069989" indent="0">
              <a:buNone/>
              <a:defRPr sz="3400"/>
            </a:lvl8pPr>
            <a:lvl9pPr marL="13794273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44B9-CA02-4A37-99ED-DCB7206F2B43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7BC3-FDC8-4B41-9889-60023EB0F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3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1" y="26883360"/>
            <a:ext cx="13167360" cy="3173734"/>
          </a:xfrm>
        </p:spPr>
        <p:txBody>
          <a:bodyPr anchor="b"/>
          <a:lstStyle>
            <a:lvl1pPr algn="l">
              <a:defRPr sz="7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1" y="3431540"/>
            <a:ext cx="13167360" cy="23042880"/>
          </a:xfrm>
        </p:spPr>
        <p:txBody>
          <a:bodyPr/>
          <a:lstStyle>
            <a:lvl1pPr marL="0" indent="0">
              <a:buNone/>
              <a:defRPr sz="12100"/>
            </a:lvl1pPr>
            <a:lvl2pPr marL="1724284" indent="0">
              <a:buNone/>
              <a:defRPr sz="10600"/>
            </a:lvl2pPr>
            <a:lvl3pPr marL="3448568" indent="0">
              <a:buNone/>
              <a:defRPr sz="9100"/>
            </a:lvl3pPr>
            <a:lvl4pPr marL="5172852" indent="0">
              <a:buNone/>
              <a:defRPr sz="7500"/>
            </a:lvl4pPr>
            <a:lvl5pPr marL="6897136" indent="0">
              <a:buNone/>
              <a:defRPr sz="7500"/>
            </a:lvl5pPr>
            <a:lvl6pPr marL="8621420" indent="0">
              <a:buNone/>
              <a:defRPr sz="7500"/>
            </a:lvl6pPr>
            <a:lvl7pPr marL="10345704" indent="0">
              <a:buNone/>
              <a:defRPr sz="7500"/>
            </a:lvl7pPr>
            <a:lvl8pPr marL="12069989" indent="0">
              <a:buNone/>
              <a:defRPr sz="7500"/>
            </a:lvl8pPr>
            <a:lvl9pPr marL="13794273" indent="0">
              <a:buNone/>
              <a:defRPr sz="7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1" y="30057093"/>
            <a:ext cx="13167360" cy="4507227"/>
          </a:xfrm>
        </p:spPr>
        <p:txBody>
          <a:bodyPr/>
          <a:lstStyle>
            <a:lvl1pPr marL="0" indent="0">
              <a:buNone/>
              <a:defRPr sz="5300"/>
            </a:lvl1pPr>
            <a:lvl2pPr marL="1724284" indent="0">
              <a:buNone/>
              <a:defRPr sz="4500"/>
            </a:lvl2pPr>
            <a:lvl3pPr marL="3448568" indent="0">
              <a:buNone/>
              <a:defRPr sz="3800"/>
            </a:lvl3pPr>
            <a:lvl4pPr marL="5172852" indent="0">
              <a:buNone/>
              <a:defRPr sz="3400"/>
            </a:lvl4pPr>
            <a:lvl5pPr marL="6897136" indent="0">
              <a:buNone/>
              <a:defRPr sz="3400"/>
            </a:lvl5pPr>
            <a:lvl6pPr marL="8621420" indent="0">
              <a:buNone/>
              <a:defRPr sz="3400"/>
            </a:lvl6pPr>
            <a:lvl7pPr marL="10345704" indent="0">
              <a:buNone/>
              <a:defRPr sz="3400"/>
            </a:lvl7pPr>
            <a:lvl8pPr marL="12069989" indent="0">
              <a:buNone/>
              <a:defRPr sz="3400"/>
            </a:lvl8pPr>
            <a:lvl9pPr marL="13794273" indent="0">
              <a:buNone/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544B9-CA02-4A37-99ED-DCB7206F2B43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7BC3-FDC8-4B41-9889-60023EB0F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0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537974"/>
            <a:ext cx="19751040" cy="6400800"/>
          </a:xfrm>
          <a:prstGeom prst="rect">
            <a:avLst/>
          </a:prstGeom>
        </p:spPr>
        <p:txBody>
          <a:bodyPr vert="horz" lIns="344857" tIns="172428" rIns="344857" bIns="17242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8961122"/>
            <a:ext cx="19751040" cy="25345394"/>
          </a:xfrm>
          <a:prstGeom prst="rect">
            <a:avLst/>
          </a:prstGeom>
        </p:spPr>
        <p:txBody>
          <a:bodyPr vert="horz" lIns="344857" tIns="172428" rIns="344857" bIns="1724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35595564"/>
            <a:ext cx="5120640" cy="20447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l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544B9-CA02-4A37-99ED-DCB7206F2B43}" type="datetimeFigureOut">
              <a:rPr lang="en-US" smtClean="0"/>
              <a:t>5/30/2014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8080" y="35595564"/>
            <a:ext cx="6949440" cy="20447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ct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680" y="35595564"/>
            <a:ext cx="5120640" cy="2044700"/>
          </a:xfrm>
          <a:prstGeom prst="rect">
            <a:avLst/>
          </a:prstGeom>
        </p:spPr>
        <p:txBody>
          <a:bodyPr vert="horz" lIns="344857" tIns="172428" rIns="344857" bIns="172428" rtlCol="0" anchor="ctr"/>
          <a:lstStyle>
            <a:lvl1pPr algn="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7BC3-FDC8-4B41-9889-60023EB0F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8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48568" rtl="0" eaLnBrk="1" latinLnBrk="0" hangingPunct="1">
        <a:spcBef>
          <a:spcPct val="0"/>
        </a:spcBef>
        <a:buNone/>
        <a:defRPr sz="1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3213" indent="-1293213" algn="l" defTabSz="34485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2100" kern="1200">
          <a:solidFill>
            <a:schemeClr val="tx1"/>
          </a:solidFill>
          <a:latin typeface="+mn-lt"/>
          <a:ea typeface="+mn-ea"/>
          <a:cs typeface="+mn-cs"/>
        </a:defRPr>
      </a:lvl1pPr>
      <a:lvl2pPr marL="2801962" indent="-1077678" algn="l" defTabSz="3448568" rtl="0" eaLnBrk="1" latinLnBrk="0" hangingPunct="1">
        <a:spcBef>
          <a:spcPct val="20000"/>
        </a:spcBef>
        <a:buFont typeface="Arial" panose="020B0604020202020204" pitchFamily="34" charset="0"/>
        <a:buChar char="–"/>
        <a:defRPr sz="10600" kern="1200">
          <a:solidFill>
            <a:schemeClr val="tx1"/>
          </a:solidFill>
          <a:latin typeface="+mn-lt"/>
          <a:ea typeface="+mn-ea"/>
          <a:cs typeface="+mn-cs"/>
        </a:defRPr>
      </a:lvl2pPr>
      <a:lvl3pPr marL="4310710" indent="-862142" algn="l" defTabSz="3448568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3pPr>
      <a:lvl4pPr marL="6034994" indent="-862142" algn="l" defTabSz="3448568" rtl="0" eaLnBrk="1" latinLnBrk="0" hangingPunct="1">
        <a:spcBef>
          <a:spcPct val="20000"/>
        </a:spcBef>
        <a:buFont typeface="Arial" panose="020B0604020202020204" pitchFamily="34" charset="0"/>
        <a:buChar char="–"/>
        <a:defRPr sz="7500" kern="1200">
          <a:solidFill>
            <a:schemeClr val="tx1"/>
          </a:solidFill>
          <a:latin typeface="+mn-lt"/>
          <a:ea typeface="+mn-ea"/>
          <a:cs typeface="+mn-cs"/>
        </a:defRPr>
      </a:lvl4pPr>
      <a:lvl5pPr marL="7759278" indent="-862142" algn="l" defTabSz="3448568" rtl="0" eaLnBrk="1" latinLnBrk="0" hangingPunct="1">
        <a:spcBef>
          <a:spcPct val="20000"/>
        </a:spcBef>
        <a:buFont typeface="Arial" panose="020B0604020202020204" pitchFamily="34" charset="0"/>
        <a:buChar char="»"/>
        <a:defRPr sz="7500" kern="1200">
          <a:solidFill>
            <a:schemeClr val="tx1"/>
          </a:solidFill>
          <a:latin typeface="+mn-lt"/>
          <a:ea typeface="+mn-ea"/>
          <a:cs typeface="+mn-cs"/>
        </a:defRPr>
      </a:lvl5pPr>
      <a:lvl6pPr marL="9483562" indent="-862142" algn="l" defTabSz="3448568" rtl="0" eaLnBrk="1" latinLnBrk="0" hangingPunct="1">
        <a:spcBef>
          <a:spcPct val="20000"/>
        </a:spcBef>
        <a:buFont typeface="Arial" panose="020B0604020202020204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6pPr>
      <a:lvl7pPr marL="11207847" indent="-862142" algn="l" defTabSz="3448568" rtl="0" eaLnBrk="1" latinLnBrk="0" hangingPunct="1">
        <a:spcBef>
          <a:spcPct val="20000"/>
        </a:spcBef>
        <a:buFont typeface="Arial" panose="020B0604020202020204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7pPr>
      <a:lvl8pPr marL="12932131" indent="-862142" algn="l" defTabSz="3448568" rtl="0" eaLnBrk="1" latinLnBrk="0" hangingPunct="1">
        <a:spcBef>
          <a:spcPct val="20000"/>
        </a:spcBef>
        <a:buFont typeface="Arial" panose="020B0604020202020204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8pPr>
      <a:lvl9pPr marL="14656415" indent="-862142" algn="l" defTabSz="3448568" rtl="0" eaLnBrk="1" latinLnBrk="0" hangingPunct="1">
        <a:spcBef>
          <a:spcPct val="20000"/>
        </a:spcBef>
        <a:buFont typeface="Arial" panose="020B0604020202020204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1pPr>
      <a:lvl2pPr marL="1724284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2pPr>
      <a:lvl3pPr marL="3448568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852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897136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420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345704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2069989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794273" algn="l" defTabSz="3448568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microsoft.com/office/2007/relationships/hdphoto" Target="../media/hdphoto1.wdp"/><Relationship Id="rId7" Type="http://schemas.openxmlformats.org/officeDocument/2006/relationships/image" Target="../media/image4.wmf"/><Relationship Id="rId12" Type="http://schemas.openxmlformats.org/officeDocument/2006/relationships/image" Target="../media/image9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jpeg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2.jpe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122947" y="1143000"/>
            <a:ext cx="19832052" cy="301492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21041" y="1676400"/>
            <a:ext cx="1806341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PORTRAIT PIGEON</a:t>
            </a:r>
          </a:p>
          <a:p>
            <a:r>
              <a:rPr lang="en-US" sz="60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 Interactive Photo Messaging Wall for Seniors</a:t>
            </a:r>
            <a:endParaRPr lang="en-US" sz="6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9456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20053" y="37261800"/>
            <a:ext cx="219456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20954999" y="0"/>
            <a:ext cx="1122947" cy="37414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0" y="571500"/>
            <a:ext cx="1122947" cy="37414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utoShape 2" descr="data:image/jpeg;base64,/9j/4AAQSkZJRgABAQAAAQABAAD/2wCEAAkGBxAQEBUUExIWFRIUFA8PFBQXFRwXFBAPFBQWFxUUFRQYHCggGBomHBcUITEhJSkrLi4uFx8zODMsNygtLiwBCgoKDQ0NFg8PFCwcHR4sLCsrNCssLDctKywsKywrLC8rKyssLCwrMissLCwsLCwsNysrLCw3LCwsLCwsKysyLP/AABEIAIQBfgMBIgACEQEDEQH/xAAcAAEAAAcBAAAAAAAAAAAAAAAAAQIDBAUGBwj/xABPEAABAgMBCggJCQYFBQEAAAABAAIDBBEFBgcSEyExQVFxkVJTgZKhscHRFCIyQkNhgqLSFRZicpOywuHiI0SDw9PwFzNUo+MlRZSz8gj/xAAYAQEBAQEBAAAAAAAAAAAAAAAAAQIDBP/EABsRAQACAgMAAAAAAAAAAAAAAAABAhEhAxIx/9oADAMBAAIRAxEAPwDuKIiAiIgIrGZtmVh+XHhtOovFd1arGR7tJFuaIXnU1jusgBBsKLTI98GEPIgPd9Zwb1YSx8a+BHPkwobdpc7qIQdDRczddxNngDY3vKmbdzN6oZ9k9hQdKRc6bd5M8CFzXfEqjbvY2mHD97vQdBRaGLvYnEt3lTtu+dpgjnnuQbyi0pt3w0wP9z9KqC71nEnn/kg3FFqLbvIXFO5wU4u6gcW/o70G1otXF3EtwIm5vxKoLtZTVE5o+JBsiLXRdlKa38381UbdfJ8Mj2CgzyLCC6uS433HdynF08lxw5ru5BmEWKF0cmfTN6e5VBbsofTs5yDIorEWxLH08Lnt71OLTl+Oh/aN70F2itxPQTmis5471OJmGcz284IKqKUPB0jepkBERAREQEREBERAREQEREBERAREQFql2l3UvZowcCJHmC3DbAhCrg05nRHAHFtJBynKctAaFbWV5XmbvIvhMxFDGvMeNEi4TjlwK0htzZA1gY3kQZ6277VtxicVC8GZoDYLnvpqL4godoAWsTl2Npxf85zn/XDyNxdQK6F8KLpgM536VOL4b9Mu3n/oVGJF1kcZ2s6R2qdt2UXgN55WXF8RumX94HsU4vgQDnlj7vegxLbtX8WPtD3Ko27Z3Fbn162rJfPqTOeVO5h7VD55Wec8lX2IfegshdseKPOHcpxduOLdvCuRdJZLs8k0bYTOxQ+WrGP7s0fwu4IKIu3bxb/d71MLt2cCJub8Sr/KVhnPBA/hvHUEx1gu8yn2re1BI27aHqcPZHY5Ti7SDrdzD3qAg2CdNP4kTtco+A2Ec0Sn8U9pQTi7OBwjzHKcXYy/D9x/cqQsOxXZpkjZGaesKPzUss5pqJz4Z/AguW3Wy588e98KnF1MvxjN57lafM2zzmmn72fCnzFkzmm3bmlBfC6aX42Hz1O26OX42H9o3vWMdcBA0Tm+GD+MKkb3zdE637L/AJEGdbbsE+e3nN71UbbEI+cOcO9a2697qm2HbDp+NSG93E0TMHla4d6DaxajNfSO9TC0WrTXXu5jRGlztc8fyypf8PJvhy/Pd/TQbr8oN9e5TCfbrO4rSPmHPDM6FyRHDraoG4q0hmLTsj95CDefDm6zuKj4c3WtAdcvabfNdyR2/wBRPm3aw82L9u3+og3/AMObwgo+Gt4Q3hc/+RLXHmRvtAfxqBs+1x6OPur1VQdC8NbwhvU4nvpdK5s6HazfRzP2Lj+BS421B5kx9gfgQdPbaL9DzyOKqC1oozRX88965SZ20hnbF5YH6FKbZnW5weWFTsQdbbbUwM0aJz3d6qNt+aHp4nPd3rjvzlmRnLOVg71MLqpjXD5v5oOyNukmx6d/Or1qcXUznHO6O5caF1kzrh7j2OVRl18fSGHlcPxIOyC66d4481vcpxdlO8b7jPhXHW3YxuA3nOU4uzi8UOee5B2IXazvDHMb3KIu4nOE3mBceF2sTivf/Qp/nqdMN3I4Hrag7CLu5v6HN/NV5e7+YB8djHN0gVaeQ1PUuMi7QcGJ7ncphdozgxPcUHpGxbpZaayNdgxOLdkd7Oh3IsyvK7btmDzYm5uQ85bxcjfoYxwhzeGYWbGFlXw/WcEkvHTtzIO4IqMpNQ40NsSG8PhvaHse01a5pyggjOFWQW1pxMGBFdwYcR25pK8j2dLtMJtWg1Fco9eRetrWbWXijXCij3CvJ1nkYpn1QgnErD4DeaFMJdnBbuCiYjdY3pjm8IbwqGIZwRuCjiW8EbkEQaxvUQ4IJcQzgjcng7OCNynqlUFEykPgjcpTIw+CFXqooLY2fC4Kl+TYWrpKu1JFdRpPqKCpZdzzY7sgowZC41NTqArlWcfcVLluRzgdeSm4U61k7DhhsBgHBB5TlKzkpLh9ctFrDzTyWmdOX2jc7iXUdmNcFwORw5dPqVibIbrPQui3QS4dAfXOwGIDqLATk2io5VpizLtS3aGM+Rxr6AoGxxr6FlFAPCNsYLLcMzqcin8Djca7nO71kaqWI+gJ1CqCxbLRq0EZ5OoOd0+NkVwbOmAMkZ9fru71eyDKMB0u8Y8v5Kq+NRBh6zjcgjP5Xu7VMJueHpjvHcstMNwm4WkZeTSFZudQdKCgLQnx6c1OigJ3YKuPC7RArjnc1vwqrZ7PFwjndl2N0BZCXgviE4La4ILnZhRo0mqHnrD/AC1aA88HkCj85LQGkbj8SvZyDkJpQjP6wM9ditEAXVWgNXNPxKZt188M4bzXD8SkUKILgXaTY8wbyphdtNcX7x7la0SiC7F3MwPRe/8ApU4u8j6YR5/6VY0UMFBkxd8/TCdzvyUfn4NMF28LFYA1JgDUgy3z4gnPLuPI0obsZQ55Un2GHtWIxY1BQxTdQQZY3TWa7ypNvLBhp8vWSc8q37JvYFiDBbqG5SmWZwRuQZc21Y/+l3QwqT7UsY/ur+TxfxBYsyjOCFAybOCEF8ZyxT+7Rh7Z+NSmYsU+hmB7X6lYGQh6lKbPh6ulBfOfYx82aHKO0qAh2OfPmm8jD2FWBs5nr3p8nN1lB2X/APP9t4QjyoLsWxsOOxrjXAeSWxg08EnFupoLna12Jed7xBxVrubofLxm+9Dd+FeiFBLEYHAg5iCDsK8eRJIQnOhuFXMc5h2tJB6l7FXnG+dc6+UtGKS0iFHe6YhO0OwzhPbXWHF2TURrQaOGtHmjcpsIalc4ga1DEetUW9W6uhQLGcEblc+D+tQ8HQW2KZqCYhn9k96rmCoYpBSDNTnc4qIa7REd0HsVTEFRxBQSB8UeeDtb3KbHPpQtBByZDQ7j3qOIKYooNsuXnsKC1rsjm1b9YDSP70rYGRqLnECJEYatJGY7af3nWWbdDEDaYBrrLgejBWsuFuKc6Zy6OfbDgOqcrwYYGk4QoTyAk7ta0vw5nr5p7lGYjxIjsJ5LnazoGoDMBsVKhWZdaV6wqeHQ+FvBHWEE1CGXDbvVPKocgRpXE3DPnt3hRiEOaQCDUHSrYsBztG5SGXZwByZEGWs6LhwxTOMh2jIrkQ26abDrWKlY+LFANh07Dwh0+vQsnDnGYNS5uzxq/dQJjJDd6wQNpyDpKx0XK0j1EKSejmLkJo0ZgOslWQlWjMXA6wUGas14dCb6hgnkWRs+YfBfhN0ggitKjasDIRRDrlzmtdB2jRtG7SMvBjhza5h63NFOlCYzqUZl/iuJ1OJ2rGqS0ppz/FaQBrz1Pcsfi4vG9CDJ1RYvAjcb/e5QImOGP75EGVqoVWLrMcIdHco4yY9R3INqMJng1XACMWGtGguEkM8YMNAYoFaeMDgDCyeWs3aFnMMWJWFQNmHthtdKslWPAbMGHBhvhn9uHPbBbloaZRnNOcmLMah0I6YmjnqaZq0NEG4wIIjMwosNsKrnQzEbDwGthBpc6Li2gAmG5sNppldjsHyi0i1LWsjRP2bQxga3x6ubDaSxrYzg0/tKg1yZCYgIyUC1uJaE47ynvfkDfGcXeKDUDKcwOhSttCbaahzwaYGSoo3ggg5vUg3aYs+XaA1oDnRjFMIHCrghjXQ8F+H4lcIOGE158YB2DSpsJ6WhjHNa0AwMWA+riYwLgwlwLiATUOGCBkBz51rjbbnGhwwn0fUv8rxy7I4nWSMhOnSoRLbmXMDDUtbQgFpyUFBoy0GQVzDIFBkFCqwsScjHWNgopRORRpPKFRnFBYX5SiDSNymFqP1BBmFBYsWoeCFMLU+j0oMkix4tMcEqItJmooN9vPGltQvXDjj/AG3FejF5svMxsO2oJGYMmP8A1P8AyXpNQFbWhIQZhhhxobIjDlLXtDhUZjQ6fWrlEGpxL3Fkk18GA2PfT72RUYl7CyT6Bw2RX9pW5Ig0WJeosw5hFGyJ3tKtol6CzzmizA9ph64a6GiDmj7zUnomI/Liz1MCoPvMQNE08bYYPUQupIg5O68u3ROnlg/8ipOvLu0To+wP9RddRBx83mIn+tb9iR/MVN15qPom4fKxw7V2REHFX3nJvRMQTtwx+Eqg+89aGiLLn23j+Wu4og4Q+9JaY0wDsiHtYFQfestUejhnZFb20XfkQeeYl7S1x+7B2yLC7XhWz739rDPJv5HQz915Xo9EHmGZuStNlf8Ap8w6mlsPCrsANVj4lkT7fKs6cG2WifCvVyIPKDbJnT/2+b/8aJ8KkfZ0yM8lMjbLv+FeslAmiDyO+FEGeXjDbCcOtWz5qGDQgg6jQHrXqa2LrZKVaTEig00NyknVqryrkt3F9MTDXQ2y+A2C9j2F76uixC04PiNzMwXE1rq1oOZeFQtaGPC19BV6bu5pzXsfDgubE8oFrxkpTBBY9pp3qhYt0sOA8YUszFkkua0uOWlKjGlx1ZKoKYjQj53Qe5RL4fCA6FvFkXZymGWvs6TiSobjMZGgNEQOJFYZcQWk1OSlcyxd2AhWi8Pk4UnAgtAwYUOE2E/CoKl8RrPHNa5DggCmStSg1nGQuMbzgphgHM9vOCtZiy48IftIBA4YaHNG17at6VGTlC7QKfVHcqLwQhrTELot7G94ybiY6ZgNMq1rg0Obg4+IcgwaUJaMprmrQa6dJdexsY/uYGyLFb1PQeccQmIK9Em9ZY+iXcP48btepDeqsninj+M/tKg88YkqGJK9BPvSWWc2OGyJ3gq3fecs45o0yPbh9sJUcFxRTFFd0feaktExMcpYepgVB95iX0TcUbWNPUQg4liyoYsrssS8qPNnqbYFeqKFQdeWi6J1h2wSPxlByHFlSmEdS60+8zM6JqEdrHDvVCJebnvNjy52l46oZQcqMH6I3KUy44I3Lp7rz9pjz5Y7Ij+2EFTdektMcSdkTvaEHM/Bm8AblDwZvBC6M69Zao9Ew7Ire0qnEvX2sPQNOyKztcgp3j5UfK7SB5MGO/oa38S9FLnt6+4OJZxfHjluPiNxYY01EOHUONXaXEhubIKetdCUBERAREQEREBERAREQEREBERAREQERU48ZrGlziGtaKknMAgqKwtC2IEDy3ivBGU/lyrS7o7t61bCOAzL42ZzvX9EdPUuXW5ds1tQzxna65N6Drdr3fNYDgANHCca8tMwXLrqL50R9WseXnXWjBsAzrntp2vGjnx3GmrQORY4qi8tK1o0w6sR5Pq0DYFaujvIoXEjQCa02VUlEUEKlQUyhRBAk61cS025hqCQdaoUSiDa7NuicPKNDrWZg2jCcQ5zGOOQ1LRl2nzh6iuesfRXkCac3yTyHMdo7UHerIvnRGANiQmOaAAMHxCANGTJTkW12bfAkouRxdDP0hUb216gvN0pa4rR3iO9eY7Csoy0w3KXADXVB6jlZqHFbhQ3te3NVpBFdWTSqy5feUMSI2PFqcScVDaDme8VJdsAIprwtVK9QQEREBERAREQEREBERAREQEREBERAREQEREBERAREQEREBERAREQFzG/VbkaVZBAa7FPxjiRmMRtKBx0UBqNvqXTlq98awxOSLwB+0hftmEZDVo8YZNba5NNAg8w2lbMaOfGd4vBGbl1rGFbBNyuU5jtaK9FFTEBvAZzQqMCQmCtg8FhnPDbvI+7RS+BwuLHOf3oMQ4tpQNAyUJ0k5q+rJl2qaFgYVSG0yupTIMlMHrPIFlfA4XF+87tcoGRg8B3I8doQYdzRkyNoSDnOTXpyBUolCcgoNWU9azZs+FqePbb3KQ2dD+nvHwoMIiy77OZrdy//Kt3SQ1ncgsKKLTRZGFJM04R5QFVdIs4NPaPeUGPAwsmc6KZ1lbIsarqv5uj2tezfqVeVlwMwA2ZN+lbfchYj5qM1oHiNo6I7Q1mracwCg7ZcHZolpCC2lC5uNdtflFfXTBHItgVOCQWgjNQU9Q1KdBFERAREQEREBERAREQEREBERAREQEREBERAREQEREBERAREQEREBCiIPPl8K4+YlJh7mQXul3Oc5j2NLmtacuC6nkkZstK0WkMiA5iN69dK0m7Ll43+ZBhxPrw2u6wg8qBRXpWJcRZTv3CWH1YLW/dAVtFvd2Q7PKMGxz2/dcEHnNQXoF96uxzml3jZMRuoxCqTr01laGxRsjO7aoOBlQXd3XobMOZ0cbIg7WKk685Zx9NNDY+H2wkHDdCtiu7/wCDMh/qJvnwf6Kiy8xZozxpo7Xw+yEFRwdmdTuOVegIN6KyW52RX7Yzh9yi2CyLjrOlCHQZWG14yB5GHEGyI8l3SoOM3I3vpuao+I0wIOQ4ThR7x9Bhy8pybV2Cy7Chy8MQ4TMFg3uOlzjpK2LBCigoSkMtbQ8iroiAiIgIiICIiAiIgIiICIiAiIgIiICIiAiIgIiICIiAiIgIiICIiAiIgIiICIiAiIgIiICIiAiIgIiICIiAiIgIiICIiAiIgIiICIiAiIg//9k="/>
          <p:cNvSpPr>
            <a:spLocks noChangeAspect="1" noChangeArrowheads="1"/>
          </p:cNvSpPr>
          <p:nvPr/>
        </p:nvSpPr>
        <p:spPr bwMode="auto">
          <a:xfrm>
            <a:off x="155575" y="-1562100"/>
            <a:ext cx="942022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082799" y="6207473"/>
            <a:ext cx="117856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Variety of disabilities makes </a:t>
            </a:r>
            <a:r>
              <a:rPr lang="en-US" sz="4000" b="1" dirty="0" smtClean="0"/>
              <a:t>ACCESSING COMPUTERS DIFFICULT </a:t>
            </a:r>
            <a:r>
              <a:rPr lang="en-US" sz="4000" dirty="0" smtClean="0"/>
              <a:t>for some seniors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2110874" y="8652808"/>
            <a:ext cx="124433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Prior research highlights  their values of </a:t>
            </a:r>
            <a:r>
              <a:rPr lang="en-US" sz="4000" b="1" dirty="0" smtClean="0"/>
              <a:t>KEEPING IN TOUCH </a:t>
            </a:r>
            <a:r>
              <a:rPr lang="en-US" sz="4000" dirty="0" smtClean="0"/>
              <a:t>and storing non-digital </a:t>
            </a:r>
            <a:r>
              <a:rPr lang="en-US" sz="4000" b="1" dirty="0" smtClean="0"/>
              <a:t>PHOTOS</a:t>
            </a:r>
            <a:endParaRPr lang="en-US" sz="4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181601" y="11685419"/>
            <a:ext cx="157733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PORTRAIT PIGEON</a:t>
            </a:r>
            <a:r>
              <a:rPr lang="en-US" sz="4000" dirty="0" smtClean="0"/>
              <a:t>! A messaging platform embedding online communication into non-digital photos</a:t>
            </a:r>
            <a:endParaRPr lang="en-US" sz="4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073441" y="4227493"/>
            <a:ext cx="188815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Robin Brewer | Moritz </a:t>
            </a:r>
            <a:r>
              <a:rPr lang="en-US" sz="3200" dirty="0" err="1" smtClean="0"/>
              <a:t>Gellner</a:t>
            </a:r>
            <a:r>
              <a:rPr lang="en-US" sz="3200" dirty="0" smtClean="0"/>
              <a:t> | Anne Marie Piper</a:t>
            </a:r>
          </a:p>
          <a:p>
            <a:r>
              <a:rPr lang="en-US" sz="2400" dirty="0" smtClean="0"/>
              <a:t>rnbrewer@u.northwestern.edu</a:t>
            </a:r>
            <a:endParaRPr lang="en-US" sz="24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6096000" y="13481380"/>
            <a:ext cx="14683465" cy="2444420"/>
            <a:chOff x="2286000" y="18053380"/>
            <a:chExt cx="14683465" cy="244442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encilGrayscale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18998592"/>
              <a:ext cx="3638550" cy="1257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6132560" y="18998592"/>
              <a:ext cx="838200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921297" y="19275590"/>
              <a:ext cx="38991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err="1" smtClean="0"/>
                <a:t>SimpleOpenNI</a:t>
              </a:r>
              <a:endParaRPr lang="en-US" sz="4000" b="1" dirty="0"/>
            </a:p>
          </p:txBody>
        </p:sp>
        <p:pic>
          <p:nvPicPr>
            <p:cNvPr id="1033" name="Picture 9" descr="https://processing.org/img/processing2-log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01400" y="19017041"/>
              <a:ext cx="1101874" cy="1101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/>
            <p:cNvSpPr txBox="1"/>
            <p:nvPr/>
          </p:nvSpPr>
          <p:spPr>
            <a:xfrm>
              <a:off x="10399760" y="18963501"/>
              <a:ext cx="838200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pic>
          <p:nvPicPr>
            <p:cNvPr id="1034" name="Picture 10" descr="C:\Users\Robin Brewer\Downloads\UbiComp 2014-AMP edits\UbiComp 2014-AMP edits\depthtracking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02559" y="18053380"/>
              <a:ext cx="3066906" cy="2444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12611100" y="18998591"/>
              <a:ext cx="838200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=</a:t>
              </a:r>
              <a:endParaRPr lang="en-US" dirty="0"/>
            </a:p>
          </p:txBody>
        </p:sp>
      </p:grpSp>
      <p:pic>
        <p:nvPicPr>
          <p:cNvPr id="1035" name="Picture 11" descr="C:\Users\Robin Brewer\AppData\Local\Microsoft\Windows\INetCache\IE\KGZMUQ8G\MC900292594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939" y="11010205"/>
            <a:ext cx="2243806" cy="279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65"/>
          <p:cNvSpPr/>
          <p:nvPr/>
        </p:nvSpPr>
        <p:spPr>
          <a:xfrm>
            <a:off x="1122947" y="17602200"/>
            <a:ext cx="19832052" cy="301492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1" name="Picture 17" descr="http://turnerdarkhorseracing.com/wp-content/uploads/2012/04/blank-polaroid-frame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3" r="15537" b="2933"/>
          <a:stretch/>
        </p:blipFill>
        <p:spPr bwMode="auto">
          <a:xfrm>
            <a:off x="2110874" y="17203859"/>
            <a:ext cx="3796102" cy="4149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Rectangle 66"/>
          <p:cNvSpPr/>
          <p:nvPr/>
        </p:nvSpPr>
        <p:spPr>
          <a:xfrm>
            <a:off x="1122947" y="22889866"/>
            <a:ext cx="19832052" cy="301492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17" descr="http://turnerdarkhorseracing.com/wp-content/uploads/2012/04/blank-polaroid-frame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3" r="15537" b="2933"/>
          <a:stretch/>
        </p:blipFill>
        <p:spPr bwMode="auto">
          <a:xfrm>
            <a:off x="2110874" y="22491525"/>
            <a:ext cx="3796102" cy="4149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/>
          <p:cNvSpPr/>
          <p:nvPr/>
        </p:nvSpPr>
        <p:spPr>
          <a:xfrm>
            <a:off x="1122947" y="27982741"/>
            <a:ext cx="19832052" cy="301492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17" descr="http://turnerdarkhorseracing.com/wp-content/uploads/2012/04/blank-polaroid-frame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3" r="15537" b="2933"/>
          <a:stretch/>
        </p:blipFill>
        <p:spPr bwMode="auto">
          <a:xfrm>
            <a:off x="2110874" y="27584400"/>
            <a:ext cx="3796102" cy="4149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 rot="20678402">
            <a:off x="2637325" y="18169378"/>
            <a:ext cx="2743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lightweight communication platform</a:t>
            </a:r>
            <a:endParaRPr lang="en-US" sz="2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00800" y="18059400"/>
            <a:ext cx="135836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Due to its popularity with seniors, supports </a:t>
            </a:r>
            <a:r>
              <a:rPr lang="en-US" sz="3600" b="1" dirty="0" smtClean="0">
                <a:solidFill>
                  <a:schemeClr val="bg1"/>
                </a:solidFill>
              </a:rPr>
              <a:t>E-MAIL</a:t>
            </a:r>
            <a:r>
              <a:rPr lang="en-US" sz="3600" dirty="0" smtClean="0">
                <a:solidFill>
                  <a:schemeClr val="bg1"/>
                </a:solidFill>
              </a:rPr>
              <a:t> messages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Supports posts to </a:t>
            </a:r>
            <a:r>
              <a:rPr lang="en-US" sz="3600" b="1" dirty="0" smtClean="0">
                <a:solidFill>
                  <a:schemeClr val="bg1"/>
                </a:solidFill>
              </a:rPr>
              <a:t>SOCIAL MEDIA </a:t>
            </a:r>
            <a:r>
              <a:rPr lang="en-US" sz="3600" dirty="0" smtClean="0">
                <a:solidFill>
                  <a:schemeClr val="bg1"/>
                </a:solidFill>
              </a:rPr>
              <a:t>(e.g. Twitter, Facebook)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Extensible to </a:t>
            </a:r>
            <a:r>
              <a:rPr lang="en-US" sz="3600" b="1" dirty="0" smtClean="0">
                <a:solidFill>
                  <a:schemeClr val="bg1"/>
                </a:solidFill>
              </a:rPr>
              <a:t>VOICE</a:t>
            </a:r>
            <a:r>
              <a:rPr lang="en-US" sz="3600" dirty="0" smtClean="0">
                <a:solidFill>
                  <a:schemeClr val="bg1"/>
                </a:solidFill>
              </a:rPr>
              <a:t> input and </a:t>
            </a:r>
            <a:r>
              <a:rPr lang="en-US" sz="3600" b="1" dirty="0" smtClean="0">
                <a:solidFill>
                  <a:schemeClr val="bg1"/>
                </a:solidFill>
              </a:rPr>
              <a:t>RECIPROCAL</a:t>
            </a:r>
            <a:r>
              <a:rPr lang="en-US" sz="3600" dirty="0" smtClean="0">
                <a:solidFill>
                  <a:schemeClr val="bg1"/>
                </a:solidFill>
              </a:rPr>
              <a:t> communication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 rot="20678402">
            <a:off x="2684962" y="23503378"/>
            <a:ext cx="2743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</a:t>
            </a:r>
            <a:r>
              <a:rPr lang="en-US" sz="2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lexible gesture framework</a:t>
            </a:r>
            <a:endParaRPr lang="en-US" sz="2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4" name="TextBox 73"/>
          <p:cNvSpPr txBox="1"/>
          <p:nvPr/>
        </p:nvSpPr>
        <p:spPr>
          <a:xfrm rot="20678402">
            <a:off x="2637326" y="28768873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feedback mechanisms</a:t>
            </a:r>
            <a:endParaRPr lang="en-US" sz="2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42" name="Picture 18" descr="C:\Users\Robin Brewer\Downloads\UbiComp 2014-AMP edits\UbiComp 2014-AMP edits\backwallsho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3200" y="4983298"/>
            <a:ext cx="6654018" cy="5532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6553200" y="23327891"/>
            <a:ext cx="135836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RELATIVE TARGET RECOGNITION</a:t>
            </a:r>
            <a:r>
              <a:rPr lang="en-US" sz="3600" dirty="0" smtClean="0">
                <a:solidFill>
                  <a:schemeClr val="bg1"/>
                </a:solidFill>
              </a:rPr>
              <a:t>, based on user’s torso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Wide </a:t>
            </a:r>
            <a:r>
              <a:rPr lang="en-US" sz="3600" b="1" dirty="0" smtClean="0">
                <a:solidFill>
                  <a:schemeClr val="bg1"/>
                </a:solidFill>
              </a:rPr>
              <a:t>RANGE</a:t>
            </a:r>
            <a:r>
              <a:rPr lang="en-US" sz="3600" dirty="0" smtClean="0">
                <a:solidFill>
                  <a:schemeClr val="bg1"/>
                </a:solidFill>
              </a:rPr>
              <a:t> of physical and cognitive disabilities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Positioning can be </a:t>
            </a:r>
            <a:r>
              <a:rPr lang="en-US" sz="3600" b="1" dirty="0" smtClean="0">
                <a:solidFill>
                  <a:schemeClr val="bg1"/>
                </a:solidFill>
              </a:rPr>
              <a:t>CUSTOMIZED</a:t>
            </a:r>
            <a:r>
              <a:rPr lang="en-US" sz="3600" dirty="0" smtClean="0">
                <a:solidFill>
                  <a:schemeClr val="bg1"/>
                </a:solidFill>
              </a:rPr>
              <a:t> to best fit ability of the user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553200" y="28559206"/>
            <a:ext cx="135836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AUDIO</a:t>
            </a:r>
            <a:r>
              <a:rPr lang="en-US" sz="3600" dirty="0" smtClean="0">
                <a:solidFill>
                  <a:schemeClr val="bg1"/>
                </a:solidFill>
              </a:rPr>
              <a:t> feedback or hearing-impaired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Extensible to multimodal </a:t>
            </a:r>
            <a:r>
              <a:rPr lang="en-US" sz="3600" b="1" dirty="0" smtClean="0">
                <a:solidFill>
                  <a:schemeClr val="bg1"/>
                </a:solidFill>
              </a:rPr>
              <a:t>VISUAL FEEDBACK </a:t>
            </a:r>
            <a:r>
              <a:rPr lang="en-US" sz="3600" dirty="0" smtClean="0">
                <a:solidFill>
                  <a:schemeClr val="bg1"/>
                </a:solidFill>
              </a:rPr>
              <a:t>to signal message sent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Visual </a:t>
            </a:r>
            <a:r>
              <a:rPr lang="en-US" sz="3600" b="1" dirty="0" smtClean="0">
                <a:solidFill>
                  <a:schemeClr val="bg1"/>
                </a:solidFill>
              </a:rPr>
              <a:t>FEEDBACK TO GUIDE USER </a:t>
            </a:r>
            <a:r>
              <a:rPr lang="en-US" sz="3600" dirty="0" smtClean="0">
                <a:solidFill>
                  <a:schemeClr val="bg1"/>
                </a:solidFill>
              </a:rPr>
              <a:t>to better positioning</a:t>
            </a:r>
          </a:p>
          <a:p>
            <a:endParaRPr lang="en-US" sz="3600" dirty="0" smtClean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4554200" y="32842200"/>
            <a:ext cx="599307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Future Applications</a:t>
            </a:r>
          </a:p>
          <a:p>
            <a:r>
              <a:rPr lang="en-US" sz="4000" dirty="0"/>
              <a:t>c</a:t>
            </a:r>
            <a:r>
              <a:rPr lang="en-US" sz="4000" dirty="0" smtClean="0"/>
              <a:t>ommunity bulletin boards staff photo walls</a:t>
            </a:r>
          </a:p>
          <a:p>
            <a:r>
              <a:rPr lang="en-US" sz="4000" dirty="0" smtClean="0"/>
              <a:t>art exhibits</a:t>
            </a:r>
          </a:p>
          <a:p>
            <a:r>
              <a:rPr lang="en-US" sz="4000" dirty="0" smtClean="0"/>
              <a:t>resident mailboxes</a:t>
            </a:r>
            <a:endParaRPr lang="en-US" sz="4000" dirty="0"/>
          </a:p>
        </p:txBody>
      </p:sp>
      <p:sp>
        <p:nvSpPr>
          <p:cNvPr id="92" name="TextBox 91"/>
          <p:cNvSpPr txBox="1"/>
          <p:nvPr/>
        </p:nvSpPr>
        <p:spPr>
          <a:xfrm>
            <a:off x="1220681" y="33798703"/>
            <a:ext cx="59930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Current Application</a:t>
            </a:r>
          </a:p>
          <a:p>
            <a:r>
              <a:rPr lang="en-US" sz="4000" dirty="0" smtClean="0"/>
              <a:t>private photo walls</a:t>
            </a:r>
            <a:endParaRPr lang="en-US" sz="4000" dirty="0"/>
          </a:p>
        </p:txBody>
      </p:sp>
      <p:pic>
        <p:nvPicPr>
          <p:cNvPr id="93" name="Picture 5" descr="http://inclusive.northwestern.edu/images/logo-small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2135" y="138112"/>
            <a:ext cx="2857500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7" descr="https://encrypted-tbn0.gstatic.com/images?q=tbn:ANd9GcQl3UmB5tGAdh5YUA2CWHxJmFe1o2OIyPCO65Q6b9y4CHV4MlfRL5jDvOc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7383" y="36197"/>
            <a:ext cx="967492" cy="97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/>
          <p:cNvSpPr txBox="1"/>
          <p:nvPr/>
        </p:nvSpPr>
        <p:spPr>
          <a:xfrm>
            <a:off x="19109819" y="90488"/>
            <a:ext cx="7840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</a:rPr>
              <a:t>@</a:t>
            </a:r>
            <a:endParaRPr lang="en-US" sz="44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52" name="Picture 28" descr="C:\Users\Robin Brewer\AppData\Local\Microsoft\Windows\INetCache\IE\FX9A3VT8\MC900441405[1].wm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98484" y="32051271"/>
            <a:ext cx="3817316" cy="481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001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160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Brewer</dc:creator>
  <cp:lastModifiedBy>Robin Brewer</cp:lastModifiedBy>
  <cp:revision>10</cp:revision>
  <dcterms:created xsi:type="dcterms:W3CDTF">2014-05-31T01:02:15Z</dcterms:created>
  <dcterms:modified xsi:type="dcterms:W3CDTF">2014-05-31T02:14:12Z</dcterms:modified>
</cp:coreProperties>
</file>