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71" r:id="rId11"/>
    <p:sldId id="266" r:id="rId12"/>
    <p:sldId id="267" r:id="rId13"/>
    <p:sldId id="265" r:id="rId14"/>
    <p:sldId id="268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7" autoAdjust="0"/>
    <p:restoredTop sz="94799" autoAdjust="0"/>
  </p:normalViewPr>
  <p:slideViewPr>
    <p:cSldViewPr snapToGrid="0">
      <p:cViewPr>
        <p:scale>
          <a:sx n="90" d="100"/>
          <a:sy n="90" d="100"/>
        </p:scale>
        <p:origin x="184" y="68"/>
      </p:cViewPr>
      <p:guideLst/>
    </p:cSldViewPr>
  </p:slideViewPr>
  <p:outlineViewPr>
    <p:cViewPr>
      <p:scale>
        <a:sx n="33" d="100"/>
        <a:sy n="33" d="100"/>
      </p:scale>
      <p:origin x="0" y="-34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49840-315F-4FD4-A955-B6C99BE65166}" type="datetimeFigureOut">
              <a:rPr lang="de-DE" smtClean="0"/>
              <a:t>02.07.2015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26CDE-96AB-47F3-83F8-702B4FAB0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39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Metadata for msbendsour1.png</a:t>
            </a:r>
          </a:p>
          <a:p>
            <a:pPr lvl="1"/>
            <a:r>
              <a:rPr lang="en-US" dirty="0" smtClean="0"/>
              <a:t>Removed 158 WM edges and</a:t>
            </a:r>
          </a:p>
          <a:p>
            <a:pPr lvl="1"/>
            <a:r>
              <a:rPr lang="en-US" dirty="0" smtClean="0"/>
              <a:t>        251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1109 segments left in WM and </a:t>
            </a:r>
          </a:p>
          <a:p>
            <a:pPr lvl="1"/>
            <a:r>
              <a:rPr lang="en-US" dirty="0" smtClean="0"/>
              <a:t>1138 segments left in VW</a:t>
            </a:r>
          </a:p>
          <a:p>
            <a:r>
              <a:rPr lang="en-US" dirty="0" smtClean="0"/>
              <a:t>Metadata for msbendswm1.png</a:t>
            </a:r>
          </a:p>
          <a:p>
            <a:pPr lvl="1"/>
            <a:r>
              <a:rPr lang="en-US" dirty="0" smtClean="0"/>
              <a:t>Removed 449 WM edges and</a:t>
            </a:r>
          </a:p>
          <a:p>
            <a:pPr lvl="1"/>
            <a:r>
              <a:rPr lang="en-US" dirty="0" smtClean="0"/>
              <a:t>        0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1069 segments left in WM and </a:t>
            </a:r>
          </a:p>
          <a:p>
            <a:pPr lvl="1"/>
            <a:r>
              <a:rPr lang="en-US" dirty="0" smtClean="0"/>
              <a:t>1138 segments left in VW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89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Metadata for msbendsour1.png</a:t>
            </a:r>
          </a:p>
          <a:p>
            <a:pPr lvl="1"/>
            <a:r>
              <a:rPr lang="en-US" dirty="0" smtClean="0"/>
              <a:t>Removed 158 WM edges and</a:t>
            </a:r>
          </a:p>
          <a:p>
            <a:pPr lvl="1"/>
            <a:r>
              <a:rPr lang="en-US" dirty="0" smtClean="0"/>
              <a:t>        251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1109 segments left in WM and </a:t>
            </a:r>
          </a:p>
          <a:p>
            <a:pPr lvl="1"/>
            <a:r>
              <a:rPr lang="en-US" dirty="0" smtClean="0"/>
              <a:t>1138 segments left in VW</a:t>
            </a:r>
          </a:p>
          <a:p>
            <a:r>
              <a:rPr lang="en-US" dirty="0" smtClean="0"/>
              <a:t>Metadata for msbendswm1.png</a:t>
            </a:r>
          </a:p>
          <a:p>
            <a:pPr lvl="1"/>
            <a:r>
              <a:rPr lang="en-US" dirty="0" smtClean="0"/>
              <a:t>Removed 449 WM edges and</a:t>
            </a:r>
          </a:p>
          <a:p>
            <a:pPr lvl="1"/>
            <a:r>
              <a:rPr lang="en-US" dirty="0" smtClean="0"/>
              <a:t>        0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1069 segments left in WM and </a:t>
            </a:r>
          </a:p>
          <a:p>
            <a:pPr lvl="1"/>
            <a:r>
              <a:rPr lang="en-US" dirty="0" smtClean="0"/>
              <a:t>1138 segments left in VW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6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1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2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9050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10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2586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90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97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4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9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1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3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3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0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8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6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8E37B-F5FD-4F9D-9B00-BC7C4776A7C3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1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 smtClean="0"/>
              <a:t>Wang-Müller</a:t>
            </a:r>
            <a:endParaRPr lang="de-D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 dirty="0" smtClean="0"/>
              <a:t>Ein Algorithmus zur Kartenvereinfachung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621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Elimination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Eine </a:t>
            </a:r>
            <a:r>
              <a:rPr lang="de-DE" dirty="0" err="1" smtClean="0"/>
              <a:t>bend</a:t>
            </a:r>
            <a:r>
              <a:rPr lang="de-DE" dirty="0" smtClean="0"/>
              <a:t> wird gelöscht</a:t>
            </a:r>
            <a:endParaRPr lang="de-DE" dirty="0"/>
          </a:p>
        </p:txBody>
      </p:sp>
      <p:cxnSp>
        <p:nvCxnSpPr>
          <p:cNvPr id="4" name="Gerader Verbinder 3"/>
          <p:cNvCxnSpPr/>
          <p:nvPr/>
        </p:nvCxnSpPr>
        <p:spPr>
          <a:xfrm flipV="1">
            <a:off x="3793519" y="4850631"/>
            <a:ext cx="797356" cy="870508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 flipV="1">
            <a:off x="4578559" y="3259576"/>
            <a:ext cx="216855" cy="1605685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V="1">
            <a:off x="4788386" y="2904787"/>
            <a:ext cx="446227" cy="358445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>
            <a:off x="5205352" y="2912103"/>
            <a:ext cx="526695" cy="387705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5699931" y="3259575"/>
            <a:ext cx="450451" cy="1605686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6149013" y="4865261"/>
            <a:ext cx="418335" cy="42062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4590875" y="4850631"/>
            <a:ext cx="155813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81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Kombination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Zwei ähnliche </a:t>
            </a:r>
            <a:r>
              <a:rPr lang="de-DE" i="1" dirty="0" err="1" smtClean="0"/>
              <a:t>bends</a:t>
            </a:r>
            <a:r>
              <a:rPr lang="de-DE" dirty="0" smtClean="0"/>
              <a:t> mit einen kleineren </a:t>
            </a:r>
            <a:r>
              <a:rPr lang="de-DE" i="1" dirty="0" err="1" smtClean="0"/>
              <a:t>bend</a:t>
            </a:r>
            <a:r>
              <a:rPr lang="de-DE" dirty="0" smtClean="0"/>
              <a:t> dazwischen werden folgender weise kombiniert:</a:t>
            </a:r>
          </a:p>
        </p:txBody>
      </p:sp>
      <p:cxnSp>
        <p:nvCxnSpPr>
          <p:cNvPr id="30" name="Gerader Verbinder 29"/>
          <p:cNvCxnSpPr/>
          <p:nvPr/>
        </p:nvCxnSpPr>
        <p:spPr>
          <a:xfrm flipV="1">
            <a:off x="2339534" y="5441392"/>
            <a:ext cx="797356" cy="8705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V="1">
            <a:off x="3124574" y="3850337"/>
            <a:ext cx="216855" cy="1605685"/>
          </a:xfrm>
          <a:prstGeom prst="line">
            <a:avLst/>
          </a:prstGeom>
          <a:ln w="38100"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flipV="1">
            <a:off x="3334401" y="3495548"/>
            <a:ext cx="446227" cy="358445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>
            <a:off x="3751367" y="3502864"/>
            <a:ext cx="2435962" cy="2373782"/>
            <a:chOff x="4250131" y="2765146"/>
            <a:chExt cx="2435962" cy="2373782"/>
          </a:xfrm>
        </p:grpSpPr>
        <p:cxnSp>
          <p:nvCxnSpPr>
            <p:cNvPr id="34" name="Gerader Verbinder 33"/>
            <p:cNvCxnSpPr/>
            <p:nvPr/>
          </p:nvCxnSpPr>
          <p:spPr>
            <a:xfrm>
              <a:off x="4250131" y="2765146"/>
              <a:ext cx="526695" cy="387705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/>
          </p:nvCxnSpPr>
          <p:spPr>
            <a:xfrm>
              <a:off x="4744710" y="3112618"/>
              <a:ext cx="450451" cy="1605686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/>
          </p:nvCxnSpPr>
          <p:spPr>
            <a:xfrm>
              <a:off x="5193792" y="4718304"/>
              <a:ext cx="418335" cy="420624"/>
            </a:xfrm>
            <a:prstGeom prst="line">
              <a:avLst/>
            </a:prstGeom>
            <a:ln w="38100"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/>
          </p:nvCxnSpPr>
          <p:spPr>
            <a:xfrm flipV="1">
              <a:off x="5603443" y="4703674"/>
              <a:ext cx="492557" cy="435254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V="1">
              <a:off x="6102246" y="3533242"/>
              <a:ext cx="137620" cy="1185062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 flipV="1">
              <a:off x="6225235" y="3112618"/>
              <a:ext cx="460858" cy="413309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Gerader Verbinder 39"/>
          <p:cNvCxnSpPr/>
          <p:nvPr/>
        </p:nvCxnSpPr>
        <p:spPr>
          <a:xfrm>
            <a:off x="6187329" y="3850336"/>
            <a:ext cx="526694" cy="74249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6714023" y="4592828"/>
            <a:ext cx="380678" cy="84856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>
            <a:off x="7094701" y="5441392"/>
            <a:ext cx="475201" cy="46845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3751367" y="3502864"/>
            <a:ext cx="2428647" cy="373075"/>
          </a:xfrm>
          <a:prstGeom prst="line">
            <a:avLst/>
          </a:prstGeom>
          <a:ln w="38100">
            <a:prstDash val="sysDash"/>
            <a:headEnd type="oval" w="lg" len="lg"/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V="1">
            <a:off x="3144205" y="3766211"/>
            <a:ext cx="526695" cy="1675181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3670900" y="3257160"/>
            <a:ext cx="1240610" cy="51636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>
            <a:off x="4897107" y="3241636"/>
            <a:ext cx="1370916" cy="101380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>
            <a:off x="6275111" y="4263645"/>
            <a:ext cx="819590" cy="117774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3593288" y="3045104"/>
            <a:ext cx="2749087" cy="3266516"/>
            <a:chOff x="4092052" y="2307386"/>
            <a:chExt cx="2749087" cy="3266516"/>
          </a:xfrm>
        </p:grpSpPr>
        <p:sp>
          <p:nvSpPr>
            <p:cNvPr id="49" name="Textfeld 48"/>
            <p:cNvSpPr txBox="1"/>
            <p:nvPr/>
          </p:nvSpPr>
          <p:spPr>
            <a:xfrm>
              <a:off x="4092052" y="2307386"/>
              <a:ext cx="304384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A</a:t>
              </a:r>
              <a:endParaRPr lang="de-DE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6536755" y="2666476"/>
              <a:ext cx="304384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C</a:t>
              </a: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5462367" y="5204570"/>
              <a:ext cx="304384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B</a:t>
              </a:r>
            </a:p>
          </p:txBody>
        </p:sp>
      </p:grpSp>
      <p:cxnSp>
        <p:nvCxnSpPr>
          <p:cNvPr id="52" name="Gerader Verbinder 51"/>
          <p:cNvCxnSpPr>
            <a:stCxn id="51" idx="0"/>
          </p:cNvCxnSpPr>
          <p:nvPr/>
        </p:nvCxnSpPr>
        <p:spPr>
          <a:xfrm flipH="1" flipV="1">
            <a:off x="4933192" y="3674770"/>
            <a:ext cx="182603" cy="2267518"/>
          </a:xfrm>
          <a:prstGeom prst="line">
            <a:avLst/>
          </a:prstGeom>
          <a:ln w="38100">
            <a:prstDash val="sysDash"/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H="1" flipV="1">
            <a:off x="4904196" y="3229770"/>
            <a:ext cx="36311" cy="504136"/>
          </a:xfrm>
          <a:prstGeom prst="line">
            <a:avLst/>
          </a:prstGeom>
          <a:ln w="38100">
            <a:prstDash val="sysDash"/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4917744" y="2801875"/>
            <a:ext cx="435651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D‘</a:t>
            </a:r>
            <a:endParaRPr lang="de-DE" dirty="0"/>
          </a:p>
        </p:txBody>
      </p:sp>
      <p:grpSp>
        <p:nvGrpSpPr>
          <p:cNvPr id="55" name="Gruppieren 54"/>
          <p:cNvGrpSpPr/>
          <p:nvPr/>
        </p:nvGrpSpPr>
        <p:grpSpPr>
          <a:xfrm>
            <a:off x="3331546" y="3245835"/>
            <a:ext cx="3372594" cy="1335668"/>
            <a:chOff x="3840193" y="2519442"/>
            <a:chExt cx="3372594" cy="1335668"/>
          </a:xfrm>
        </p:grpSpPr>
        <p:cxnSp>
          <p:nvCxnSpPr>
            <p:cNvPr id="56" name="Gerader Verbinder 55"/>
            <p:cNvCxnSpPr/>
            <p:nvPr/>
          </p:nvCxnSpPr>
          <p:spPr>
            <a:xfrm flipV="1">
              <a:off x="3840193" y="2519442"/>
              <a:ext cx="1570081" cy="593176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/>
            <p:nvPr/>
          </p:nvCxnSpPr>
          <p:spPr>
            <a:xfrm flipH="1" flipV="1">
              <a:off x="5410274" y="2519442"/>
              <a:ext cx="1802513" cy="1335668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46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Vergrößerung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isolierter </a:t>
            </a:r>
            <a:r>
              <a:rPr lang="de-DE" i="1" dirty="0" err="1" smtClean="0"/>
              <a:t>bend</a:t>
            </a:r>
            <a:r>
              <a:rPr lang="de-DE" dirty="0" smtClean="0"/>
              <a:t>—das heißt, die benachbarten </a:t>
            </a:r>
            <a:r>
              <a:rPr lang="de-DE" i="1" dirty="0" err="1" smtClean="0"/>
              <a:t>bends</a:t>
            </a:r>
            <a:r>
              <a:rPr lang="de-DE" dirty="0" smtClean="0"/>
              <a:t> haben eine viel kleinere durchschnittliche Krümmung—wird anhand einer Gaußverteilung </a:t>
            </a:r>
            <a:r>
              <a:rPr lang="de-DE" dirty="0" err="1" smtClean="0"/>
              <a:t>vergößert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cxnSp>
        <p:nvCxnSpPr>
          <p:cNvPr id="18" name="Gerader Verbinder 17"/>
          <p:cNvCxnSpPr/>
          <p:nvPr/>
        </p:nvCxnSpPr>
        <p:spPr>
          <a:xfrm flipV="1">
            <a:off x="3278332" y="5951764"/>
            <a:ext cx="289461" cy="898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V="1">
            <a:off x="3567793" y="5578125"/>
            <a:ext cx="334736" cy="3654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3902529" y="4196443"/>
            <a:ext cx="465364" cy="13816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V="1">
            <a:off x="4367893" y="3809083"/>
            <a:ext cx="563336" cy="382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>
            <a:off x="4931229" y="3822804"/>
            <a:ext cx="204107" cy="1020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>
            <a:off x="5135336" y="3924868"/>
            <a:ext cx="0" cy="4653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H="1">
            <a:off x="4792436" y="4400550"/>
            <a:ext cx="342900" cy="56333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 flipH="1">
            <a:off x="4612822" y="4963886"/>
            <a:ext cx="179614" cy="4408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>
            <a:off x="4621851" y="5396469"/>
            <a:ext cx="309378" cy="5471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4931229" y="5943600"/>
            <a:ext cx="367393" cy="1720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 flipV="1">
            <a:off x="5298622" y="6009656"/>
            <a:ext cx="439882" cy="1060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 flipV="1">
            <a:off x="2843893" y="5996667"/>
            <a:ext cx="434439" cy="3296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 flipV="1">
            <a:off x="3278332" y="5760862"/>
            <a:ext cx="197457" cy="2358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 flipV="1">
            <a:off x="3476239" y="3670340"/>
            <a:ext cx="932476" cy="20905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4396144" y="3420836"/>
            <a:ext cx="567742" cy="2495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>
            <a:off x="4963886" y="3420836"/>
            <a:ext cx="334736" cy="179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5298622" y="3597339"/>
            <a:ext cx="80831" cy="3706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H="1">
            <a:off x="5120659" y="3924057"/>
            <a:ext cx="258794" cy="6451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 flipH="1">
            <a:off x="5017895" y="4553565"/>
            <a:ext cx="102764" cy="10841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>
            <a:off x="5033282" y="5637733"/>
            <a:ext cx="209753" cy="3919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>
            <a:off x="5243035" y="6009656"/>
            <a:ext cx="320090" cy="1242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 flipV="1">
            <a:off x="5573486" y="6041571"/>
            <a:ext cx="275754" cy="740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/>
          <p:nvPr/>
        </p:nvCxnSpPr>
        <p:spPr>
          <a:xfrm flipV="1">
            <a:off x="3902529" y="5396469"/>
            <a:ext cx="710293" cy="18165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/>
          <p:cNvSpPr/>
          <p:nvPr/>
        </p:nvSpPr>
        <p:spPr>
          <a:xfrm>
            <a:off x="4257675" y="5404757"/>
            <a:ext cx="110218" cy="124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15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Änderungen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538" y="2096188"/>
            <a:ext cx="8479464" cy="3640668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Wang-Müller wird mehrmals ausgeführt mit immer kleinere Grenzwerte für die Größe bis </a:t>
            </a:r>
            <a:r>
              <a:rPr lang="de-DE" i="1" dirty="0" err="1" smtClean="0"/>
              <a:t>MaxEdgesToKeep</a:t>
            </a:r>
            <a:r>
              <a:rPr lang="de-DE" dirty="0" smtClean="0"/>
              <a:t> </a:t>
            </a:r>
            <a:r>
              <a:rPr lang="de-DE" dirty="0" err="1" smtClean="0"/>
              <a:t>erreiched</a:t>
            </a:r>
            <a:r>
              <a:rPr lang="de-DE" dirty="0" smtClean="0"/>
              <a:t> wird</a:t>
            </a:r>
          </a:p>
          <a:p>
            <a:r>
              <a:rPr lang="de-DE" dirty="0" smtClean="0"/>
              <a:t>Topologische Checks wurden eingebaut</a:t>
            </a:r>
          </a:p>
          <a:p>
            <a:r>
              <a:rPr lang="de-DE" dirty="0" smtClean="0"/>
              <a:t>Dreiecke mit kleine Biegewinkel werden zusätzlich eliminiert um früher unauffällige Eckpunkte zu entfernen</a:t>
            </a:r>
          </a:p>
          <a:p>
            <a:r>
              <a:rPr lang="de-DE" dirty="0" smtClean="0"/>
              <a:t>Wenn Wang-Müller nichts mehr machen kann wird </a:t>
            </a:r>
            <a:r>
              <a:rPr lang="de-DE" dirty="0" err="1" smtClean="0"/>
              <a:t>Visvalingam-Whyatt</a:t>
            </a:r>
            <a:r>
              <a:rPr lang="de-DE" dirty="0" smtClean="0"/>
              <a:t> (VW) (Dreieckelimination) weiter ausgeführt um mehr Eckpunkte zu entfernen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41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Änderungen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24168" y="2160588"/>
            <a:ext cx="6903701" cy="388143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2" r="54545" b="40298"/>
          <a:stretch/>
        </p:blipFill>
        <p:spPr>
          <a:xfrm>
            <a:off x="1223889" y="2646399"/>
            <a:ext cx="457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Änderungen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24168" y="2160588"/>
            <a:ext cx="6903701" cy="388143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9" t="51375" r="20277" b="11130"/>
          <a:stretch/>
        </p:blipFill>
        <p:spPr>
          <a:xfrm>
            <a:off x="1223889" y="2646399"/>
            <a:ext cx="457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3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485" y="2125272"/>
            <a:ext cx="8844516" cy="315783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77334" y="4182140"/>
            <a:ext cx="179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Wang-Müller (633 Segmente)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010938" y="4097079"/>
            <a:ext cx="1920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Visvalingam-Whyatt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(640 Segmente)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65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Ziele von Wang-Müller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247" y="2131630"/>
            <a:ext cx="8259725" cy="3500968"/>
          </a:xfrm>
        </p:spPr>
        <p:txBody>
          <a:bodyPr>
            <a:noAutofit/>
          </a:bodyPr>
          <a:lstStyle/>
          <a:p>
            <a:r>
              <a:rPr lang="de-DE" noProof="0" dirty="0" smtClean="0"/>
              <a:t>Kartenvereinfachung so wie Kartographen es machen</a:t>
            </a:r>
          </a:p>
          <a:p>
            <a:pPr lvl="1"/>
            <a:r>
              <a:rPr lang="de-DE" dirty="0" smtClean="0"/>
              <a:t>Kleine </a:t>
            </a:r>
            <a:r>
              <a:rPr lang="de-DE" dirty="0"/>
              <a:t>Biegungen sollen eliminiert werden</a:t>
            </a:r>
          </a:p>
          <a:p>
            <a:pPr lvl="1"/>
            <a:r>
              <a:rPr lang="de-DE" dirty="0"/>
              <a:t>Benachbarte ähnliche Biegungen mit Größe unter </a:t>
            </a:r>
            <a:r>
              <a:rPr lang="de-DE" dirty="0" smtClean="0"/>
              <a:t>einem </a:t>
            </a:r>
            <a:r>
              <a:rPr lang="de-DE" dirty="0"/>
              <a:t>gewissen Grenzwert sollen als eine kombiniert werden, und drei als zwei</a:t>
            </a:r>
          </a:p>
          <a:p>
            <a:pPr lvl="1"/>
            <a:r>
              <a:rPr lang="de-DE" dirty="0"/>
              <a:t>Linienzüge die nicht gerade sind sollen nicht durch gerade Linien ersetzt werden</a:t>
            </a:r>
          </a:p>
          <a:p>
            <a:pPr lvl="1"/>
            <a:r>
              <a:rPr lang="de-DE" dirty="0"/>
              <a:t>Isolierte Biegungen von der Größe </a:t>
            </a:r>
            <a:r>
              <a:rPr lang="de-DE" dirty="0" smtClean="0"/>
              <a:t>des </a:t>
            </a:r>
            <a:r>
              <a:rPr lang="de-DE" dirty="0"/>
              <a:t>oben erwähnten </a:t>
            </a:r>
            <a:r>
              <a:rPr lang="de-DE" dirty="0" smtClean="0"/>
              <a:t>Grenzwertes </a:t>
            </a:r>
            <a:r>
              <a:rPr lang="de-DE" dirty="0"/>
              <a:t>sollen vergrößert </a:t>
            </a:r>
            <a:r>
              <a:rPr lang="de-DE" dirty="0" smtClean="0"/>
              <a:t>werden</a:t>
            </a:r>
            <a:endParaRPr lang="de-DE" noProof="0" dirty="0" smtClean="0"/>
          </a:p>
          <a:p>
            <a:r>
              <a:rPr lang="de-DE" noProof="0" dirty="0" smtClean="0"/>
              <a:t>Daher, arbeiten auf </a:t>
            </a:r>
            <a:r>
              <a:rPr lang="de-DE" i="1" noProof="0" dirty="0" err="1" smtClean="0"/>
              <a:t>bends</a:t>
            </a:r>
            <a:r>
              <a:rPr lang="de-DE" i="1" noProof="0" dirty="0" smtClean="0"/>
              <a:t>, </a:t>
            </a:r>
            <a:r>
              <a:rPr lang="de-DE" noProof="0" dirty="0" smtClean="0"/>
              <a:t>nicht </a:t>
            </a:r>
            <a:r>
              <a:rPr lang="de-DE" noProof="0" dirty="0" smtClean="0"/>
              <a:t>Eckpunkten</a:t>
            </a:r>
            <a:endParaRPr lang="de-DE" noProof="0" dirty="0" smtClean="0"/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8956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noProof="0" dirty="0" err="1" smtClean="0"/>
              <a:t>Bends</a:t>
            </a:r>
            <a:endParaRPr lang="de-DE" i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 smtClean="0"/>
              <a:t>Eine </a:t>
            </a:r>
            <a:r>
              <a:rPr lang="de-DE" i="1" noProof="0" dirty="0" err="1" smtClean="0"/>
              <a:t>bend</a:t>
            </a:r>
            <a:r>
              <a:rPr lang="de-DE" noProof="0" dirty="0" smtClean="0"/>
              <a:t> ist ein Intervall auf dem </a:t>
            </a:r>
            <a:r>
              <a:rPr lang="de-DE" noProof="0" dirty="0" smtClean="0"/>
              <a:t>Linienzug, das von </a:t>
            </a:r>
            <a:r>
              <a:rPr lang="de-DE" noProof="0" dirty="0" smtClean="0"/>
              <a:t>zwei Wendepunkten </a:t>
            </a:r>
            <a:r>
              <a:rPr lang="de-DE" noProof="0" dirty="0" smtClean="0"/>
              <a:t>begrenzt wird </a:t>
            </a:r>
            <a:r>
              <a:rPr lang="de-DE" noProof="0" dirty="0" smtClean="0"/>
              <a:t>und </a:t>
            </a:r>
            <a:r>
              <a:rPr lang="de-DE" noProof="0" dirty="0" smtClean="0"/>
              <a:t>keine weiteren Wendepunkte </a:t>
            </a:r>
            <a:r>
              <a:rPr lang="de-DE" noProof="0" dirty="0" smtClean="0"/>
              <a:t>enthält</a:t>
            </a:r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685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Fläche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</a:pPr>
            <a:r>
              <a:rPr lang="de-DE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Die </a:t>
            </a:r>
            <a:r>
              <a:rPr lang="de-DE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Fläche die von </a:t>
            </a:r>
            <a:r>
              <a:rPr lang="de-DE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der </a:t>
            </a:r>
            <a:r>
              <a:rPr lang="de-DE" sz="24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bend</a:t>
            </a:r>
            <a:r>
              <a:rPr lang="de-DE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umschlossen wird</a:t>
            </a:r>
            <a:endParaRPr lang="de-DE" sz="2400" noProof="0" dirty="0" smtClean="0"/>
          </a:p>
          <a:p>
            <a:pPr marL="0" indent="0">
              <a:buNone/>
            </a:pP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0843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Kompaktheit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 smtClean="0"/>
                  <a:t>Die Kompaktheit </a:t>
                </a:r>
                <a:r>
                  <a:rPr lang="de-DE" noProof="0" dirty="0" err="1" smtClean="0"/>
                  <a:t>is</a:t>
                </a:r>
                <a:r>
                  <a:rPr lang="de-DE" dirty="0" smtClean="0"/>
                  <a:t>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𝑐h𝑒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𝑐h𝑒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𝑣𝑜𝑚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𝐾𝑟𝑒𝑖𝑠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𝑔𝑙𝑒𝑖𝑐h𝑒𝑚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𝑈𝑚𝑓𝑎𝑛𝑔</m:t>
                        </m:r>
                      </m:den>
                    </m:f>
                  </m:oMath>
                </a14:m>
                <a:endParaRPr lang="de-DE" i="1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65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Angepasste Größe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0" noProof="0" dirty="0" smtClean="0"/>
                  <a:t>Die angepasste Größe ist </a:t>
                </a:r>
                <a14:m>
                  <m:oMath xmlns:m="http://schemas.openxmlformats.org/officeDocument/2006/math"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0,75</m:t>
                    </m:r>
                    <m:f>
                      <m:fPr>
                        <m:ctrlPr>
                          <a:rPr lang="de-DE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𝐹𝑙</m:t>
                        </m:r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𝑐h𝑒</m:t>
                        </m:r>
                      </m:num>
                      <m:den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𝐾𝑜𝑚𝑝𝑎𝑘𝑡h𝑒𝑖𝑡</m:t>
                        </m:r>
                      </m:den>
                    </m:f>
                  </m:oMath>
                </a14:m>
                <a:endParaRPr lang="de-DE" noProof="0" dirty="0" smtClean="0"/>
              </a:p>
              <a:p>
                <a:r>
                  <a:rPr lang="de-DE" noProof="0" dirty="0" smtClean="0"/>
                  <a:t>Die Fläche wird durch Kompaktheit geteilt um fast-gerade </a:t>
                </a:r>
                <a:r>
                  <a:rPr lang="de-DE" i="1" noProof="0" dirty="0" err="1" smtClean="0"/>
                  <a:t>bends</a:t>
                </a:r>
                <a:r>
                  <a:rPr lang="de-DE" noProof="0" dirty="0" smtClean="0"/>
                  <a:t> vor Elimination zu schützen</a:t>
                </a:r>
              </a:p>
              <a:p>
                <a:r>
                  <a:rPr lang="de-DE" noProof="0" dirty="0" smtClean="0"/>
                  <a:t>Das ganze wird mit .75 multipliziert weil das die </a:t>
                </a:r>
                <a:r>
                  <a:rPr lang="de-DE" dirty="0" smtClean="0"/>
                  <a:t>S</a:t>
                </a:r>
                <a:r>
                  <a:rPr lang="de-DE" noProof="0" dirty="0" err="1" smtClean="0"/>
                  <a:t>tandardkompaktheit</a:t>
                </a:r>
                <a:r>
                  <a:rPr lang="de-DE" noProof="0" dirty="0" smtClean="0"/>
                  <a:t> ist (Kompaktheit von einem Halbkreis)</a:t>
                </a:r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" r="-4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07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Ähnlichkeit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Die Ähnlichkeit von zwei </a:t>
                </a:r>
                <a:r>
                  <a:rPr lang="de-DE" i="1" dirty="0" err="1" smtClean="0"/>
                  <a:t>bends</a:t>
                </a:r>
                <a:r>
                  <a:rPr lang="de-DE" i="1" dirty="0"/>
                  <a:t> </a:t>
                </a:r>
                <a:r>
                  <a:rPr lang="de-DE" dirty="0" smtClean="0"/>
                  <a:t>ist die euklidische Distanz zwischen </a:t>
                </a:r>
                <a:r>
                  <a:rPr lang="de-DE" dirty="0" smtClean="0"/>
                  <a:t>zwei </a:t>
                </a:r>
                <a:r>
                  <a:rPr lang="de-DE" dirty="0" err="1" smtClean="0"/>
                  <a:t>Tupeln</a:t>
                </a:r>
                <a:r>
                  <a:rPr lang="de-DE" dirty="0" smtClean="0"/>
                  <a:t> von der Form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𝑎𝑛𝑔𝑒𝑝𝑎𝑠𝑠𝑡𝑒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𝐺𝑟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öß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𝐾𝑜𝑚𝑝𝑎𝑘𝑡h𝑒𝑖𝑡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𝐵𝑎𝑠𝑖𝑠𝑙𝑖𝑛𝑖𝑒𝑛𝑙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ä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𝑛𝑔𝑒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de-DE" dirty="0" smtClean="0"/>
                  <a:t> wobei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den Durchschnitt der Werte (Kompaktheit,…) der zwei jeweiligen </a:t>
                </a:r>
                <a:r>
                  <a:rPr lang="de-DE" i="1" dirty="0" err="1" smtClean="0"/>
                  <a:t>bends</a:t>
                </a:r>
                <a:r>
                  <a:rPr lang="de-DE" dirty="0" smtClean="0"/>
                  <a:t> ist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1256" r="-1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62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 des Algorithmus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432518" y="1930400"/>
            <a:ext cx="1814170" cy="4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Finden der </a:t>
            </a:r>
            <a:r>
              <a:rPr lang="de-DE" sz="1400" dirty="0" err="1"/>
              <a:t>b</a:t>
            </a:r>
            <a:r>
              <a:rPr lang="de-DE" sz="1400" dirty="0" err="1" smtClean="0"/>
              <a:t>ends</a:t>
            </a:r>
            <a:endParaRPr lang="de-DE" sz="1400" dirty="0"/>
          </a:p>
        </p:txBody>
      </p:sp>
      <p:sp>
        <p:nvSpPr>
          <p:cNvPr id="5" name="Raute 4"/>
          <p:cNvSpPr/>
          <p:nvPr/>
        </p:nvSpPr>
        <p:spPr>
          <a:xfrm>
            <a:off x="3090532" y="3739535"/>
            <a:ext cx="2498141" cy="8558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Minimale </a:t>
            </a:r>
            <a:r>
              <a:rPr lang="de-DE" sz="1400" dirty="0" err="1"/>
              <a:t>b</a:t>
            </a:r>
            <a:r>
              <a:rPr lang="de-DE" sz="1400" dirty="0" err="1" smtClean="0"/>
              <a:t>end</a:t>
            </a:r>
            <a:r>
              <a:rPr lang="de-DE" sz="1400" dirty="0" smtClean="0"/>
              <a:t> </a:t>
            </a:r>
            <a:r>
              <a:rPr lang="de-DE" sz="1400" dirty="0" smtClean="0"/>
              <a:t>zu groß?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3432518" y="2712439"/>
            <a:ext cx="1814170" cy="4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Eigenschaften berechnen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6592135" y="3922416"/>
            <a:ext cx="1814170" cy="4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Abbruch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>
            <a:off x="3432518" y="5289639"/>
            <a:ext cx="1814170" cy="4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Verarbeite </a:t>
            </a:r>
            <a:r>
              <a:rPr lang="de-DE" sz="1400" dirty="0" err="1"/>
              <a:t>b</a:t>
            </a:r>
            <a:r>
              <a:rPr lang="de-DE" sz="1400" dirty="0" err="1" smtClean="0"/>
              <a:t>ends</a:t>
            </a:r>
            <a:endParaRPr lang="de-DE" sz="1400" dirty="0"/>
          </a:p>
        </p:txBody>
      </p:sp>
      <p:cxnSp>
        <p:nvCxnSpPr>
          <p:cNvPr id="9" name="Gerade Verbindung mit Pfeil 8"/>
          <p:cNvCxnSpPr>
            <a:stCxn id="4" idx="2"/>
            <a:endCxn id="6" idx="0"/>
          </p:cNvCxnSpPr>
          <p:nvPr/>
        </p:nvCxnSpPr>
        <p:spPr>
          <a:xfrm>
            <a:off x="4339603" y="2420519"/>
            <a:ext cx="0" cy="291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2"/>
            <a:endCxn id="5" idx="0"/>
          </p:cNvCxnSpPr>
          <p:nvPr/>
        </p:nvCxnSpPr>
        <p:spPr>
          <a:xfrm>
            <a:off x="4339603" y="3202558"/>
            <a:ext cx="0" cy="536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3"/>
            <a:endCxn id="7" idx="1"/>
          </p:cNvCxnSpPr>
          <p:nvPr/>
        </p:nvCxnSpPr>
        <p:spPr>
          <a:xfrm>
            <a:off x="5588673" y="4167475"/>
            <a:ext cx="10034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5" idx="2"/>
            <a:endCxn id="8" idx="0"/>
          </p:cNvCxnSpPr>
          <p:nvPr/>
        </p:nvCxnSpPr>
        <p:spPr>
          <a:xfrm>
            <a:off x="4339603" y="4595414"/>
            <a:ext cx="0" cy="694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/>
          <p:cNvCxnSpPr>
            <a:stCxn id="8" idx="2"/>
            <a:endCxn id="4" idx="1"/>
          </p:cNvCxnSpPr>
          <p:nvPr/>
        </p:nvCxnSpPr>
        <p:spPr>
          <a:xfrm rot="5400000" flipH="1">
            <a:off x="2083912" y="3524067"/>
            <a:ext cx="3604298" cy="907085"/>
          </a:xfrm>
          <a:prstGeom prst="bentConnector4">
            <a:avLst>
              <a:gd name="adj1" fmla="val -6342"/>
              <a:gd name="adj2" fmla="val 22103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5823274" y="3859697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94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 des Algorithmus</a:t>
            </a:r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273293" y="1930400"/>
            <a:ext cx="6344991" cy="4413665"/>
            <a:chOff x="1841678" y="740172"/>
            <a:chExt cx="6344991" cy="4413665"/>
          </a:xfrm>
        </p:grpSpPr>
        <p:sp>
          <p:nvSpPr>
            <p:cNvPr id="6" name="Rechteck 5"/>
            <p:cNvSpPr/>
            <p:nvPr/>
          </p:nvSpPr>
          <p:spPr>
            <a:xfrm>
              <a:off x="5356159" y="923052"/>
              <a:ext cx="1814170" cy="490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Vergrößerung (</a:t>
              </a:r>
              <a:r>
                <a:rPr lang="de-DE" sz="1400" dirty="0" err="1" smtClean="0"/>
                <a:t>Exaggeration</a:t>
              </a:r>
              <a:r>
                <a:rPr lang="de-DE" sz="1400" dirty="0" smtClean="0"/>
                <a:t>)</a:t>
              </a:r>
              <a:endParaRPr lang="de-DE" sz="1400" dirty="0"/>
            </a:p>
          </p:txBody>
        </p:sp>
        <p:sp>
          <p:nvSpPr>
            <p:cNvPr id="7" name="Raute 6"/>
            <p:cNvSpPr/>
            <p:nvPr/>
          </p:nvSpPr>
          <p:spPr>
            <a:xfrm>
              <a:off x="1841678" y="740172"/>
              <a:ext cx="2498141" cy="8558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Isolierte </a:t>
              </a:r>
              <a:r>
                <a:rPr lang="de-DE" sz="1400" dirty="0" err="1" smtClean="0"/>
                <a:t>bend</a:t>
              </a:r>
              <a:r>
                <a:rPr lang="de-DE" sz="1400" dirty="0" smtClean="0"/>
                <a:t>?</a:t>
              </a:r>
              <a:endParaRPr lang="de-DE" sz="1400" dirty="0"/>
            </a:p>
          </p:txBody>
        </p:sp>
        <p:sp>
          <p:nvSpPr>
            <p:cNvPr id="8" name="Raute 7"/>
            <p:cNvSpPr/>
            <p:nvPr/>
          </p:nvSpPr>
          <p:spPr>
            <a:xfrm>
              <a:off x="1841678" y="1926101"/>
              <a:ext cx="2498141" cy="8558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Ähnliche </a:t>
              </a:r>
              <a:r>
                <a:rPr lang="de-DE" sz="1400" dirty="0" err="1" smtClean="0"/>
                <a:t>bends</a:t>
              </a:r>
              <a:r>
                <a:rPr lang="de-DE" sz="1400" dirty="0" smtClean="0"/>
                <a:t>?</a:t>
              </a:r>
              <a:endParaRPr lang="de-DE" sz="1400" dirty="0"/>
            </a:p>
          </p:txBody>
        </p:sp>
        <p:sp>
          <p:nvSpPr>
            <p:cNvPr id="9" name="Raute 8"/>
            <p:cNvSpPr/>
            <p:nvPr/>
          </p:nvSpPr>
          <p:spPr>
            <a:xfrm>
              <a:off x="1841678" y="3112030"/>
              <a:ext cx="2498141" cy="8558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Zu kleine </a:t>
              </a:r>
              <a:r>
                <a:rPr lang="de-DE" sz="1400" dirty="0" err="1" smtClean="0"/>
                <a:t>bend</a:t>
              </a:r>
              <a:r>
                <a:rPr lang="de-DE" sz="1400" dirty="0" smtClean="0"/>
                <a:t>?</a:t>
              </a:r>
              <a:endParaRPr lang="de-DE" sz="1400" dirty="0"/>
            </a:p>
          </p:txBody>
        </p:sp>
        <p:cxnSp>
          <p:nvCxnSpPr>
            <p:cNvPr id="10" name="Gerade Verbindung mit Pfeil 9"/>
            <p:cNvCxnSpPr>
              <a:stCxn id="6" idx="2"/>
            </p:cNvCxnSpPr>
            <p:nvPr/>
          </p:nvCxnSpPr>
          <p:spPr>
            <a:xfrm flipH="1" flipV="1">
              <a:off x="5889937" y="1071176"/>
              <a:ext cx="373307" cy="341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7" idx="2"/>
              <a:endCxn id="8" idx="0"/>
            </p:cNvCxnSpPr>
            <p:nvPr/>
          </p:nvCxnSpPr>
          <p:spPr>
            <a:xfrm>
              <a:off x="3090749" y="1596051"/>
              <a:ext cx="0" cy="33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8" idx="2"/>
              <a:endCxn id="9" idx="0"/>
            </p:cNvCxnSpPr>
            <p:nvPr/>
          </p:nvCxnSpPr>
          <p:spPr>
            <a:xfrm>
              <a:off x="3090749" y="2781980"/>
              <a:ext cx="0" cy="33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 12"/>
            <p:cNvSpPr/>
            <p:nvPr/>
          </p:nvSpPr>
          <p:spPr>
            <a:xfrm>
              <a:off x="5356159" y="2108980"/>
              <a:ext cx="1814170" cy="490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Kombination</a:t>
              </a:r>
              <a:endParaRPr lang="de-DE" sz="1400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5356159" y="3294909"/>
              <a:ext cx="1814170" cy="490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Elimination</a:t>
              </a:r>
              <a:endParaRPr lang="de-DE" sz="1400" dirty="0"/>
            </a:p>
          </p:txBody>
        </p:sp>
        <p:cxnSp>
          <p:nvCxnSpPr>
            <p:cNvPr id="15" name="Gerade Verbindung mit Pfeil 14"/>
            <p:cNvCxnSpPr>
              <a:stCxn id="7" idx="3"/>
              <a:endCxn id="6" idx="1"/>
            </p:cNvCxnSpPr>
            <p:nvPr/>
          </p:nvCxnSpPr>
          <p:spPr>
            <a:xfrm>
              <a:off x="4339819" y="1168112"/>
              <a:ext cx="10163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>
              <a:stCxn id="8" idx="3"/>
              <a:endCxn id="13" idx="1"/>
            </p:cNvCxnSpPr>
            <p:nvPr/>
          </p:nvCxnSpPr>
          <p:spPr>
            <a:xfrm flipV="1">
              <a:off x="4339819" y="2354040"/>
              <a:ext cx="10163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9" idx="3"/>
              <a:endCxn id="14" idx="1"/>
            </p:cNvCxnSpPr>
            <p:nvPr/>
          </p:nvCxnSpPr>
          <p:spPr>
            <a:xfrm flipV="1">
              <a:off x="4339819" y="3539969"/>
              <a:ext cx="10163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aute 17"/>
            <p:cNvSpPr/>
            <p:nvPr/>
          </p:nvSpPr>
          <p:spPr>
            <a:xfrm>
              <a:off x="1841678" y="4297958"/>
              <a:ext cx="2498141" cy="8558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Weitere </a:t>
              </a:r>
              <a:r>
                <a:rPr lang="de-DE" sz="1400" dirty="0" err="1" smtClean="0"/>
                <a:t>bends</a:t>
              </a:r>
              <a:r>
                <a:rPr lang="de-DE" sz="1400" dirty="0" smtClean="0"/>
                <a:t> vorhanden?</a:t>
              </a:r>
              <a:endParaRPr lang="de-DE" sz="1400" dirty="0"/>
            </a:p>
          </p:txBody>
        </p:sp>
        <p:cxnSp>
          <p:nvCxnSpPr>
            <p:cNvPr id="19" name="Gerade Verbindung mit Pfeil 18"/>
            <p:cNvCxnSpPr>
              <a:stCxn id="9" idx="2"/>
              <a:endCxn id="18" idx="0"/>
            </p:cNvCxnSpPr>
            <p:nvPr/>
          </p:nvCxnSpPr>
          <p:spPr>
            <a:xfrm>
              <a:off x="3090749" y="3967909"/>
              <a:ext cx="0" cy="3300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winkelte Verbindung 19"/>
            <p:cNvCxnSpPr>
              <a:stCxn id="6" idx="3"/>
              <a:endCxn id="18" idx="3"/>
            </p:cNvCxnSpPr>
            <p:nvPr/>
          </p:nvCxnSpPr>
          <p:spPr>
            <a:xfrm flipH="1">
              <a:off x="4339819" y="1168112"/>
              <a:ext cx="2830510" cy="3557786"/>
            </a:xfrm>
            <a:prstGeom prst="bentConnector3">
              <a:avLst>
                <a:gd name="adj1" fmla="val -34466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 flipV="1">
              <a:off x="7138134" y="2354039"/>
              <a:ext cx="10163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 flipV="1">
              <a:off x="7170329" y="3539966"/>
              <a:ext cx="10163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Gerade Verbindung mit Pfeil 22"/>
          <p:cNvCxnSpPr>
            <a:endCxn id="7" idx="0"/>
          </p:cNvCxnSpPr>
          <p:nvPr/>
        </p:nvCxnSpPr>
        <p:spPr>
          <a:xfrm>
            <a:off x="3522364" y="1480003"/>
            <a:ext cx="0" cy="450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8" idx="2"/>
          </p:cNvCxnSpPr>
          <p:nvPr/>
        </p:nvCxnSpPr>
        <p:spPr>
          <a:xfrm>
            <a:off x="3522364" y="6344065"/>
            <a:ext cx="0" cy="429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18" idx="1"/>
            <a:endCxn id="7" idx="1"/>
          </p:cNvCxnSpPr>
          <p:nvPr/>
        </p:nvCxnSpPr>
        <p:spPr>
          <a:xfrm rot="10800000">
            <a:off x="2273293" y="2358340"/>
            <a:ext cx="12700" cy="3557786"/>
          </a:xfrm>
          <a:prstGeom prst="bentConnector3">
            <a:avLst>
              <a:gd name="adj1" fmla="val 590703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108611" y="4472099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27" name="Textfeld 26"/>
          <p:cNvSpPr txBox="1"/>
          <p:nvPr/>
        </p:nvSpPr>
        <p:spPr>
          <a:xfrm>
            <a:off x="5108611" y="3236492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5108611" y="2019205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1633644" y="5488186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7906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450</Words>
  <Application>Microsoft Office PowerPoint</Application>
  <PresentationFormat>Breitbild</PresentationFormat>
  <Paragraphs>86</Paragraphs>
  <Slides>16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Trebuchet MS</vt:lpstr>
      <vt:lpstr>Wingdings 3</vt:lpstr>
      <vt:lpstr>Facette</vt:lpstr>
      <vt:lpstr>Wang-Müller</vt:lpstr>
      <vt:lpstr>Ziele von Wang-Müller</vt:lpstr>
      <vt:lpstr>Bends</vt:lpstr>
      <vt:lpstr>Fläche</vt:lpstr>
      <vt:lpstr>Kompaktheit</vt:lpstr>
      <vt:lpstr>Angepasste Größe</vt:lpstr>
      <vt:lpstr>Ähnlichkeit</vt:lpstr>
      <vt:lpstr>Vorgehensweise des Algorithmus</vt:lpstr>
      <vt:lpstr>Vorgehensweise des Algorithmus</vt:lpstr>
      <vt:lpstr>Elimination</vt:lpstr>
      <vt:lpstr>Kombination</vt:lpstr>
      <vt:lpstr>Vergrößerung</vt:lpstr>
      <vt:lpstr>Unsere Änderungen</vt:lpstr>
      <vt:lpstr>Unsere Änderungen</vt:lpstr>
      <vt:lpstr>Unsere Änderungen</vt:lpstr>
      <vt:lpstr>Ergebnisse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Wang-Müller</dc:title>
  <dc:creator>Laura</dc:creator>
  <cp:lastModifiedBy>Moritz</cp:lastModifiedBy>
  <cp:revision>49</cp:revision>
  <dcterms:created xsi:type="dcterms:W3CDTF">2015-06-25T09:19:43Z</dcterms:created>
  <dcterms:modified xsi:type="dcterms:W3CDTF">2015-07-02T09:39:24Z</dcterms:modified>
</cp:coreProperties>
</file>