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4" r:id="rId4"/>
    <p:sldId id="263" r:id="rId5"/>
    <p:sldId id="265" r:id="rId6"/>
    <p:sldId id="266" r:id="rId7"/>
    <p:sldId id="257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7777"/>
    <a:srgbClr val="CEE3E4"/>
    <a:srgbClr val="334D5C"/>
    <a:srgbClr val="86B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2DF3E-F48F-4CA6-BFC4-2CC2D0D1FDD0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EDEDE-D2EA-42BC-B397-9FEAB37425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83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did</a:t>
            </a:r>
            <a:r>
              <a:rPr lang="de-DE" dirty="0"/>
              <a:t> TDD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EDEDE-D2EA-42BC-B397-9FEAB374255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38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did</a:t>
            </a:r>
            <a:r>
              <a:rPr lang="de-DE" dirty="0"/>
              <a:t> TDD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EDEDE-D2EA-42BC-B397-9FEAB374255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3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First: Mention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JavaScript!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EDEDE-D2EA-42BC-B397-9FEAB374255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20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 </a:t>
            </a:r>
            <a:r>
              <a:rPr lang="de-DE"/>
              <a:t>start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EDEDE-D2EA-42BC-B397-9FEAB374255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8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CDD03-CFBA-4120-A557-ADF01974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 SemiBold SemiConden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301550-33F8-49BF-BA10-E037F105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Ligh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B2A109-DAD3-4577-A724-B5630854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4F-A14F-449D-B338-5A11D91A75A8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D721C-5C41-4339-A5CF-37A034B4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B81324-E786-4E88-AECF-83DCD10A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2B-C1E8-493C-BDF6-0AC15A14D9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11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E1A28-EF08-4D10-8421-38DD9E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0C9207-C1A0-4FCC-AB82-9D5E068D5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7A687D-471A-471B-A1B9-5213B93D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4F-A14F-449D-B338-5A11D91A75A8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B4F056-613A-42F3-9D6B-534059E3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1C33D-348B-4E11-A7B2-A69C937F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2B-C1E8-493C-BDF6-0AC15A14D9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7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64E47B-3EFD-4F80-9367-F026E43E7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F7930D-5EFB-4BDC-851F-D5E505A44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E7D5B7-3DAE-4A74-BE81-75EEF933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4F-A14F-449D-B338-5A11D91A75A8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8A282F-5F16-4D7A-9237-1DFF1DBE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22D579-8740-41F0-9F21-AF3CA040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2B-C1E8-493C-BDF6-0AC15A14D9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91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3527F-32F3-4062-A9F8-E43B5ED3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4D5C"/>
                </a:solidFill>
                <a:latin typeface="Bahnschrift SemiBold SemiConden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9D83F5-F912-4FBD-A134-09100551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Light SemiCondensed" panose="020B0502040204020203" pitchFamily="34" charset="0"/>
              </a:defRPr>
            </a:lvl1pPr>
            <a:lvl2pPr>
              <a:defRPr>
                <a:latin typeface="Bahnschrift Light SemiCondensed" panose="020B0502040204020203" pitchFamily="34" charset="0"/>
              </a:defRPr>
            </a:lvl2pPr>
            <a:lvl3pPr>
              <a:defRPr>
                <a:latin typeface="Bahnschrift Light SemiCondensed" panose="020B0502040204020203" pitchFamily="34" charset="0"/>
              </a:defRPr>
            </a:lvl3pPr>
            <a:lvl4pPr>
              <a:defRPr>
                <a:latin typeface="Bahnschrift Light SemiCondensed" panose="020B0502040204020203" pitchFamily="34" charset="0"/>
              </a:defRPr>
            </a:lvl4pPr>
            <a:lvl5pPr>
              <a:defRPr>
                <a:latin typeface="Bahnschrift Light SemiCondensed" panose="020B0502040204020203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751E0A-D9D6-45ED-A265-E692410F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4F-A14F-449D-B338-5A11D91A75A8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43EB78-1EF3-4F48-B85B-D3A031AF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00A6BA-F8AD-4539-8307-15949156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2B-C1E8-493C-BDF6-0AC15A14D9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0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E896E-F70B-42A9-B64D-5C60907C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Light Condensed" panose="020B0502040204020203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F908BD-1E87-4491-85A3-578915101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Light Condensed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3C57B1-76F6-4ABD-845E-71C2C1A1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4F-A14F-449D-B338-5A11D91A75A8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83340A-B86E-4350-8D71-1E1A862D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CD34A1-C2CD-4F4C-A5D4-D31A1E75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2B-C1E8-493C-BDF6-0AC15A14D9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08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8DFD8-2F46-4119-BC90-5F4E1522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56760-BF6D-4A2C-89DC-4A988CBF6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2268EF-B889-4381-8C9C-86D9AD765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04946D-6102-4B1A-A0E4-82DDAE49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4F-A14F-449D-B338-5A11D91A75A8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6499F2-FA0B-43CB-8E5C-ED27D961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CBF6A8-0645-4D5F-97C5-F0EC727E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2B-C1E8-493C-BDF6-0AC15A14D9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15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1F875-6CFD-418B-AE45-9123D57E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2559C0-1B9F-471F-9612-462FE0F6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0D1DB0-F331-49B0-92DC-CF14E58E9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235E26-7176-4292-B586-E2C47344D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9ED351-57C7-4556-8B07-0AEDF2EF1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D5EDFD-946A-4180-864D-FA077633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4F-A14F-449D-B338-5A11D91A75A8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D3879E-5999-4E84-AED8-92A6D20B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216638-19AF-4FD5-9DBB-FB0A87D6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2B-C1E8-493C-BDF6-0AC15A14D9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1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0126D-1B63-4369-9C8A-9C04F585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437E84-745E-4BC0-AFC2-2FA78EB4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4F-A14F-449D-B338-5A11D91A75A8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2B2E25-CE64-40ED-ABE6-E938B82D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0D2A76-18AB-4617-9DC1-E1DB7C7A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2B-C1E8-493C-BDF6-0AC15A14D9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5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2B5012-9C11-4589-8923-E3832C9E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4F-A14F-449D-B338-5A11D91A75A8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7CC668-3FE0-4C17-9F86-B62757E8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C700A4-66C4-4B58-8E1E-E0A2A7B8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2B-C1E8-493C-BDF6-0AC15A14D9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82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57723-48BD-4A1E-A5AC-3812112B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022D6-9DAD-40C2-95E4-3894790D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F2FBB8-76E7-420F-84B4-EE532734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CDE92B-E46C-4B91-9711-AE8E52E9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4F-A14F-449D-B338-5A11D91A75A8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01ED74-F7A6-4092-8D88-EA7F06D9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360FD2-E0FF-4E5C-AFE1-0AC28855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2B-C1E8-493C-BDF6-0AC15A14D9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36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8EF4E-C5EC-4D16-9658-E4751C90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F4F977-42CF-423A-826F-4C9731DA3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EC5B1-7DC3-4677-8AC6-744123ACA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31A74D-4D9B-4626-8B3D-F733660B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704F-A14F-449D-B338-5A11D91A75A8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309D9B-1B2D-4B87-900A-07A92A8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368063-C5A3-4166-9DB0-5D9EA3B2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DB2B-C1E8-493C-BDF6-0AC15A14D9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99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26042B-A697-48EC-9167-B24ADB08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1BE94D-36F2-48EC-B99A-3BBAE272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51B01-44EA-46A1-9539-A9F091870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704F-A14F-449D-B338-5A11D91A75A8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6937A2-6199-49E6-922C-5BDCF5D57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05FB1-ACC2-4749-8D1D-6516842AA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3DB2B-C1E8-493C-BDF6-0AC15A14D9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10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6B87B-1B71-4931-813C-8C1290744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7143"/>
            <a:ext cx="9144000" cy="2387600"/>
          </a:xfrm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Verification</a:t>
            </a:r>
            <a:r>
              <a:rPr lang="de-DE" dirty="0">
                <a:solidFill>
                  <a:schemeClr val="bg1"/>
                </a:solidFill>
              </a:rPr>
              <a:t> of Hyperlinks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156342-6728-42D6-80F9-AA54FE9D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59" y="263263"/>
            <a:ext cx="3219450" cy="9144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2F66E72-1E4F-46FA-A2ED-DB12A164E1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7" b="21817"/>
          <a:stretch/>
        </p:blipFill>
        <p:spPr>
          <a:xfrm>
            <a:off x="9846653" y="142528"/>
            <a:ext cx="1811947" cy="887210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87432D2-2CEF-4D9D-9768-A9F32ED2DEE0}"/>
              </a:ext>
            </a:extLst>
          </p:cNvPr>
          <p:cNvSpPr txBox="1">
            <a:spLocks/>
          </p:cNvSpPr>
          <p:nvPr/>
        </p:nvSpPr>
        <p:spPr>
          <a:xfrm>
            <a:off x="1524000" y="3951054"/>
            <a:ext cx="9144000" cy="1847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Company Challenge </a:t>
            </a:r>
            <a:r>
              <a:rPr lang="de-DE" dirty="0" err="1">
                <a:solidFill>
                  <a:schemeClr val="bg1"/>
                </a:solidFill>
              </a:rPr>
              <a:t>solved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Moritz Mock &amp; Jana Karas</a:t>
            </a:r>
          </a:p>
          <a:p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815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6B87B-1B71-4931-813C-8C1290744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7143"/>
            <a:ext cx="9144000" cy="2387600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Thank you!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387432D2-2CEF-4D9D-9768-A9F32ED2DEE0}"/>
              </a:ext>
            </a:extLst>
          </p:cNvPr>
          <p:cNvSpPr txBox="1">
            <a:spLocks/>
          </p:cNvSpPr>
          <p:nvPr/>
        </p:nvSpPr>
        <p:spPr>
          <a:xfrm>
            <a:off x="1524000" y="3951054"/>
            <a:ext cx="9144000" cy="1847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</a:rPr>
              <a:t>Questions? Remarks? Suggestions? </a:t>
            </a:r>
            <a:r>
              <a:rPr lang="de-DE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  <a:endParaRPr lang="de-DE" b="1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  <a:p>
            <a:r>
              <a:rPr lang="de-DE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40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6FCBE74C-0710-4196-B9B0-8132BB82C53C}"/>
              </a:ext>
            </a:extLst>
          </p:cNvPr>
          <p:cNvSpPr/>
          <p:nvPr/>
        </p:nvSpPr>
        <p:spPr>
          <a:xfrm>
            <a:off x="7634655" y="3044720"/>
            <a:ext cx="1547445" cy="5087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/>
                </a:solidFill>
                <a:latin typeface="Bahnschrift SemiBold SemiConden" panose="020B0502040204020203" pitchFamily="34" charset="0"/>
              </a:rPr>
              <a:t>1/2 Tests pass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B8EC99-943E-44A9-9B7F-4138FBB5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45B1193-5503-4D10-BFE9-32354B7971BD}"/>
              </a:ext>
            </a:extLst>
          </p:cNvPr>
          <p:cNvSpPr/>
          <p:nvPr/>
        </p:nvSpPr>
        <p:spPr>
          <a:xfrm>
            <a:off x="582049" y="2782123"/>
            <a:ext cx="1709225" cy="1033975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Bahnschrift SemiBold SemiConden" panose="020B0502040204020203" pitchFamily="34" charset="0"/>
              </a:rPr>
              <a:t>Properties File</a:t>
            </a:r>
          </a:p>
          <a:p>
            <a:pPr algn="ctr"/>
            <a:r>
              <a:rPr lang="de-DE" dirty="0" err="1">
                <a:latin typeface="Bahnschrift Light SemiCondensed" panose="020B0502040204020203" pitchFamily="34" charset="0"/>
              </a:rPr>
              <a:t>with</a:t>
            </a:r>
            <a:r>
              <a:rPr lang="de-DE" dirty="0">
                <a:latin typeface="Bahnschrift Light SemiCondensed" panose="020B0502040204020203" pitchFamily="34" charset="0"/>
              </a:rPr>
              <a:t> Websites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61B78A1-167C-4824-A367-F25F1CAB2AD2}"/>
              </a:ext>
            </a:extLst>
          </p:cNvPr>
          <p:cNvSpPr/>
          <p:nvPr/>
        </p:nvSpPr>
        <p:spPr>
          <a:xfrm>
            <a:off x="2686223" y="2063262"/>
            <a:ext cx="1709225" cy="508782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Bahnschrift Light SemiCondensed" panose="020B0502040204020203" pitchFamily="34" charset="0"/>
              </a:rPr>
              <a:t>Website 1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8FE5287-E5DF-4FC9-92A1-336501C4078C}"/>
              </a:ext>
            </a:extLst>
          </p:cNvPr>
          <p:cNvSpPr/>
          <p:nvPr/>
        </p:nvSpPr>
        <p:spPr>
          <a:xfrm>
            <a:off x="4825677" y="1670155"/>
            <a:ext cx="1349911" cy="1399735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Bahnschrift Light SemiCondensed" panose="020B0502040204020203" pitchFamily="34" charset="0"/>
              </a:rPr>
              <a:t>Link 1</a:t>
            </a:r>
          </a:p>
          <a:p>
            <a:r>
              <a:rPr lang="de-DE" dirty="0">
                <a:latin typeface="Bahnschrift Light SemiCondensed" panose="020B0502040204020203" pitchFamily="34" charset="0"/>
              </a:rPr>
              <a:t>Link 2</a:t>
            </a:r>
          </a:p>
          <a:p>
            <a:r>
              <a:rPr lang="de-DE" dirty="0">
                <a:latin typeface="Bahnschrift Light SemiCondensed" panose="020B0502040204020203" pitchFamily="34" charset="0"/>
              </a:rPr>
              <a:t>Link 3 </a:t>
            </a:r>
          </a:p>
        </p:txBody>
      </p:sp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39794760-7854-482E-A859-EF047D662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6" b="92500" l="3562" r="95068">
                        <a14:foregroundMark x1="8219" y1="50714" x2="8219" y2="50714"/>
                        <a14:foregroundMark x1="3562" y1="48929" x2="3562" y2="48929"/>
                        <a14:foregroundMark x1="38630" y1="93571" x2="38630" y2="93571"/>
                        <a14:foregroundMark x1="83288" y1="8214" x2="83288" y2="8214"/>
                        <a14:foregroundMark x1="81370" y1="4286" x2="81370" y2="4286"/>
                        <a14:foregroundMark x1="91781" y1="19286" x2="91781" y2="19286"/>
                        <a14:foregroundMark x1="95068" y1="21429" x2="95068" y2="2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50" y="1957021"/>
            <a:ext cx="272927" cy="209369"/>
          </a:xfrm>
        </p:spPr>
      </p:pic>
      <p:pic>
        <p:nvPicPr>
          <p:cNvPr id="25" name="Inhaltsplatzhalter 23">
            <a:extLst>
              <a:ext uri="{FF2B5EF4-FFF2-40B4-BE49-F238E27FC236}">
                <a16:creationId xmlns:a16="http://schemas.microsoft.com/office/drawing/2014/main" id="{FB82C69E-1795-4125-BA43-ED2D1546A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6" b="92500" l="3562" r="95068">
                        <a14:foregroundMark x1="8219" y1="50714" x2="8219" y2="50714"/>
                        <a14:foregroundMark x1="3562" y1="48929" x2="3562" y2="48929"/>
                        <a14:foregroundMark x1="38630" y1="93571" x2="38630" y2="93571"/>
                        <a14:foregroundMark x1="83288" y1="8214" x2="83288" y2="8214"/>
                        <a14:foregroundMark x1="81370" y1="4286" x2="81370" y2="4286"/>
                        <a14:foregroundMark x1="91781" y1="19286" x2="91781" y2="19286"/>
                        <a14:foregroundMark x1="95068" y1="21429" x2="95068" y2="2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57" y="2243887"/>
            <a:ext cx="272927" cy="209369"/>
          </a:xfrm>
          <a:prstGeom prst="rect">
            <a:avLst/>
          </a:prstGeom>
        </p:spPr>
      </p:pic>
      <p:pic>
        <p:nvPicPr>
          <p:cNvPr id="26" name="Inhaltsplatzhalter 23">
            <a:extLst>
              <a:ext uri="{FF2B5EF4-FFF2-40B4-BE49-F238E27FC236}">
                <a16:creationId xmlns:a16="http://schemas.microsoft.com/office/drawing/2014/main" id="{4E2B6D41-73C0-49AF-974D-E2134AE86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6" b="92500" l="3562" r="95068">
                        <a14:foregroundMark x1="8219" y1="50714" x2="8219" y2="50714"/>
                        <a14:foregroundMark x1="3562" y1="48929" x2="3562" y2="48929"/>
                        <a14:foregroundMark x1="38630" y1="93571" x2="38630" y2="93571"/>
                        <a14:foregroundMark x1="83288" y1="8214" x2="83288" y2="8214"/>
                        <a14:foregroundMark x1="81370" y1="4286" x2="81370" y2="4286"/>
                        <a14:foregroundMark x1="91781" y1="19286" x2="91781" y2="19286"/>
                        <a14:foregroundMark x1="95068" y1="21429" x2="95068" y2="2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57" y="2530408"/>
            <a:ext cx="272927" cy="209369"/>
          </a:xfrm>
          <a:prstGeom prst="rect">
            <a:avLst/>
          </a:prstGeom>
        </p:spPr>
      </p:pic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3EA9369-9C20-432C-B7D7-9E0CDB1CCC75}"/>
              </a:ext>
            </a:extLst>
          </p:cNvPr>
          <p:cNvSpPr/>
          <p:nvPr/>
        </p:nvSpPr>
        <p:spPr>
          <a:xfrm>
            <a:off x="6713978" y="2063261"/>
            <a:ext cx="824647" cy="508783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Bahnschrift Light SemiCondensed" panose="020B0502040204020203" pitchFamily="34" charset="0"/>
              </a:rPr>
              <a:t>100 %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A9698F99-E2CB-450B-A371-4823B73E2634}"/>
              </a:ext>
            </a:extLst>
          </p:cNvPr>
          <p:cNvSpPr/>
          <p:nvPr/>
        </p:nvSpPr>
        <p:spPr>
          <a:xfrm>
            <a:off x="2686223" y="4017937"/>
            <a:ext cx="1709225" cy="508782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Bahnschrift Light SemiCondensed" panose="020B0502040204020203" pitchFamily="34" charset="0"/>
              </a:rPr>
              <a:t>Website 2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B257819E-4042-4F7F-9067-4B2C29E4189F}"/>
              </a:ext>
            </a:extLst>
          </p:cNvPr>
          <p:cNvSpPr/>
          <p:nvPr/>
        </p:nvSpPr>
        <p:spPr>
          <a:xfrm>
            <a:off x="7634655" y="4026178"/>
            <a:ext cx="1547445" cy="508782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Bahnschrift Light SemiCondensed" panose="020B0502040204020203" pitchFamily="34" charset="0"/>
              </a:rPr>
              <a:t>Website 2                 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8DF35468-D365-4EF9-8896-DD452A751D52}"/>
              </a:ext>
            </a:extLst>
          </p:cNvPr>
          <p:cNvSpPr/>
          <p:nvPr/>
        </p:nvSpPr>
        <p:spPr>
          <a:xfrm>
            <a:off x="6713977" y="4026176"/>
            <a:ext cx="824647" cy="508784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Bahnschrift Light SemiCondensed" panose="020B0502040204020203" pitchFamily="34" charset="0"/>
              </a:rPr>
              <a:t>50 %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682CBBE-DD39-4074-AA3D-EEB20C51519B}"/>
              </a:ext>
            </a:extLst>
          </p:cNvPr>
          <p:cNvGrpSpPr/>
          <p:nvPr/>
        </p:nvGrpSpPr>
        <p:grpSpPr>
          <a:xfrm>
            <a:off x="4833297" y="3643622"/>
            <a:ext cx="1349911" cy="1399735"/>
            <a:chOff x="6232575" y="4122307"/>
            <a:chExt cx="1349911" cy="1399735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2C6CDF62-061F-4FF0-BC3A-8ED71508BDC8}"/>
                </a:ext>
              </a:extLst>
            </p:cNvPr>
            <p:cNvSpPr/>
            <p:nvPr/>
          </p:nvSpPr>
          <p:spPr>
            <a:xfrm>
              <a:off x="6232575" y="4122307"/>
              <a:ext cx="1349911" cy="1399735"/>
            </a:xfrm>
            <a:prstGeom prst="roundRect">
              <a:avLst/>
            </a:prstGeom>
            <a:solidFill>
              <a:srgbClr val="86B9BC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latin typeface="Bahnschrift Light SemiCondensed" panose="020B0502040204020203" pitchFamily="34" charset="0"/>
                </a:rPr>
                <a:t>Link 1</a:t>
              </a:r>
            </a:p>
            <a:p>
              <a:r>
                <a:rPr lang="de-DE" dirty="0">
                  <a:latin typeface="Bahnschrift Light SemiCondensed" panose="020B0502040204020203" pitchFamily="34" charset="0"/>
                </a:rPr>
                <a:t>Link 2</a:t>
              </a:r>
            </a:p>
            <a:p>
              <a:r>
                <a:rPr lang="de-DE" dirty="0">
                  <a:latin typeface="Bahnschrift Light SemiCondensed" panose="020B0502040204020203" pitchFamily="34" charset="0"/>
                </a:rPr>
                <a:t>Link 3</a:t>
              </a:r>
            </a:p>
            <a:p>
              <a:r>
                <a:rPr lang="de-DE" dirty="0">
                  <a:latin typeface="Bahnschrift Light SemiCondensed" panose="020B0502040204020203" pitchFamily="34" charset="0"/>
                </a:rPr>
                <a:t>Link 4 </a:t>
              </a:r>
            </a:p>
          </p:txBody>
        </p:sp>
        <p:pic>
          <p:nvPicPr>
            <p:cNvPr id="32" name="Inhaltsplatzhalter 23">
              <a:extLst>
                <a:ext uri="{FF2B5EF4-FFF2-40B4-BE49-F238E27FC236}">
                  <a16:creationId xmlns:a16="http://schemas.microsoft.com/office/drawing/2014/main" id="{CE73DEC1-232E-4BC4-800C-2234ABDE8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286" b="92500" l="3562" r="95068">
                          <a14:foregroundMark x1="8219" y1="50714" x2="8219" y2="50714"/>
                          <a14:foregroundMark x1="3562" y1="48929" x2="3562" y2="48929"/>
                          <a14:foregroundMark x1="38630" y1="93571" x2="38630" y2="93571"/>
                          <a14:foregroundMark x1="83288" y1="8214" x2="83288" y2="8214"/>
                          <a14:foregroundMark x1="81370" y1="4286" x2="81370" y2="4286"/>
                          <a14:foregroundMark x1="91781" y1="19286" x2="91781" y2="19286"/>
                          <a14:foregroundMark x1="95068" y1="21429" x2="95068" y2="214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948" y="4287253"/>
              <a:ext cx="272927" cy="209369"/>
            </a:xfrm>
            <a:prstGeom prst="rect">
              <a:avLst/>
            </a:prstGeom>
          </p:spPr>
        </p:pic>
        <p:sp>
          <p:nvSpPr>
            <p:cNvPr id="40" name="Multiplikationszeichen 39">
              <a:extLst>
                <a:ext uri="{FF2B5EF4-FFF2-40B4-BE49-F238E27FC236}">
                  <a16:creationId xmlns:a16="http://schemas.microsoft.com/office/drawing/2014/main" id="{7242A3F9-80A0-4EC7-93DB-10F85A56E380}"/>
                </a:ext>
              </a:extLst>
            </p:cNvPr>
            <p:cNvSpPr/>
            <p:nvPr/>
          </p:nvSpPr>
          <p:spPr>
            <a:xfrm>
              <a:off x="7038482" y="4850092"/>
              <a:ext cx="288000" cy="288000"/>
            </a:xfrm>
            <a:prstGeom prst="mathMultiply">
              <a:avLst>
                <a:gd name="adj1" fmla="val 171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Multiplikationszeichen 40">
              <a:extLst>
                <a:ext uri="{FF2B5EF4-FFF2-40B4-BE49-F238E27FC236}">
                  <a16:creationId xmlns:a16="http://schemas.microsoft.com/office/drawing/2014/main" id="{AFFF3D3D-8936-435C-BD92-5FF38C602044}"/>
                </a:ext>
              </a:extLst>
            </p:cNvPr>
            <p:cNvSpPr/>
            <p:nvPr/>
          </p:nvSpPr>
          <p:spPr>
            <a:xfrm>
              <a:off x="7038482" y="4556254"/>
              <a:ext cx="288000" cy="288000"/>
            </a:xfrm>
            <a:prstGeom prst="mathMultiply">
              <a:avLst>
                <a:gd name="adj1" fmla="val 171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Multiplikationszeichen 41">
            <a:extLst>
              <a:ext uri="{FF2B5EF4-FFF2-40B4-BE49-F238E27FC236}">
                <a16:creationId xmlns:a16="http://schemas.microsoft.com/office/drawing/2014/main" id="{82B59A6D-F454-4AF5-B2FE-ADD2E38C3045}"/>
              </a:ext>
            </a:extLst>
          </p:cNvPr>
          <p:cNvSpPr/>
          <p:nvPr/>
        </p:nvSpPr>
        <p:spPr>
          <a:xfrm>
            <a:off x="8782147" y="4136568"/>
            <a:ext cx="288000" cy="288000"/>
          </a:xfrm>
          <a:prstGeom prst="mathMultiply">
            <a:avLst>
              <a:gd name="adj1" fmla="val 1717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Inhaltsplatzhalter 23">
            <a:extLst>
              <a:ext uri="{FF2B5EF4-FFF2-40B4-BE49-F238E27FC236}">
                <a16:creationId xmlns:a16="http://schemas.microsoft.com/office/drawing/2014/main" id="{987C05DB-4431-4D2E-8338-CB69F6889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6" b="92500" l="3562" r="95068">
                        <a14:foregroundMark x1="8219" y1="50714" x2="8219" y2="50714"/>
                        <a14:foregroundMark x1="3562" y1="48929" x2="3562" y2="48929"/>
                        <a14:foregroundMark x1="38630" y1="93571" x2="38630" y2="93571"/>
                        <a14:foregroundMark x1="83288" y1="8214" x2="83288" y2="8214"/>
                        <a14:foregroundMark x1="81370" y1="4286" x2="81370" y2="4286"/>
                        <a14:foregroundMark x1="91781" y1="19286" x2="91781" y2="19286"/>
                        <a14:foregroundMark x1="95068" y1="21429" x2="95068" y2="2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04" y="4659407"/>
            <a:ext cx="272927" cy="209369"/>
          </a:xfrm>
          <a:prstGeom prst="rect">
            <a:avLst/>
          </a:prstGeom>
        </p:spPr>
      </p:pic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1EB3E9C3-AD6D-42F8-A28D-59B115C08C43}"/>
              </a:ext>
            </a:extLst>
          </p:cNvPr>
          <p:cNvSpPr/>
          <p:nvPr/>
        </p:nvSpPr>
        <p:spPr>
          <a:xfrm>
            <a:off x="7634655" y="2063262"/>
            <a:ext cx="1547445" cy="508782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Bahnschrift Light SemiCondensed" panose="020B0502040204020203" pitchFamily="34" charset="0"/>
              </a:rPr>
              <a:t>Website 1</a:t>
            </a:r>
          </a:p>
        </p:txBody>
      </p:sp>
      <p:pic>
        <p:nvPicPr>
          <p:cNvPr id="28" name="Inhaltsplatzhalter 23">
            <a:extLst>
              <a:ext uri="{FF2B5EF4-FFF2-40B4-BE49-F238E27FC236}">
                <a16:creationId xmlns:a16="http://schemas.microsoft.com/office/drawing/2014/main" id="{ACBB9744-808B-4F0E-9293-8F64CBAF6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6" b="92500" l="3562" r="95068">
                        <a14:foregroundMark x1="8219" y1="50714" x2="8219" y2="50714"/>
                        <a14:foregroundMark x1="3562" y1="48929" x2="3562" y2="48929"/>
                        <a14:foregroundMark x1="38630" y1="93571" x2="38630" y2="93571"/>
                        <a14:foregroundMark x1="83288" y1="8214" x2="83288" y2="8214"/>
                        <a14:foregroundMark x1="81370" y1="4286" x2="81370" y2="4286"/>
                        <a14:foregroundMark x1="91781" y1="19286" x2="91781" y2="19286"/>
                        <a14:foregroundMark x1="95068" y1="21429" x2="95068" y2="2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120" y="2201942"/>
            <a:ext cx="272927" cy="209369"/>
          </a:xfrm>
          <a:prstGeom prst="rect">
            <a:avLst/>
          </a:prstGeom>
        </p:spPr>
      </p:pic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79F22B01-29AF-4052-B222-863641362AD6}"/>
              </a:ext>
            </a:extLst>
          </p:cNvPr>
          <p:cNvSpPr/>
          <p:nvPr/>
        </p:nvSpPr>
        <p:spPr>
          <a:xfrm>
            <a:off x="9644575" y="3763580"/>
            <a:ext cx="1709225" cy="1033975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Bahnschrift SemiBold SemiConden" panose="020B0502040204020203" pitchFamily="34" charset="0"/>
              </a:rPr>
              <a:t>CSV File</a:t>
            </a:r>
          </a:p>
          <a:p>
            <a:pPr algn="ctr"/>
            <a:r>
              <a:rPr lang="de-DE" dirty="0">
                <a:latin typeface="Bahnschrift Light SemiCondensed" panose="020B0502040204020203" pitchFamily="34" charset="0"/>
              </a:rPr>
              <a:t>Link 2</a:t>
            </a:r>
          </a:p>
          <a:p>
            <a:pPr algn="ctr"/>
            <a:r>
              <a:rPr lang="de-DE" dirty="0">
                <a:latin typeface="Bahnschrift Light SemiCondensed" panose="020B0502040204020203" pitchFamily="34" charset="0"/>
              </a:rPr>
              <a:t>Link 3 </a:t>
            </a:r>
          </a:p>
        </p:txBody>
      </p:sp>
      <p:pic>
        <p:nvPicPr>
          <p:cNvPr id="55" name="Grafik 54" descr="Linienpfeil: Leichte Kurve">
            <a:extLst>
              <a:ext uri="{FF2B5EF4-FFF2-40B4-BE49-F238E27FC236}">
                <a16:creationId xmlns:a16="http://schemas.microsoft.com/office/drawing/2014/main" id="{02DFC9D3-34A6-42EC-9085-19544D275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3821" y="4028992"/>
            <a:ext cx="545417" cy="545417"/>
          </a:xfrm>
          <a:prstGeom prst="rect">
            <a:avLst/>
          </a:prstGeom>
        </p:spPr>
      </p:pic>
      <p:pic>
        <p:nvPicPr>
          <p:cNvPr id="57" name="Grafik 56" descr="Linienpfeil: Gerade">
            <a:extLst>
              <a:ext uri="{FF2B5EF4-FFF2-40B4-BE49-F238E27FC236}">
                <a16:creationId xmlns:a16="http://schemas.microsoft.com/office/drawing/2014/main" id="{7DF849FD-E3D5-4363-96F5-6451FDF81B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435913" y="2131852"/>
            <a:ext cx="348823" cy="348823"/>
          </a:xfrm>
          <a:prstGeom prst="rect">
            <a:avLst/>
          </a:prstGeom>
        </p:spPr>
      </p:pic>
      <p:pic>
        <p:nvPicPr>
          <p:cNvPr id="59" name="Grafik 58" descr="Linienpfeil: Gerade">
            <a:extLst>
              <a:ext uri="{FF2B5EF4-FFF2-40B4-BE49-F238E27FC236}">
                <a16:creationId xmlns:a16="http://schemas.microsoft.com/office/drawing/2014/main" id="{C4086B33-4B61-4B3E-94E1-BC06A0B098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269125" y="2131347"/>
            <a:ext cx="348823" cy="348823"/>
          </a:xfrm>
          <a:prstGeom prst="rect">
            <a:avLst/>
          </a:prstGeom>
        </p:spPr>
      </p:pic>
      <p:pic>
        <p:nvPicPr>
          <p:cNvPr id="60" name="Grafik 59" descr="Linienpfeil: Gerade">
            <a:extLst>
              <a:ext uri="{FF2B5EF4-FFF2-40B4-BE49-F238E27FC236}">
                <a16:creationId xmlns:a16="http://schemas.microsoft.com/office/drawing/2014/main" id="{F3FFAA65-56D3-405B-B28F-651CB305B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9238926" y="4106155"/>
            <a:ext cx="348823" cy="348823"/>
          </a:xfrm>
          <a:prstGeom prst="rect">
            <a:avLst/>
          </a:prstGeom>
        </p:spPr>
      </p:pic>
      <p:pic>
        <p:nvPicPr>
          <p:cNvPr id="61" name="Grafik 60" descr="Linienpfeil: Gerade">
            <a:extLst>
              <a:ext uri="{FF2B5EF4-FFF2-40B4-BE49-F238E27FC236}">
                <a16:creationId xmlns:a16="http://schemas.microsoft.com/office/drawing/2014/main" id="{D9FA030B-400D-4B9E-8F4F-2C74023A1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274158" y="4106155"/>
            <a:ext cx="348823" cy="348823"/>
          </a:xfrm>
          <a:prstGeom prst="rect">
            <a:avLst/>
          </a:prstGeom>
        </p:spPr>
      </p:pic>
      <p:pic>
        <p:nvPicPr>
          <p:cNvPr id="62" name="Grafik 61" descr="Linienpfeil: Gerade">
            <a:extLst>
              <a:ext uri="{FF2B5EF4-FFF2-40B4-BE49-F238E27FC236}">
                <a16:creationId xmlns:a16="http://schemas.microsoft.com/office/drawing/2014/main" id="{A1552154-9F48-4FD2-BCAD-8D55572DE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427648" y="4081238"/>
            <a:ext cx="348823" cy="348823"/>
          </a:xfrm>
          <a:prstGeom prst="rect">
            <a:avLst/>
          </a:prstGeom>
        </p:spPr>
      </p:pic>
      <p:pic>
        <p:nvPicPr>
          <p:cNvPr id="63" name="Grafik 62" descr="Linienpfeil: Leichte Kurve">
            <a:extLst>
              <a:ext uri="{FF2B5EF4-FFF2-40B4-BE49-F238E27FC236}">
                <a16:creationId xmlns:a16="http://schemas.microsoft.com/office/drawing/2014/main" id="{A7BA84F5-2CF4-4D22-8245-4B4B70A58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933821" y="2013694"/>
            <a:ext cx="545417" cy="6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9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6FCBE74C-0710-4196-B9B0-8132BB82C53C}"/>
              </a:ext>
            </a:extLst>
          </p:cNvPr>
          <p:cNvSpPr/>
          <p:nvPr/>
        </p:nvSpPr>
        <p:spPr>
          <a:xfrm>
            <a:off x="7634655" y="3044720"/>
            <a:ext cx="1547445" cy="5087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4"/>
                </a:solidFill>
                <a:latin typeface="Bahnschrift SemiBold SemiConden" panose="020B0502040204020203" pitchFamily="34" charset="0"/>
              </a:rPr>
              <a:t>1/2 Tests pass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B8EC99-943E-44A9-9B7F-4138FBB5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45B1193-5503-4D10-BFE9-32354B7971BD}"/>
              </a:ext>
            </a:extLst>
          </p:cNvPr>
          <p:cNvSpPr/>
          <p:nvPr/>
        </p:nvSpPr>
        <p:spPr>
          <a:xfrm>
            <a:off x="582049" y="2782123"/>
            <a:ext cx="1709225" cy="1033975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Bahnschrift SemiBold SemiConden" panose="020B0502040204020203" pitchFamily="34" charset="0"/>
              </a:rPr>
              <a:t>Properties File</a:t>
            </a:r>
          </a:p>
          <a:p>
            <a:pPr algn="ctr"/>
            <a:r>
              <a:rPr lang="de-DE" dirty="0" err="1">
                <a:latin typeface="Bahnschrift Light SemiCondensed" panose="020B0502040204020203" pitchFamily="34" charset="0"/>
              </a:rPr>
              <a:t>with</a:t>
            </a:r>
            <a:r>
              <a:rPr lang="de-DE" dirty="0">
                <a:latin typeface="Bahnschrift Light SemiCondensed" panose="020B0502040204020203" pitchFamily="34" charset="0"/>
              </a:rPr>
              <a:t> Websites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344C87F-CEFB-40BE-80A8-F624D7C7CFF5}"/>
              </a:ext>
            </a:extLst>
          </p:cNvPr>
          <p:cNvSpPr/>
          <p:nvPr/>
        </p:nvSpPr>
        <p:spPr>
          <a:xfrm>
            <a:off x="582049" y="5062964"/>
            <a:ext cx="1709225" cy="1033975"/>
          </a:xfrm>
          <a:prstGeom prst="roundRect">
            <a:avLst/>
          </a:prstGeom>
          <a:solidFill>
            <a:srgbClr val="CEE3E4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Bahnschrift Light SemiCondensed" panose="020B0502040204020203" pitchFamily="34" charset="0"/>
              </a:rPr>
              <a:t>Extensible </a:t>
            </a:r>
            <a:r>
              <a:rPr lang="de-DE" dirty="0" err="1">
                <a:latin typeface="Bahnschrift Light SemiCondensed" panose="020B0502040204020203" pitchFamily="34" charset="0"/>
              </a:rPr>
              <a:t>to</a:t>
            </a:r>
            <a:r>
              <a:rPr lang="de-DE" dirty="0">
                <a:latin typeface="Bahnschrift Light SemiCondensed" panose="020B0502040204020203" pitchFamily="34" charset="0"/>
              </a:rPr>
              <a:t> </a:t>
            </a:r>
            <a:r>
              <a:rPr lang="de-DE" dirty="0" err="1">
                <a:latin typeface="Bahnschrift Light SemiCondensed" panose="020B0502040204020203" pitchFamily="34" charset="0"/>
              </a:rPr>
              <a:t>other</a:t>
            </a:r>
            <a:r>
              <a:rPr lang="de-DE" dirty="0">
                <a:latin typeface="Bahnschrift Light SemiCondensed" panose="020B0502040204020203" pitchFamily="34" charset="0"/>
              </a:rPr>
              <a:t> Formats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61B78A1-167C-4824-A367-F25F1CAB2AD2}"/>
              </a:ext>
            </a:extLst>
          </p:cNvPr>
          <p:cNvSpPr/>
          <p:nvPr/>
        </p:nvSpPr>
        <p:spPr>
          <a:xfrm>
            <a:off x="2686223" y="2063262"/>
            <a:ext cx="1709225" cy="508782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Bahnschrift Light SemiCondensed" panose="020B0502040204020203" pitchFamily="34" charset="0"/>
              </a:rPr>
              <a:t>Website 1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8FE5287-E5DF-4FC9-92A1-336501C4078C}"/>
              </a:ext>
            </a:extLst>
          </p:cNvPr>
          <p:cNvSpPr/>
          <p:nvPr/>
        </p:nvSpPr>
        <p:spPr>
          <a:xfrm>
            <a:off x="4825677" y="1670155"/>
            <a:ext cx="1349911" cy="1399735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Bahnschrift Light SemiCondensed" panose="020B0502040204020203" pitchFamily="34" charset="0"/>
              </a:rPr>
              <a:t>Link 1</a:t>
            </a:r>
          </a:p>
          <a:p>
            <a:r>
              <a:rPr lang="de-DE" dirty="0">
                <a:latin typeface="Bahnschrift Light SemiCondensed" panose="020B0502040204020203" pitchFamily="34" charset="0"/>
              </a:rPr>
              <a:t>Link 2</a:t>
            </a:r>
          </a:p>
          <a:p>
            <a:r>
              <a:rPr lang="de-DE" dirty="0">
                <a:latin typeface="Bahnschrift Light SemiCondensed" panose="020B0502040204020203" pitchFamily="34" charset="0"/>
              </a:rPr>
              <a:t>Link 3 </a:t>
            </a:r>
          </a:p>
        </p:txBody>
      </p:sp>
      <p:pic>
        <p:nvPicPr>
          <p:cNvPr id="24" name="Inhaltsplatzhalter 23">
            <a:extLst>
              <a:ext uri="{FF2B5EF4-FFF2-40B4-BE49-F238E27FC236}">
                <a16:creationId xmlns:a16="http://schemas.microsoft.com/office/drawing/2014/main" id="{39794760-7854-482E-A859-EF047D662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6" b="92500" l="3562" r="95068">
                        <a14:foregroundMark x1="8219" y1="50714" x2="8219" y2="50714"/>
                        <a14:foregroundMark x1="3562" y1="48929" x2="3562" y2="48929"/>
                        <a14:foregroundMark x1="38630" y1="93571" x2="38630" y2="93571"/>
                        <a14:foregroundMark x1="83288" y1="8214" x2="83288" y2="8214"/>
                        <a14:foregroundMark x1="81370" y1="4286" x2="81370" y2="4286"/>
                        <a14:foregroundMark x1="91781" y1="19286" x2="91781" y2="19286"/>
                        <a14:foregroundMark x1="95068" y1="21429" x2="95068" y2="2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50" y="1957021"/>
            <a:ext cx="272927" cy="209369"/>
          </a:xfrm>
        </p:spPr>
      </p:pic>
      <p:pic>
        <p:nvPicPr>
          <p:cNvPr id="25" name="Inhaltsplatzhalter 23">
            <a:extLst>
              <a:ext uri="{FF2B5EF4-FFF2-40B4-BE49-F238E27FC236}">
                <a16:creationId xmlns:a16="http://schemas.microsoft.com/office/drawing/2014/main" id="{FB82C69E-1795-4125-BA43-ED2D1546A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6" b="92500" l="3562" r="95068">
                        <a14:foregroundMark x1="8219" y1="50714" x2="8219" y2="50714"/>
                        <a14:foregroundMark x1="3562" y1="48929" x2="3562" y2="48929"/>
                        <a14:foregroundMark x1="38630" y1="93571" x2="38630" y2="93571"/>
                        <a14:foregroundMark x1="83288" y1="8214" x2="83288" y2="8214"/>
                        <a14:foregroundMark x1="81370" y1="4286" x2="81370" y2="4286"/>
                        <a14:foregroundMark x1="91781" y1="19286" x2="91781" y2="19286"/>
                        <a14:foregroundMark x1="95068" y1="21429" x2="95068" y2="2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57" y="2243887"/>
            <a:ext cx="272927" cy="209369"/>
          </a:xfrm>
          <a:prstGeom prst="rect">
            <a:avLst/>
          </a:prstGeom>
        </p:spPr>
      </p:pic>
      <p:pic>
        <p:nvPicPr>
          <p:cNvPr id="26" name="Inhaltsplatzhalter 23">
            <a:extLst>
              <a:ext uri="{FF2B5EF4-FFF2-40B4-BE49-F238E27FC236}">
                <a16:creationId xmlns:a16="http://schemas.microsoft.com/office/drawing/2014/main" id="{4E2B6D41-73C0-49AF-974D-E2134AE86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6" b="92500" l="3562" r="95068">
                        <a14:foregroundMark x1="8219" y1="50714" x2="8219" y2="50714"/>
                        <a14:foregroundMark x1="3562" y1="48929" x2="3562" y2="48929"/>
                        <a14:foregroundMark x1="38630" y1="93571" x2="38630" y2="93571"/>
                        <a14:foregroundMark x1="83288" y1="8214" x2="83288" y2="8214"/>
                        <a14:foregroundMark x1="81370" y1="4286" x2="81370" y2="4286"/>
                        <a14:foregroundMark x1="91781" y1="19286" x2="91781" y2="19286"/>
                        <a14:foregroundMark x1="95068" y1="21429" x2="95068" y2="2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57" y="2530408"/>
            <a:ext cx="272927" cy="209369"/>
          </a:xfrm>
          <a:prstGeom prst="rect">
            <a:avLst/>
          </a:prstGeom>
        </p:spPr>
      </p:pic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3EA9369-9C20-432C-B7D7-9E0CDB1CCC75}"/>
              </a:ext>
            </a:extLst>
          </p:cNvPr>
          <p:cNvSpPr/>
          <p:nvPr/>
        </p:nvSpPr>
        <p:spPr>
          <a:xfrm>
            <a:off x="6713978" y="2063261"/>
            <a:ext cx="824647" cy="508783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Bahnschrift Light SemiCondensed" panose="020B0502040204020203" pitchFamily="34" charset="0"/>
              </a:rPr>
              <a:t>100 %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A9698F99-E2CB-450B-A371-4823B73E2634}"/>
              </a:ext>
            </a:extLst>
          </p:cNvPr>
          <p:cNvSpPr/>
          <p:nvPr/>
        </p:nvSpPr>
        <p:spPr>
          <a:xfrm>
            <a:off x="2686223" y="4017937"/>
            <a:ext cx="1709225" cy="508782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Bahnschrift Light SemiCondensed" panose="020B0502040204020203" pitchFamily="34" charset="0"/>
              </a:rPr>
              <a:t>Website 2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B257819E-4042-4F7F-9067-4B2C29E4189F}"/>
              </a:ext>
            </a:extLst>
          </p:cNvPr>
          <p:cNvSpPr/>
          <p:nvPr/>
        </p:nvSpPr>
        <p:spPr>
          <a:xfrm>
            <a:off x="7634655" y="4026178"/>
            <a:ext cx="1547445" cy="508782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Bahnschrift Light SemiCondensed" panose="020B0502040204020203" pitchFamily="34" charset="0"/>
              </a:rPr>
              <a:t>Website 2                 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8DF35468-D365-4EF9-8896-DD452A751D52}"/>
              </a:ext>
            </a:extLst>
          </p:cNvPr>
          <p:cNvSpPr/>
          <p:nvPr/>
        </p:nvSpPr>
        <p:spPr>
          <a:xfrm>
            <a:off x="6713977" y="4026176"/>
            <a:ext cx="824647" cy="508784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Bahnschrift Light SemiCondensed" panose="020B0502040204020203" pitchFamily="34" charset="0"/>
              </a:rPr>
              <a:t>50 %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682CBBE-DD39-4074-AA3D-EEB20C51519B}"/>
              </a:ext>
            </a:extLst>
          </p:cNvPr>
          <p:cNvGrpSpPr/>
          <p:nvPr/>
        </p:nvGrpSpPr>
        <p:grpSpPr>
          <a:xfrm>
            <a:off x="4833297" y="3643622"/>
            <a:ext cx="1349911" cy="1399735"/>
            <a:chOff x="6232575" y="4122307"/>
            <a:chExt cx="1349911" cy="1399735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2C6CDF62-061F-4FF0-BC3A-8ED71508BDC8}"/>
                </a:ext>
              </a:extLst>
            </p:cNvPr>
            <p:cNvSpPr/>
            <p:nvPr/>
          </p:nvSpPr>
          <p:spPr>
            <a:xfrm>
              <a:off x="6232575" y="4122307"/>
              <a:ext cx="1349911" cy="1399735"/>
            </a:xfrm>
            <a:prstGeom prst="roundRect">
              <a:avLst/>
            </a:prstGeom>
            <a:solidFill>
              <a:srgbClr val="86B9BC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latin typeface="Bahnschrift Light SemiCondensed" panose="020B0502040204020203" pitchFamily="34" charset="0"/>
                </a:rPr>
                <a:t>Link 1</a:t>
              </a:r>
            </a:p>
            <a:p>
              <a:r>
                <a:rPr lang="de-DE" dirty="0">
                  <a:latin typeface="Bahnschrift Light SemiCondensed" panose="020B0502040204020203" pitchFamily="34" charset="0"/>
                </a:rPr>
                <a:t>Link 2</a:t>
              </a:r>
            </a:p>
            <a:p>
              <a:r>
                <a:rPr lang="de-DE" dirty="0">
                  <a:latin typeface="Bahnschrift Light SemiCondensed" panose="020B0502040204020203" pitchFamily="34" charset="0"/>
                </a:rPr>
                <a:t>Link 3</a:t>
              </a:r>
            </a:p>
            <a:p>
              <a:r>
                <a:rPr lang="de-DE" dirty="0">
                  <a:latin typeface="Bahnschrift Light SemiCondensed" panose="020B0502040204020203" pitchFamily="34" charset="0"/>
                </a:rPr>
                <a:t>Link 4 </a:t>
              </a:r>
            </a:p>
          </p:txBody>
        </p:sp>
        <p:pic>
          <p:nvPicPr>
            <p:cNvPr id="32" name="Inhaltsplatzhalter 23">
              <a:extLst>
                <a:ext uri="{FF2B5EF4-FFF2-40B4-BE49-F238E27FC236}">
                  <a16:creationId xmlns:a16="http://schemas.microsoft.com/office/drawing/2014/main" id="{CE73DEC1-232E-4BC4-800C-2234ABDE8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286" b="92500" l="3562" r="95068">
                          <a14:foregroundMark x1="8219" y1="50714" x2="8219" y2="50714"/>
                          <a14:foregroundMark x1="3562" y1="48929" x2="3562" y2="48929"/>
                          <a14:foregroundMark x1="38630" y1="93571" x2="38630" y2="93571"/>
                          <a14:foregroundMark x1="83288" y1="8214" x2="83288" y2="8214"/>
                          <a14:foregroundMark x1="81370" y1="4286" x2="81370" y2="4286"/>
                          <a14:foregroundMark x1="91781" y1="19286" x2="91781" y2="19286"/>
                          <a14:foregroundMark x1="95068" y1="21429" x2="95068" y2="214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948" y="4287253"/>
              <a:ext cx="272927" cy="209369"/>
            </a:xfrm>
            <a:prstGeom prst="rect">
              <a:avLst/>
            </a:prstGeom>
          </p:spPr>
        </p:pic>
        <p:sp>
          <p:nvSpPr>
            <p:cNvPr id="40" name="Multiplikationszeichen 39">
              <a:extLst>
                <a:ext uri="{FF2B5EF4-FFF2-40B4-BE49-F238E27FC236}">
                  <a16:creationId xmlns:a16="http://schemas.microsoft.com/office/drawing/2014/main" id="{7242A3F9-80A0-4EC7-93DB-10F85A56E380}"/>
                </a:ext>
              </a:extLst>
            </p:cNvPr>
            <p:cNvSpPr/>
            <p:nvPr/>
          </p:nvSpPr>
          <p:spPr>
            <a:xfrm>
              <a:off x="7038482" y="4850092"/>
              <a:ext cx="288000" cy="288000"/>
            </a:xfrm>
            <a:prstGeom prst="mathMultiply">
              <a:avLst>
                <a:gd name="adj1" fmla="val 171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Multiplikationszeichen 40">
              <a:extLst>
                <a:ext uri="{FF2B5EF4-FFF2-40B4-BE49-F238E27FC236}">
                  <a16:creationId xmlns:a16="http://schemas.microsoft.com/office/drawing/2014/main" id="{AFFF3D3D-8936-435C-BD92-5FF38C602044}"/>
                </a:ext>
              </a:extLst>
            </p:cNvPr>
            <p:cNvSpPr/>
            <p:nvPr/>
          </p:nvSpPr>
          <p:spPr>
            <a:xfrm>
              <a:off x="7038482" y="4556254"/>
              <a:ext cx="288000" cy="288000"/>
            </a:xfrm>
            <a:prstGeom prst="mathMultiply">
              <a:avLst>
                <a:gd name="adj1" fmla="val 171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2" name="Multiplikationszeichen 41">
            <a:extLst>
              <a:ext uri="{FF2B5EF4-FFF2-40B4-BE49-F238E27FC236}">
                <a16:creationId xmlns:a16="http://schemas.microsoft.com/office/drawing/2014/main" id="{82B59A6D-F454-4AF5-B2FE-ADD2E38C3045}"/>
              </a:ext>
            </a:extLst>
          </p:cNvPr>
          <p:cNvSpPr/>
          <p:nvPr/>
        </p:nvSpPr>
        <p:spPr>
          <a:xfrm>
            <a:off x="8782147" y="4136568"/>
            <a:ext cx="288000" cy="288000"/>
          </a:xfrm>
          <a:prstGeom prst="mathMultiply">
            <a:avLst>
              <a:gd name="adj1" fmla="val 1717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Inhaltsplatzhalter 23">
            <a:extLst>
              <a:ext uri="{FF2B5EF4-FFF2-40B4-BE49-F238E27FC236}">
                <a16:creationId xmlns:a16="http://schemas.microsoft.com/office/drawing/2014/main" id="{987C05DB-4431-4D2E-8338-CB69F6889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6" b="92500" l="3562" r="95068">
                        <a14:foregroundMark x1="8219" y1="50714" x2="8219" y2="50714"/>
                        <a14:foregroundMark x1="3562" y1="48929" x2="3562" y2="48929"/>
                        <a14:foregroundMark x1="38630" y1="93571" x2="38630" y2="93571"/>
                        <a14:foregroundMark x1="83288" y1="8214" x2="83288" y2="8214"/>
                        <a14:foregroundMark x1="81370" y1="4286" x2="81370" y2="4286"/>
                        <a14:foregroundMark x1="91781" y1="19286" x2="91781" y2="19286"/>
                        <a14:foregroundMark x1="95068" y1="21429" x2="95068" y2="2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04" y="4659407"/>
            <a:ext cx="272927" cy="209369"/>
          </a:xfrm>
          <a:prstGeom prst="rect">
            <a:avLst/>
          </a:prstGeom>
        </p:spPr>
      </p:pic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1EB3E9C3-AD6D-42F8-A28D-59B115C08C43}"/>
              </a:ext>
            </a:extLst>
          </p:cNvPr>
          <p:cNvSpPr/>
          <p:nvPr/>
        </p:nvSpPr>
        <p:spPr>
          <a:xfrm>
            <a:off x="7634655" y="2063262"/>
            <a:ext cx="1547445" cy="508782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Bahnschrift Light SemiCondensed" panose="020B0502040204020203" pitchFamily="34" charset="0"/>
              </a:rPr>
              <a:t>Website 1</a:t>
            </a:r>
          </a:p>
        </p:txBody>
      </p:sp>
      <p:pic>
        <p:nvPicPr>
          <p:cNvPr id="28" name="Inhaltsplatzhalter 23">
            <a:extLst>
              <a:ext uri="{FF2B5EF4-FFF2-40B4-BE49-F238E27FC236}">
                <a16:creationId xmlns:a16="http://schemas.microsoft.com/office/drawing/2014/main" id="{ACBB9744-808B-4F0E-9293-8F64CBAF6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6" b="92500" l="3562" r="95068">
                        <a14:foregroundMark x1="8219" y1="50714" x2="8219" y2="50714"/>
                        <a14:foregroundMark x1="3562" y1="48929" x2="3562" y2="48929"/>
                        <a14:foregroundMark x1="38630" y1="93571" x2="38630" y2="93571"/>
                        <a14:foregroundMark x1="83288" y1="8214" x2="83288" y2="8214"/>
                        <a14:foregroundMark x1="81370" y1="4286" x2="81370" y2="4286"/>
                        <a14:foregroundMark x1="91781" y1="19286" x2="91781" y2="19286"/>
                        <a14:foregroundMark x1="95068" y1="21429" x2="95068" y2="2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120" y="2201942"/>
            <a:ext cx="272927" cy="209369"/>
          </a:xfrm>
          <a:prstGeom prst="rect">
            <a:avLst/>
          </a:prstGeom>
        </p:spPr>
      </p:pic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79F22B01-29AF-4052-B222-863641362AD6}"/>
              </a:ext>
            </a:extLst>
          </p:cNvPr>
          <p:cNvSpPr/>
          <p:nvPr/>
        </p:nvSpPr>
        <p:spPr>
          <a:xfrm>
            <a:off x="9644575" y="3763580"/>
            <a:ext cx="1709225" cy="1033975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Bahnschrift SemiBold SemiConden" panose="020B0502040204020203" pitchFamily="34" charset="0"/>
              </a:rPr>
              <a:t>CSV File</a:t>
            </a:r>
          </a:p>
          <a:p>
            <a:pPr algn="ctr"/>
            <a:r>
              <a:rPr lang="de-DE" dirty="0">
                <a:latin typeface="Bahnschrift Light SemiCondensed" panose="020B0502040204020203" pitchFamily="34" charset="0"/>
              </a:rPr>
              <a:t>Link 2</a:t>
            </a:r>
          </a:p>
          <a:p>
            <a:pPr algn="ctr"/>
            <a:r>
              <a:rPr lang="de-DE" dirty="0">
                <a:latin typeface="Bahnschrift Light SemiCondensed" panose="020B0502040204020203" pitchFamily="34" charset="0"/>
              </a:rPr>
              <a:t>Link 3 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9948458C-4908-42A1-871B-07208FFFA075}"/>
              </a:ext>
            </a:extLst>
          </p:cNvPr>
          <p:cNvSpPr/>
          <p:nvPr/>
        </p:nvSpPr>
        <p:spPr>
          <a:xfrm>
            <a:off x="9644575" y="5062964"/>
            <a:ext cx="1709225" cy="1033975"/>
          </a:xfrm>
          <a:prstGeom prst="roundRect">
            <a:avLst/>
          </a:prstGeom>
          <a:solidFill>
            <a:srgbClr val="CEE3E4"/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Bahnschrift Light SemiCondensed" panose="020B0502040204020203" pitchFamily="34" charset="0"/>
              </a:rPr>
              <a:t>Extensible </a:t>
            </a:r>
            <a:r>
              <a:rPr lang="de-DE" dirty="0" err="1">
                <a:latin typeface="Bahnschrift Light SemiCondensed" panose="020B0502040204020203" pitchFamily="34" charset="0"/>
              </a:rPr>
              <a:t>to</a:t>
            </a:r>
            <a:r>
              <a:rPr lang="de-DE" dirty="0">
                <a:latin typeface="Bahnschrift Light SemiCondensed" panose="020B0502040204020203" pitchFamily="34" charset="0"/>
              </a:rPr>
              <a:t> </a:t>
            </a:r>
            <a:r>
              <a:rPr lang="de-DE" dirty="0" err="1">
                <a:latin typeface="Bahnschrift Light SemiCondensed" panose="020B0502040204020203" pitchFamily="34" charset="0"/>
              </a:rPr>
              <a:t>other</a:t>
            </a:r>
            <a:r>
              <a:rPr lang="de-DE" dirty="0">
                <a:latin typeface="Bahnschrift Light SemiCondensed" panose="020B0502040204020203" pitchFamily="34" charset="0"/>
              </a:rPr>
              <a:t> Formats</a:t>
            </a:r>
          </a:p>
        </p:txBody>
      </p:sp>
      <p:pic>
        <p:nvPicPr>
          <p:cNvPr id="55" name="Grafik 54" descr="Linienpfeil: Leichte Kurve">
            <a:extLst>
              <a:ext uri="{FF2B5EF4-FFF2-40B4-BE49-F238E27FC236}">
                <a16:creationId xmlns:a16="http://schemas.microsoft.com/office/drawing/2014/main" id="{02DFC9D3-34A6-42EC-9085-19544D275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3821" y="4028992"/>
            <a:ext cx="545417" cy="545417"/>
          </a:xfrm>
          <a:prstGeom prst="rect">
            <a:avLst/>
          </a:prstGeom>
        </p:spPr>
      </p:pic>
      <p:pic>
        <p:nvPicPr>
          <p:cNvPr id="57" name="Grafik 56" descr="Linienpfeil: Gerade">
            <a:extLst>
              <a:ext uri="{FF2B5EF4-FFF2-40B4-BE49-F238E27FC236}">
                <a16:creationId xmlns:a16="http://schemas.microsoft.com/office/drawing/2014/main" id="{7DF849FD-E3D5-4363-96F5-6451FDF81B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435913" y="2131852"/>
            <a:ext cx="348823" cy="348823"/>
          </a:xfrm>
          <a:prstGeom prst="rect">
            <a:avLst/>
          </a:prstGeom>
        </p:spPr>
      </p:pic>
      <p:pic>
        <p:nvPicPr>
          <p:cNvPr id="59" name="Grafik 58" descr="Linienpfeil: Gerade">
            <a:extLst>
              <a:ext uri="{FF2B5EF4-FFF2-40B4-BE49-F238E27FC236}">
                <a16:creationId xmlns:a16="http://schemas.microsoft.com/office/drawing/2014/main" id="{C4086B33-4B61-4B3E-94E1-BC06A0B098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269125" y="2131347"/>
            <a:ext cx="348823" cy="348823"/>
          </a:xfrm>
          <a:prstGeom prst="rect">
            <a:avLst/>
          </a:prstGeom>
        </p:spPr>
      </p:pic>
      <p:pic>
        <p:nvPicPr>
          <p:cNvPr id="60" name="Grafik 59" descr="Linienpfeil: Gerade">
            <a:extLst>
              <a:ext uri="{FF2B5EF4-FFF2-40B4-BE49-F238E27FC236}">
                <a16:creationId xmlns:a16="http://schemas.microsoft.com/office/drawing/2014/main" id="{F3FFAA65-56D3-405B-B28F-651CB305B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9238926" y="4106155"/>
            <a:ext cx="348823" cy="348823"/>
          </a:xfrm>
          <a:prstGeom prst="rect">
            <a:avLst/>
          </a:prstGeom>
        </p:spPr>
      </p:pic>
      <p:pic>
        <p:nvPicPr>
          <p:cNvPr id="61" name="Grafik 60" descr="Linienpfeil: Gerade">
            <a:extLst>
              <a:ext uri="{FF2B5EF4-FFF2-40B4-BE49-F238E27FC236}">
                <a16:creationId xmlns:a16="http://schemas.microsoft.com/office/drawing/2014/main" id="{D9FA030B-400D-4B9E-8F4F-2C74023A1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274158" y="4106155"/>
            <a:ext cx="348823" cy="348823"/>
          </a:xfrm>
          <a:prstGeom prst="rect">
            <a:avLst/>
          </a:prstGeom>
        </p:spPr>
      </p:pic>
      <p:pic>
        <p:nvPicPr>
          <p:cNvPr id="62" name="Grafik 61" descr="Linienpfeil: Gerade">
            <a:extLst>
              <a:ext uri="{FF2B5EF4-FFF2-40B4-BE49-F238E27FC236}">
                <a16:creationId xmlns:a16="http://schemas.microsoft.com/office/drawing/2014/main" id="{A1552154-9F48-4FD2-BCAD-8D55572DE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427648" y="4081238"/>
            <a:ext cx="348823" cy="348823"/>
          </a:xfrm>
          <a:prstGeom prst="rect">
            <a:avLst/>
          </a:prstGeom>
        </p:spPr>
      </p:pic>
      <p:pic>
        <p:nvPicPr>
          <p:cNvPr id="63" name="Grafik 62" descr="Linienpfeil: Leichte Kurve">
            <a:extLst>
              <a:ext uri="{FF2B5EF4-FFF2-40B4-BE49-F238E27FC236}">
                <a16:creationId xmlns:a16="http://schemas.microsoft.com/office/drawing/2014/main" id="{A7BA84F5-2CF4-4D22-8245-4B4B70A58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933821" y="2013694"/>
            <a:ext cx="545417" cy="6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4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28AC0-4355-4E77-A968-F356A965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 Check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89F3B15-0C8E-4B6B-BAA7-70984D5130AF}"/>
              </a:ext>
            </a:extLst>
          </p:cNvPr>
          <p:cNvSpPr/>
          <p:nvPr/>
        </p:nvSpPr>
        <p:spPr>
          <a:xfrm>
            <a:off x="3327421" y="3356984"/>
            <a:ext cx="1709225" cy="830958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Does the domain exist?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11F6760-6B9E-4A5B-B438-46AAADFF3881}"/>
              </a:ext>
            </a:extLst>
          </p:cNvPr>
          <p:cNvSpPr/>
          <p:nvPr/>
        </p:nvSpPr>
        <p:spPr>
          <a:xfrm>
            <a:off x="1093533" y="4366637"/>
            <a:ext cx="1479057" cy="830958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Link starts with “http“?</a:t>
            </a:r>
          </a:p>
        </p:txBody>
      </p:sp>
      <p:pic>
        <p:nvPicPr>
          <p:cNvPr id="20" name="Grafik 19" descr="Linienpfeil: Leichte Kurve">
            <a:extLst>
              <a:ext uri="{FF2B5EF4-FFF2-40B4-BE49-F238E27FC236}">
                <a16:creationId xmlns:a16="http://schemas.microsoft.com/office/drawing/2014/main" id="{1F393982-DF1A-40D6-B2F9-3675D88A0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0399" y="5517858"/>
            <a:ext cx="545417" cy="545417"/>
          </a:xfrm>
          <a:prstGeom prst="rect">
            <a:avLst/>
          </a:prstGeom>
        </p:spPr>
      </p:pic>
      <p:pic>
        <p:nvPicPr>
          <p:cNvPr id="21" name="Grafik 20" descr="Linienpfeil: Leichte Kurve">
            <a:extLst>
              <a:ext uri="{FF2B5EF4-FFF2-40B4-BE49-F238E27FC236}">
                <a16:creationId xmlns:a16="http://schemas.microsoft.com/office/drawing/2014/main" id="{5CF0D455-F0E7-4DA4-8B67-B08D5149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2630399" y="3414260"/>
            <a:ext cx="545417" cy="600898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C4924A3-A19E-492B-8EB1-C9FB080EFB34}"/>
              </a:ext>
            </a:extLst>
          </p:cNvPr>
          <p:cNvSpPr txBox="1"/>
          <p:nvPr/>
        </p:nvSpPr>
        <p:spPr>
          <a:xfrm>
            <a:off x="2692429" y="3863429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yes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4D1C83F-1832-41C7-8994-2B4872587C84}"/>
              </a:ext>
            </a:extLst>
          </p:cNvPr>
          <p:cNvSpPr txBox="1"/>
          <p:nvPr/>
        </p:nvSpPr>
        <p:spPr>
          <a:xfrm>
            <a:off x="2733902" y="5252696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no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7845197-E492-4745-B8A2-FF2A458EBDCF}"/>
              </a:ext>
            </a:extLst>
          </p:cNvPr>
          <p:cNvSpPr/>
          <p:nvPr/>
        </p:nvSpPr>
        <p:spPr>
          <a:xfrm>
            <a:off x="3327421" y="5437362"/>
            <a:ext cx="1709225" cy="798549"/>
          </a:xfrm>
          <a:prstGeom prst="roundRect">
            <a:avLst/>
          </a:prstGeom>
          <a:solidFill>
            <a:srgbClr val="CB777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Bahnschrift Light SemiCondensed" panose="020B0502040204020203" pitchFamily="34" charset="0"/>
              </a:rPr>
              <a:t>Not a link</a:t>
            </a:r>
          </a:p>
        </p:txBody>
      </p:sp>
    </p:spTree>
    <p:extLst>
      <p:ext uri="{BB962C8B-B14F-4D97-AF65-F5344CB8AC3E}">
        <p14:creationId xmlns:p14="http://schemas.microsoft.com/office/powerpoint/2010/main" val="373623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28AC0-4355-4E77-A968-F356A965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 Check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89F3B15-0C8E-4B6B-BAA7-70984D5130AF}"/>
              </a:ext>
            </a:extLst>
          </p:cNvPr>
          <p:cNvSpPr/>
          <p:nvPr/>
        </p:nvSpPr>
        <p:spPr>
          <a:xfrm>
            <a:off x="3327421" y="3356984"/>
            <a:ext cx="1709225" cy="830958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Does the domain exist?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3D340C9-E6C4-4D3B-BA2B-70792009C28B}"/>
              </a:ext>
            </a:extLst>
          </p:cNvPr>
          <p:cNvSpPr/>
          <p:nvPr/>
        </p:nvSpPr>
        <p:spPr>
          <a:xfrm>
            <a:off x="6258774" y="4157001"/>
            <a:ext cx="1709225" cy="798549"/>
          </a:xfrm>
          <a:prstGeom prst="roundRect">
            <a:avLst/>
          </a:prstGeom>
          <a:solidFill>
            <a:srgbClr val="CB777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Link broken</a:t>
            </a:r>
          </a:p>
        </p:txBody>
      </p:sp>
      <p:pic>
        <p:nvPicPr>
          <p:cNvPr id="7" name="Grafik 6" descr="Linienpfeil: Leichte Kurve">
            <a:extLst>
              <a:ext uri="{FF2B5EF4-FFF2-40B4-BE49-F238E27FC236}">
                <a16:creationId xmlns:a16="http://schemas.microsoft.com/office/drawing/2014/main" id="{884F75F5-7066-4C15-8AA2-46FD6FEF6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8219" y="4283568"/>
            <a:ext cx="545417" cy="545417"/>
          </a:xfrm>
          <a:prstGeom prst="rect">
            <a:avLst/>
          </a:prstGeom>
        </p:spPr>
      </p:pic>
      <p:pic>
        <p:nvPicPr>
          <p:cNvPr id="8" name="Grafik 7" descr="Linienpfeil: Leichte Kurve">
            <a:extLst>
              <a:ext uri="{FF2B5EF4-FFF2-40B4-BE49-F238E27FC236}">
                <a16:creationId xmlns:a16="http://schemas.microsoft.com/office/drawing/2014/main" id="{91144C46-E571-4069-86F6-9300EEEDB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5338220" y="2567355"/>
            <a:ext cx="545417" cy="60089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8472E76-9E46-4462-AE24-ADC449A33AEA}"/>
              </a:ext>
            </a:extLst>
          </p:cNvPr>
          <p:cNvSpPr txBox="1"/>
          <p:nvPr/>
        </p:nvSpPr>
        <p:spPr>
          <a:xfrm>
            <a:off x="5338219" y="30382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Bahnschrift Light SemiCondensed" panose="020B0502040204020203" pitchFamily="34" charset="0"/>
              </a:rPr>
              <a:t>yes</a:t>
            </a:r>
            <a:endParaRPr lang="de-DE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82128D0-55E4-4178-B33B-1A44E866817C}"/>
              </a:ext>
            </a:extLst>
          </p:cNvPr>
          <p:cNvSpPr txBox="1"/>
          <p:nvPr/>
        </p:nvSpPr>
        <p:spPr>
          <a:xfrm>
            <a:off x="5388429" y="4044272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Bahnschrift Light SemiCondensed" panose="020B0502040204020203" pitchFamily="34" charset="0"/>
              </a:rPr>
              <a:t>no</a:t>
            </a:r>
            <a:endParaRPr lang="de-DE" dirty="0">
              <a:latin typeface="Bahnschrift Light SemiCondensed" panose="020B0502040204020203" pitchFamily="34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7C61FC-59C2-403F-B3BC-1AAAADC5352B}"/>
              </a:ext>
            </a:extLst>
          </p:cNvPr>
          <p:cNvSpPr/>
          <p:nvPr/>
        </p:nvSpPr>
        <p:spPr>
          <a:xfrm>
            <a:off x="6258774" y="2424334"/>
            <a:ext cx="1709225" cy="798549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Status code after redirects?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11F6760-6B9E-4A5B-B438-46AAADFF3881}"/>
              </a:ext>
            </a:extLst>
          </p:cNvPr>
          <p:cNvSpPr/>
          <p:nvPr/>
        </p:nvSpPr>
        <p:spPr>
          <a:xfrm>
            <a:off x="1093533" y="4366637"/>
            <a:ext cx="1479057" cy="830958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Link starts with “http“?</a:t>
            </a:r>
          </a:p>
        </p:txBody>
      </p:sp>
      <p:pic>
        <p:nvPicPr>
          <p:cNvPr id="20" name="Grafik 19" descr="Linienpfeil: Leichte Kurve">
            <a:extLst>
              <a:ext uri="{FF2B5EF4-FFF2-40B4-BE49-F238E27FC236}">
                <a16:creationId xmlns:a16="http://schemas.microsoft.com/office/drawing/2014/main" id="{1F393982-DF1A-40D6-B2F9-3675D88A0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0399" y="5517858"/>
            <a:ext cx="545417" cy="545417"/>
          </a:xfrm>
          <a:prstGeom prst="rect">
            <a:avLst/>
          </a:prstGeom>
        </p:spPr>
      </p:pic>
      <p:pic>
        <p:nvPicPr>
          <p:cNvPr id="21" name="Grafik 20" descr="Linienpfeil: Leichte Kurve">
            <a:extLst>
              <a:ext uri="{FF2B5EF4-FFF2-40B4-BE49-F238E27FC236}">
                <a16:creationId xmlns:a16="http://schemas.microsoft.com/office/drawing/2014/main" id="{5CF0D455-F0E7-4DA4-8B67-B08D5149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2630399" y="3414260"/>
            <a:ext cx="545417" cy="600898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C4924A3-A19E-492B-8EB1-C9FB080EFB34}"/>
              </a:ext>
            </a:extLst>
          </p:cNvPr>
          <p:cNvSpPr txBox="1"/>
          <p:nvPr/>
        </p:nvSpPr>
        <p:spPr>
          <a:xfrm>
            <a:off x="2692429" y="3863429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yes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4D1C83F-1832-41C7-8994-2B4872587C84}"/>
              </a:ext>
            </a:extLst>
          </p:cNvPr>
          <p:cNvSpPr txBox="1"/>
          <p:nvPr/>
        </p:nvSpPr>
        <p:spPr>
          <a:xfrm>
            <a:off x="2733902" y="5252696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no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7845197-E492-4745-B8A2-FF2A458EBDCF}"/>
              </a:ext>
            </a:extLst>
          </p:cNvPr>
          <p:cNvSpPr/>
          <p:nvPr/>
        </p:nvSpPr>
        <p:spPr>
          <a:xfrm>
            <a:off x="3327421" y="5437362"/>
            <a:ext cx="1709225" cy="798549"/>
          </a:xfrm>
          <a:prstGeom prst="roundRect">
            <a:avLst/>
          </a:prstGeom>
          <a:solidFill>
            <a:srgbClr val="CB777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Bahnschrift Light SemiCondensed" panose="020B0502040204020203" pitchFamily="34" charset="0"/>
              </a:rPr>
              <a:t>Not a link</a:t>
            </a:r>
          </a:p>
        </p:txBody>
      </p:sp>
    </p:spTree>
    <p:extLst>
      <p:ext uri="{BB962C8B-B14F-4D97-AF65-F5344CB8AC3E}">
        <p14:creationId xmlns:p14="http://schemas.microsoft.com/office/powerpoint/2010/main" val="180537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28AC0-4355-4E77-A968-F356A965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 Check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89F3B15-0C8E-4B6B-BAA7-70984D5130AF}"/>
              </a:ext>
            </a:extLst>
          </p:cNvPr>
          <p:cNvSpPr/>
          <p:nvPr/>
        </p:nvSpPr>
        <p:spPr>
          <a:xfrm>
            <a:off x="3327421" y="3356984"/>
            <a:ext cx="1709225" cy="830958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Does the domain exist?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3D340C9-E6C4-4D3B-BA2B-70792009C28B}"/>
              </a:ext>
            </a:extLst>
          </p:cNvPr>
          <p:cNvSpPr/>
          <p:nvPr/>
        </p:nvSpPr>
        <p:spPr>
          <a:xfrm>
            <a:off x="6258774" y="4157001"/>
            <a:ext cx="1709225" cy="798549"/>
          </a:xfrm>
          <a:prstGeom prst="roundRect">
            <a:avLst/>
          </a:prstGeom>
          <a:solidFill>
            <a:srgbClr val="CB777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Link broken</a:t>
            </a:r>
          </a:p>
        </p:txBody>
      </p:sp>
      <p:pic>
        <p:nvPicPr>
          <p:cNvPr id="7" name="Grafik 6" descr="Linienpfeil: Leichte Kurve">
            <a:extLst>
              <a:ext uri="{FF2B5EF4-FFF2-40B4-BE49-F238E27FC236}">
                <a16:creationId xmlns:a16="http://schemas.microsoft.com/office/drawing/2014/main" id="{884F75F5-7066-4C15-8AA2-46FD6FEF6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8219" y="4283568"/>
            <a:ext cx="545417" cy="545417"/>
          </a:xfrm>
          <a:prstGeom prst="rect">
            <a:avLst/>
          </a:prstGeom>
        </p:spPr>
      </p:pic>
      <p:pic>
        <p:nvPicPr>
          <p:cNvPr id="8" name="Grafik 7" descr="Linienpfeil: Leichte Kurve">
            <a:extLst>
              <a:ext uri="{FF2B5EF4-FFF2-40B4-BE49-F238E27FC236}">
                <a16:creationId xmlns:a16="http://schemas.microsoft.com/office/drawing/2014/main" id="{91144C46-E571-4069-86F6-9300EEEDB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5338220" y="2567355"/>
            <a:ext cx="545417" cy="60089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8472E76-9E46-4462-AE24-ADC449A33AEA}"/>
              </a:ext>
            </a:extLst>
          </p:cNvPr>
          <p:cNvSpPr txBox="1"/>
          <p:nvPr/>
        </p:nvSpPr>
        <p:spPr>
          <a:xfrm>
            <a:off x="5338219" y="30382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Bahnschrift Light SemiCondensed" panose="020B0502040204020203" pitchFamily="34" charset="0"/>
              </a:rPr>
              <a:t>yes</a:t>
            </a:r>
            <a:endParaRPr lang="de-DE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82128D0-55E4-4178-B33B-1A44E866817C}"/>
              </a:ext>
            </a:extLst>
          </p:cNvPr>
          <p:cNvSpPr txBox="1"/>
          <p:nvPr/>
        </p:nvSpPr>
        <p:spPr>
          <a:xfrm>
            <a:off x="5388429" y="4044272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Bahnschrift Light SemiCondensed" panose="020B0502040204020203" pitchFamily="34" charset="0"/>
              </a:rPr>
              <a:t>no</a:t>
            </a:r>
            <a:endParaRPr lang="de-DE" dirty="0">
              <a:latin typeface="Bahnschrift Light SemiCondensed" panose="020B0502040204020203" pitchFamily="34" charset="0"/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7C61FC-59C2-403F-B3BC-1AAAADC5352B}"/>
              </a:ext>
            </a:extLst>
          </p:cNvPr>
          <p:cNvSpPr/>
          <p:nvPr/>
        </p:nvSpPr>
        <p:spPr>
          <a:xfrm>
            <a:off x="6258774" y="2424334"/>
            <a:ext cx="1709225" cy="798549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Status code after redirects?</a:t>
            </a:r>
          </a:p>
        </p:txBody>
      </p:sp>
      <p:pic>
        <p:nvPicPr>
          <p:cNvPr id="12" name="Grafik 11" descr="Linienpfeil: Leichte Kurve">
            <a:extLst>
              <a:ext uri="{FF2B5EF4-FFF2-40B4-BE49-F238E27FC236}">
                <a16:creationId xmlns:a16="http://schemas.microsoft.com/office/drawing/2014/main" id="{B886BBCC-E2B9-4B0E-AFF3-991E97DAA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009" y="3515960"/>
            <a:ext cx="545417" cy="545417"/>
          </a:xfrm>
          <a:prstGeom prst="rect">
            <a:avLst/>
          </a:prstGeom>
        </p:spPr>
      </p:pic>
      <p:pic>
        <p:nvPicPr>
          <p:cNvPr id="13" name="Grafik 12" descr="Linienpfeil: Leichte Kurve">
            <a:extLst>
              <a:ext uri="{FF2B5EF4-FFF2-40B4-BE49-F238E27FC236}">
                <a16:creationId xmlns:a16="http://schemas.microsoft.com/office/drawing/2014/main" id="{1053E7FB-2D50-4ED5-8483-B24D5630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243010" y="1574666"/>
            <a:ext cx="545417" cy="60089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F381BAF-91BA-4E5B-BF41-BE3E085C9E3E}"/>
              </a:ext>
            </a:extLst>
          </p:cNvPr>
          <p:cNvSpPr txBox="1"/>
          <p:nvPr/>
        </p:nvSpPr>
        <p:spPr>
          <a:xfrm>
            <a:off x="8115713" y="2060971"/>
            <a:ext cx="102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ahnschrift Light SemiCondensed" panose="020B0502040204020203" pitchFamily="34" charset="0"/>
              </a:rPr>
              <a:t>1xx, 2xx, 3xx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5440E1D-725B-461F-8103-619C86295259}"/>
              </a:ext>
            </a:extLst>
          </p:cNvPr>
          <p:cNvSpPr txBox="1"/>
          <p:nvPr/>
        </p:nvSpPr>
        <p:spPr>
          <a:xfrm>
            <a:off x="8115713" y="322969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ahnschrift Light SemiCondensed" panose="020B0502040204020203" pitchFamily="34" charset="0"/>
              </a:rPr>
              <a:t>4xx, 5xx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5CB571C7-7D78-4E97-BDBD-91640F67D396}"/>
              </a:ext>
            </a:extLst>
          </p:cNvPr>
          <p:cNvSpPr/>
          <p:nvPr/>
        </p:nvSpPr>
        <p:spPr>
          <a:xfrm>
            <a:off x="9031469" y="1466451"/>
            <a:ext cx="1302433" cy="7985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Bahnschrift Light SemiCondensed" panose="020B0502040204020203" pitchFamily="34" charset="0"/>
              </a:rPr>
              <a:t>Link valid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F531EF3-6C84-4AB3-9EAA-BB0DF1110950}"/>
              </a:ext>
            </a:extLst>
          </p:cNvPr>
          <p:cNvSpPr/>
          <p:nvPr/>
        </p:nvSpPr>
        <p:spPr>
          <a:xfrm>
            <a:off x="9031469" y="3389393"/>
            <a:ext cx="1302433" cy="798549"/>
          </a:xfrm>
          <a:prstGeom prst="roundRect">
            <a:avLst/>
          </a:prstGeom>
          <a:solidFill>
            <a:srgbClr val="CB777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Link broken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11F6760-6B9E-4A5B-B438-46AAADFF3881}"/>
              </a:ext>
            </a:extLst>
          </p:cNvPr>
          <p:cNvSpPr/>
          <p:nvPr/>
        </p:nvSpPr>
        <p:spPr>
          <a:xfrm>
            <a:off x="1093533" y="4366637"/>
            <a:ext cx="1479057" cy="830958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Link starts with “http“?</a:t>
            </a:r>
          </a:p>
        </p:txBody>
      </p:sp>
      <p:pic>
        <p:nvPicPr>
          <p:cNvPr id="20" name="Grafik 19" descr="Linienpfeil: Leichte Kurve">
            <a:extLst>
              <a:ext uri="{FF2B5EF4-FFF2-40B4-BE49-F238E27FC236}">
                <a16:creationId xmlns:a16="http://schemas.microsoft.com/office/drawing/2014/main" id="{1F393982-DF1A-40D6-B2F9-3675D88A0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0399" y="5517858"/>
            <a:ext cx="545417" cy="545417"/>
          </a:xfrm>
          <a:prstGeom prst="rect">
            <a:avLst/>
          </a:prstGeom>
        </p:spPr>
      </p:pic>
      <p:pic>
        <p:nvPicPr>
          <p:cNvPr id="21" name="Grafik 20" descr="Linienpfeil: Leichte Kurve">
            <a:extLst>
              <a:ext uri="{FF2B5EF4-FFF2-40B4-BE49-F238E27FC236}">
                <a16:creationId xmlns:a16="http://schemas.microsoft.com/office/drawing/2014/main" id="{5CF0D455-F0E7-4DA4-8B67-B08D5149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2630399" y="3414260"/>
            <a:ext cx="545417" cy="600898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C4924A3-A19E-492B-8EB1-C9FB080EFB34}"/>
              </a:ext>
            </a:extLst>
          </p:cNvPr>
          <p:cNvSpPr txBox="1"/>
          <p:nvPr/>
        </p:nvSpPr>
        <p:spPr>
          <a:xfrm>
            <a:off x="2692429" y="3863429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yes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4D1C83F-1832-41C7-8994-2B4872587C84}"/>
              </a:ext>
            </a:extLst>
          </p:cNvPr>
          <p:cNvSpPr txBox="1"/>
          <p:nvPr/>
        </p:nvSpPr>
        <p:spPr>
          <a:xfrm>
            <a:off x="2733902" y="5252696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no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7845197-E492-4745-B8A2-FF2A458EBDCF}"/>
              </a:ext>
            </a:extLst>
          </p:cNvPr>
          <p:cNvSpPr/>
          <p:nvPr/>
        </p:nvSpPr>
        <p:spPr>
          <a:xfrm>
            <a:off x="3327421" y="5437362"/>
            <a:ext cx="1709225" cy="798549"/>
          </a:xfrm>
          <a:prstGeom prst="roundRect">
            <a:avLst/>
          </a:prstGeom>
          <a:solidFill>
            <a:srgbClr val="CB777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Bahnschrift Light SemiCondensed" panose="020B0502040204020203" pitchFamily="34" charset="0"/>
              </a:rPr>
              <a:t>Not a link</a:t>
            </a:r>
          </a:p>
        </p:txBody>
      </p:sp>
    </p:spTree>
    <p:extLst>
      <p:ext uri="{BB962C8B-B14F-4D97-AF65-F5344CB8AC3E}">
        <p14:creationId xmlns:p14="http://schemas.microsoft.com/office/powerpoint/2010/main" val="298286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637D2-8D1C-44FC-BF87-9AEF75FA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D08A83-CD45-4E8F-AD08-67558BB22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17" y="1550509"/>
            <a:ext cx="1049020" cy="109462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DE87A9-6503-4128-82CA-B6B4DEDA4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94" y="2916322"/>
            <a:ext cx="1168065" cy="1168065"/>
          </a:xfrm>
          <a:prstGeom prst="rect">
            <a:avLst/>
          </a:prstGeom>
        </p:spPr>
      </p:pic>
      <p:pic>
        <p:nvPicPr>
          <p:cNvPr id="1026" name="Picture 2" descr="data:image/png;base64,iVBORw0KGgoAAAANSUhEUgAAATcAAACiCAMAAAATIHpEAAAAY1BMVEX///8jHyAAAAC9vLweGRoaFRZEQkMgHB0rJidhX18UDhBYVleDgoJ9fH0MAQWjoqPb29vEw8SqqanJyclzcnI/PT46NzjT0tO3t7dOS0xubW0hHyCurq7h4eGVk5RfXV0zMDHfl3BWAAACMklEQVR4nO3c207CQBhFYYSWQwtVTh5Qgfd/Sr1l/kmYrIyJ2vVdD9vOCvGGpJOJJEmSJEmSJEmSJEmSJEkamf2snn2yXXF69pJsv9YcL3J7u35az1tyt67i9ibZrjhdqL/5+6v2oZa2T+62XFTb7tZpt2rThdqV3Qi7MXZj7MbYjbEbYzfGbozdGLsxdmPsxtiN+XXd3ksO2Y35o92aLoifg93auN2EQ7BbZjvzTGW3A92afhPED7Ju7SpMr/sQjnVrT3F7Hrabfp25Xfrvg3QbdpNgG56cdZumv0p8+xjSU6zb9DNur7uS2+3j7Ui3xx/sto3bu1rdnuL2JnYru93Iu2W+b3ZLt+1mt/RudrMbW7YbW7YbW7YbW7YbW7YbW7YbW7YbW7YbW7YbW7YbW7YbW7YbW7YbW7YbW7YbW7YbW7YbW7YbW7YbW7YbW7YbW7YbW7YbW7YbW7YbW7YbW7YbW7YbW7YbW7YbW0bdht1ncA53s1scj684CVezG2Q3xm6M3Ri7MXZj7MbYjbEbYzfGbozdGLsxdmPsxvyfbrNxd7t0zX3TbLf0VMe6LQoeoBlCt5JPZd/nMJTcbhtvd7k5cDjO73vOvT/kOT11PJFui7CTczyn2yWfumbeH3IOF87dbn8NT3CIp34Ifu/KyOHfs0bObozdGLsxdmPsxtiNsRtjN8ZujN0YuzF2Y+zG2I2xG7NsFvfZLbgWfN0eBrtJkiRJkiRJkiRJkiRJkqRf6gunNJLUS3TK8QAAAABJRU5ErkJggg==">
            <a:extLst>
              <a:ext uri="{FF2B5EF4-FFF2-40B4-BE49-F238E27FC236}">
                <a16:creationId xmlns:a16="http://schemas.microsoft.com/office/drawing/2014/main" id="{7F07BC31-4D7B-4B4B-AF8A-B7E9113B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25119"/>
            <a:ext cx="1289456" cy="67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5DEB0B9-3406-4B50-AEC5-6CDFA65751C7}"/>
              </a:ext>
            </a:extLst>
          </p:cNvPr>
          <p:cNvSpPr/>
          <p:nvPr/>
        </p:nvSpPr>
        <p:spPr>
          <a:xfrm>
            <a:off x="2478845" y="1550509"/>
            <a:ext cx="7360920" cy="1094629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Bahnschrift SemiBold SemiConden" panose="020B0502040204020203" pitchFamily="34" charset="0"/>
              </a:rPr>
              <a:t>Selenium </a:t>
            </a:r>
            <a:r>
              <a:rPr lang="en-US" sz="2000" dirty="0" err="1">
                <a:latin typeface="Bahnschrift SemiBold SemiConden" panose="020B0502040204020203" pitchFamily="34" charset="0"/>
              </a:rPr>
              <a:t>Webdriver</a:t>
            </a:r>
            <a:endParaRPr lang="en-US" sz="2000" dirty="0">
              <a:latin typeface="Bahnschrift SemiBold SemiConden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 SemiCondensed" panose="020B0502040204020203" pitchFamily="34" charset="0"/>
              </a:rPr>
              <a:t>Parse HTML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 SemiCondensed" panose="020B0502040204020203" pitchFamily="34" charset="0"/>
              </a:rPr>
              <a:t>Identify Links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9E77868-4A3E-4E3A-80B4-60CE5D3D5B67}"/>
              </a:ext>
            </a:extLst>
          </p:cNvPr>
          <p:cNvSpPr/>
          <p:nvPr/>
        </p:nvSpPr>
        <p:spPr>
          <a:xfrm>
            <a:off x="2478845" y="2924344"/>
            <a:ext cx="7360920" cy="1094629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Bahnschrift SemiBold SemiConden" panose="020B0502040204020203" pitchFamily="34" charset="0"/>
              </a:rPr>
              <a:t>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 SemiCondensed" panose="020B0502040204020203" pitchFamily="34" charset="0"/>
              </a:rPr>
              <a:t>Invoke the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 SemiCondensed" panose="020B0502040204020203" pitchFamily="34" charset="0"/>
              </a:rPr>
              <a:t>Retrieve HTTP code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D9943F1-1F58-4EA9-92C7-D7783EF83AAC}"/>
              </a:ext>
            </a:extLst>
          </p:cNvPr>
          <p:cNvSpPr/>
          <p:nvPr/>
        </p:nvSpPr>
        <p:spPr>
          <a:xfrm>
            <a:off x="2444009" y="4302238"/>
            <a:ext cx="7360920" cy="852324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Bahnschrift SemiBold SemiConden" panose="020B0502040204020203" pitchFamily="34" charset="0"/>
              </a:rPr>
              <a:t>Follow Redirects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 SemiCondensed" panose="020B0502040204020203" pitchFamily="34" charset="0"/>
              </a:rPr>
              <a:t>Retrieve the “final” HTTP code</a:t>
            </a:r>
          </a:p>
        </p:txBody>
      </p:sp>
      <p:pic>
        <p:nvPicPr>
          <p:cNvPr id="5" name="Picture 2" descr="data:image/png;base64,iVBORw0KGgoAAAANSUhEUgAAANYAAADsCAMAAAA/3KjXAAAAulBMVEX////GPRT02M/AHwDDMADGPBLDLwDENADCKwDBJgD//fz9+PbFOQ/BJQD45+H++vj78u/03dfLOAD57enHPADdjnjswrfENgfjqJruyb/dlYb45d/MWD/RalPHPQzvzcXbkIDWc1bNXkbKUDTWfGnYfWTgn5HHRinntarUblHLTCTYgWvHQiLekXvquq3lraDRYT+8AADLTCPMUy3Scl7PWjnWd13ZgWnfm43PZE7JTC7UcFLQZUfSbVn4U/l+AAAOjklEQVR4nO1da3eqOhMWzA2NqC9q8FK11lpbrfa0tVs93f//b71gL6JAmKAGzlo+n5WVSSaTycwzk0LhiiuuuOKKK6644r+DsqkbWsSyjX+KOvHPpxaxyh1kaAQmLS1iFVocaxRLbLt6xOqOhEaxSLOsR6yCTi3EQpMO6tVC0avrEqu81aeFqFnSJVahaekTa6FNqoJZ0aWF4qGmT6zqmy4tZPf6pCoUhkyTWEVtdtCH2edapBKvVZ1iOTdUi1jkWZ8d9FCaEB1SYdrWKVWh0DZ0aKHoafIHf1DTooVorVUHPaw12EJsaLWDPkx2+RNZjGzdYhXeLu/Gs2ftUhXWl/cLrYF+sero0rZQvOqXqlD+vLQWslkGYhWW5LJGAxM9kbQjmPPLaiF90Xgn2cN5VzyRFWeBTHSfxV9w1TZXX83r5zgDO+jDfFAZJ71p3Sn9/q+TjVglJb8QuYWmisOFJtlIVShMivBRiq1dqBfhthMbmu8ke9gKkZpKx/vDPXy56KeuYG4YL2CjwRu+ta7DrUZlnZlUhSV49tlulOUm9FKNK9qCuWF0obMvnr6uuW3oES6espOqULuHaSFG7tfRWmoC1ZZlZgd9TCnIaOzzAwMOWi7ez1AHvRMZdsKS/f6/Be0u9DcTf/AH5THkROZ8H0AyIWcXJm6GQnlYQvbK7sz6wT1gufhDJneSPeoA08b7wUjLgCb/g75nqoMebpOXiwUXq1AbJ/+DZGoHfUwT/UKxPbRqrcSLFzcy1kFv8htJg0RH18Fq4nIhPQQTKT4STIC4Oz6CWkmR00rGdtDHImGQrBn6y0q+XJzoD+aG0JWn/TkKj7FtSWeCPGYTxDhAeSideyu8WIWq1HxiNtUvRRgLIZl73o/KULVkriR/ytQf/EH9TqKFbBilUM5fic+FxlmfxV+Q3A2Pz6wfSOhFmOZCB31bGD/znejdX44PWvG7zM/iL9Ri3QY8jxviItY5Qfc5sIM7fMQtlxWf83iNWy5rqXHkUsSdQ5zFn6txpzinGQVzw6g9RdtCWYKqtoleLvKob9wJqEbbQi5kB9A0Oj1WyYkd9NGOPF5JR0ZYsiONITdyo4MxpGS+lVvqaZRYZKaVuyVHNYqUjJryEdZWYbkw1U4wkWER9hqwSEq7ueGzK3w5yxROWAvZn6Q/lcIGFA1zpIOFCFIyJ8nzvjw+uzDXSDiGoH2sUBBShd072l3iLgf34gM0DhWK9yEOq3t0diUrrm4c5YUJaJPYR1tSL+EYgsHBxPM5jH3gHkwGb2SXWI2BcxBOImOYRasZweXSS3oHoboO+IWYQa+C60rwX5kl9+MxCFwm2Qf0X87rfrnEKkf+4A8CritX4Ja5+7MLZmZ0Y+8XQneWj/pv9FRjAZoK2sb3vKslPCY/s0E3eTuLdyiPvrWQzlQCfb9hRjS81MhOw/OXX6jKXu98u5P51MHfYjX0oRYRcyo7Eyq2+QjmhvHmayEuqoYvv/wuKwPSOwy7Ag310FHXP/GwlZNgbhhmg3tnljIXtdoh2gvQVOD8rVA2VndXzQchisPzj+dcMDt/tyn8utKQ9ca5CmIcwzHT2LP6op5bFbziiiuuuOKKy6JU65qDulM6MbVeKtdby2XLrJ34naozWCwXbfukk9kxOy99VrEs+jZr2alHVKpPbxtWxUfjcZneWaiZnTe6+wx7mrXThqDKi3fKEMcGxlwQ0pukLJ7vrreMfCW3MEfsqZPStWuNMaO77/jjQTfTVHfK7jsPMoExRb1UV+5FjwSJXFiQuzQp7drQOCj3xVTcpJjnhRFKs1PrWXmCSk0rlHgTFXUWjDmyjnk4mKjX8y95RAYbWzNFja41o6j6uKgUePIw2EbxH6ihuO4LEckOwYrly+V1TOExGSrdJO1Iqbx1x0rr1Y2Wyp9nJbpRK46nz5HKPFfHcYwpqsLRqG1iGaXcUIhD2I1YdiQkb/wLN562xz7g58VSwkFVIV7OJB0Y4BkTKXdUIZAq7fnDOXi5urJSEYVyfFfGN4dPczQ96Qckgfmyh7xpCxsCP1N+k1VKcQycntJMWmQg+sDpSWixA263MpBT4qG1hOUY6t83MLShiLmVlpZAU+K/eYUYoEeY9nSJvNKlApyehM6LmALpMAk1heIVdgS2Ewq7oYSPZUKtJwJWv0Sw1IKIKuWIwiKhMQ75FzacpKYSwcZTpbKHasnH8Weq8j3heT6wE3BZkX4GnO9wUcJqBYq2Ws3hsDnseFhPXNeduHvnIWGre3sdJlbiat3CxFrCxap2KpTS/+1RDITpE/o3YgK7n5hygxpZwBM5PbJ6mcOKivJxZXgxYE4S2g9x4IHjJNSRQsn1g7lULB5we0I1nsFiuoTmqPQFZuCr8l4Q0C0a4pYdIdgN1/k8snZBjVjI9zoDtl0syZ0euoJeleQtIlDg6ma/HikICuzfWl82PRhBs2WmrDwWM3Cx5UBaEmkFXO/28S+DHM/Ss2ya6QZ646rNJFoYV24VhU/JcqFVQHdCAz9oMzOQTTOFl7TKOnEwhe6Ng0rsd/ABizPsowebAlWH8dNDewrX407sLqUjhc+UOrFqyILXm4iWCwctnLrHPORfcEslD12NUx+BlKgRznvMd9BNcHYiTDjnwfEOWPSyc6bWZafeixyPEIok9G4vcruTg8oDO+pSf9i6fhl5q8DsWZEKYa4iDkGqFC/awXkN3wew1TjwdyJ9Yt4ISl5aorAe8mJTORzrzMjRxYKzXgpyTrXJD31DTMVh8NOMjsCww2YE5ogdOmMczVPVLyxHaD8gLNh8mIqjWG39JeTnRok5IZvFgeaUYnp24+KhNXDWW/br1nnDMZopGVD29JNYDFFBiWU9dcy0GRyndd+3LEYIs6z+x+JoctpxLig9CnaU6u7KGwjxvlNhT8NBekJ8ue7ev7y9rW477ZMSbmWn1fnz77/3nYVzPJhabL2qgY4j2qVaffr88Xg7c81avik1tdt4z0jBT8sZ5L0ZeL4K6+B4lt/thErEPz9ohnJxIblyVoQGQPc+ufmzIJO80o5j0BpBeqVxNpOHYJxcVZ04HQPW7RSjnsxla49iGlNkgJIzMRLiW0FFrDy1o8/esvlRZA2V5SrXL1bW5pjuUzj/LwNij9PQeEp2a9zwLnRKLZ9ad7NlKlKtHNVue/I+J6ov0mCK7prLwX5dauais6E7poZKg66y58DTee9jfR7JzI/mejJZP99v7gxE0zxihYU/ntvZ82Qy6cw+Rg8Cfd8wuAGPrrT9TpVcFM/TstHZVJhPerJIKpH2oqGvzzAkAgcevAFj9Tsj+dNn9DSUJhdtd49m0EGaX07NmarbzPlFX3eCF6t9d8RJ6mcBQzWhz9upAI/y500wMTrHSzXNhITZqcAcqFM/Zepnabi+gDXWPUEsYJOu3xw9TVG7cwxp/7TziAUzbLtiqXOJZYMc2tOApI16fuf39yWB08UqxZLLzggYjW/yO5LTxXIVuvFfVqxAy4OTxdLz2CdIrPW+ucqprYbbWMsri2idvLfKAcLAia9bmVstD86CLOEiMJTT+hvaPT3P6ELOrXLw/Rt+ypMa9kbLU4Swhz8OEqwYpW9wWL/RJBVEp/ZH8Q4o9bvPtjapIC6ec+jqpG6S4tzoepLVn/vE4UwPk9hYvU59h+5Gn1QGSY78HufCI7pkA2DKGBnnBp8napR9nFIX/RSby7zTKBWEUR/uB1hUj+23t3rezv3CcTI2Co+hAdGe4nJVl0SnVAb6THQxzIewZyrUSAu1Tgw15ELAAIOxjJhntYu/PdYrFWR41ahXh5Q8jcEqgaB7bkDCM5FNYj1jCA0Gl12mdVsZ/gGU7LzHEPegDxvUZ5oV0E/CAnbINEaDYKmWaU+zAvq8O0CEsBxHR+SA7qj2vVrK6hzgoEhaXEdvz9xsE1xDZ/qm0Qn8BoZFnJz4sgckv9IM3pH2pfIcIFiZb13C/UCSlsrO81z7rvKdpluY/yN9mIfOY1yv2polkUYuAU6hjSUldbAe0DzKi+ouV1kIZSBjCa4ykJNaBAolkm13FEE2vTy4tYJfb2Nfr/gGJpsDw2F37tClkzyR40DiWcFPTX4+lbDf7zmDP0z/SWX4h5XxrhS9TChr233TGi1tn73ibqh2T8mHYP1ZS+0GaEAmn4rRcjreIsBjgWcHZ8V+s66aFkh8gm4HTNFp7IpUwJwi/vCxUE91VGFiaQfmAiGxfe8cc7JhKOVPLE8gxkh/NXZbZtrkfI7E8haIMqtYZI2XP+6g65zCVs+DWL48yDvhH3o3s84i9QodQFqDqEMkSkhjezNeTz2VOx+l8zVDsbCndPSzuRzU7XOTGOGPtJ9ZJEEYWjVbTvkiFRZJb4xeRiaKjF5zeg5uVQwSPPhLQDA0WrcuKFPBf7hGr0ycFI1mO30nPSDk5c9nBqZkfqvotKaD3dd2cHHEb1xNvZprL5puupwZnt3TI5TftUKHKcS02Gh2dT6Jc3Ge5k77NuDgypmQ0JnpDEIxY7zQLJTfZOSim4szOhtkUY3lXnBzCU+ojFq67+msZxeK3jWzezHmz2UcDcHuJlm+KDC4BLVWVIx1N9uSuMdz7y7v1jGfZF6+aPKz7i4sUG+dg1eYZH1f1CHYm3vZWwcUZ6ydEEXDzXhP7bGI6fCrCEzpnZunxxCHZ7gke7epjZuDPRVA7e/Jhxdlq2m+hCr4HKGT5PJuHm/TzE16BLon8Ic5Mm7y2jXBvkkZ1uBEzFr5bZlgz9Lk70Wl0czk5gFG2eWKV2VOyVPn4tGxk2FuFAg/npNkjNO96aAbjrsFZr05YatOTO+H/KHUbVaStxhHRfLZCvVvyjXqzS2Jz+n7STY6v13m8ZBKQH1yY0RJtnsiBfeay9y+5ZgAe+B+9hkjiHPsg3O/qRqjbzO3/Z9+Rq9U67Y7j08Nv1uFxQjtv912WnWnnHtrDkPN7ta7Xfs/ZR2uuOKKK6644oorzon/A2zFFwGcIJ+dAAAAAElFTkSuQmCC">
            <a:extLst>
              <a:ext uri="{FF2B5EF4-FFF2-40B4-BE49-F238E27FC236}">
                <a16:creationId xmlns:a16="http://schemas.microsoft.com/office/drawing/2014/main" id="{D70DA911-82A1-4E7A-8183-A78B3E07E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17" y="5379158"/>
            <a:ext cx="905725" cy="99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69AAA047-A79F-436B-8433-75FAC183D046}"/>
              </a:ext>
            </a:extLst>
          </p:cNvPr>
          <p:cNvSpPr/>
          <p:nvPr/>
        </p:nvSpPr>
        <p:spPr>
          <a:xfrm>
            <a:off x="2444009" y="5437827"/>
            <a:ext cx="7360920" cy="852324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Bahnschrift SemiBold SemiConden" panose="020B0502040204020203" pitchFamily="34" charset="0"/>
              </a:rPr>
              <a:t>Jest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 SemiCondensed" panose="020B0502040204020203" pitchFamily="34" charset="0"/>
              </a:rPr>
              <a:t>JavaScript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144993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FEEEC-0AF4-4997-96E6-E16B5B21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Supported</a:t>
            </a:r>
            <a:r>
              <a:rPr lang="de-DE" dirty="0"/>
              <a:t> Links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2D6D1D1-8DF3-4BCC-911B-1F1DDB636B69}"/>
              </a:ext>
            </a:extLst>
          </p:cNvPr>
          <p:cNvSpPr/>
          <p:nvPr/>
        </p:nvSpPr>
        <p:spPr>
          <a:xfrm>
            <a:off x="838201" y="1825625"/>
            <a:ext cx="1691640" cy="648000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Bahnschrift SemiBold SemiConden" panose="020B0502040204020203" pitchFamily="34" charset="0"/>
              </a:rPr>
              <a:t>&lt;a&gt;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BE75172-C8F1-48B0-BE00-2357FC44BAD1}"/>
              </a:ext>
            </a:extLst>
          </p:cNvPr>
          <p:cNvSpPr/>
          <p:nvPr/>
        </p:nvSpPr>
        <p:spPr>
          <a:xfrm>
            <a:off x="2796540" y="1825625"/>
            <a:ext cx="7360920" cy="658495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http / https link in HTML &lt;a&gt; tag and “</a:t>
            </a:r>
            <a:r>
              <a:rPr lang="en-US" sz="2400" dirty="0" err="1">
                <a:latin typeface="Bahnschrift Light SemiCondensed" panose="020B0502040204020203" pitchFamily="34" charset="0"/>
              </a:rPr>
              <a:t>href</a:t>
            </a:r>
            <a:r>
              <a:rPr lang="en-US" sz="2400" dirty="0">
                <a:latin typeface="Bahnschrift Light SemiCondensed" panose="020B0502040204020203" pitchFamily="34" charset="0"/>
              </a:rPr>
              <a:t>” attribute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3898381-95D6-4ECD-89C1-57F4BF38E12F}"/>
              </a:ext>
            </a:extLst>
          </p:cNvPr>
          <p:cNvSpPr/>
          <p:nvPr/>
        </p:nvSpPr>
        <p:spPr>
          <a:xfrm>
            <a:off x="838199" y="2671542"/>
            <a:ext cx="1691640" cy="648000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Bahnschrift SemiBold SemiConden" panose="020B0502040204020203" pitchFamily="34" charset="0"/>
              </a:rPr>
              <a:t>/relative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4FE95B5-A42E-49A2-B2AF-C2D92CD3CAE7}"/>
              </a:ext>
            </a:extLst>
          </p:cNvPr>
          <p:cNvSpPr/>
          <p:nvPr/>
        </p:nvSpPr>
        <p:spPr>
          <a:xfrm>
            <a:off x="2796538" y="2671542"/>
            <a:ext cx="7360922" cy="648000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Bahnschrift Light SemiCondensed" panose="020B0502040204020203" pitchFamily="34" charset="0"/>
              </a:rPr>
              <a:t>Relative link in HTML &lt;a&gt; tag </a:t>
            </a:r>
            <a:r>
              <a:rPr lang="en-US" sz="2400" dirty="0">
                <a:latin typeface="Bahnschrift Light SemiCondensed" panose="020B0502040204020203" pitchFamily="34" charset="0"/>
              </a:rPr>
              <a:t>and “</a:t>
            </a:r>
            <a:r>
              <a:rPr lang="en-US" sz="2400" dirty="0" err="1">
                <a:latin typeface="Bahnschrift Light SemiCondensed" panose="020B0502040204020203" pitchFamily="34" charset="0"/>
              </a:rPr>
              <a:t>href</a:t>
            </a:r>
            <a:r>
              <a:rPr lang="en-US" sz="2400" dirty="0">
                <a:latin typeface="Bahnschrift Light SemiCondensed" panose="020B0502040204020203" pitchFamily="34" charset="0"/>
              </a:rPr>
              <a:t>” attribute</a:t>
            </a:r>
            <a:endParaRPr lang="de-DE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137DD38-D174-48F8-BA99-68D1D80501D9}"/>
              </a:ext>
            </a:extLst>
          </p:cNvPr>
          <p:cNvSpPr/>
          <p:nvPr/>
        </p:nvSpPr>
        <p:spPr>
          <a:xfrm>
            <a:off x="838199" y="3517459"/>
            <a:ext cx="1691640" cy="648000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Bahnschrift SemiBold SemiConden" panose="020B0502040204020203" pitchFamily="34" charset="0"/>
              </a:rPr>
              <a:t>&lt;</a:t>
            </a:r>
            <a:r>
              <a:rPr lang="de-DE" sz="2400" dirty="0" err="1">
                <a:latin typeface="Bahnschrift SemiBold SemiConden" panose="020B0502040204020203" pitchFamily="34" charset="0"/>
              </a:rPr>
              <a:t>img</a:t>
            </a:r>
            <a:r>
              <a:rPr lang="de-DE" sz="2400" dirty="0">
                <a:latin typeface="Bahnschrift SemiBold SemiConden" panose="020B0502040204020203" pitchFamily="34" charset="0"/>
              </a:rPr>
              <a:t>&gt;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A2159DB-E7DC-4370-AD5F-EB515ACAF455}"/>
              </a:ext>
            </a:extLst>
          </p:cNvPr>
          <p:cNvSpPr/>
          <p:nvPr/>
        </p:nvSpPr>
        <p:spPr>
          <a:xfrm>
            <a:off x="2796538" y="3517459"/>
            <a:ext cx="7360922" cy="648000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Links in HTML &lt;</a:t>
            </a:r>
            <a:r>
              <a:rPr lang="en-US" sz="2400" dirty="0" err="1">
                <a:latin typeface="Bahnschrift Light SemiCondensed" panose="020B0502040204020203" pitchFamily="34" charset="0"/>
              </a:rPr>
              <a:t>img</a:t>
            </a:r>
            <a:r>
              <a:rPr lang="en-US" sz="2400" dirty="0">
                <a:latin typeface="Bahnschrift Light SemiCondensed" panose="020B0502040204020203" pitchFamily="34" charset="0"/>
              </a:rPr>
              <a:t>&gt; tag and “</a:t>
            </a:r>
            <a:r>
              <a:rPr lang="en-US" sz="2400" dirty="0" err="1">
                <a:latin typeface="Bahnschrift Light SemiCondensed" panose="020B0502040204020203" pitchFamily="34" charset="0"/>
              </a:rPr>
              <a:t>src</a:t>
            </a:r>
            <a:r>
              <a:rPr lang="en-US" sz="2400" dirty="0">
                <a:latin typeface="Bahnschrift Light SemiCondensed" panose="020B0502040204020203" pitchFamily="34" charset="0"/>
              </a:rPr>
              <a:t>” attribute 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B7FE163-00B7-43A0-B377-422E4CBBCC82}"/>
              </a:ext>
            </a:extLst>
          </p:cNvPr>
          <p:cNvSpPr/>
          <p:nvPr/>
        </p:nvSpPr>
        <p:spPr>
          <a:xfrm>
            <a:off x="838199" y="4363376"/>
            <a:ext cx="1691640" cy="648000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Bahnschrift SemiBold SemiConden" panose="020B0502040204020203" pitchFamily="34" charset="0"/>
              </a:rPr>
              <a:t>&lt;</a:t>
            </a:r>
            <a:r>
              <a:rPr lang="de-DE" sz="2400" dirty="0" err="1">
                <a:latin typeface="Bahnschrift SemiBold SemiConden" panose="020B0502040204020203" pitchFamily="34" charset="0"/>
              </a:rPr>
              <a:t>video</a:t>
            </a:r>
            <a:r>
              <a:rPr lang="de-DE" sz="2400" dirty="0">
                <a:latin typeface="Bahnschrift SemiBold SemiConden" panose="020B0502040204020203" pitchFamily="34" charset="0"/>
              </a:rPr>
              <a:t>&gt;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61ACD01-DDC5-4CBA-8123-074640606EF3}"/>
              </a:ext>
            </a:extLst>
          </p:cNvPr>
          <p:cNvSpPr/>
          <p:nvPr/>
        </p:nvSpPr>
        <p:spPr>
          <a:xfrm>
            <a:off x="2796538" y="4363376"/>
            <a:ext cx="7360922" cy="648000"/>
          </a:xfrm>
          <a:prstGeom prst="roundRect">
            <a:avLst/>
          </a:prstGeom>
          <a:solidFill>
            <a:srgbClr val="86B9B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Links in HTML &lt;video&gt; tag (tag &lt;source&gt; and attribute “</a:t>
            </a:r>
            <a:r>
              <a:rPr lang="en-US" sz="2400" dirty="0" err="1">
                <a:latin typeface="Bahnschrift Light SemiCondensed" panose="020B0502040204020203" pitchFamily="34" charset="0"/>
              </a:rPr>
              <a:t>src</a:t>
            </a:r>
            <a:r>
              <a:rPr lang="en-US" sz="2400" dirty="0">
                <a:latin typeface="Bahnschrift Light SemiCondensed" panose="020B0502040204020203" pitchFamily="34" charset="0"/>
              </a:rPr>
              <a:t>”)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69E22BC-2F8F-4F44-BB56-E89228497E17}"/>
              </a:ext>
            </a:extLst>
          </p:cNvPr>
          <p:cNvSpPr/>
          <p:nvPr/>
        </p:nvSpPr>
        <p:spPr>
          <a:xfrm>
            <a:off x="838199" y="5209293"/>
            <a:ext cx="1691640" cy="648000"/>
          </a:xfrm>
          <a:prstGeom prst="roundRect">
            <a:avLst/>
          </a:prstGeom>
          <a:solidFill>
            <a:srgbClr val="CEE3E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Bahnschrift SemiBold SemiConden" panose="020B0502040204020203" pitchFamily="34" charset="0"/>
              </a:rPr>
              <a:t>…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BEF163F-B4A1-4484-A620-FBAD4A9AB7C3}"/>
              </a:ext>
            </a:extLst>
          </p:cNvPr>
          <p:cNvSpPr/>
          <p:nvPr/>
        </p:nvSpPr>
        <p:spPr>
          <a:xfrm>
            <a:off x="2796538" y="5209293"/>
            <a:ext cx="7360922" cy="648000"/>
          </a:xfrm>
          <a:prstGeom prst="roundRect">
            <a:avLst/>
          </a:prstGeom>
          <a:solidFill>
            <a:srgbClr val="CEE3E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Extensible</a:t>
            </a:r>
          </a:p>
        </p:txBody>
      </p:sp>
    </p:spTree>
    <p:extLst>
      <p:ext uri="{BB962C8B-B14F-4D97-AF65-F5344CB8AC3E}">
        <p14:creationId xmlns:p14="http://schemas.microsoft.com/office/powerpoint/2010/main" val="27808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F4E11-9145-42F6-8950-FC437D88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</a:t>
            </a:r>
            <a:endParaRPr lang="de-DE" dirty="0"/>
          </a:p>
        </p:txBody>
      </p:sp>
      <p:pic>
        <p:nvPicPr>
          <p:cNvPr id="1026" name="Picture 2" descr="Bild">
            <a:extLst>
              <a:ext uri="{FF2B5EF4-FFF2-40B4-BE49-F238E27FC236}">
                <a16:creationId xmlns:a16="http://schemas.microsoft.com/office/drawing/2014/main" id="{746D8F15-C02B-4508-892B-772843FC5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" t="1808" b="-23943"/>
          <a:stretch/>
        </p:blipFill>
        <p:spPr bwMode="auto">
          <a:xfrm>
            <a:off x="932154" y="2290618"/>
            <a:ext cx="8476811" cy="288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5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Breitbild</PresentationFormat>
  <Paragraphs>109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Bahnschrift Light Condensed</vt:lpstr>
      <vt:lpstr>Bahnschrift Light SemiCondensed</vt:lpstr>
      <vt:lpstr>Bahnschrift SemiBold SemiConden</vt:lpstr>
      <vt:lpstr>Calibri</vt:lpstr>
      <vt:lpstr>Calibri Light</vt:lpstr>
      <vt:lpstr>Office</vt:lpstr>
      <vt:lpstr>Verification of Hyperlinks</vt:lpstr>
      <vt:lpstr>Structure</vt:lpstr>
      <vt:lpstr>Structure</vt:lpstr>
      <vt:lpstr>Link Check</vt:lpstr>
      <vt:lpstr>Link Check</vt:lpstr>
      <vt:lpstr>Link Check</vt:lpstr>
      <vt:lpstr>Tools</vt:lpstr>
      <vt:lpstr>Supported Links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Karas Jana (Student Com21)</dc:creator>
  <cp:lastModifiedBy>Karas Jana (Student Com21)</cp:lastModifiedBy>
  <cp:revision>24</cp:revision>
  <dcterms:created xsi:type="dcterms:W3CDTF">2021-12-03T16:48:48Z</dcterms:created>
  <dcterms:modified xsi:type="dcterms:W3CDTF">2021-12-15T17:59:00Z</dcterms:modified>
</cp:coreProperties>
</file>