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59" r:id="rId4"/>
    <p:sldId id="257" r:id="rId5"/>
    <p:sldId id="260" r:id="rId6"/>
    <p:sldId id="265" r:id="rId7"/>
    <p:sldId id="266" r:id="rId8"/>
    <p:sldId id="264" r:id="rId9"/>
    <p:sldId id="267" r:id="rId10"/>
    <p:sldId id="263" r:id="rId11"/>
    <p:sldId id="268" r:id="rId12"/>
    <p:sldId id="262" r:id="rId13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Knote" initials="A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DF58"/>
    <a:srgbClr val="C5E1FF"/>
    <a:srgbClr val="19FFFF"/>
    <a:srgbClr val="02D2DC"/>
    <a:srgbClr val="05F4AF"/>
    <a:srgbClr val="78DE57"/>
    <a:srgbClr val="05F5AF"/>
    <a:srgbClr val="93A818"/>
    <a:srgbClr val="00EE33"/>
    <a:srgbClr val="249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2" autoAdjust="0"/>
    <p:restoredTop sz="95208" autoAdjust="0"/>
  </p:normalViewPr>
  <p:slideViewPr>
    <p:cSldViewPr>
      <p:cViewPr varScale="1">
        <p:scale>
          <a:sx n="180" d="100"/>
          <a:sy n="180" d="100"/>
        </p:scale>
        <p:origin x="168" y="24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53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1DAC7-AEA8-412A-BECE-E707F6A3A5C7}" type="datetimeFigureOut">
              <a:rPr lang="en-GB" smtClean="0"/>
              <a:t>22/07/2025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18CD8-1E08-4D54-BA91-1F31C42F58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6259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0B99D5-656F-428B-9B19-5EF8CCB6F141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2729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FC7A-015B-DD68-017C-E7CA64CB1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8E584-037F-E6D4-C8EF-B760AF1A0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D6D9-A7A9-33D5-7CE6-748BC9DC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A6DF1-C2D2-B00F-52EB-75209189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C63E-8CDE-93A9-5DCD-CC220DF4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766232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8518-3B54-E991-978B-CD052289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B00DE-9FFC-307E-1FA8-517673CC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2BE7-0733-A2E3-7046-53FDE4F9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D4-8EEB-46E6-BBC0-D9F909F23C67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400B-C751-C867-6C89-03FF64CB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719A2-6475-E413-E367-03F83733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825795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3F656-82DE-22C8-4B90-C5A8DD5B9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60755-8EC4-9A45-90B6-DF8150F19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66078-6BAC-2751-20B1-E77947AF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D4-8EEB-46E6-BBC0-D9F909F23C67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22DD1-34E1-C70D-A22F-A7872A0F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F5A4-F354-FCE0-C213-01F3585B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14593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D2BD0C3-3C49-3C4F-92C5-FC03EA023F50}"/>
              </a:ext>
            </a:extLst>
          </p:cNvPr>
          <p:cNvSpPr txBox="1"/>
          <p:nvPr userDrawn="1"/>
        </p:nvSpPr>
        <p:spPr>
          <a:xfrm>
            <a:off x="467544" y="3817340"/>
            <a:ext cx="4320480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/>
            <a:r>
              <a:rPr lang="en-GB" sz="1600" dirty="0">
                <a:latin typeface="+mj-lt"/>
              </a:rPr>
              <a:t>Moritz Raupp</a:t>
            </a:r>
          </a:p>
          <a:p>
            <a:pPr lvl="0"/>
            <a:endParaRPr lang="en-GB" sz="1600" dirty="0">
              <a:latin typeface="+mj-lt"/>
            </a:endParaRPr>
          </a:p>
          <a:p>
            <a:pPr lvl="0"/>
            <a:r>
              <a:rPr lang="en-GB" sz="1600" dirty="0">
                <a:latin typeface="+mj-lt"/>
              </a:rPr>
              <a:t>25 July 2025</a:t>
            </a:r>
          </a:p>
          <a:p>
            <a:pPr lvl="0"/>
            <a:endParaRPr lang="en-GB" sz="1600" dirty="0">
              <a:latin typeface="+mj-lt"/>
            </a:endParaRPr>
          </a:p>
          <a:p>
            <a:pPr lvl="0"/>
            <a:r>
              <a:rPr lang="de-DE" sz="1600" dirty="0">
                <a:latin typeface="+mj-lt"/>
              </a:rPr>
              <a:t>Bachelor Thesis </a:t>
            </a:r>
            <a:r>
              <a:rPr lang="mr-IN" sz="1600" dirty="0">
                <a:latin typeface="+mj-lt"/>
              </a:rPr>
              <a:t>–</a:t>
            </a:r>
            <a:r>
              <a:rPr lang="en-GB" sz="1600" dirty="0">
                <a:latin typeface="+mj-lt"/>
              </a:rPr>
              <a:t> Summer 2025</a:t>
            </a:r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317752"/>
            <a:ext cx="4692845" cy="442506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7544" y="457234"/>
            <a:ext cx="8128342" cy="769441"/>
          </a:xfrm>
          <a:ln>
            <a:noFill/>
          </a:ln>
        </p:spPr>
        <p:txBody>
          <a:bodyPr wrap="square" anchor="t">
            <a:spAutoFit/>
          </a:bodyPr>
          <a:lstStyle>
            <a:lvl1pPr algn="l">
              <a:defRPr lang="en-GB" sz="4400" noProof="0" dirty="0"/>
            </a:lvl1pPr>
          </a:lstStyle>
          <a:p>
            <a:r>
              <a:rPr lang="de-DE" noProof="0" dirty="0"/>
              <a:t>Project Name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235329"/>
            <a:ext cx="8128342" cy="498802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>
                <a:latin typeface="+mj-lt"/>
              </a:defRPr>
            </a:lvl1pPr>
          </a:lstStyle>
          <a:p>
            <a:pPr marL="342887" marR="0" lvl="0" indent="-342887" algn="l" defTabSz="914364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de-DE" dirty="0" err="1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7421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orm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23528" y="937288"/>
            <a:ext cx="8424936" cy="3900433"/>
          </a:xfrm>
          <a:prstGeom prst="rect">
            <a:avLst/>
          </a:prstGeom>
        </p:spPr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 marL="1371545" indent="0">
              <a:buNone/>
              <a:defRPr sz="2000" baseline="0"/>
            </a:lvl4pPr>
            <a:lvl5pPr>
              <a:defRPr sz="2000"/>
            </a:lvl5pPr>
          </a:lstStyle>
          <a:p>
            <a:pPr lvl="0"/>
            <a:r>
              <a:rPr lang="en-GB" noProof="0" dirty="0"/>
              <a:t>Default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  <a:r>
              <a:rPr lang="de-DE" noProof="0" dirty="0"/>
              <a:t>	</a:t>
            </a:r>
            <a:endParaRPr lang="en-GB" noProof="0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046704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363C-5117-0B8E-2173-300365306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C7E1-0EE0-86C9-8FCE-36EB4023E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DF4C1-6792-D693-FCAA-309FAEC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6C114-CF0F-CD08-02A2-CA936D68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DF7E-44F7-EEAC-DF05-7D5872BD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396969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4DCA-A657-646A-50FD-A31CD24D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9E15-5481-2154-EA28-0CE78ACF6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86046-064C-4FC3-273D-E7422F63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2AD4-8EEB-46E6-BBC0-D9F909F23C67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F40F-A0A7-54A3-821C-41F737E3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14D02-2DBE-3A89-74F4-B6828E0E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882602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92F1-AEC6-EA3F-0F7C-BED77C3C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0B36-F838-9DAB-C3C6-4DCCB49D4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309B-2589-0795-7B0E-F55807F09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336B2-4DDD-7973-9E4B-FB4E9C57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4DF7C-C2BE-A5C7-7735-E9A0A0AFD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C3DF7-7F25-58F3-BD12-CDCC1C61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91336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CAA5-6DBE-626D-A046-118AE6FD7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8B5B-3087-CD9A-DEA7-D09F3E715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C023B-66D3-233F-2C91-380ED7FF2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6A79E-4D8B-3EB0-98E4-CD0603D52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60574-95AF-0E12-0AA5-79D3DB8B2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0DDB3-B509-A52B-B2D7-D5D7B561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17C1B-D2E7-87C1-6C1A-2F7F0D2E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E7F04-DDD6-468D-445C-AA23912E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0341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33B9-5F2E-D98F-8723-9323E6D1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E5D7E-7164-BB09-ECA4-D4E559D1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25.07.2025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1E3E7-30A4-2374-BC97-C2BA0EFD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B1ED5C-90AE-0325-76F9-234C3FC7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96519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C929F-A15C-F264-7F70-D8C794849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B4DB9A-D74A-5715-ABE9-26B2A7B70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CCA23-9C11-AE24-5260-357F6E92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91741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BD45-B9E9-081F-29F8-0B0405B6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AC9D-CA4F-6F15-6834-A9CA9E31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9DCA6-AE34-7450-3E1D-7239D2B5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2ECE-EE69-B545-C249-EBB42090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25959-5614-426E-1F33-97355FDF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E3DD-6993-ADFC-B4BC-8550162C2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8790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001-494E-0DBD-B4A9-1E7FF12F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4239-0B53-7A3E-A5E4-77468F45F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31404-A905-DDC1-58E0-530E758F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83B21-B930-33CF-96D9-9205C3B0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6BCD3-1831-692D-D42E-415F6A3E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8E3C-443F-5B70-F0AE-23BC0705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420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B2665-F1EA-0C30-19F2-9F5F222CA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C966B-BF84-8A6B-A15B-2FC10104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26EA-7D1A-EC4A-0183-4289802B9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25.07.2025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9F846-50F3-3FA3-1B4B-9FBC2F383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08DF-7761-F819-CEA2-9FB99461B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2908597-4346-5B99-C4A3-806EE2F34CB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4585692"/>
            <a:ext cx="1017330" cy="9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50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mb.uq.edu.au/research/facilities/microscopy/training-manuals/microscopy-online-resources/image-analysis/imaris-bitplane" TargetMode="External"/><Relationship Id="rId7" Type="http://schemas.openxmlformats.org/officeDocument/2006/relationships/hyperlink" Target="https://www.researchgate.net/figure/Stanford-Bunny-54-Examples-for-the-meshes-of-Table-5-Here-we-show-S-2-left-and-S-6_fig1_265741784" TargetMode="External"/><Relationship Id="rId2" Type="http://schemas.openxmlformats.org/officeDocument/2006/relationships/hyperlink" Target="https://unity.com/legal/branding-trademark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itware.com/main/wp-content/uploads/2018/12/turtle.png" TargetMode="External"/><Relationship Id="rId5" Type="http://schemas.openxmlformats.org/officeDocument/2006/relationships/hyperlink" Target="https://www.biozentrum.uni-wuerzburg.de/bioinfo/computing/virtual-platelet/" TargetMode="External"/><Relationship Id="rId4" Type="http://schemas.openxmlformats.org/officeDocument/2006/relationships/hyperlink" Target="https://www.blender.org/about/log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451A-D49F-3549-A10A-895040DC0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544" y="457234"/>
            <a:ext cx="8128342" cy="705642"/>
          </a:xfrm>
        </p:spPr>
        <p:txBody>
          <a:bodyPr/>
          <a:lstStyle/>
          <a:p>
            <a:r>
              <a:rPr lang="en-US" dirty="0"/>
              <a:t>Scan To Mesh (STM)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9895-F7CA-194F-8EF1-A508D8C446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235328"/>
            <a:ext cx="8128342" cy="1694179"/>
          </a:xfrm>
        </p:spPr>
        <p:txBody>
          <a:bodyPr>
            <a:normAutofit/>
          </a:bodyPr>
          <a:lstStyle/>
          <a:p>
            <a:r>
              <a:rPr lang="en-US" dirty="0"/>
              <a:t>Development of a C# Library for </a:t>
            </a:r>
          </a:p>
          <a:p>
            <a:r>
              <a:rPr lang="en-US" dirty="0"/>
              <a:t>Processing Microscopic 3D Scan Data </a:t>
            </a:r>
          </a:p>
          <a:p>
            <a:r>
              <a:rPr lang="en-US" dirty="0"/>
              <a:t>Demonstrated in the Unity Game Engine</a:t>
            </a:r>
          </a:p>
        </p:txBody>
      </p:sp>
    </p:spTree>
    <p:extLst>
      <p:ext uri="{BB962C8B-B14F-4D97-AF65-F5344CB8AC3E}">
        <p14:creationId xmlns:p14="http://schemas.microsoft.com/office/powerpoint/2010/main" val="112865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43E4-72DC-F4EE-A701-98A6B477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 – Architecture	(Unity)	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FB3BD-C1AA-EBB7-A511-97C1F37F15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2" y="1521354"/>
            <a:ext cx="5514252" cy="37774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18B16-AA48-43F0-F1B3-86C32B1E8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6136" y="1521354"/>
            <a:ext cx="3240360" cy="3626115"/>
          </a:xfrm>
        </p:spPr>
        <p:txBody>
          <a:bodyPr/>
          <a:lstStyle/>
          <a:p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DLLs</a:t>
            </a:r>
          </a:p>
          <a:p>
            <a:r>
              <a:rPr lang="de-DE" dirty="0" err="1"/>
              <a:t>Automatic</a:t>
            </a:r>
            <a:r>
              <a:rPr lang="de-DE" dirty="0"/>
              <a:t> Management </a:t>
            </a:r>
            <a:r>
              <a:rPr lang="de-DE" dirty="0" err="1"/>
              <a:t>of</a:t>
            </a:r>
            <a:r>
              <a:rPr lang="de-DE" dirty="0"/>
              <a:t> Python </a:t>
            </a:r>
            <a:r>
              <a:rPr lang="de-DE" dirty="0" err="1"/>
              <a:t>Runtime</a:t>
            </a:r>
            <a:endParaRPr lang="de-DE" dirty="0"/>
          </a:p>
          <a:p>
            <a:r>
              <a:rPr lang="de-DE" dirty="0" err="1"/>
              <a:t>Redirection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C# </a:t>
            </a:r>
            <a:r>
              <a:rPr lang="de-DE" dirty="0" err="1"/>
              <a:t>Console.Write</a:t>
            </a:r>
            <a:r>
              <a:rPr lang="de-DE" dirty="0"/>
              <a:t>() Output</a:t>
            </a:r>
          </a:p>
          <a:p>
            <a:r>
              <a:rPr lang="de-DE" dirty="0"/>
              <a:t>Custom GUI Editor </a:t>
            </a:r>
            <a:r>
              <a:rPr lang="de-DE" dirty="0" err="1"/>
              <a:t>Window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STM-Pipeline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65110-F00C-2E08-64A0-DFB1E100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E2615-2FA9-E492-904A-025D8027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B89C0-05BA-5FD0-F3D7-F7EBDB24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9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DC67E-EEB1-1396-1CD7-3010D3F1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8FF00-FFDE-0531-1C26-3B61C1F6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B313-3E8C-DC03-B36F-BFBF3528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820E5-A778-41BA-33FE-849240E2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1E8ED-0B06-8967-89C7-52EE938B27EE}"/>
              </a:ext>
            </a:extLst>
          </p:cNvPr>
          <p:cNvSpPr txBox="1"/>
          <p:nvPr/>
        </p:nvSpPr>
        <p:spPr>
          <a:xfrm>
            <a:off x="6115050" y="709676"/>
            <a:ext cx="320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↑</a:t>
            </a:r>
            <a:r>
              <a:rPr lang="de-DE" dirty="0"/>
              <a:t> </a:t>
            </a:r>
            <a:r>
              <a:rPr lang="de-DE" sz="1400" dirty="0" err="1"/>
              <a:t>Accessing</a:t>
            </a:r>
            <a:r>
              <a:rPr lang="de-DE" sz="1400" dirty="0"/>
              <a:t> STM in Unity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48809A-EE95-30C5-047C-DEDA0BBA77CB}"/>
              </a:ext>
            </a:extLst>
          </p:cNvPr>
          <p:cNvSpPr txBox="1"/>
          <p:nvPr/>
        </p:nvSpPr>
        <p:spPr>
          <a:xfrm>
            <a:off x="5796136" y="1410490"/>
            <a:ext cx="2848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← </a:t>
            </a:r>
          </a:p>
          <a:p>
            <a:r>
              <a:rPr lang="de-DE" sz="1400" dirty="0"/>
              <a:t>GUI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STM-Pipeline in Unity</a:t>
            </a:r>
            <a:br>
              <a:rPr lang="de-DE" sz="1400" dirty="0"/>
            </a:br>
            <a:endParaRPr lang="de-DE" sz="14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1D1D11-7AB7-45EB-21E0-65A75128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8" y="113771"/>
            <a:ext cx="5594272" cy="548746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648A8C-B6CD-C451-271F-E216E166B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63010"/>
            <a:ext cx="3203848" cy="5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2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91A4-3521-1C6F-6ED4-CAE257E2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-223104"/>
            <a:ext cx="7886700" cy="1104636"/>
          </a:xfrm>
        </p:spPr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135D-13FD-8579-4F17-935EC53E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5252"/>
            <a:ext cx="8640960" cy="4522217"/>
          </a:xfrm>
        </p:spPr>
        <p:txBody>
          <a:bodyPr>
            <a:normAutofit/>
          </a:bodyPr>
          <a:lstStyle/>
          <a:p>
            <a:r>
              <a:rPr lang="de-DE" sz="1200" dirty="0"/>
              <a:t>Logos:</a:t>
            </a:r>
          </a:p>
          <a:p>
            <a:pPr lvl="1"/>
            <a:r>
              <a:rPr lang="de-DE" sz="1200" dirty="0"/>
              <a:t>Unity: </a:t>
            </a:r>
            <a:r>
              <a:rPr lang="de-DE" sz="1200" dirty="0">
                <a:hlinkClick r:id="rId2"/>
              </a:rPr>
              <a:t>https://unity.com/legal/branding-trademarks</a:t>
            </a:r>
            <a:endParaRPr lang="de-DE" sz="1200" dirty="0"/>
          </a:p>
          <a:p>
            <a:pPr lvl="1"/>
            <a:r>
              <a:rPr lang="de-DE" sz="1200" dirty="0"/>
              <a:t>Imaris: </a:t>
            </a:r>
            <a:r>
              <a:rPr lang="de-DE" sz="1200" dirty="0">
                <a:hlinkClick r:id="rId3"/>
              </a:rPr>
              <a:t>https://imb.uq.edu.au/research/facilities/microscopy/training-manuals/microscopy-online-resources/image-analysis/imaris-bitplane</a:t>
            </a:r>
            <a:endParaRPr lang="de-DE" sz="1200" dirty="0"/>
          </a:p>
          <a:p>
            <a:pPr lvl="1"/>
            <a:r>
              <a:rPr lang="de-DE" sz="1200" dirty="0"/>
              <a:t>Blender: </a:t>
            </a:r>
            <a:r>
              <a:rPr lang="de-DE" sz="1200" dirty="0">
                <a:hlinkClick r:id="rId4"/>
              </a:rPr>
              <a:t>https://www.blender.org/about/logo/</a:t>
            </a:r>
            <a:endParaRPr lang="de-DE" sz="1200" dirty="0"/>
          </a:p>
          <a:p>
            <a:r>
              <a:rPr lang="de-DE" sz="1200" dirty="0"/>
              <a:t>Images:</a:t>
            </a:r>
          </a:p>
          <a:p>
            <a:pPr lvl="1"/>
            <a:r>
              <a:rPr lang="de-DE" sz="1200" dirty="0"/>
              <a:t>Virtual </a:t>
            </a:r>
            <a:r>
              <a:rPr lang="de-DE" sz="1200" dirty="0" err="1"/>
              <a:t>Platelet</a:t>
            </a:r>
            <a:r>
              <a:rPr lang="de-DE" sz="1200" dirty="0"/>
              <a:t> Simulation: </a:t>
            </a:r>
            <a:r>
              <a:rPr lang="de-DE" sz="1200" dirty="0">
                <a:hlinkClick r:id="rId5"/>
              </a:rPr>
              <a:t>https://www.biozentrum.uni-wuerzburg.de/bioinfo/computing/virtual-platelet/</a:t>
            </a:r>
            <a:endParaRPr lang="de-DE" sz="1200" dirty="0"/>
          </a:p>
          <a:p>
            <a:pPr lvl="1"/>
            <a:r>
              <a:rPr lang="de-DE" sz="1200" dirty="0"/>
              <a:t>Image Stack: </a:t>
            </a:r>
            <a:r>
              <a:rPr lang="de-DE" sz="1200" dirty="0">
                <a:hlinkClick r:id="rId6"/>
              </a:rPr>
              <a:t>https://www.kitware.com/main/wp-content/uploads/2018/12/turtle.png</a:t>
            </a:r>
            <a:endParaRPr lang="de-DE" sz="1200" dirty="0"/>
          </a:p>
          <a:p>
            <a:pPr lvl="1"/>
            <a:r>
              <a:rPr lang="de-DE" sz="1200" dirty="0"/>
              <a:t>Stanford Bunny Mesh: </a:t>
            </a:r>
            <a:r>
              <a:rPr lang="de-DE" sz="1200" dirty="0">
                <a:hlinkClick r:id="rId7"/>
              </a:rPr>
              <a:t>https://www.researchgate.net/figure/Stanford-Bunny-54-Examples-for-the-meshes-of-Table-5-Here-we-show-S-2-left-and-S-6_fig1_265741784</a:t>
            </a:r>
            <a:endParaRPr lang="de-DE" sz="1200" dirty="0"/>
          </a:p>
          <a:p>
            <a:pPr lvl="1"/>
            <a:endParaRPr lang="de-DE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5C80-14D9-3DBC-4F14-594D2558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E8272-5093-B436-9093-2296FC9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D7EFE-7E73-D6D8-4937-5B4E053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42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0A93-30D9-7B51-44DE-429DF159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73EC-603C-5AB2-C4BC-20577FBBD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4951462" cy="3626115"/>
          </a:xfrm>
        </p:spPr>
        <p:txBody>
          <a:bodyPr/>
          <a:lstStyle/>
          <a:p>
            <a:r>
              <a:rPr lang="de-DE" dirty="0"/>
              <a:t>Pipeline </a:t>
            </a:r>
            <a:r>
              <a:rPr lang="de-DE" dirty="0" err="1"/>
              <a:t>for</a:t>
            </a:r>
            <a:r>
              <a:rPr lang="de-DE" dirty="0"/>
              <a:t> 3D-TIFF-Image Processing</a:t>
            </a:r>
            <a:br>
              <a:rPr lang="de-DE" dirty="0"/>
            </a:br>
            <a:r>
              <a:rPr lang="de-DE" dirty="0"/>
              <a:t>(Import, Processing, Mesh Generation, </a:t>
            </a:r>
            <a:r>
              <a:rPr lang="de-DE" dirty="0" err="1"/>
              <a:t>Visualiztion</a:t>
            </a:r>
            <a:r>
              <a:rPr lang="de-DE" dirty="0"/>
              <a:t>, </a:t>
            </a:r>
            <a:r>
              <a:rPr lang="de-DE" dirty="0" err="1"/>
              <a:t>Metadata</a:t>
            </a:r>
            <a:r>
              <a:rPr lang="de-DE" dirty="0"/>
              <a:t> Manipulation, Export)</a:t>
            </a:r>
          </a:p>
          <a:p>
            <a:r>
              <a:rPr lang="de-DE" dirty="0"/>
              <a:t>Python &lt; C# &lt; Unity</a:t>
            </a:r>
          </a:p>
          <a:p>
            <a:r>
              <a:rPr lang="de-DE" dirty="0"/>
              <a:t>Open-Source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C68D-C9D7-CC48-FEA9-6574DDFD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DCA4C-5C92-041F-81E8-B30F97D88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1F730-BE96-22C0-B126-D8714DA9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pic>
        <p:nvPicPr>
          <p:cNvPr id="14" name="Content Placeholder 13" descr="A low poly bunny&#10;&#10;AI-generated content may be incorrect.">
            <a:extLst>
              <a:ext uri="{FF2B5EF4-FFF2-40B4-BE49-F238E27FC236}">
                <a16:creationId xmlns:a16="http://schemas.microsoft.com/office/drawing/2014/main" id="{A70189C2-01A9-ACA9-3D2A-55AC3DC35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886" y="2944085"/>
            <a:ext cx="964277" cy="9226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40FE6D-34CC-9D00-A199-B74AF37F47DC}"/>
              </a:ext>
            </a:extLst>
          </p:cNvPr>
          <p:cNvGrpSpPr/>
          <p:nvPr/>
        </p:nvGrpSpPr>
        <p:grpSpPr>
          <a:xfrm>
            <a:off x="5788620" y="707113"/>
            <a:ext cx="3158778" cy="3314338"/>
            <a:chOff x="5788620" y="707113"/>
            <a:chExt cx="3158778" cy="331433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4AE0D5-8F97-62FD-CED4-DB9FBC3BCBD6}"/>
                </a:ext>
              </a:extLst>
            </p:cNvPr>
            <p:cNvGrpSpPr/>
            <p:nvPr/>
          </p:nvGrpSpPr>
          <p:grpSpPr>
            <a:xfrm>
              <a:off x="8083302" y="1273339"/>
              <a:ext cx="864096" cy="986485"/>
              <a:chOff x="3491880" y="985291"/>
              <a:chExt cx="864096" cy="986485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74625E0B-0FBC-2DC2-446D-DEDCA81A05CE}"/>
                  </a:ext>
                </a:extLst>
              </p:cNvPr>
              <p:cNvSpPr/>
              <p:nvPr/>
            </p:nvSpPr>
            <p:spPr>
              <a:xfrm flipH="1" flipV="1">
                <a:off x="3491880" y="985291"/>
                <a:ext cx="748930" cy="986485"/>
              </a:xfrm>
              <a:prstGeom prst="foldedCorner">
                <a:avLst>
                  <a:gd name="adj" fmla="val 40183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C21E728-B4F0-B529-49B1-5B6753E3594F}"/>
                  </a:ext>
                </a:extLst>
              </p:cNvPr>
              <p:cNvSpPr/>
              <p:nvPr/>
            </p:nvSpPr>
            <p:spPr>
              <a:xfrm>
                <a:off x="3607046" y="1523552"/>
                <a:ext cx="748930" cy="290674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000" dirty="0" err="1"/>
                  <a:t>metadata</a:t>
                </a:r>
                <a:endParaRPr lang="de-DE" sz="1000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072B9C5-3790-5C01-9C64-74D82FD42FFB}"/>
                </a:ext>
              </a:extLst>
            </p:cNvPr>
            <p:cNvGrpSpPr/>
            <p:nvPr/>
          </p:nvGrpSpPr>
          <p:grpSpPr>
            <a:xfrm>
              <a:off x="5788620" y="707113"/>
              <a:ext cx="2123804" cy="3314338"/>
              <a:chOff x="5788620" y="707113"/>
              <a:chExt cx="2123804" cy="331433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3E0DA7C-1BB0-F29E-E78D-6EB7F23198AB}"/>
                  </a:ext>
                </a:extLst>
              </p:cNvPr>
              <p:cNvGrpSpPr/>
              <p:nvPr/>
            </p:nvGrpSpPr>
            <p:grpSpPr>
              <a:xfrm>
                <a:off x="5788620" y="707113"/>
                <a:ext cx="1950784" cy="3314338"/>
                <a:chOff x="5788620" y="707113"/>
                <a:chExt cx="1950784" cy="3314338"/>
              </a:xfrm>
            </p:grpSpPr>
            <p:sp>
              <p:nvSpPr>
                <p:cNvPr id="15" name="Arrow: Down 14">
                  <a:extLst>
                    <a:ext uri="{FF2B5EF4-FFF2-40B4-BE49-F238E27FC236}">
                      <a16:creationId xmlns:a16="http://schemas.microsoft.com/office/drawing/2014/main" id="{BF4E9625-A74A-9B1C-752D-AD1C55132D4D}"/>
                    </a:ext>
                  </a:extLst>
                </p:cNvPr>
                <p:cNvSpPr/>
                <p:nvPr/>
              </p:nvSpPr>
              <p:spPr>
                <a:xfrm rot="18839178">
                  <a:off x="7451372" y="2656053"/>
                  <a:ext cx="288032" cy="288032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CC797D5-EF10-9FD4-4F5F-9107C1795288}"/>
                    </a:ext>
                  </a:extLst>
                </p:cNvPr>
                <p:cNvGrpSpPr/>
                <p:nvPr/>
              </p:nvGrpSpPr>
              <p:grpSpPr>
                <a:xfrm>
                  <a:off x="5788620" y="707113"/>
                  <a:ext cx="1731817" cy="3314338"/>
                  <a:chOff x="5788620" y="707113"/>
                  <a:chExt cx="1731817" cy="3314338"/>
                </a:xfrm>
              </p:grpSpPr>
              <p:sp>
                <p:nvSpPr>
                  <p:cNvPr id="11" name="Rectangle: Folded Corner 10">
                    <a:extLst>
                      <a:ext uri="{FF2B5EF4-FFF2-40B4-BE49-F238E27FC236}">
                        <a16:creationId xmlns:a16="http://schemas.microsoft.com/office/drawing/2014/main" id="{649F5186-3FCD-8F2C-08DD-8A047CBAE1B2}"/>
                      </a:ext>
                    </a:extLst>
                  </p:cNvPr>
                  <p:cNvSpPr/>
                  <p:nvPr/>
                </p:nvSpPr>
                <p:spPr>
                  <a:xfrm rot="2050625">
                    <a:off x="6874323" y="1907868"/>
                    <a:ext cx="646114" cy="465479"/>
                  </a:xfrm>
                  <a:prstGeom prst="foldedCorner">
                    <a:avLst>
                      <a:gd name="adj" fmla="val 24169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dirty="0">
                        <a:solidFill>
                          <a:schemeClr val="tx1"/>
                        </a:solidFill>
                      </a:rPr>
                      <a:t>STM</a:t>
                    </a:r>
                  </a:p>
                </p:txBody>
              </p: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0D7BB6A4-AE4F-B16A-2C32-8C29622A7B66}"/>
                      </a:ext>
                    </a:extLst>
                  </p:cNvPr>
                  <p:cNvGrpSpPr/>
                  <p:nvPr/>
                </p:nvGrpSpPr>
                <p:grpSpPr>
                  <a:xfrm>
                    <a:off x="5788620" y="707113"/>
                    <a:ext cx="1416277" cy="3314338"/>
                    <a:chOff x="5788620" y="707113"/>
                    <a:chExt cx="1416277" cy="3314338"/>
                  </a:xfrm>
                </p:grpSpPr>
                <p:pic>
                  <p:nvPicPr>
                    <p:cNvPr id="8" name="Picture 7" descr="A pink and purple image of a frog&#10;&#10;AI-generated content may be incorrect.">
                      <a:extLst>
                        <a:ext uri="{FF2B5EF4-FFF2-40B4-BE49-F238E27FC236}">
                          <a16:creationId xmlns:a16="http://schemas.microsoft.com/office/drawing/2014/main" id="{A4660CDB-5D7D-0A88-7AA1-A1E79E2446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96137" y="707113"/>
                      <a:ext cx="1408760" cy="90188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" name="Arrow: Down 8">
                      <a:extLst>
                        <a:ext uri="{FF2B5EF4-FFF2-40B4-BE49-F238E27FC236}">
                          <a16:creationId xmlns:a16="http://schemas.microsoft.com/office/drawing/2014/main" id="{8707983D-9A1D-516D-0AF8-D3DA3BBD37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6500" y="1683746"/>
                      <a:ext cx="288032" cy="288032"/>
                    </a:xfrm>
                    <a:prstGeom prst="down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pic>
                  <p:nvPicPr>
                    <p:cNvPr id="12" name="Picture 11" descr="A black and white logo&#10;&#10;AI-generated content may be incorrect.">
                      <a:extLst>
                        <a:ext uri="{FF2B5EF4-FFF2-40B4-BE49-F238E27FC236}">
                          <a16:creationId xmlns:a16="http://schemas.microsoft.com/office/drawing/2014/main" id="{2C99AEF1-35F4-FC76-0F06-7B0952721C9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96136" y="2040594"/>
                      <a:ext cx="1408761" cy="47628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pink and purple image of a frog&#10;&#10;AI-generated content may be incorrect.">
                      <a:extLst>
                        <a:ext uri="{FF2B5EF4-FFF2-40B4-BE49-F238E27FC236}">
                          <a16:creationId xmlns:a16="http://schemas.microsoft.com/office/drawing/2014/main" id="{550D0227-67BF-1FB6-17AC-C2ADD13D33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88620" y="3119563"/>
                      <a:ext cx="1408760" cy="90188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7" name="Arrow: Down 16">
                      <a:extLst>
                        <a:ext uri="{FF2B5EF4-FFF2-40B4-BE49-F238E27FC236}">
                          <a16:creationId xmlns:a16="http://schemas.microsoft.com/office/drawing/2014/main" id="{8E594729-78CC-0021-2215-3CE229BAB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56500" y="2800069"/>
                      <a:ext cx="288032" cy="288032"/>
                    </a:xfrm>
                    <a:prstGeom prst="downArrow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</p:grpSp>
            </p:grpSp>
          </p:grpSp>
          <p:sp>
            <p:nvSpPr>
              <p:cNvPr id="21" name="Arrow: Down 20">
                <a:extLst>
                  <a:ext uri="{FF2B5EF4-FFF2-40B4-BE49-F238E27FC236}">
                    <a16:creationId xmlns:a16="http://schemas.microsoft.com/office/drawing/2014/main" id="{C18C8DA5-4E5E-C637-19A9-B71EAB5E22F6}"/>
                  </a:ext>
                </a:extLst>
              </p:cNvPr>
              <p:cNvSpPr/>
              <p:nvPr/>
            </p:nvSpPr>
            <p:spPr>
              <a:xfrm rot="14932651">
                <a:off x="7624392" y="1690596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37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0B58B-A9B7-2879-E63E-E7A5E7E75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3D00-8620-F3DF-35D1-D504EDD1A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Platelet</a:t>
            </a:r>
            <a:r>
              <a:rPr lang="de-DE" dirty="0"/>
              <a:t> Project</a:t>
            </a:r>
          </a:p>
        </p:txBody>
      </p:sp>
      <p:pic>
        <p:nvPicPr>
          <p:cNvPr id="16" name="Content Placeholder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196274D-3C50-4FA0-76EA-CC87B42E7E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2284753"/>
            <a:ext cx="3886200" cy="209958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593C-1866-9DE2-7349-F426D79C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25.07.2025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4B265-4243-680A-F08D-742D0359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6B48-5080-C888-8ADC-FE4EE196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6599C-4A2E-18FA-5E9A-78CE192878BF}"/>
              </a:ext>
            </a:extLst>
          </p:cNvPr>
          <p:cNvSpPr txBox="1"/>
          <p:nvPr/>
        </p:nvSpPr>
        <p:spPr>
          <a:xfrm>
            <a:off x="4572000" y="4378570"/>
            <a:ext cx="36637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Blood </a:t>
            </a:r>
            <a:r>
              <a:rPr lang="de-DE" sz="800" dirty="0" err="1"/>
              <a:t>platelet</a:t>
            </a:r>
            <a:r>
              <a:rPr lang="de-DE" sz="800" dirty="0"/>
              <a:t> </a:t>
            </a:r>
            <a:r>
              <a:rPr lang="de-DE" sz="800" dirty="0" err="1"/>
              <a:t>simulation</a:t>
            </a:r>
            <a:r>
              <a:rPr lang="de-DE" sz="800" dirty="0"/>
              <a:t> in 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93464-9FFE-3795-C631-8926B84EFC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Virtual Environment in Unity</a:t>
            </a:r>
          </a:p>
          <a:p>
            <a:r>
              <a:rPr lang="de-DE" dirty="0"/>
              <a:t>Simulation </a:t>
            </a:r>
            <a:r>
              <a:rPr lang="de-DE" dirty="0" err="1"/>
              <a:t>of</a:t>
            </a:r>
            <a:r>
              <a:rPr lang="de-DE" dirty="0"/>
              <a:t> …</a:t>
            </a:r>
          </a:p>
          <a:p>
            <a:pPr lvl="1"/>
            <a:r>
              <a:rPr lang="de-DE" dirty="0"/>
              <a:t>Blood Vessels</a:t>
            </a:r>
          </a:p>
          <a:p>
            <a:pPr lvl="1"/>
            <a:r>
              <a:rPr lang="de-DE" dirty="0" err="1"/>
              <a:t>Cellular</a:t>
            </a:r>
            <a:r>
              <a:rPr lang="de-DE" dirty="0"/>
              <a:t> Interactions</a:t>
            </a:r>
          </a:p>
          <a:p>
            <a:pPr lvl="1"/>
            <a:r>
              <a:rPr lang="de-DE" dirty="0" err="1"/>
              <a:t>Bone</a:t>
            </a:r>
            <a:r>
              <a:rPr lang="de-DE" dirty="0"/>
              <a:t> Marrow Environment</a:t>
            </a:r>
          </a:p>
          <a:p>
            <a:pPr lvl="1"/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Signaling</a:t>
            </a:r>
            <a:r>
              <a:rPr lang="de-DE" dirty="0"/>
              <a:t> Network</a:t>
            </a:r>
          </a:p>
          <a:p>
            <a:endParaRPr lang="de-DE" dirty="0"/>
          </a:p>
          <a:p>
            <a:r>
              <a:rPr lang="de-DE" dirty="0"/>
              <a:t>Focus on Blood </a:t>
            </a:r>
            <a:r>
              <a:rPr lang="de-DE" dirty="0" err="1"/>
              <a:t>Platelets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73032914-1ADA-15FE-9781-CBEC3547A4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265" y="1658072"/>
            <a:ext cx="1645085" cy="5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CBDD-CA8C-E401-5F41-85569098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Virtual </a:t>
            </a:r>
            <a:r>
              <a:rPr lang="de-DE" dirty="0" err="1"/>
              <a:t>Platelet</a:t>
            </a:r>
            <a:r>
              <a:rPr lang="de-DE" dirty="0"/>
              <a:t> Project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DD173C-E48E-15C5-357C-B152D2DABED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85" y="1520825"/>
            <a:ext cx="3536129" cy="36274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35423-1BC4-71BD-E137-E01DE532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25.07.2025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D957-595F-0E02-6D67-B32A533CC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8ED7-6325-D8BF-1A3D-6B04EC9E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F4D4D-7551-708B-157F-1F6B4B1F4909}"/>
              </a:ext>
            </a:extLst>
          </p:cNvPr>
          <p:cNvSpPr txBox="1"/>
          <p:nvPr/>
        </p:nvSpPr>
        <p:spPr>
          <a:xfrm>
            <a:off x="755576" y="5094766"/>
            <a:ext cx="34014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https://www.uni-wuerzburg.de/rvz/forschungsgruppen/heinze-lab/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6372E-9779-0480-EAE5-1F88327D89C2}"/>
              </a:ext>
            </a:extLst>
          </p:cNvPr>
          <p:cNvGrpSpPr/>
          <p:nvPr/>
        </p:nvGrpSpPr>
        <p:grpSpPr>
          <a:xfrm>
            <a:off x="5076056" y="697260"/>
            <a:ext cx="3194354" cy="4145972"/>
            <a:chOff x="590680" y="559150"/>
            <a:chExt cx="3194354" cy="414597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1119E77-8B44-74A5-9212-A4B5E8BF8124}"/>
                </a:ext>
              </a:extLst>
            </p:cNvPr>
            <p:cNvGrpSpPr/>
            <p:nvPr/>
          </p:nvGrpSpPr>
          <p:grpSpPr>
            <a:xfrm>
              <a:off x="952969" y="769268"/>
              <a:ext cx="1408761" cy="3640143"/>
              <a:chOff x="1448798" y="492907"/>
              <a:chExt cx="1408761" cy="3640143"/>
            </a:xfrm>
          </p:grpSpPr>
          <p:pic>
            <p:nvPicPr>
              <p:cNvPr id="25" name="Picture 24" descr="A pink and purple image of a frog&#10;&#10;AI-generated content may be incorrect.">
                <a:extLst>
                  <a:ext uri="{FF2B5EF4-FFF2-40B4-BE49-F238E27FC236}">
                    <a16:creationId xmlns:a16="http://schemas.microsoft.com/office/drawing/2014/main" id="{CF48DE2F-32B2-3C85-80CD-FA965B135B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9" y="492907"/>
                <a:ext cx="1408760" cy="901888"/>
              </a:xfrm>
              <a:prstGeom prst="rect">
                <a:avLst/>
              </a:prstGeom>
            </p:spPr>
          </p:pic>
          <p:pic>
            <p:nvPicPr>
              <p:cNvPr id="26" name="Picture 25" descr="A colorful explosion of small objects&#10;&#10;AI-generated content may be incorrect.">
                <a:extLst>
                  <a:ext uri="{FF2B5EF4-FFF2-40B4-BE49-F238E27FC236}">
                    <a16:creationId xmlns:a16="http://schemas.microsoft.com/office/drawing/2014/main" id="{447522DD-56F4-203C-5C52-E3889150FA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9" y="1689293"/>
                <a:ext cx="1408760" cy="762116"/>
              </a:xfrm>
              <a:prstGeom prst="rect">
                <a:avLst/>
              </a:prstGeom>
            </p:spPr>
          </p:pic>
          <p:pic>
            <p:nvPicPr>
              <p:cNvPr id="27" name="Picture 26" descr="A blue and black logo&#10;&#10;AI-generated content may be incorrect.">
                <a:extLst>
                  <a:ext uri="{FF2B5EF4-FFF2-40B4-BE49-F238E27FC236}">
                    <a16:creationId xmlns:a16="http://schemas.microsoft.com/office/drawing/2014/main" id="{1651F902-9B60-C7B1-FB6D-739D3343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8" y="2838294"/>
                <a:ext cx="1408761" cy="378145"/>
              </a:xfrm>
              <a:prstGeom prst="rect">
                <a:avLst/>
              </a:prstGeom>
            </p:spPr>
          </p:pic>
          <p:pic>
            <p:nvPicPr>
              <p:cNvPr id="28" name="Picture 27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7B462344-0800-83D3-A452-C55227BF2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8" y="3656766"/>
                <a:ext cx="1408761" cy="476284"/>
              </a:xfrm>
              <a:prstGeom prst="rect">
                <a:avLst/>
              </a:prstGeom>
            </p:spPr>
          </p:pic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57247FEB-34ED-9C78-EE47-F500024DBA4F}"/>
                  </a:ext>
                </a:extLst>
              </p:cNvPr>
              <p:cNvSpPr/>
              <p:nvPr/>
            </p:nvSpPr>
            <p:spPr>
              <a:xfrm>
                <a:off x="2009162" y="1417652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" name="Arrow: Down 29">
                <a:extLst>
                  <a:ext uri="{FF2B5EF4-FFF2-40B4-BE49-F238E27FC236}">
                    <a16:creationId xmlns:a16="http://schemas.microsoft.com/office/drawing/2014/main" id="{C3F75BB9-2B2F-E65E-8C9D-94CD0E8004C5}"/>
                  </a:ext>
                </a:extLst>
              </p:cNvPr>
              <p:cNvSpPr/>
              <p:nvPr/>
            </p:nvSpPr>
            <p:spPr>
              <a:xfrm>
                <a:off x="2009162" y="2508473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1" name="Arrow: Down 30">
                <a:extLst>
                  <a:ext uri="{FF2B5EF4-FFF2-40B4-BE49-F238E27FC236}">
                    <a16:creationId xmlns:a16="http://schemas.microsoft.com/office/drawing/2014/main" id="{1EF7694A-88A3-899B-AFE2-A67793EEF9EC}"/>
                  </a:ext>
                </a:extLst>
              </p:cNvPr>
              <p:cNvSpPr/>
              <p:nvPr/>
            </p:nvSpPr>
            <p:spPr>
              <a:xfrm>
                <a:off x="2009162" y="3327286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5FFD04-F59B-3C38-3D99-D1225DB3C55B}"/>
                </a:ext>
              </a:extLst>
            </p:cNvPr>
            <p:cNvSpPr txBox="1"/>
            <p:nvPr/>
          </p:nvSpPr>
          <p:spPr>
            <a:xfrm>
              <a:off x="937269" y="55915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Raw TIFF Files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B315288-1639-9B71-1D14-07EB609CABD8}"/>
                </a:ext>
              </a:extLst>
            </p:cNvPr>
            <p:cNvSpPr txBox="1"/>
            <p:nvPr/>
          </p:nvSpPr>
          <p:spPr>
            <a:xfrm>
              <a:off x="2195736" y="2131296"/>
              <a:ext cx="1512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Segmentation</a:t>
              </a:r>
            </a:p>
            <a:p>
              <a:pPr algn="ctr"/>
              <a:r>
                <a:rPr lang="de-DE" sz="1400" dirty="0"/>
                <a:t>Mesh Generation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6DAE06-476A-B2F7-EEC7-2341B126D7B7}"/>
                </a:ext>
              </a:extLst>
            </p:cNvPr>
            <p:cNvSpPr txBox="1"/>
            <p:nvPr/>
          </p:nvSpPr>
          <p:spPr>
            <a:xfrm>
              <a:off x="2272866" y="3201593"/>
              <a:ext cx="15121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Mesh </a:t>
              </a:r>
              <a:r>
                <a:rPr lang="de-DE" sz="1400" dirty="0" err="1"/>
                <a:t>Correction</a:t>
              </a:r>
              <a:endParaRPr lang="de-DE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EA7190-A0DA-3F93-C3FD-152A34FAD131}"/>
                </a:ext>
              </a:extLst>
            </p:cNvPr>
            <p:cNvSpPr txBox="1"/>
            <p:nvPr/>
          </p:nvSpPr>
          <p:spPr>
            <a:xfrm>
              <a:off x="590680" y="4397345"/>
              <a:ext cx="2133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Virtual </a:t>
              </a:r>
              <a:r>
                <a:rPr lang="de-DE" sz="1400" dirty="0" err="1"/>
                <a:t>Platelet</a:t>
              </a:r>
              <a:r>
                <a:rPr lang="de-DE" sz="1400" dirty="0"/>
                <a:t>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83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4780-F4E3-5B7E-CEBC-BEB4C5986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Scan To Mesh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100E6-9790-F321-B801-5DAEBAD3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D69F8-F31F-D329-AE74-6497625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0F9A354-9FFB-AD36-9B01-F48D0FF5A218}"/>
              </a:ext>
            </a:extLst>
          </p:cNvPr>
          <p:cNvGrpSpPr/>
          <p:nvPr/>
        </p:nvGrpSpPr>
        <p:grpSpPr>
          <a:xfrm>
            <a:off x="1619381" y="1279947"/>
            <a:ext cx="2133338" cy="4145972"/>
            <a:chOff x="590680" y="559150"/>
            <a:chExt cx="2133338" cy="414597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43FAEEF-7449-EA1F-B949-7D491B72BB85}"/>
                </a:ext>
              </a:extLst>
            </p:cNvPr>
            <p:cNvGrpSpPr/>
            <p:nvPr/>
          </p:nvGrpSpPr>
          <p:grpSpPr>
            <a:xfrm>
              <a:off x="952969" y="769268"/>
              <a:ext cx="1408761" cy="3640143"/>
              <a:chOff x="1448798" y="492907"/>
              <a:chExt cx="1408761" cy="3640143"/>
            </a:xfrm>
          </p:grpSpPr>
          <p:pic>
            <p:nvPicPr>
              <p:cNvPr id="12" name="Picture 11" descr="A pink and purple image of a frog&#10;&#10;AI-generated content may be incorrect.">
                <a:extLst>
                  <a:ext uri="{FF2B5EF4-FFF2-40B4-BE49-F238E27FC236}">
                    <a16:creationId xmlns:a16="http://schemas.microsoft.com/office/drawing/2014/main" id="{4ED84138-2572-F085-4238-96A26C69E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9" y="492907"/>
                <a:ext cx="1408760" cy="901888"/>
              </a:xfrm>
              <a:prstGeom prst="rect">
                <a:avLst/>
              </a:prstGeom>
            </p:spPr>
          </p:pic>
          <p:pic>
            <p:nvPicPr>
              <p:cNvPr id="13" name="Picture 12" descr="A colorful explosion of small objects&#10;&#10;AI-generated content may be incorrect.">
                <a:extLst>
                  <a:ext uri="{FF2B5EF4-FFF2-40B4-BE49-F238E27FC236}">
                    <a16:creationId xmlns:a16="http://schemas.microsoft.com/office/drawing/2014/main" id="{29F4BB2C-107D-BFF1-AD83-0FED6BDC2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9" y="1689293"/>
                <a:ext cx="1408760" cy="762116"/>
              </a:xfrm>
              <a:prstGeom prst="rect">
                <a:avLst/>
              </a:prstGeom>
            </p:spPr>
          </p:pic>
          <p:pic>
            <p:nvPicPr>
              <p:cNvPr id="14" name="Picture 13" descr="A blue and black logo&#10;&#10;AI-generated content may be incorrect.">
                <a:extLst>
                  <a:ext uri="{FF2B5EF4-FFF2-40B4-BE49-F238E27FC236}">
                    <a16:creationId xmlns:a16="http://schemas.microsoft.com/office/drawing/2014/main" id="{67C2C851-B710-DE47-FEF2-5EF7B9596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8" y="2838294"/>
                <a:ext cx="1408761" cy="378145"/>
              </a:xfrm>
              <a:prstGeom prst="rect">
                <a:avLst/>
              </a:prstGeom>
            </p:spPr>
          </p:pic>
          <p:pic>
            <p:nvPicPr>
              <p:cNvPr id="15" name="Picture 14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5F44256D-C487-B5C7-C8C6-A4D251038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8798" y="3656766"/>
                <a:ext cx="1408761" cy="476284"/>
              </a:xfrm>
              <a:prstGeom prst="rect">
                <a:avLst/>
              </a:prstGeom>
            </p:spPr>
          </p:pic>
          <p:sp>
            <p:nvSpPr>
              <p:cNvPr id="16" name="Arrow: Down 15">
                <a:extLst>
                  <a:ext uri="{FF2B5EF4-FFF2-40B4-BE49-F238E27FC236}">
                    <a16:creationId xmlns:a16="http://schemas.microsoft.com/office/drawing/2014/main" id="{E3E13D34-CD25-75D8-687C-50F7F3C2D190}"/>
                  </a:ext>
                </a:extLst>
              </p:cNvPr>
              <p:cNvSpPr/>
              <p:nvPr/>
            </p:nvSpPr>
            <p:spPr>
              <a:xfrm>
                <a:off x="2009162" y="1417652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7" name="Arrow: Down 16">
                <a:extLst>
                  <a:ext uri="{FF2B5EF4-FFF2-40B4-BE49-F238E27FC236}">
                    <a16:creationId xmlns:a16="http://schemas.microsoft.com/office/drawing/2014/main" id="{6D6C6D06-81F1-CF27-E783-7A17A08D7E2E}"/>
                  </a:ext>
                </a:extLst>
              </p:cNvPr>
              <p:cNvSpPr/>
              <p:nvPr/>
            </p:nvSpPr>
            <p:spPr>
              <a:xfrm>
                <a:off x="2009162" y="2508473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8" name="Arrow: Down 17">
                <a:extLst>
                  <a:ext uri="{FF2B5EF4-FFF2-40B4-BE49-F238E27FC236}">
                    <a16:creationId xmlns:a16="http://schemas.microsoft.com/office/drawing/2014/main" id="{B23DC7D8-C31F-E6FF-E756-73C9E6FF3061}"/>
                  </a:ext>
                </a:extLst>
              </p:cNvPr>
              <p:cNvSpPr/>
              <p:nvPr/>
            </p:nvSpPr>
            <p:spPr>
              <a:xfrm>
                <a:off x="2009162" y="3327286"/>
                <a:ext cx="288032" cy="288032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312127-A1C2-4F09-FEA5-A90C023440DD}"/>
                </a:ext>
              </a:extLst>
            </p:cNvPr>
            <p:cNvSpPr txBox="1"/>
            <p:nvPr/>
          </p:nvSpPr>
          <p:spPr>
            <a:xfrm>
              <a:off x="937269" y="559150"/>
              <a:ext cx="1440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Raw TIFF Files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44C52B-C649-14F4-B530-BC38E298D2A6}"/>
                </a:ext>
              </a:extLst>
            </p:cNvPr>
            <p:cNvSpPr txBox="1"/>
            <p:nvPr/>
          </p:nvSpPr>
          <p:spPr>
            <a:xfrm>
              <a:off x="590680" y="4397345"/>
              <a:ext cx="21333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/>
                <a:t>Virtual </a:t>
              </a:r>
              <a:r>
                <a:rPr lang="de-DE" sz="1400" dirty="0" err="1"/>
                <a:t>Platelet</a:t>
              </a:r>
              <a:r>
                <a:rPr lang="de-DE" sz="1400" dirty="0"/>
                <a:t> Project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E0324E5-04CB-ACAB-92BD-781348568385}"/>
              </a:ext>
            </a:extLst>
          </p:cNvPr>
          <p:cNvGrpSpPr/>
          <p:nvPr/>
        </p:nvGrpSpPr>
        <p:grpSpPr>
          <a:xfrm>
            <a:off x="4912646" y="1303122"/>
            <a:ext cx="2133338" cy="4145972"/>
            <a:chOff x="4912646" y="1303122"/>
            <a:chExt cx="2133338" cy="4145972"/>
          </a:xfrm>
        </p:grpSpPr>
        <p:sp>
          <p:nvSpPr>
            <p:cNvPr id="32" name="Rectangle: Folded Corner 31">
              <a:extLst>
                <a:ext uri="{FF2B5EF4-FFF2-40B4-BE49-F238E27FC236}">
                  <a16:creationId xmlns:a16="http://schemas.microsoft.com/office/drawing/2014/main" id="{E656988F-8369-2AEA-D7B6-BAD2941DEE6C}"/>
                </a:ext>
              </a:extLst>
            </p:cNvPr>
            <p:cNvSpPr/>
            <p:nvPr/>
          </p:nvSpPr>
          <p:spPr>
            <a:xfrm rot="2050625">
              <a:off x="6353122" y="4544373"/>
              <a:ext cx="646114" cy="465479"/>
            </a:xfrm>
            <a:prstGeom prst="foldedCorner">
              <a:avLst>
                <a:gd name="adj" fmla="val 2416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STM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6D963F5-8D82-4917-AD7E-1052F598FBB5}"/>
                </a:ext>
              </a:extLst>
            </p:cNvPr>
            <p:cNvGrpSpPr/>
            <p:nvPr/>
          </p:nvGrpSpPr>
          <p:grpSpPr>
            <a:xfrm>
              <a:off x="4912646" y="1303122"/>
              <a:ext cx="2133338" cy="4145972"/>
              <a:chOff x="590680" y="559150"/>
              <a:chExt cx="2133338" cy="414597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E817E33-D969-7881-C217-3C22CCBA7B68}"/>
                  </a:ext>
                </a:extLst>
              </p:cNvPr>
              <p:cNvGrpSpPr/>
              <p:nvPr/>
            </p:nvGrpSpPr>
            <p:grpSpPr>
              <a:xfrm>
                <a:off x="952969" y="769268"/>
                <a:ext cx="1408761" cy="3640143"/>
                <a:chOff x="1448798" y="492907"/>
                <a:chExt cx="1408761" cy="3640143"/>
              </a:xfrm>
            </p:grpSpPr>
            <p:pic>
              <p:nvPicPr>
                <p:cNvPr id="23" name="Picture 22" descr="A pink and purple image of a frog&#10;&#10;AI-generated content may be incorrect.">
                  <a:extLst>
                    <a:ext uri="{FF2B5EF4-FFF2-40B4-BE49-F238E27FC236}">
                      <a16:creationId xmlns:a16="http://schemas.microsoft.com/office/drawing/2014/main" id="{01863C1A-594F-0781-D8C2-08A5F52CEB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8799" y="492907"/>
                  <a:ext cx="1408760" cy="901888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black and white logo&#10;&#10;AI-generated content may be incorrect.">
                  <a:extLst>
                    <a:ext uri="{FF2B5EF4-FFF2-40B4-BE49-F238E27FC236}">
                      <a16:creationId xmlns:a16="http://schemas.microsoft.com/office/drawing/2014/main" id="{9846748F-5DFD-9874-016E-AFBAB2E7F0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48798" y="3656766"/>
                  <a:ext cx="1408761" cy="476284"/>
                </a:xfrm>
                <a:prstGeom prst="rect">
                  <a:avLst/>
                </a:prstGeom>
              </p:spPr>
            </p:pic>
            <p:sp>
              <p:nvSpPr>
                <p:cNvPr id="29" name="Arrow: Down 28">
                  <a:extLst>
                    <a:ext uri="{FF2B5EF4-FFF2-40B4-BE49-F238E27FC236}">
                      <a16:creationId xmlns:a16="http://schemas.microsoft.com/office/drawing/2014/main" id="{DE5678B6-EF9A-20BE-7902-F2C84B3E3546}"/>
                    </a:ext>
                  </a:extLst>
                </p:cNvPr>
                <p:cNvSpPr/>
                <p:nvPr/>
              </p:nvSpPr>
              <p:spPr>
                <a:xfrm>
                  <a:off x="2009162" y="1394477"/>
                  <a:ext cx="288032" cy="2220841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0A7E2F-7471-F30E-19CA-C977DB8F126F}"/>
                  </a:ext>
                </a:extLst>
              </p:cNvPr>
              <p:cNvSpPr txBox="1"/>
              <p:nvPr/>
            </p:nvSpPr>
            <p:spPr>
              <a:xfrm>
                <a:off x="937269" y="559150"/>
                <a:ext cx="14401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Raw TIFF Files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E297D8-1B16-BEBA-CF9F-4AFBBB11F045}"/>
                  </a:ext>
                </a:extLst>
              </p:cNvPr>
              <p:cNvSpPr txBox="1"/>
              <p:nvPr/>
            </p:nvSpPr>
            <p:spPr>
              <a:xfrm>
                <a:off x="590680" y="4397345"/>
                <a:ext cx="21333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/>
                  <a:t>Virtual </a:t>
                </a:r>
                <a:r>
                  <a:rPr lang="de-DE" sz="1400" dirty="0" err="1"/>
                  <a:t>Platelet</a:t>
                </a:r>
                <a:r>
                  <a:rPr lang="de-DE" sz="1400" dirty="0"/>
                  <a:t> Project</a:t>
                </a:r>
              </a:p>
            </p:txBody>
          </p:sp>
        </p:grpSp>
      </p:grp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2C030E79-3FF3-3A29-63E6-299FEBC7506F}"/>
              </a:ext>
            </a:extLst>
          </p:cNvPr>
          <p:cNvSpPr/>
          <p:nvPr/>
        </p:nvSpPr>
        <p:spPr>
          <a:xfrm>
            <a:off x="1345332" y="-94828"/>
            <a:ext cx="2681436" cy="6770644"/>
          </a:xfrm>
          <a:prstGeom prst="mathMultiply">
            <a:avLst>
              <a:gd name="adj1" fmla="val 12276"/>
            </a:avLst>
          </a:prstGeom>
          <a:solidFill>
            <a:srgbClr val="C0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56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4C42B-6B9B-976B-F87D-7DAD5748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D5386B4-D6F8-9EC7-DDBA-19077151B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2" y="1506594"/>
            <a:ext cx="4516490" cy="3790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6BF0C-346E-1FFC-9DA1-C8BA190E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 – Architecture (Python)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7DE13-5E5F-FBC1-E473-BCD76464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19872" y="1521354"/>
            <a:ext cx="5380586" cy="3626115"/>
          </a:xfrm>
        </p:spPr>
        <p:txBody>
          <a:bodyPr/>
          <a:lstStyle/>
          <a:p>
            <a:r>
              <a:rPr lang="de-DE" dirty="0" err="1"/>
              <a:t>Standalone</a:t>
            </a:r>
            <a:r>
              <a:rPr lang="de-DE" dirty="0"/>
              <a:t> Python Environment</a:t>
            </a:r>
          </a:p>
          <a:p>
            <a:r>
              <a:rPr lang="de-DE" dirty="0"/>
              <a:t>All </a:t>
            </a:r>
            <a:r>
              <a:rPr lang="de-DE" dirty="0" err="1"/>
              <a:t>Required</a:t>
            </a:r>
            <a:r>
              <a:rPr lang="de-DE" dirty="0"/>
              <a:t> Libraries (</a:t>
            </a:r>
            <a:r>
              <a:rPr lang="de-DE" b="1" dirty="0"/>
              <a:t>Insight Toolkit (ITK)</a:t>
            </a:r>
            <a:r>
              <a:rPr lang="de-DE" dirty="0"/>
              <a:t>, </a:t>
            </a:r>
            <a:r>
              <a:rPr lang="de-DE" b="1" dirty="0" err="1"/>
              <a:t>Visualization</a:t>
            </a:r>
            <a:r>
              <a:rPr lang="de-DE" b="1" dirty="0"/>
              <a:t> Toolkit (VTK)</a:t>
            </a:r>
            <a:r>
              <a:rPr lang="de-DE" dirty="0"/>
              <a:t>, …)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Pipeline </a:t>
            </a:r>
            <a:r>
              <a:rPr lang="de-DE" dirty="0" err="1"/>
              <a:t>Steps</a:t>
            </a:r>
            <a:r>
              <a:rPr lang="de-DE" dirty="0"/>
              <a:t> in Python</a:t>
            </a:r>
          </a:p>
          <a:p>
            <a:r>
              <a:rPr lang="de-DE" dirty="0"/>
              <a:t>Custom Image Processing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10447-3BEF-7EB0-6C42-58483B22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5DFD-5E36-ED19-B5DD-E6981C02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EA80-CD4B-BF37-A772-133B9D3A8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29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41858-4349-7466-05C1-D15A4BAB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1BC40-A3F1-762A-4AE2-CF1CB0DE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90806-5114-E4A2-BB1B-C34ADB13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94FE8-E70E-0ED8-CA16-023B2B87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A701EE5-6E86-A743-FB0F-8D56EFB0D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0193"/>
            <a:ext cx="3528392" cy="5514614"/>
          </a:xfrm>
          <a:prstGeom prst="rect">
            <a:avLst/>
          </a:prstGeom>
        </p:spPr>
      </p:pic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991B526-5177-C113-0697-C3637971A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7" y="100193"/>
            <a:ext cx="4681436" cy="44134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8A1C46C-7692-8264-5F73-7A89319A3AFD}"/>
              </a:ext>
            </a:extLst>
          </p:cNvPr>
          <p:cNvSpPr txBox="1"/>
          <p:nvPr/>
        </p:nvSpPr>
        <p:spPr>
          <a:xfrm>
            <a:off x="4355976" y="4441676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↑</a:t>
            </a:r>
            <a:r>
              <a:rPr lang="de-DE" dirty="0"/>
              <a:t> </a:t>
            </a:r>
            <a:r>
              <a:rPr lang="de-DE" sz="1400" dirty="0"/>
              <a:t>Template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custom</a:t>
            </a:r>
            <a:r>
              <a:rPr lang="de-DE" sz="1400" dirty="0"/>
              <a:t> Image </a:t>
            </a:r>
            <a:r>
              <a:rPr lang="de-DE" sz="1400" dirty="0" err="1"/>
              <a:t>Processor</a:t>
            </a:r>
            <a:endParaRPr lang="de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436AE-E480-37BD-0125-C6E0D1A15C2D}"/>
              </a:ext>
            </a:extLst>
          </p:cNvPr>
          <p:cNvSpPr txBox="1"/>
          <p:nvPr/>
        </p:nvSpPr>
        <p:spPr>
          <a:xfrm>
            <a:off x="3918034" y="4927627"/>
            <a:ext cx="403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← Python Code </a:t>
            </a:r>
            <a:r>
              <a:rPr lang="de-DE" sz="1400" dirty="0" err="1"/>
              <a:t>Example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using</a:t>
            </a:r>
            <a:r>
              <a:rPr lang="de-DE" sz="1400" dirty="0"/>
              <a:t> STM</a:t>
            </a:r>
          </a:p>
        </p:txBody>
      </p:sp>
    </p:spTree>
    <p:extLst>
      <p:ext uri="{BB962C8B-B14F-4D97-AF65-F5344CB8AC3E}">
        <p14:creationId xmlns:p14="http://schemas.microsoft.com/office/powerpoint/2010/main" val="370274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F0161-7D02-284F-6F30-1ED0C4E4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F8BD66-71C2-B943-0400-20FDD9D68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42" y="1524968"/>
            <a:ext cx="4516490" cy="3771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52FD8B-D3A3-89A1-6BFE-9ACB797A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STM – Architecture	(C#)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06376-C926-0282-5303-F6FD49851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52" y="1521354"/>
            <a:ext cx="4876530" cy="3626115"/>
          </a:xfrm>
        </p:spPr>
        <p:txBody>
          <a:bodyPr/>
          <a:lstStyle/>
          <a:p>
            <a:r>
              <a:rPr lang="de-DE" b="1" dirty="0" err="1"/>
              <a:t>Python.Net</a:t>
            </a:r>
            <a:r>
              <a:rPr lang="de-DE" b="1" dirty="0"/>
              <a:t> </a:t>
            </a:r>
            <a:r>
              <a:rPr lang="de-DE" dirty="0" err="1"/>
              <a:t>for</a:t>
            </a:r>
            <a:r>
              <a:rPr lang="de-DE" dirty="0"/>
              <a:t> Python  Code </a:t>
            </a:r>
            <a:r>
              <a:rPr lang="de-DE" dirty="0" err="1"/>
              <a:t>Execution</a:t>
            </a:r>
            <a:endParaRPr lang="de-DE" dirty="0"/>
          </a:p>
          <a:p>
            <a:r>
              <a:rPr lang="de-DE" dirty="0"/>
              <a:t>C# Classes  Manage and Execute Python Code</a:t>
            </a:r>
          </a:p>
          <a:p>
            <a:r>
              <a:rPr lang="de-DE" dirty="0"/>
              <a:t>Dynamic </a:t>
            </a:r>
            <a:r>
              <a:rPr lang="de-DE" dirty="0" err="1"/>
              <a:t>Loading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Image </a:t>
            </a:r>
            <a:r>
              <a:rPr lang="de-DE" dirty="0" err="1"/>
              <a:t>Processors</a:t>
            </a:r>
            <a:endParaRPr lang="de-DE" dirty="0"/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C# Library (DLL)</a:t>
            </a:r>
          </a:p>
          <a:p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E4B7B-B53D-340C-5017-BDF7AFEF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4480-3097-BBA0-86CC-598C5890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96A4-58AD-4025-A976-07D539C5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77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6396-FBCC-66FB-13EC-428416D4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A1D20-7660-ED2A-3B16-28A94578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25.07.2025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1114-75C5-CE9D-A0B7-F3ADEDA6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E53BF-0D8F-51AE-4C57-6C790ABE9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D1952-A6FC-4ACE-AEE4-EFAF5C32DAC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43EE1-7218-52C0-6BAE-907703B8071C}"/>
              </a:ext>
            </a:extLst>
          </p:cNvPr>
          <p:cNvSpPr txBox="1"/>
          <p:nvPr/>
        </p:nvSpPr>
        <p:spPr>
          <a:xfrm>
            <a:off x="324268" y="2269230"/>
            <a:ext cx="3744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↑</a:t>
            </a:r>
            <a:r>
              <a:rPr lang="de-DE" dirty="0"/>
              <a:t> </a:t>
            </a:r>
            <a:r>
              <a:rPr lang="de-DE" sz="1400" dirty="0" err="1"/>
              <a:t>Example</a:t>
            </a:r>
            <a:r>
              <a:rPr lang="de-DE" sz="1400" dirty="0"/>
              <a:t> </a:t>
            </a:r>
            <a:r>
              <a:rPr lang="de-DE" sz="1400" dirty="0" err="1"/>
              <a:t>Usage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STM-Pipeline in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638994-82A5-3B80-80FD-B392667E6EF8}"/>
              </a:ext>
            </a:extLst>
          </p:cNvPr>
          <p:cNvSpPr txBox="1"/>
          <p:nvPr/>
        </p:nvSpPr>
        <p:spPr>
          <a:xfrm>
            <a:off x="324268" y="3388071"/>
            <a:ext cx="403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↓ Python Engine Management Wrapper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AE9CDD7-8A78-8391-A36C-BB23D1836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290" y="266995"/>
            <a:ext cx="3816424" cy="3320532"/>
          </a:xfrm>
          <a:prstGeom prst="rect">
            <a:avLst/>
          </a:prstGeom>
        </p:spPr>
      </p:pic>
      <p:pic>
        <p:nvPicPr>
          <p:cNvPr id="8" name="Picture 7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90F7D59-1947-7D67-CD6B-FA48B49C2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3677944"/>
            <a:ext cx="5616624" cy="1557460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891A6B-8544-6D6C-1DD3-28F5BAE61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6" y="266995"/>
            <a:ext cx="4641946" cy="20599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E6F443-7198-72E7-5703-5B8C790A49A8}"/>
              </a:ext>
            </a:extLst>
          </p:cNvPr>
          <p:cNvSpPr txBox="1"/>
          <p:nvPr/>
        </p:nvSpPr>
        <p:spPr>
          <a:xfrm>
            <a:off x="5970783" y="3648405"/>
            <a:ext cx="2848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↑ </a:t>
            </a:r>
            <a:r>
              <a:rPr lang="de-DE" sz="1400" dirty="0" err="1"/>
              <a:t>Executing</a:t>
            </a:r>
            <a:r>
              <a:rPr lang="de-DE" sz="1400" dirty="0"/>
              <a:t> Python Code and Managing Python Objects </a:t>
            </a:r>
          </a:p>
          <a:p>
            <a:r>
              <a:rPr lang="de-DE" sz="1400" dirty="0"/>
              <a:t>in C# </a:t>
            </a:r>
            <a:r>
              <a:rPr lang="de-DE" sz="1400" dirty="0" err="1"/>
              <a:t>using</a:t>
            </a:r>
            <a:r>
              <a:rPr lang="de-DE" sz="1400" dirty="0"/>
              <a:t> Python.net</a:t>
            </a:r>
          </a:p>
        </p:txBody>
      </p:sp>
    </p:spTree>
    <p:extLst>
      <p:ext uri="{BB962C8B-B14F-4D97-AF65-F5344CB8AC3E}">
        <p14:creationId xmlns:p14="http://schemas.microsoft.com/office/powerpoint/2010/main" val="404214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752DAEE-8596-40C4-82AD-D8847D12998E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423</Words>
  <Application>Microsoft Office PowerPoint</Application>
  <PresentationFormat>On-screen Show (16:10)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Scan To Mesh (STM)</vt:lpstr>
      <vt:lpstr>Overview</vt:lpstr>
      <vt:lpstr>Virtual Platelet Project</vt:lpstr>
      <vt:lpstr>Virtual Platelet Project</vt:lpstr>
      <vt:lpstr>Scan To Mesh</vt:lpstr>
      <vt:lpstr>STM – Architecture (Python)</vt:lpstr>
      <vt:lpstr>PowerPoint Presentation</vt:lpstr>
      <vt:lpstr>STM – Architecture (C#) </vt:lpstr>
      <vt:lpstr>PowerPoint Presentation</vt:lpstr>
      <vt:lpstr>STM – Architecture (Unity) 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Andreas Knote</dc:creator>
  <cp:lastModifiedBy>Moritz Raupp</cp:lastModifiedBy>
  <cp:revision>57</cp:revision>
  <dcterms:created xsi:type="dcterms:W3CDTF">2017-09-22T08:43:47Z</dcterms:created>
  <dcterms:modified xsi:type="dcterms:W3CDTF">2025-07-22T21:54:31Z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