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E"/>
          </a:solidFill>
        </a:fill>
      </a:tcStyle>
    </a:wholeTbl>
    <a:band2H>
      <a:tcTxStyle b="def" i="def"/>
      <a:tcStyle>
        <a:tcBdr/>
        <a:fill>
          <a:solidFill>
            <a:srgbClr val="E6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FF5"/>
          </a:solidFill>
        </a:fill>
      </a:tcStyle>
    </a:wholeTbl>
    <a:band2H>
      <a:tcTxStyle b="def" i="def"/>
      <a:tcStyle>
        <a:tcBdr/>
        <a:fill>
          <a:solidFill>
            <a:srgbClr val="F0F7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Bildplatzhalter 4"/>
          <p:cNvSpPr/>
          <p:nvPr>
            <p:ph type="pic" sz="half" idx="21"/>
          </p:nvPr>
        </p:nvSpPr>
        <p:spPr>
          <a:xfrm>
            <a:off x="4643437" y="1989138"/>
            <a:ext cx="4500186" cy="32400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6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eltext"/>
          <p:cNvSpPr txBox="1"/>
          <p:nvPr>
            <p:ph type="title"/>
          </p:nvPr>
        </p:nvSpPr>
        <p:spPr>
          <a:xfrm>
            <a:off x="323850" y="2492896"/>
            <a:ext cx="5256213" cy="237648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8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6"/>
          <p:cNvSpPr/>
          <p:nvPr>
            <p:ph type="pic" sz="quarter" idx="21"/>
          </p:nvPr>
        </p:nvSpPr>
        <p:spPr>
          <a:xfrm>
            <a:off x="32352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Bildplatzhalter 6"/>
          <p:cNvSpPr/>
          <p:nvPr>
            <p:ph type="pic" sz="quarter" idx="22"/>
          </p:nvPr>
        </p:nvSpPr>
        <p:spPr>
          <a:xfrm>
            <a:off x="464343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" name="Textplatzhalter 10"/>
          <p:cNvSpPr/>
          <p:nvPr>
            <p:ph type="body" sz="quarter" idx="23"/>
          </p:nvPr>
        </p:nvSpPr>
        <p:spPr>
          <a:xfrm>
            <a:off x="4643759" y="4869160"/>
            <a:ext cx="4176715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28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eltext"/>
          <p:cNvSpPr txBox="1"/>
          <p:nvPr>
            <p:ph type="title"/>
          </p:nvPr>
        </p:nvSpPr>
        <p:spPr>
          <a:xfrm>
            <a:off x="323850" y="2349500"/>
            <a:ext cx="6335713" cy="259239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52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0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Titeltext"/>
          <p:cNvSpPr txBox="1"/>
          <p:nvPr>
            <p:ph type="title"/>
          </p:nvPr>
        </p:nvSpPr>
        <p:spPr>
          <a:xfrm>
            <a:off x="323850" y="1916114"/>
            <a:ext cx="5256213" cy="12255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9" name="Textebene 1…"/>
          <p:cNvSpPr txBox="1"/>
          <p:nvPr>
            <p:ph type="body" sz="half" idx="1"/>
          </p:nvPr>
        </p:nvSpPr>
        <p:spPr>
          <a:xfrm>
            <a:off x="323850" y="3717032"/>
            <a:ext cx="5256213" cy="244881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40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6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5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4" name="Bildplatzhalter 6"/>
          <p:cNvSpPr/>
          <p:nvPr>
            <p:ph type="pic" sz="quarter" idx="21"/>
          </p:nvPr>
        </p:nvSpPr>
        <p:spPr>
          <a:xfrm>
            <a:off x="32352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Bildplatzhalter 6"/>
          <p:cNvSpPr/>
          <p:nvPr>
            <p:ph type="pic" sz="quarter" idx="22"/>
          </p:nvPr>
        </p:nvSpPr>
        <p:spPr>
          <a:xfrm>
            <a:off x="464343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" name="Textplatzhalter 10"/>
          <p:cNvSpPr/>
          <p:nvPr>
            <p:ph type="body" sz="quarter" idx="23"/>
          </p:nvPr>
        </p:nvSpPr>
        <p:spPr>
          <a:xfrm>
            <a:off x="4643759" y="4869160"/>
            <a:ext cx="4176715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ildplatzhalter 6"/>
          <p:cNvSpPr/>
          <p:nvPr>
            <p:ph type="pic" idx="21"/>
          </p:nvPr>
        </p:nvSpPr>
        <p:spPr>
          <a:xfrm>
            <a:off x="323527" y="1"/>
            <a:ext cx="8496624" cy="508476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6" name="Textebene 1…"/>
          <p:cNvSpPr txBox="1"/>
          <p:nvPr>
            <p:ph type="body" sz="quarter" idx="1"/>
          </p:nvPr>
        </p:nvSpPr>
        <p:spPr>
          <a:xfrm>
            <a:off x="323850" y="5229225"/>
            <a:ext cx="6335713" cy="863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xt"/>
          <p:cNvSpPr txBox="1"/>
          <p:nvPr>
            <p:ph type="title"/>
          </p:nvPr>
        </p:nvSpPr>
        <p:spPr>
          <a:xfrm>
            <a:off x="323850" y="404664"/>
            <a:ext cx="6335713" cy="122413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81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0"/>
          <p:cNvSpPr/>
          <p:nvPr/>
        </p:nvSpPr>
        <p:spPr>
          <a:xfrm>
            <a:off x="323850" y="6408377"/>
            <a:ext cx="8496622" cy="2"/>
          </a:xfrm>
          <a:prstGeom prst="line">
            <a:avLst/>
          </a:prstGeom>
          <a:ln w="12700">
            <a:solidFill>
              <a:srgbClr val="0096C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ußzeilenplatzhalter 4"/>
          <p:cNvSpPr txBox="1"/>
          <p:nvPr/>
        </p:nvSpPr>
        <p:spPr>
          <a:xfrm>
            <a:off x="5724524" y="6488358"/>
            <a:ext cx="30959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b="1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Universität Konstanz</a:t>
            </a:r>
          </a:p>
        </p:txBody>
      </p:sp>
      <p:sp>
        <p:nvSpPr>
          <p:cNvPr id="4" name="Titeltext"/>
          <p:cNvSpPr txBox="1"/>
          <p:nvPr>
            <p:ph type="title"/>
          </p:nvPr>
        </p:nvSpPr>
        <p:spPr>
          <a:xfrm>
            <a:off x="323850" y="404664"/>
            <a:ext cx="6335713" cy="79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Textebene 1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/>
          <p:nvPr>
            <p:ph type="sldNum" sz="quarter" idx="2"/>
          </p:nvPr>
        </p:nvSpPr>
        <p:spPr>
          <a:xfrm>
            <a:off x="323850" y="6542359"/>
            <a:ext cx="127000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b="1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323998" marR="0" indent="-323998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773998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773998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1"/>
          <p:cNvSpPr/>
          <p:nvPr/>
        </p:nvSpPr>
        <p:spPr>
          <a:xfrm>
            <a:off x="1629774" y="3118835"/>
            <a:ext cx="4174070" cy="56652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Rechteck 10"/>
          <p:cNvSpPr/>
          <p:nvPr/>
        </p:nvSpPr>
        <p:spPr>
          <a:xfrm>
            <a:off x="289616" y="2557759"/>
            <a:ext cx="7139379" cy="5665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Untertitel 2"/>
          <p:cNvSpPr txBox="1"/>
          <p:nvPr>
            <p:ph type="subTitle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/>
          <a:lstStyle>
            <a:lvl1pPr>
              <a:defRPr b="0" u="none"/>
            </a:lvl1pPr>
          </a:lstStyle>
          <a:p>
            <a:pPr/>
            <a:r>
              <a:t>Ort, Datum, Arial Regular</a:t>
            </a:r>
          </a:p>
        </p:txBody>
      </p:sp>
      <p:sp>
        <p:nvSpPr>
          <p:cNvPr id="153" name="Titel 1"/>
          <p:cNvSpPr txBox="1"/>
          <p:nvPr>
            <p:ph type="ctrTitle"/>
          </p:nvPr>
        </p:nvSpPr>
        <p:spPr>
          <a:xfrm>
            <a:off x="1075161" y="1277288"/>
            <a:ext cx="5256215" cy="237649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Deep and convolutional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Überwachtes Lernen in Deep Learning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Überwachtes Lernen in Deep Learning</a:t>
            </a:r>
          </a:p>
        </p:txBody>
      </p:sp>
      <p:sp>
        <p:nvSpPr>
          <p:cNvPr id="156" name="Textmasterformate durch Klicken bearbeiten"/>
          <p:cNvSpPr txBox="1"/>
          <p:nvPr>
            <p:ph type="body" idx="1"/>
          </p:nvPr>
        </p:nvSpPr>
        <p:spPr>
          <a:xfrm>
            <a:off x="323849" y="1988840"/>
            <a:ext cx="6335715" cy="41039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eedforward Algorithmus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Feedforward Netzwerke</a:t>
            </a:r>
          </a:p>
        </p:txBody>
      </p:sp>
      <p:sp>
        <p:nvSpPr>
          <p:cNvPr id="160" name="Textmasterformate durch Klicken bearbeiten"/>
          <p:cNvSpPr txBox="1"/>
          <p:nvPr>
            <p:ph type="body" idx="1"/>
          </p:nvPr>
        </p:nvSpPr>
        <p:spPr>
          <a:xfrm>
            <a:off x="323849" y="945526"/>
            <a:ext cx="5669337" cy="5147301"/>
          </a:xfrm>
          <a:prstGeom prst="rect">
            <a:avLst/>
          </a:prstGeom>
        </p:spPr>
        <p:txBody>
          <a:bodyPr/>
          <a:lstStyle/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Features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, Gewichte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und Biases </a:t>
            </a:r>
            <a14:m>
              <m:oMath>
                <m:sSup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</a:t>
            </a:r>
          </a:p>
          <a:p>
            <a:pPr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Input-output Funktion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lim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lim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e>
                </m:d>
              </m:oMath>
            </a14:m>
            <a:r>
              <a:t>                    mit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und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sSup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</a:p>
          <a:p>
            <a:pPr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Nicht lineare Aktivierungsfunktionen für die    Neuronen</a:t>
            </a:r>
          </a:p>
        </p:txBody>
      </p:sp>
      <p:sp>
        <p:nvSpPr>
          <p:cNvPr id="161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" name="Gruppieren"/>
          <p:cNvGrpSpPr/>
          <p:nvPr/>
        </p:nvGrpSpPr>
        <p:grpSpPr>
          <a:xfrm>
            <a:off x="5073577" y="288505"/>
            <a:ext cx="3889844" cy="4308295"/>
            <a:chOff x="0" y="0"/>
            <a:chExt cx="3889843" cy="4308293"/>
          </a:xfrm>
        </p:grpSpPr>
        <p:pic>
          <p:nvPicPr>
            <p:cNvPr id="162" name="FeedForwardNetwork.png" descr="FeedForwardNetwo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89844" cy="3895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Caption"/>
            <p:cNvSpPr/>
            <p:nvPr/>
          </p:nvSpPr>
          <p:spPr>
            <a:xfrm>
              <a:off x="0" y="3997540"/>
              <a:ext cx="3889844" cy="3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  P. Mehta et al. / Phys. Rep. (2019) 810, 1-124</a:t>
              </a:r>
            </a:p>
          </p:txBody>
        </p:sp>
      </p:grpSp>
      <p:grpSp>
        <p:nvGrpSpPr>
          <p:cNvPr id="167" name="Gruppieren"/>
          <p:cNvGrpSpPr/>
          <p:nvPr/>
        </p:nvGrpSpPr>
        <p:grpSpPr>
          <a:xfrm>
            <a:off x="265112" y="3718414"/>
            <a:ext cx="4752182" cy="2498436"/>
            <a:chOff x="0" y="0"/>
            <a:chExt cx="4752181" cy="2498435"/>
          </a:xfrm>
        </p:grpSpPr>
        <p:pic>
          <p:nvPicPr>
            <p:cNvPr id="165" name="NichtlineareAktivierungsfunktionen.png" descr="NichtlineareAktivierungsfunktione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752131" cy="2086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Caption"/>
            <p:cNvSpPr/>
            <p:nvPr/>
          </p:nvSpPr>
          <p:spPr>
            <a:xfrm>
              <a:off x="0" y="2187682"/>
              <a:ext cx="4752182" cy="3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P. Mehta et al. / Phys. Rep. (2019) 810, 1-124</a:t>
              </a:r>
            </a:p>
          </p:txBody>
        </p:sp>
      </p:grpSp>
      <p:sp>
        <p:nvSpPr>
          <p:cNvPr id="168" name="Nicht saturierende Funktionen vorteilhaft für Training mit Gradient Descent"/>
          <p:cNvSpPr txBox="1"/>
          <p:nvPr/>
        </p:nvSpPr>
        <p:spPr>
          <a:xfrm>
            <a:off x="5281558" y="4862657"/>
            <a:ext cx="3423083" cy="93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00526" indent="-200526">
              <a:lnSpc>
                <a:spcPct val="110000"/>
              </a:lnSpc>
              <a:buSzPct val="100000"/>
              <a:buChar char="•"/>
              <a:defRPr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Nicht saturierende Funktionen vorteilhaft für Training mit 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ackpropagation Algorithmus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Feedforward Netzwerke</a:t>
            </a:r>
          </a:p>
        </p:txBody>
      </p:sp>
      <p:sp>
        <p:nvSpPr>
          <p:cNvPr id="171" name="Textmasterformate durch Klicken bearbeiten"/>
          <p:cNvSpPr txBox="1"/>
          <p:nvPr>
            <p:ph type="body" idx="1"/>
          </p:nvPr>
        </p:nvSpPr>
        <p:spPr>
          <a:xfrm>
            <a:off x="196849" y="939800"/>
            <a:ext cx="8496623" cy="8496105"/>
          </a:xfrm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3200"/>
              </a:spcBef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Viele Hidden Layers bei                                                                                             Deep Learning</a:t>
            </a:r>
          </a:p>
          <a:p>
            <a:pPr marL="180473" indent="-180473">
              <a:lnSpc>
                <a:spcPct val="130000"/>
              </a:lnSpc>
              <a:spcBef>
                <a:spcPts val="3200"/>
              </a:spcBef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Oft mit Softmaxfunktion                                                                   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sSub>
                  <m:e>
                    <m:d>
                      <m:d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</m:d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sup>
                    </m:sSup>
                  </m:num>
                  <m:den>
                    <m:nary>
                      <m:nary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undOvr"/>
                        <m:grow m:val="1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den>
                </m:f>
              </m:oMath>
            </a14:m>
            <a:r>
              <a:t>, </a:t>
            </a:r>
            <a14:m>
              <m:oMath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                                                                                                                                                        als Aktivierungsfunktion der Output-                                                                                   Layer bei Klassifizierungsproblemen</a:t>
            </a:r>
          </a:p>
          <a:p>
            <a:pPr marL="180473" indent="-180473">
              <a:spcBef>
                <a:spcPts val="3200"/>
              </a:spcBef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Forward propagation durch das Netzwerk: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Upp>
                      <m:e>
                        <m:limLow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sSubSup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e>
                                <m:limLow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lim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Upp>
                            <m:sSubSup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  <m: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Upp>
                                  <m:e>
                                    <m:limLow>
                                      <m:e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  <m:lim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lim>
                                </m:limUpp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</a:p>
        </p:txBody>
      </p:sp>
      <p:sp>
        <p:nvSpPr>
          <p:cNvPr id="172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5" name="Gruppieren"/>
          <p:cNvGrpSpPr/>
          <p:nvPr/>
        </p:nvGrpSpPr>
        <p:grpSpPr>
          <a:xfrm>
            <a:off x="4172700" y="374632"/>
            <a:ext cx="4928116" cy="3426806"/>
            <a:chOff x="0" y="0"/>
            <a:chExt cx="4928115" cy="3426804"/>
          </a:xfrm>
        </p:grpSpPr>
        <p:pic>
          <p:nvPicPr>
            <p:cNvPr id="173" name="DeepNeuralNetwork.png" descr="DeepNeuralNetwo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28116" cy="276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Caption"/>
            <p:cNvSpPr/>
            <p:nvPr/>
          </p:nvSpPr>
          <p:spPr>
            <a:xfrm>
              <a:off x="0" y="2862051"/>
              <a:ext cx="4928116" cy="564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1600"/>
              </a:pPr>
              <a:r>
                <a:t>  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https://commons.wikimedia.org/wiki/</a:t>
              </a:r>
              <a:r>
                <a:t>.      </a:t>
              </a:r>
            </a:p>
            <a:p>
              <a:pPr>
                <a:defRPr sz="1600"/>
              </a:pPr>
              <a:r>
                <a:t>   File:Example_of_a_deep_neural_network.png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raining bei 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bei Deep Learning</a:t>
            </a:r>
          </a:p>
        </p:txBody>
      </p:sp>
      <p:sp>
        <p:nvSpPr>
          <p:cNvPr id="178" name="Kreuzentropie Kostenfunktion:  , mit   und…"/>
          <p:cNvSpPr txBox="1"/>
          <p:nvPr>
            <p:ph type="body" idx="1"/>
          </p:nvPr>
        </p:nvSpPr>
        <p:spPr>
          <a:xfrm>
            <a:off x="323849" y="939799"/>
            <a:ext cx="8338511" cy="4103987"/>
          </a:xfrm>
          <a:prstGeom prst="rect">
            <a:avLst/>
          </a:prstGeom>
        </p:spPr>
        <p:txBody>
          <a:bodyPr/>
          <a:lstStyle/>
          <a:p>
            <a:pPr marL="180473" indent="-180473">
              <a:lnSpc>
                <a:spcPct val="130000"/>
              </a:lnSpc>
              <a:spcBef>
                <a:spcPts val="300"/>
              </a:spcBef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t>Kreuzentropie Kostenfunktion: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Low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lim>
                </m:limLow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log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limUp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lim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log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limUp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lim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, mit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und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m:rPr>
                    <m:sty m:val="b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m:rPr>
                    <m:sty m:val="b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180473" indent="-180473">
              <a:lnSpc>
                <a:spcPct val="130000"/>
              </a:lnSpc>
              <a:spcBef>
                <a:spcPts val="300"/>
              </a:spcBef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t>Gradient Descent: Passe Parameter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mit Lernrate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η</m:t>
                </m:r>
              </m:oMath>
            </a14:m>
            <a:r>
              <a:t> entgegen der Richtung des Gradienten der Kostenfunktion an </a:t>
            </a:r>
            <a14:m>
              <m:oMath>
                <m:sSup>
                  <m:e>
                    <m:r>
                      <m:rPr>
                        <m:sty m:val="b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m:rPr>
                        <m:sty m:val="p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neu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m:rPr>
                        <m:sty m:val="p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alt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η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grpSp>
        <p:nvGrpSpPr>
          <p:cNvPr id="181" name="Gruppieren"/>
          <p:cNvGrpSpPr/>
          <p:nvPr/>
        </p:nvGrpSpPr>
        <p:grpSpPr>
          <a:xfrm>
            <a:off x="487001" y="3413164"/>
            <a:ext cx="4556126" cy="3029533"/>
            <a:chOff x="0" y="0"/>
            <a:chExt cx="4556125" cy="3029531"/>
          </a:xfrm>
        </p:grpSpPr>
        <p:pic>
          <p:nvPicPr>
            <p:cNvPr id="179" name="GradientDescent.jpg" descr="GradientDescent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556023" cy="2369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Caption"/>
            <p:cNvSpPr/>
            <p:nvPr/>
          </p:nvSpPr>
          <p:spPr>
            <a:xfrm>
              <a:off x="0" y="2470731"/>
              <a:ext cx="4556126" cy="5588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5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Vakalopoulou M, et al. Deep Learning: Basics and Convolutional Neural Networks (CNNs) 2023 Jul 23</a:t>
              </a:r>
            </a:p>
          </p:txBody>
        </p:sp>
      </p:grpSp>
      <p:sp>
        <p:nvSpPr>
          <p:cNvPr id="182" name="Gradienten Berechnen:                                                                     Backpropagation-Backpropagation Algorithmus"/>
          <p:cNvSpPr txBox="1"/>
          <p:nvPr/>
        </p:nvSpPr>
        <p:spPr>
          <a:xfrm>
            <a:off x="5245523" y="3494993"/>
            <a:ext cx="8822622" cy="69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180473" indent="-180473">
              <a:lnSpc>
                <a:spcPct val="130000"/>
              </a:lnSpc>
              <a:spcBef>
                <a:spcPts val="300"/>
              </a:spcBef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Gradienten Berechnen:                                                                     Backpropagation-Backpropagation Algorithmus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ackpropagation Algorithm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Backpropagation Algorithmus</a:t>
            </a:r>
          </a:p>
        </p:txBody>
      </p:sp>
      <p:sp>
        <p:nvSpPr>
          <p:cNvPr id="185" name="Output Layer:              (1)…"/>
          <p:cNvSpPr txBox="1"/>
          <p:nvPr/>
        </p:nvSpPr>
        <p:spPr>
          <a:xfrm>
            <a:off x="323403" y="825499"/>
            <a:ext cx="5780184" cy="408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6" indent="-200526">
              <a:lnSpc>
                <a:spcPct val="11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Output Layer: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           </a:t>
            </a:r>
            <a:r>
              <a:rPr b="1"/>
              <a:t>(1)                           </a:t>
            </a:r>
            <a:endParaRPr b="1"/>
          </a:p>
          <a:p>
            <a:pPr marL="200526" indent="-200526">
              <a:lnSpc>
                <a:spcPct val="11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Layer </a:t>
            </a:r>
            <a14:m>
              <m:oMath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                  </a:t>
            </a:r>
            <a:r>
              <a:rPr b="1"/>
              <a:t>(2)</a:t>
            </a:r>
          </a:p>
          <a:p>
            <a:pPr marL="177800" indent="-177800">
              <a:lnSpc>
                <a:spcPct val="12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Kettenregel: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                                            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f>
                  <m:f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sSup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    </a:t>
            </a:r>
            <a:r>
              <a:rPr b="1"/>
              <a:t>(3)</a:t>
            </a:r>
            <a:endParaRPr b="1"/>
          </a:p>
          <a:p>
            <a:pPr marL="177800" indent="-177800">
              <a:lnSpc>
                <a:spcPct val="12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                                  </a:t>
            </a:r>
            <a:r>
              <a:rPr b="1"/>
              <a:t> (4) </a:t>
            </a:r>
            <a:r>
              <a:t> </a:t>
            </a:r>
          </a:p>
        </p:txBody>
      </p:sp>
      <p:sp>
        <p:nvSpPr>
          <p:cNvPr id="186" name="Notation:…"/>
          <p:cNvSpPr/>
          <p:nvPr/>
        </p:nvSpPr>
        <p:spPr>
          <a:xfrm>
            <a:off x="5994039" y="473760"/>
            <a:ext cx="3070549" cy="32730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spcBef>
                <a:spcPts val="400"/>
              </a:spcBef>
              <a:defRPr sz="1200" u="sng">
                <a:latin typeface="Arial"/>
                <a:ea typeface="Arial"/>
                <a:cs typeface="Arial"/>
                <a:sym typeface="Arial"/>
              </a:defRPr>
            </a:pPr>
            <a:r>
              <a:t>Notation:</a:t>
            </a:r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Gewicht, das Neuron </a:t>
            </a:r>
            <a14:m>
              <m:oMath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der Layer </a:t>
            </a:r>
            <a14:m>
              <m:oMath>
                <m:r>
                  <a:rPr xmlns:a="http://schemas.openxmlformats.org/drawingml/2006/main" sz="1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und Neuron </a:t>
            </a: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der  Layer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verbindet </a:t>
            </a:r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Bias des Neurons </a:t>
            </a: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der  Layer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Aktivierung Neuron j der Layer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 </a:t>
            </a:r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14:m>
              <m:oMath>
                <m:sSubSup>
                  <m:e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sSubSup>
                  <m:e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sSubSup>
                  <m:e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Fehler des Neurons </a:t>
            </a: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der Layer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            </a:t>
            </a:r>
            <a14:m>
              <m:oMath>
                <m:limUpp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e>
                  <m:lim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Änderung der Kostenfunktion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bzgl. </a:t>
            </a:r>
            <a14:m>
              <m:oMath>
                <m:sSubSup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r>
                  <a:rPr xmlns:a="http://schemas.openxmlformats.org/drawingml/2006/main" sz="1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d>
                  <m:dPr>
                    <m:ctrlP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e>
                </m:d>
              </m:oMath>
            </a14:m>
            <a:r>
              <a:t> nichtlineare Aktivierungsfunktion</a:t>
            </a:r>
          </a:p>
          <a:p>
            <a:pPr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(softmax) Aktivierungsfunktion der Neuronen der Output-Layer</a:t>
            </a:r>
          </a:p>
        </p:txBody>
      </p:sp>
      <p:pic>
        <p:nvPicPr>
          <p:cNvPr id="187" name="BackpropagationAlgorithmus4.png" descr="BackpropagationAlgorithmus4.png"/>
          <p:cNvPicPr>
            <a:picLocks noChangeAspect="1"/>
          </p:cNvPicPr>
          <p:nvPr/>
        </p:nvPicPr>
        <p:blipFill>
          <a:blip r:embed="rId2">
            <a:extLst/>
          </a:blip>
          <a:srcRect l="0" t="2608" r="0" b="2608"/>
          <a:stretch>
            <a:fillRect/>
          </a:stretch>
        </p:blipFill>
        <p:spPr>
          <a:xfrm>
            <a:off x="311150" y="5018492"/>
            <a:ext cx="8521700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Zum Bearbeiten doppelklic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Textmasterformate durch Klicken bearbeit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