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EE"/>
          </a:solidFill>
        </a:fill>
      </a:tcStyle>
    </a:wholeTbl>
    <a:band2H>
      <a:tcTxStyle b="def" i="def"/>
      <a:tcStyle>
        <a:tcBdr/>
        <a:fill>
          <a:solidFill>
            <a:srgbClr val="E6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FF5"/>
          </a:solidFill>
        </a:fill>
      </a:tcStyle>
    </a:wholeTbl>
    <a:band2H>
      <a:tcTxStyle b="def" i="def"/>
      <a:tcStyle>
        <a:tcBdr/>
        <a:fill>
          <a:solidFill>
            <a:srgbClr val="F0F7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-2" y="282"/>
            <a:ext cx="9143626" cy="68574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" name="Bildplatzhalter 4"/>
          <p:cNvSpPr/>
          <p:nvPr>
            <p:ph type="pic" sz="half" idx="21"/>
          </p:nvPr>
        </p:nvSpPr>
        <p:spPr>
          <a:xfrm>
            <a:off x="4643437" y="1989138"/>
            <a:ext cx="4500186" cy="32400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" name="Textebene 1…"/>
          <p:cNvSpPr txBox="1"/>
          <p:nvPr>
            <p:ph type="body" sz="quarter" idx="1"/>
          </p:nvPr>
        </p:nvSpPr>
        <p:spPr>
          <a:xfrm>
            <a:off x="323850" y="5373687"/>
            <a:ext cx="5256213" cy="79216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6" name="Grafik 5" descr="Grafik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121" y="0"/>
            <a:ext cx="3689606" cy="202311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eltext"/>
          <p:cNvSpPr txBox="1"/>
          <p:nvPr>
            <p:ph type="title"/>
          </p:nvPr>
        </p:nvSpPr>
        <p:spPr>
          <a:xfrm>
            <a:off x="323850" y="2492896"/>
            <a:ext cx="5256213" cy="2376489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3500" u="none"/>
            </a:lvl1pPr>
          </a:lstStyle>
          <a:p>
            <a:pPr/>
            <a:r>
              <a:t>Titeltext</a:t>
            </a:r>
          </a:p>
        </p:txBody>
      </p:sp>
      <p:sp>
        <p:nvSpPr>
          <p:cNvPr id="18" name="Foliennummer"/>
          <p:cNvSpPr txBox="1"/>
          <p:nvPr>
            <p:ph type="sldNum" sz="quarter" idx="2"/>
          </p:nvPr>
        </p:nvSpPr>
        <p:spPr>
          <a:xfrm>
            <a:off x="6553200" y="6229350"/>
            <a:ext cx="127000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eltext"/>
          <p:cNvSpPr txBox="1"/>
          <p:nvPr>
            <p:ph type="title"/>
          </p:nvPr>
        </p:nvSpPr>
        <p:spPr>
          <a:xfrm>
            <a:off x="323850" y="404662"/>
            <a:ext cx="6335713" cy="1224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99" name="Bildplatzhalter 6"/>
          <p:cNvSpPr/>
          <p:nvPr>
            <p:ph type="pic" sz="quarter" idx="21"/>
          </p:nvPr>
        </p:nvSpPr>
        <p:spPr>
          <a:xfrm>
            <a:off x="323527" y="1989139"/>
            <a:ext cx="4177037" cy="273600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0" name="Textebene 1…"/>
          <p:cNvSpPr txBox="1"/>
          <p:nvPr>
            <p:ph type="body" sz="quarter" idx="1"/>
          </p:nvPr>
        </p:nvSpPr>
        <p:spPr>
          <a:xfrm>
            <a:off x="323850" y="4869160"/>
            <a:ext cx="4176713" cy="12236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1" name="Bildplatzhalter 6"/>
          <p:cNvSpPr/>
          <p:nvPr>
            <p:ph type="pic" sz="quarter" idx="22"/>
          </p:nvPr>
        </p:nvSpPr>
        <p:spPr>
          <a:xfrm>
            <a:off x="4643437" y="1989139"/>
            <a:ext cx="4177037" cy="273600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" name="Textplatzhalter 10"/>
          <p:cNvSpPr/>
          <p:nvPr>
            <p:ph type="body" sz="quarter" idx="23"/>
          </p:nvPr>
        </p:nvSpPr>
        <p:spPr>
          <a:xfrm>
            <a:off x="4643759" y="4869160"/>
            <a:ext cx="4176715" cy="122366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eltext"/>
          <p:cNvSpPr txBox="1"/>
          <p:nvPr>
            <p:ph type="title"/>
          </p:nvPr>
        </p:nvSpPr>
        <p:spPr>
          <a:xfrm>
            <a:off x="323850" y="404662"/>
            <a:ext cx="6335713" cy="1224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idx="1"/>
          </p:nvPr>
        </p:nvSpPr>
        <p:spPr>
          <a:xfrm>
            <a:off x="323850" y="404813"/>
            <a:ext cx="6335713" cy="56880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5000"/>
              </a:lnSpc>
              <a:defRPr sz="5200">
                <a:uFill>
                  <a:solidFill>
                    <a:schemeClr val="accent1"/>
                  </a:solidFill>
                </a:uFill>
              </a:defRPr>
            </a:lvl1pPr>
            <a:lvl2pPr>
              <a:lnSpc>
                <a:spcPct val="95000"/>
              </a:lnSpc>
              <a:defRPr sz="5200"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lnSpc>
                <a:spcPct val="95000"/>
              </a:lnSpc>
              <a:buSzTx/>
              <a:buNone/>
              <a:defRPr sz="5200"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lnSpc>
                <a:spcPct val="95000"/>
              </a:lnSpc>
              <a:buSzTx/>
              <a:buNone/>
              <a:defRPr sz="5200"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lnSpc>
                <a:spcPct val="95000"/>
              </a:lnSpc>
              <a:buSzTx/>
              <a:buNone/>
              <a:defRPr sz="5200"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hteck 6"/>
          <p:cNvSpPr/>
          <p:nvPr/>
        </p:nvSpPr>
        <p:spPr>
          <a:xfrm>
            <a:off x="-2" y="282"/>
            <a:ext cx="9143626" cy="68574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Textebene 1…"/>
          <p:cNvSpPr txBox="1"/>
          <p:nvPr>
            <p:ph type="body" sz="quarter" idx="1"/>
          </p:nvPr>
        </p:nvSpPr>
        <p:spPr>
          <a:xfrm>
            <a:off x="323850" y="5373687"/>
            <a:ext cx="5256213" cy="79216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28" name="Grafik 5" descr="Grafik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121" y="0"/>
            <a:ext cx="3689606" cy="202311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eltext"/>
          <p:cNvSpPr txBox="1"/>
          <p:nvPr>
            <p:ph type="title"/>
          </p:nvPr>
        </p:nvSpPr>
        <p:spPr>
          <a:xfrm>
            <a:off x="323850" y="2349500"/>
            <a:ext cx="6335713" cy="259239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5200" u="none"/>
            </a:lvl1pPr>
          </a:lstStyle>
          <a:p>
            <a:pPr/>
            <a:r>
              <a:t>Titeltext</a:t>
            </a:r>
          </a:p>
        </p:txBody>
      </p:sp>
      <p:sp>
        <p:nvSpPr>
          <p:cNvPr id="130" name="Foliennummer"/>
          <p:cNvSpPr txBox="1"/>
          <p:nvPr>
            <p:ph type="sldNum" sz="quarter" idx="2"/>
          </p:nvPr>
        </p:nvSpPr>
        <p:spPr>
          <a:xfrm>
            <a:off x="6553200" y="6229350"/>
            <a:ext cx="127000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hteck 6"/>
          <p:cNvSpPr/>
          <p:nvPr/>
        </p:nvSpPr>
        <p:spPr>
          <a:xfrm>
            <a:off x="-2" y="282"/>
            <a:ext cx="9143626" cy="68574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8" name="Titeltext"/>
          <p:cNvSpPr txBox="1"/>
          <p:nvPr>
            <p:ph type="title"/>
          </p:nvPr>
        </p:nvSpPr>
        <p:spPr>
          <a:xfrm>
            <a:off x="323850" y="1916114"/>
            <a:ext cx="5256213" cy="12255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3500" u="none"/>
            </a:lvl1pPr>
          </a:lstStyle>
          <a:p>
            <a:pPr/>
            <a:r>
              <a:t>Titeltext</a:t>
            </a:r>
          </a:p>
        </p:txBody>
      </p:sp>
      <p:sp>
        <p:nvSpPr>
          <p:cNvPr id="139" name="Textebene 1…"/>
          <p:cNvSpPr txBox="1"/>
          <p:nvPr>
            <p:ph type="body" sz="half" idx="1"/>
          </p:nvPr>
        </p:nvSpPr>
        <p:spPr>
          <a:xfrm>
            <a:off x="323850" y="3717032"/>
            <a:ext cx="5256213" cy="244881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buSzTx/>
              <a:buNone/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buSzTx/>
              <a:buNone/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buSzTx/>
              <a:buNone/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40" name="Grafik 4" descr="Grafik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121" y="0"/>
            <a:ext cx="3689606" cy="202311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Foliennummer"/>
          <p:cNvSpPr txBox="1"/>
          <p:nvPr>
            <p:ph type="sldNum" sz="quarter" idx="2"/>
          </p:nvPr>
        </p:nvSpPr>
        <p:spPr>
          <a:xfrm>
            <a:off x="6553200" y="6229350"/>
            <a:ext cx="127000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6" name="Textebene 1…"/>
          <p:cNvSpPr txBox="1"/>
          <p:nvPr>
            <p:ph type="body" idx="1" hasCustomPrompt="1"/>
          </p:nvPr>
        </p:nvSpPr>
        <p:spPr>
          <a:xfrm>
            <a:off x="323850" y="1988840"/>
            <a:ext cx="6335713" cy="4103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5" name="Textebene 1…"/>
          <p:cNvSpPr txBox="1"/>
          <p:nvPr>
            <p:ph type="body" sz="half" idx="1" hasCustomPrompt="1"/>
          </p:nvPr>
        </p:nvSpPr>
        <p:spPr>
          <a:xfrm>
            <a:off x="323849" y="1989138"/>
            <a:ext cx="4176713" cy="41036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4" name="Bildplatzhalter 6"/>
          <p:cNvSpPr/>
          <p:nvPr>
            <p:ph type="pic" sz="quarter" idx="21"/>
          </p:nvPr>
        </p:nvSpPr>
        <p:spPr>
          <a:xfrm>
            <a:off x="323527" y="1989139"/>
            <a:ext cx="4177037" cy="273600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" name="Textebene 1…"/>
          <p:cNvSpPr txBox="1"/>
          <p:nvPr>
            <p:ph type="body" sz="quarter" idx="1"/>
          </p:nvPr>
        </p:nvSpPr>
        <p:spPr>
          <a:xfrm>
            <a:off x="323850" y="4869160"/>
            <a:ext cx="4176713" cy="12236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6" name="Bildplatzhalter 6"/>
          <p:cNvSpPr/>
          <p:nvPr>
            <p:ph type="pic" sz="quarter" idx="22"/>
          </p:nvPr>
        </p:nvSpPr>
        <p:spPr>
          <a:xfrm>
            <a:off x="4643437" y="1989139"/>
            <a:ext cx="4177037" cy="273600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7" name="Textplatzhalter 10"/>
          <p:cNvSpPr/>
          <p:nvPr>
            <p:ph type="body" sz="quarter" idx="23"/>
          </p:nvPr>
        </p:nvSpPr>
        <p:spPr>
          <a:xfrm>
            <a:off x="4643759" y="4869160"/>
            <a:ext cx="4176715" cy="122366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ildplatzhalter 6"/>
          <p:cNvSpPr/>
          <p:nvPr>
            <p:ph type="pic" idx="21"/>
          </p:nvPr>
        </p:nvSpPr>
        <p:spPr>
          <a:xfrm>
            <a:off x="323527" y="1"/>
            <a:ext cx="8496624" cy="508476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6" name="Textebene 1…"/>
          <p:cNvSpPr txBox="1"/>
          <p:nvPr>
            <p:ph type="body" sz="quarter" idx="1"/>
          </p:nvPr>
        </p:nvSpPr>
        <p:spPr>
          <a:xfrm>
            <a:off x="323850" y="5229225"/>
            <a:ext cx="6335713" cy="863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bene 1…"/>
          <p:cNvSpPr txBox="1"/>
          <p:nvPr>
            <p:ph type="body" idx="1"/>
          </p:nvPr>
        </p:nvSpPr>
        <p:spPr>
          <a:xfrm>
            <a:off x="323850" y="404813"/>
            <a:ext cx="6335713" cy="56880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5000"/>
              </a:lnSpc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lnSpc>
                <a:spcPct val="95000"/>
              </a:lnSpc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lnSpc>
                <a:spcPct val="95000"/>
              </a:lnSpc>
              <a:buSzTx/>
              <a:buNone/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lnSpc>
                <a:spcPct val="95000"/>
              </a:lnSpc>
              <a:buSzTx/>
              <a:buNone/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lnSpc>
                <a:spcPct val="95000"/>
              </a:lnSpc>
              <a:buSzTx/>
              <a:buNone/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text"/>
          <p:cNvSpPr txBox="1"/>
          <p:nvPr>
            <p:ph type="title"/>
          </p:nvPr>
        </p:nvSpPr>
        <p:spPr>
          <a:xfrm>
            <a:off x="323850" y="404664"/>
            <a:ext cx="6335713" cy="122413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81" name="Textebene 1…"/>
          <p:cNvSpPr txBox="1"/>
          <p:nvPr>
            <p:ph type="body" idx="1" hasCustomPrompt="1"/>
          </p:nvPr>
        </p:nvSpPr>
        <p:spPr>
          <a:xfrm>
            <a:off x="323850" y="1988840"/>
            <a:ext cx="6335713" cy="4103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text"/>
          <p:cNvSpPr txBox="1"/>
          <p:nvPr>
            <p:ph type="title"/>
          </p:nvPr>
        </p:nvSpPr>
        <p:spPr>
          <a:xfrm>
            <a:off x="323850" y="404662"/>
            <a:ext cx="6335713" cy="1224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90" name="Textebene 1…"/>
          <p:cNvSpPr txBox="1"/>
          <p:nvPr>
            <p:ph type="body" sz="half" idx="1" hasCustomPrompt="1"/>
          </p:nvPr>
        </p:nvSpPr>
        <p:spPr>
          <a:xfrm>
            <a:off x="323849" y="1989138"/>
            <a:ext cx="4176713" cy="41036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10"/>
          <p:cNvSpPr/>
          <p:nvPr/>
        </p:nvSpPr>
        <p:spPr>
          <a:xfrm>
            <a:off x="323850" y="6408377"/>
            <a:ext cx="8496622" cy="2"/>
          </a:xfrm>
          <a:prstGeom prst="line">
            <a:avLst/>
          </a:prstGeom>
          <a:ln w="12700">
            <a:solidFill>
              <a:srgbClr val="0096C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Fußzeilenplatzhalter 4"/>
          <p:cNvSpPr txBox="1"/>
          <p:nvPr/>
        </p:nvSpPr>
        <p:spPr>
          <a:xfrm>
            <a:off x="5724524" y="6488358"/>
            <a:ext cx="30959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r">
              <a:defRPr b="1"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Universität Konstanz</a:t>
            </a:r>
          </a:p>
        </p:txBody>
      </p:sp>
      <p:sp>
        <p:nvSpPr>
          <p:cNvPr id="4" name="Titeltext"/>
          <p:cNvSpPr txBox="1"/>
          <p:nvPr>
            <p:ph type="title"/>
          </p:nvPr>
        </p:nvSpPr>
        <p:spPr>
          <a:xfrm>
            <a:off x="323850" y="404664"/>
            <a:ext cx="6335713" cy="79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Textebene 1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/>
          <p:nvPr>
            <p:ph type="sldNum" sz="quarter" idx="2"/>
          </p:nvPr>
        </p:nvSpPr>
        <p:spPr>
          <a:xfrm>
            <a:off x="323850" y="6542359"/>
            <a:ext cx="127000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b="1"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323998" marR="0" indent="-323998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773998" marR="0" indent="-323999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773998" marR="0" indent="-323999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1"/>
          <p:cNvSpPr/>
          <p:nvPr/>
        </p:nvSpPr>
        <p:spPr>
          <a:xfrm>
            <a:off x="1629774" y="3118835"/>
            <a:ext cx="4174070" cy="56652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Rechteck 10"/>
          <p:cNvSpPr/>
          <p:nvPr/>
        </p:nvSpPr>
        <p:spPr>
          <a:xfrm>
            <a:off x="289616" y="2557759"/>
            <a:ext cx="7139379" cy="5665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Untertitel 2"/>
          <p:cNvSpPr txBox="1"/>
          <p:nvPr>
            <p:ph type="subTitle" sz="quarter" idx="1"/>
          </p:nvPr>
        </p:nvSpPr>
        <p:spPr>
          <a:xfrm>
            <a:off x="323850" y="5373687"/>
            <a:ext cx="5256213" cy="792164"/>
          </a:xfrm>
          <a:prstGeom prst="rect">
            <a:avLst/>
          </a:prstGeom>
        </p:spPr>
        <p:txBody>
          <a:bodyPr/>
          <a:lstStyle>
            <a:lvl1pPr>
              <a:defRPr b="0" u="none"/>
            </a:lvl1pPr>
          </a:lstStyle>
          <a:p>
            <a:pPr/>
            <a:r>
              <a:t>Ort, Datum, Arial Regular</a:t>
            </a:r>
          </a:p>
        </p:txBody>
      </p:sp>
      <p:sp>
        <p:nvSpPr>
          <p:cNvPr id="153" name="Titel 1"/>
          <p:cNvSpPr txBox="1"/>
          <p:nvPr>
            <p:ph type="ctrTitle"/>
          </p:nvPr>
        </p:nvSpPr>
        <p:spPr>
          <a:xfrm>
            <a:off x="1075161" y="1277288"/>
            <a:ext cx="5256215" cy="237649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Deep and convolutional 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Überwachtes Lernen in Deep Learning"/>
          <p:cNvSpPr txBox="1"/>
          <p:nvPr>
            <p:ph type="title"/>
          </p:nvPr>
        </p:nvSpPr>
        <p:spPr>
          <a:xfrm>
            <a:off x="323849" y="404664"/>
            <a:ext cx="6335715" cy="792090"/>
          </a:xfrm>
          <a:prstGeom prst="rect">
            <a:avLst/>
          </a:prstGeom>
        </p:spPr>
        <p:txBody>
          <a:bodyPr/>
          <a:lstStyle/>
          <a:p>
            <a:pPr/>
            <a:r>
              <a:t>Überwachtes Lernen in Deep Learning</a:t>
            </a:r>
          </a:p>
        </p:txBody>
      </p:sp>
      <p:sp>
        <p:nvSpPr>
          <p:cNvPr id="156" name="Textmasterformate durch Klicken bearbeiten"/>
          <p:cNvSpPr txBox="1"/>
          <p:nvPr>
            <p:ph type="body" idx="1"/>
          </p:nvPr>
        </p:nvSpPr>
        <p:spPr>
          <a:xfrm>
            <a:off x="323849" y="1988840"/>
            <a:ext cx="6335715" cy="41039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Foliennummer"/>
          <p:cNvSpPr txBox="1"/>
          <p:nvPr>
            <p:ph type="sldNum" sz="quarter" idx="4294967295"/>
          </p:nvPr>
        </p:nvSpPr>
        <p:spPr>
          <a:xfrm>
            <a:off x="323850" y="6542358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eedforward Algorithmus"/>
          <p:cNvSpPr txBox="1"/>
          <p:nvPr>
            <p:ph type="title"/>
          </p:nvPr>
        </p:nvSpPr>
        <p:spPr>
          <a:xfrm>
            <a:off x="323849" y="404664"/>
            <a:ext cx="6335715" cy="792090"/>
          </a:xfrm>
          <a:prstGeom prst="rect">
            <a:avLst/>
          </a:prstGeom>
        </p:spPr>
        <p:txBody>
          <a:bodyPr/>
          <a:lstStyle/>
          <a:p>
            <a:pPr/>
            <a:r>
              <a:t>Feedforward Netzwerke</a:t>
            </a:r>
          </a:p>
        </p:txBody>
      </p:sp>
      <p:sp>
        <p:nvSpPr>
          <p:cNvPr id="160" name="Textmasterformate durch Klicken bearbeiten"/>
          <p:cNvSpPr txBox="1"/>
          <p:nvPr>
            <p:ph type="body" idx="1"/>
          </p:nvPr>
        </p:nvSpPr>
        <p:spPr>
          <a:xfrm>
            <a:off x="323849" y="945526"/>
            <a:ext cx="5669337" cy="5147301"/>
          </a:xfrm>
          <a:prstGeom prst="rect">
            <a:avLst/>
          </a:prstGeom>
        </p:spPr>
        <p:txBody>
          <a:bodyPr/>
          <a:lstStyle/>
          <a:p>
            <a:pPr marL="160421" indent="-160421">
              <a:buClr>
                <a:srgbClr val="000000"/>
              </a:buClr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Features </a:t>
            </a:r>
            <a14:m>
              <m:oMath>
                <m:sSup>
                  <m:e>
                    <m:limUp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, Gewichte </a:t>
            </a:r>
            <a14:m>
              <m:oMath>
                <m:sSup>
                  <m:e>
                    <m:limUp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lim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und Biases </a:t>
            </a:r>
            <a14:m>
              <m:oMath>
                <m:sSup>
                  <m:e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</a:t>
            </a:r>
          </a:p>
          <a:p>
            <a:pPr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</a:p>
          <a:p>
            <a:pPr marL="160421" indent="-160421">
              <a:buClr>
                <a:srgbClr val="000000"/>
              </a:buClr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Input-output Funktion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d>
                  <m:dPr>
                    <m:ctrl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lim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⃗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lim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⃗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e>
                </m:d>
              </m:oMath>
            </a14:m>
            <a:r>
              <a:t>                    mit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limUp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und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</m:t>
                </m:r>
                <m:sSup>
                  <m:e>
                    <m:limUp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</a:p>
          <a:p>
            <a:pPr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</a:p>
          <a:p>
            <a:pPr marL="160421" indent="-160421">
              <a:buClr>
                <a:srgbClr val="000000"/>
              </a:buClr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Nicht lineare Aktivierungsfunktionen für die    Neuronen</a:t>
            </a:r>
          </a:p>
        </p:txBody>
      </p:sp>
      <p:sp>
        <p:nvSpPr>
          <p:cNvPr id="161" name="Foliennummer"/>
          <p:cNvSpPr txBox="1"/>
          <p:nvPr>
            <p:ph type="sldNum" sz="quarter" idx="4294967295"/>
          </p:nvPr>
        </p:nvSpPr>
        <p:spPr>
          <a:xfrm>
            <a:off x="323850" y="6542358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4" name="Gruppieren"/>
          <p:cNvGrpSpPr/>
          <p:nvPr/>
        </p:nvGrpSpPr>
        <p:grpSpPr>
          <a:xfrm>
            <a:off x="5048177" y="212305"/>
            <a:ext cx="3889844" cy="4308295"/>
            <a:chOff x="0" y="0"/>
            <a:chExt cx="3889843" cy="4308293"/>
          </a:xfrm>
        </p:grpSpPr>
        <p:pic>
          <p:nvPicPr>
            <p:cNvPr id="162" name="FeedForwardNetwork.png" descr="FeedForwardNetwork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889844" cy="38959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Caption"/>
            <p:cNvSpPr/>
            <p:nvPr/>
          </p:nvSpPr>
          <p:spPr>
            <a:xfrm>
              <a:off x="0" y="3997540"/>
              <a:ext cx="3889844" cy="3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  P. Mehta et al. / Phys. Rep. (2019) 810, 1-124</a:t>
              </a:r>
            </a:p>
          </p:txBody>
        </p:sp>
      </p:grpSp>
      <p:grpSp>
        <p:nvGrpSpPr>
          <p:cNvPr id="167" name="Gruppieren"/>
          <p:cNvGrpSpPr/>
          <p:nvPr/>
        </p:nvGrpSpPr>
        <p:grpSpPr>
          <a:xfrm>
            <a:off x="265112" y="3718414"/>
            <a:ext cx="4752182" cy="2498436"/>
            <a:chOff x="0" y="0"/>
            <a:chExt cx="4752181" cy="2498435"/>
          </a:xfrm>
        </p:grpSpPr>
        <p:pic>
          <p:nvPicPr>
            <p:cNvPr id="165" name="NichtlineareAktivierungsfunktionen.png" descr="NichtlineareAktivierungsfunktione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752131" cy="2086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Caption"/>
            <p:cNvSpPr/>
            <p:nvPr/>
          </p:nvSpPr>
          <p:spPr>
            <a:xfrm>
              <a:off x="0" y="2187682"/>
              <a:ext cx="4752182" cy="3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P. Mehta et al. / Phys. Rep. (2019) 810, 1-124</a:t>
              </a:r>
            </a:p>
          </p:txBody>
        </p:sp>
      </p:grpSp>
      <p:sp>
        <p:nvSpPr>
          <p:cNvPr id="168" name="Nicht saturierende Funktionen vorteilhaft für Training mit Gradient Descent"/>
          <p:cNvSpPr txBox="1"/>
          <p:nvPr/>
        </p:nvSpPr>
        <p:spPr>
          <a:xfrm>
            <a:off x="5281558" y="4862657"/>
            <a:ext cx="3423083" cy="93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00526" indent="-200526">
              <a:lnSpc>
                <a:spcPct val="110000"/>
              </a:lnSpc>
              <a:buSzPct val="100000"/>
              <a:buChar char="•"/>
              <a:defRPr>
                <a:uFill>
                  <a:solidFill>
                    <a:schemeClr val="accent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Nicht saturierende Funktionen vorteilhaft für Training mit Gradient Descent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ackpropagation Algorithmus"/>
          <p:cNvSpPr txBox="1"/>
          <p:nvPr>
            <p:ph type="title"/>
          </p:nvPr>
        </p:nvSpPr>
        <p:spPr>
          <a:xfrm>
            <a:off x="323849" y="404664"/>
            <a:ext cx="6335715" cy="792090"/>
          </a:xfrm>
          <a:prstGeom prst="rect">
            <a:avLst/>
          </a:prstGeom>
        </p:spPr>
        <p:txBody>
          <a:bodyPr/>
          <a:lstStyle/>
          <a:p>
            <a:pPr/>
            <a:r>
              <a:t>Feedforward Netzwerke</a:t>
            </a:r>
          </a:p>
        </p:txBody>
      </p:sp>
      <p:sp>
        <p:nvSpPr>
          <p:cNvPr id="171" name="Textmasterformate durch Klicken bearbeiten"/>
          <p:cNvSpPr txBox="1"/>
          <p:nvPr>
            <p:ph type="body" idx="1"/>
          </p:nvPr>
        </p:nvSpPr>
        <p:spPr>
          <a:xfrm>
            <a:off x="196849" y="939800"/>
            <a:ext cx="8496623" cy="8496105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Viele Hidden Layers bei                                                                                             deep learning</a:t>
            </a:r>
          </a:p>
          <a:p>
            <a:pPr marL="180473" indent="-180473"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</a:p>
          <a:p>
            <a:pPr marL="180473" indent="-180473">
              <a:lnSpc>
                <a:spcPct val="130000"/>
              </a:lnSpc>
              <a:spcBef>
                <a:spcPts val="500"/>
              </a:spcBef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Oft mit Softmaxfunktion                                                                    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sSub>
                  <m:e>
                    <m:d>
                      <m:d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Up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lim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⃗</m:t>
                            </m:r>
                          </m:lim>
                        </m:limUpp>
                      </m:e>
                    </m:d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b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sup>
                    </m:sSup>
                  </m:num>
                  <m:den>
                    <m:nary>
                      <m:nary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chr m:val="∑"/>
                        <m:limLoc m:val="undOvr"/>
                        <m:grow m:val="1"/>
                        <m:subHide m:val="off"/>
                        <m:supHide m:val="off"/>
                      </m:naryPr>
                      <m:sub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sSu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</m:e>
                    </m:nary>
                  </m:den>
                </m:f>
              </m:oMath>
            </a14:m>
            <a:r>
              <a:t>, </a:t>
            </a:r>
            <a14:m>
              <m:oMath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                                                                                                                                                        als Aktivierungsfunktion bei                                                                                        Klassifizierungsproblemen</a:t>
            </a:r>
          </a:p>
          <a:p>
            <a:pPr marL="180473" indent="-180473"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</a:p>
          <a:p>
            <a:pPr marL="180473" indent="-180473">
              <a:buSzPct val="100000"/>
              <a:buChar char="•"/>
              <a:defRPr b="0" sz="18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t>Forward propagation durch das Netzwerk: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d>
                  <m: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limUpp>
                      <m:e>
                        <m:limLow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Upp>
                    <m:sSubSup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Upp>
                              <m:e>
                                <m:limLow>
                                  <m:e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lim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Upp>
                            <m:sSubSup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  <m:sup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limUpp>
                                  <m:e>
                                    <m:limLow>
                                      <m:e>
                                        <m:r>
                                          <a:rPr xmlns:a="http://schemas.openxmlformats.org/drawingml/2006/ma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  <m:lim>
                                        <m:r>
                                          <a:rPr xmlns:a="http://schemas.openxmlformats.org/drawingml/2006/ma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xmlns:a="http://schemas.openxmlformats.org/drawingml/2006/ma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xmlns:a="http://schemas.openxmlformats.org/drawingml/2006/ma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lim>
                                </m:limUpp>
                                <m:sSubSup>
                                  <m:e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sSubSup>
                                  <m:e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e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</a:p>
        </p:txBody>
      </p:sp>
      <p:sp>
        <p:nvSpPr>
          <p:cNvPr id="172" name="Foliennummer"/>
          <p:cNvSpPr txBox="1"/>
          <p:nvPr>
            <p:ph type="sldNum" sz="quarter" idx="4294967295"/>
          </p:nvPr>
        </p:nvSpPr>
        <p:spPr>
          <a:xfrm>
            <a:off x="323850" y="6542358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5" name="Gruppieren"/>
          <p:cNvGrpSpPr/>
          <p:nvPr/>
        </p:nvGrpSpPr>
        <p:grpSpPr>
          <a:xfrm>
            <a:off x="3969500" y="831832"/>
            <a:ext cx="4928116" cy="3426806"/>
            <a:chOff x="0" y="0"/>
            <a:chExt cx="4928115" cy="3426804"/>
          </a:xfrm>
        </p:grpSpPr>
        <p:pic>
          <p:nvPicPr>
            <p:cNvPr id="173" name="DeepNeuralNetwork.png" descr="DeepNeuralNetwork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928116" cy="276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Caption"/>
            <p:cNvSpPr/>
            <p:nvPr/>
          </p:nvSpPr>
          <p:spPr>
            <a:xfrm>
              <a:off x="0" y="2862051"/>
              <a:ext cx="4928116" cy="564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https://commons.wikimedia.org/wiki/File:Example_of_a_deep_neural_network.png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ackpropag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sp>
        <p:nvSpPr>
          <p:cNvPr id="178" name="Kreuz"/>
          <p:cNvSpPr txBox="1"/>
          <p:nvPr>
            <p:ph type="body" idx="1"/>
          </p:nvPr>
        </p:nvSpPr>
        <p:spPr>
          <a:xfrm>
            <a:off x="323850" y="939800"/>
            <a:ext cx="6335713" cy="4103986"/>
          </a:xfrm>
          <a:prstGeom prst="rect">
            <a:avLst/>
          </a:prstGeom>
        </p:spPr>
        <p:txBody>
          <a:bodyPr/>
          <a:lstStyle>
            <a:lvl1pPr marL="180473" indent="-180473">
              <a:buSzPct val="100000"/>
              <a:buChar char="•"/>
              <a:defRPr b="0" sz="1800">
                <a:solidFill>
                  <a:srgbClr val="000000"/>
                </a:solidFill>
              </a:defRPr>
            </a:lvl1pPr>
          </a:lstStyle>
          <a:p>
            <a:pPr/>
            <a:r>
              <a:t>Kreuz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ckpropagation Algorithm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Bckpropagation Algorithmus</a:t>
            </a:r>
          </a:p>
        </p:txBody>
      </p:sp>
      <p:sp>
        <p:nvSpPr>
          <p:cNvPr id="181" name="Output Layer:                  (1)…"/>
          <p:cNvSpPr txBox="1"/>
          <p:nvPr/>
        </p:nvSpPr>
        <p:spPr>
          <a:xfrm>
            <a:off x="323403" y="825499"/>
            <a:ext cx="5780184" cy="408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00526" indent="-200526">
              <a:lnSpc>
                <a:spcPct val="110000"/>
              </a:lnSpc>
              <a:buSzPct val="100000"/>
              <a:buChar char="•"/>
              <a:defRPr sz="1600">
                <a:uFill>
                  <a:solidFill>
                    <a:schemeClr val="accent1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Output Layer: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sSup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Sup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               </a:t>
            </a:r>
            <a:r>
              <a:rPr b="1"/>
              <a:t>(1)                           </a:t>
            </a:r>
            <a:endParaRPr b="1"/>
          </a:p>
          <a:p>
            <a:pPr marL="200526" indent="-200526">
              <a:lnSpc>
                <a:spcPct val="110000"/>
              </a:lnSpc>
              <a:buSzPct val="100000"/>
              <a:buChar char="•"/>
              <a:defRPr sz="1600">
                <a:uFill>
                  <a:solidFill>
                    <a:schemeClr val="accent1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Layer </a:t>
            </a:r>
            <a14:m>
              <m:oMath>
                <m:r>
                  <a:rPr xmlns:a="http://schemas.openxmlformats.org/drawingml/2006/main" sz="2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: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</m:oMath>
            </a14:m>
            <a:r>
              <a:t>                    </a:t>
            </a:r>
            <a:r>
              <a:rPr b="1"/>
              <a:t>(2)</a:t>
            </a:r>
          </a:p>
          <a:p>
            <a:pPr marL="177800" indent="-177800">
              <a:lnSpc>
                <a:spcPct val="120000"/>
              </a:lnSpc>
              <a:buSzPct val="100000"/>
              <a:buChar char="•"/>
              <a:defRPr sz="1600">
                <a:uFill>
                  <a:solidFill>
                    <a:schemeClr val="accent1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Kettenregel: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Low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</m:oMath>
            </a14:m>
            <a:r>
              <a:t>                                             </a:t>
            </a:r>
            <a14:m>
              <m:oMath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Low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f>
                  <m:f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limLow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sSup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  <a:r>
              <a:t>     </a:t>
            </a:r>
            <a:r>
              <a:rPr b="1"/>
              <a:t> (3)</a:t>
            </a:r>
            <a:endParaRPr b="1"/>
          </a:p>
          <a:p>
            <a:pPr marL="177800" indent="-177800">
              <a:lnSpc>
                <a:spcPct val="120000"/>
              </a:lnSpc>
              <a:buSzPct val="100000"/>
              <a:buChar char="•"/>
              <a:defRPr sz="1600">
                <a:uFill>
                  <a:solidFill>
                    <a:schemeClr val="accent1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sSubSup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                                    </a:t>
            </a:r>
            <a:r>
              <a:rPr b="1"/>
              <a:t> (4) </a:t>
            </a:r>
            <a:r>
              <a:t> </a:t>
            </a:r>
          </a:p>
        </p:txBody>
      </p:sp>
      <p:sp>
        <p:nvSpPr>
          <p:cNvPr id="182" name="Notation:…"/>
          <p:cNvSpPr/>
          <p:nvPr/>
        </p:nvSpPr>
        <p:spPr>
          <a:xfrm>
            <a:off x="6095639" y="482534"/>
            <a:ext cx="2948260" cy="323264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1100" u="sng">
                <a:latin typeface="Arial"/>
                <a:ea typeface="Arial"/>
                <a:cs typeface="Arial"/>
                <a:sym typeface="Arial"/>
              </a:defRPr>
            </a:pPr>
            <a:r>
              <a:t>Notation:</a:t>
            </a:r>
          </a:p>
          <a:p>
            <a:pPr>
              <a:defRPr sz="1100" u="sng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sSubSup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: Gewicht, das Neuron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der Layer </a:t>
            </a:r>
            <a14:m>
              <m:oMath>
                <m:r>
                  <a:rPr xmlns:a="http://schemas.openxmlformats.org/drawingml/2006/main" sz="1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und Neuron </a:t>
            </a:r>
            <a14:m>
              <m:oMath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 der  Layer </a:t>
            </a: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verbindet </a:t>
            </a:r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sSubSup>
                  <m:e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b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: Bias des Neurons </a:t>
            </a:r>
            <a14:m>
              <m:oMath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 der  Layer </a:t>
            </a: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sSubSup>
                  <m:e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: Aktivierung Neuron j der Layer </a:t>
            </a: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 </a:t>
            </a:r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14:m>
              <m:oMath>
                <m:sSubSup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Low>
                <m:sSubSup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sSubSup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Sup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b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d>
                  <m:dPr>
                    <m:ctrlP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e>
                </m:d>
              </m:oMath>
            </a14:m>
            <a:r>
              <a:t> nichtlineare Aktivierungsfunktion</a:t>
            </a:r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 Fehler des Neurons j der Layer </a:t>
            </a: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            </a:t>
            </a:r>
            <a14:m>
              <m:oMath>
                <m:limUpp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e>
                  <m:lim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Änderung der Kostenfunktion C bzgl. </a:t>
            </a:r>
            <a14:m>
              <m:oMath>
                <m:sSubSup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</a:p>
        </p:txBody>
      </p:sp>
      <p:pic>
        <p:nvPicPr>
          <p:cNvPr id="183" name="BackpropagationAlgorithmus4.png" descr="BackpropagationAlgorithmus4.png"/>
          <p:cNvPicPr>
            <a:picLocks noChangeAspect="1"/>
          </p:cNvPicPr>
          <p:nvPr/>
        </p:nvPicPr>
        <p:blipFill>
          <a:blip r:embed="rId2">
            <a:extLst/>
          </a:blip>
          <a:srcRect l="0" t="2608" r="0" b="2608"/>
          <a:stretch>
            <a:fillRect/>
          </a:stretch>
        </p:blipFill>
        <p:spPr>
          <a:xfrm>
            <a:off x="311150" y="5018492"/>
            <a:ext cx="8521700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Zum Bearbeiten doppelklick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Textmasterformate durch Klicken bearbeite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BackpropagationAlgoritmus.png" descr="BackpropagationAlgoritmus.png"/>
          <p:cNvPicPr>
            <a:picLocks noChangeAspect="1"/>
          </p:cNvPicPr>
          <p:nvPr/>
        </p:nvPicPr>
        <p:blipFill>
          <a:blip r:embed="rId2">
            <a:extLst/>
          </a:blip>
          <a:srcRect l="0" t="5514" r="5866" b="5401"/>
          <a:stretch>
            <a:fillRect/>
          </a:stretch>
        </p:blipFill>
        <p:spPr>
          <a:xfrm>
            <a:off x="131244" y="4100400"/>
            <a:ext cx="8183190" cy="2007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Universtiät Konstanz Design">
  <a:themeElements>
    <a:clrScheme name="Universtiät Konstanz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0000FF"/>
      </a:hlink>
      <a:folHlink>
        <a:srgbClr val="FF00FF"/>
      </a:folHlink>
    </a:clrScheme>
    <a:fontScheme name="Universtiät Konstanz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iverstiät Konstanz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iverstiät Konstanz Design">
  <a:themeElements>
    <a:clrScheme name="Universtiät Konstanz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0000FF"/>
      </a:hlink>
      <a:folHlink>
        <a:srgbClr val="FF00FF"/>
      </a:folHlink>
    </a:clrScheme>
    <a:fontScheme name="Universtiät Konstanz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iverstiät Konstanz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