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3" r:id="rId4"/>
    <p:sldId id="275" r:id="rId5"/>
    <p:sldId id="276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/>
    <p:restoredTop sz="96928"/>
  </p:normalViewPr>
  <p:slideViewPr>
    <p:cSldViewPr snapToObjects="1">
      <p:cViewPr varScale="1">
        <p:scale>
          <a:sx n="71" d="100"/>
          <a:sy n="71" d="100"/>
        </p:scale>
        <p:origin x="18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23:00:28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 16383,'60'0'0,"-1"0"0,10 0 0,-1 0 0,-11 0 0,1 0 0,18 0 0,1 0 0,-14 0 0,-2 0 0,6 0 0,-2 0 0,-12 0 0,-2 0 0,32 0 0,-15 0 0,-15 0 0,-16-6 0,-3 2 0,-3-6 0,-2 4 0,-5 2 0,-2 0 0,-11 3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23:00:30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16383,'52'0'0,"20"0"0,6 0 0,-29 0 0,2 0 0,8 0 0,-3 0 0,12 0 0,-14 0 0,2 0 0,18 0 0,-16 0 0,2 0 0,36 0 0,-18 4 0,-31 0 0,-19 2 0,-13-2 0,-7-2 0,18-1 0,-10 0 0,11 0 0,-15 1 0,-5-2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14.11.21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14.11.21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14.11.21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14.11.21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14.11.21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14.11.21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customXml" Target="../ink/ink2.xml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The Berlin Real Estate Market: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What Drives Prices?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Final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Moritz Wilksch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6BCB0-C2D1-5948-AB7E-25BE4BF1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012194-13A4-4A49-955F-CF4ECC81C967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273763-F646-4542-952B-8CB3C0AF7243}"/>
                </a:ext>
              </a:extLst>
            </p:cNvPr>
            <p:cNvSpPr txBox="1"/>
            <p:nvPr/>
          </p:nvSpPr>
          <p:spPr>
            <a:xfrm>
              <a:off x="460713" y="332656"/>
              <a:ext cx="515525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The Research Question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E7C505-8B6C-AE4B-9AB2-C00B15EECC2F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DF8A70-BED6-1246-B2FF-50A80CE2DD05}"/>
              </a:ext>
            </a:extLst>
          </p:cNvPr>
          <p:cNvSpPr txBox="1"/>
          <p:nvPr/>
        </p:nvSpPr>
        <p:spPr>
          <a:xfrm>
            <a:off x="1017687" y="3152001"/>
            <a:ext cx="101566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Which factors determine the price of a listing?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F549C6-72D5-3B40-814F-EFA329ED4AC4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0DDF8-B7A6-E44F-A96E-9E784965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C46545-5E1A-3C4C-AAE4-74670AF0E322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005BD2-B5AB-0B41-8ED7-259E566B23D9}"/>
                </a:ext>
              </a:extLst>
            </p:cNvPr>
            <p:cNvSpPr txBox="1"/>
            <p:nvPr/>
          </p:nvSpPr>
          <p:spPr>
            <a:xfrm>
              <a:off x="460713" y="332656"/>
              <a:ext cx="269304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Background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FC9BA49-A6E5-F743-BE01-9ED91E907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A045DB-F853-3241-9F2C-978F21CAF5D1}"/>
              </a:ext>
            </a:extLst>
          </p:cNvPr>
          <p:cNvGrpSpPr/>
          <p:nvPr/>
        </p:nvGrpSpPr>
        <p:grpSpPr>
          <a:xfrm>
            <a:off x="466617" y="1158451"/>
            <a:ext cx="5209425" cy="373028"/>
            <a:chOff x="460713" y="1147906"/>
            <a:chExt cx="5209425" cy="373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442ABA-4D5F-6141-A20F-D6DFF86E604F}"/>
                </a:ext>
              </a:extLst>
            </p:cNvPr>
            <p:cNvSpPr txBox="1"/>
            <p:nvPr/>
          </p:nvSpPr>
          <p:spPr>
            <a:xfrm>
              <a:off x="460713" y="1147906"/>
              <a:ext cx="16254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Market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7170EA-5F6E-F845-BEC0-E5BED4C1C7C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9701E5-FA61-5340-85C7-70A6E06A1173}"/>
              </a:ext>
            </a:extLst>
          </p:cNvPr>
          <p:cNvGrpSpPr/>
          <p:nvPr/>
        </p:nvGrpSpPr>
        <p:grpSpPr>
          <a:xfrm>
            <a:off x="6515960" y="1158451"/>
            <a:ext cx="5209425" cy="373028"/>
            <a:chOff x="460713" y="114790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122CF1-E4B5-8D44-B921-5C9B28A779E1}"/>
                </a:ext>
              </a:extLst>
            </p:cNvPr>
            <p:cNvSpPr txBox="1"/>
            <p:nvPr/>
          </p:nvSpPr>
          <p:spPr>
            <a:xfrm>
              <a:off x="460713" y="1147906"/>
              <a:ext cx="130003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Data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E836C5-9251-2A4D-B1C6-152E62F7FBD4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007A5-7BB5-5B42-89BF-66BA3C8118A7}"/>
              </a:ext>
            </a:extLst>
          </p:cNvPr>
          <p:cNvGrpSpPr/>
          <p:nvPr/>
        </p:nvGrpSpPr>
        <p:grpSpPr>
          <a:xfrm>
            <a:off x="466617" y="3501009"/>
            <a:ext cx="5179756" cy="2548106"/>
            <a:chOff x="450751" y="2540826"/>
            <a:chExt cx="5209425" cy="25627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9F1720-6B4D-6248-AF9F-127704AD8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50751" y="2540826"/>
              <a:ext cx="5209425" cy="256270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E690B8-8233-5C41-8C8D-D122B3BE16A4}"/>
                    </a:ext>
                  </a:extLst>
                </p14:cNvPr>
                <p14:cNvContentPartPr/>
                <p14:nvPr/>
              </p14:nvContentPartPr>
              <p14:xfrm>
                <a:off x="2373660" y="4636380"/>
                <a:ext cx="466920" cy="1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E690B8-8233-5C41-8C8D-D122B3BE16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19325" y="4528740"/>
                  <a:ext cx="575228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954A38-4084-934B-8C76-83A668FF85BA}"/>
                    </a:ext>
                  </a:extLst>
                </p14:cNvPr>
                <p14:cNvContentPartPr/>
                <p14:nvPr/>
              </p14:nvContentPartPr>
              <p14:xfrm>
                <a:off x="4588740" y="4663740"/>
                <a:ext cx="415800" cy="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954A38-4084-934B-8C76-83A668FF85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34773" y="4555740"/>
                  <a:ext cx="524096" cy="22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185FB09-4451-A24E-AB5F-88985EA8F2EB}"/>
              </a:ext>
            </a:extLst>
          </p:cNvPr>
          <p:cNvSpPr txBox="1"/>
          <p:nvPr/>
        </p:nvSpPr>
        <p:spPr>
          <a:xfrm>
            <a:off x="471638" y="1751798"/>
            <a:ext cx="517473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Prices for buying and renting have doubled or tripled in the past 10 years [1]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Finding affordable housing is hard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DFBE4-149C-E14E-BC14-8B4C4C70625C}"/>
              </a:ext>
            </a:extLst>
          </p:cNvPr>
          <p:cNvSpPr txBox="1"/>
          <p:nvPr/>
        </p:nvSpPr>
        <p:spPr>
          <a:xfrm>
            <a:off x="362422" y="6490045"/>
            <a:ext cx="34592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guthmann.estate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/market-report/berlin/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7E7766-28E8-1F41-A81D-77698B38B982}"/>
              </a:ext>
            </a:extLst>
          </p:cNvPr>
          <p:cNvGrpSpPr/>
          <p:nvPr/>
        </p:nvGrpSpPr>
        <p:grpSpPr>
          <a:xfrm>
            <a:off x="6673769" y="2126164"/>
            <a:ext cx="5320383" cy="1937064"/>
            <a:chOff x="6687169" y="2356032"/>
            <a:chExt cx="5320383" cy="19370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F33BEAC-E59D-9044-8C40-494E358CB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169" y="2925624"/>
              <a:ext cx="1326348" cy="797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Bay Kleinanzeigen – your online marketplace - Apps on Google Play">
              <a:extLst>
                <a:ext uri="{FF2B5EF4-FFF2-40B4-BE49-F238E27FC236}">
                  <a16:creationId xmlns:a16="http://schemas.microsoft.com/office/drawing/2014/main" id="{1A404114-FBCD-3146-82F1-05DB3D209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0488" y="2356032"/>
              <a:ext cx="1937064" cy="193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7F258F8-4F18-AB45-AEF2-891EA224C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732" y="3185441"/>
              <a:ext cx="1500541" cy="27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FDD8AEE-3381-7F45-B2FD-11A82E7B80E6}"/>
              </a:ext>
            </a:extLst>
          </p:cNvPr>
          <p:cNvSpPr txBox="1"/>
          <p:nvPr/>
        </p:nvSpPr>
        <p:spPr>
          <a:xfrm>
            <a:off x="6558033" y="1751798"/>
            <a:ext cx="5174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 largest online real estate marketplaces: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D357C-981C-DB48-BA74-2CCFE978164C}"/>
              </a:ext>
            </a:extLst>
          </p:cNvPr>
          <p:cNvSpPr txBox="1"/>
          <p:nvPr/>
        </p:nvSpPr>
        <p:spPr>
          <a:xfrm>
            <a:off x="6558033" y="3869356"/>
            <a:ext cx="5174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Scraped ~72k listings over 6 months</a:t>
            </a:r>
          </a:p>
        </p:txBody>
      </p:sp>
    </p:spTree>
    <p:extLst>
      <p:ext uri="{BB962C8B-B14F-4D97-AF65-F5344CB8AC3E}">
        <p14:creationId xmlns:p14="http://schemas.microsoft.com/office/powerpoint/2010/main" val="3736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18EBF-3CBE-524D-A7F3-9501B2E4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06957D-70B9-E649-831C-F9B0B95CCB9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1C263-3C63-8E4C-A371-42C9725D0467}"/>
                </a:ext>
              </a:extLst>
            </p:cNvPr>
            <p:cNvSpPr txBox="1"/>
            <p:nvPr/>
          </p:nvSpPr>
          <p:spPr>
            <a:xfrm>
              <a:off x="460713" y="332656"/>
              <a:ext cx="287258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A734EB-9563-4A41-B423-04A3DB1DBB60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B57D89-3D5F-D045-B2D6-64E084CDB038}"/>
              </a:ext>
            </a:extLst>
          </p:cNvPr>
          <p:cNvGrpSpPr/>
          <p:nvPr/>
        </p:nvGrpSpPr>
        <p:grpSpPr>
          <a:xfrm>
            <a:off x="457737" y="3074194"/>
            <a:ext cx="7773123" cy="1107996"/>
            <a:chOff x="457737" y="2609408"/>
            <a:chExt cx="7773123" cy="11079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CBD20F-826E-8044-A254-B4246C9B8DF9}"/>
                </a:ext>
              </a:extLst>
            </p:cNvPr>
            <p:cNvSpPr/>
            <p:nvPr/>
          </p:nvSpPr>
          <p:spPr>
            <a:xfrm>
              <a:off x="457737" y="2609408"/>
              <a:ext cx="1746855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81AE40-710B-CC44-B211-2CF1B37C235D}"/>
                </a:ext>
              </a:extLst>
            </p:cNvPr>
            <p:cNvSpPr txBox="1"/>
            <p:nvPr/>
          </p:nvSpPr>
          <p:spPr>
            <a:xfrm>
              <a:off x="2408753" y="2609408"/>
              <a:ext cx="5822107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Outlier removal (dirty data from scrape)</a:t>
              </a:r>
            </a:p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Transformations</a:t>
              </a:r>
            </a:p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Filtering: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Rent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prices vs.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Purchase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prices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1F35AD-8E14-EA41-ADAB-0A9980A2BE41}"/>
              </a:ext>
            </a:extLst>
          </p:cNvPr>
          <p:cNvGrpSpPr/>
          <p:nvPr/>
        </p:nvGrpSpPr>
        <p:grpSpPr>
          <a:xfrm>
            <a:off x="457737" y="1138822"/>
            <a:ext cx="11270574" cy="1107989"/>
            <a:chOff x="460713" y="1138822"/>
            <a:chExt cx="11270574" cy="1107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329CFA-6BB0-6B41-969B-9957E523EBDD}"/>
                </a:ext>
              </a:extLst>
            </p:cNvPr>
            <p:cNvSpPr/>
            <p:nvPr/>
          </p:nvSpPr>
          <p:spPr>
            <a:xfrm>
              <a:off x="460713" y="1138822"/>
              <a:ext cx="1746855" cy="1107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428FA-6ED3-C743-AAB5-1C1A9AFC5DD8}"/>
                </a:ext>
              </a:extLst>
            </p:cNvPr>
            <p:cNvSpPr txBox="1"/>
            <p:nvPr/>
          </p:nvSpPr>
          <p:spPr>
            <a:xfrm>
              <a:off x="2423592" y="1138823"/>
              <a:ext cx="930769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Independent variables: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768AD7E-8DE6-BC4C-A5F6-17CBC9E7C13A}"/>
                </a:ext>
              </a:extLst>
            </p:cNvPr>
            <p:cNvGrpSpPr/>
            <p:nvPr/>
          </p:nvGrpSpPr>
          <p:grpSpPr>
            <a:xfrm>
              <a:off x="2423592" y="1709786"/>
              <a:ext cx="8254386" cy="365125"/>
              <a:chOff x="2788525" y="1753885"/>
              <a:chExt cx="8254386" cy="3651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A38B1FA-54DF-FF46-B2C6-01F52F494A90}"/>
                  </a:ext>
                </a:extLst>
              </p:cNvPr>
              <p:cNvSpPr/>
              <p:nvPr/>
            </p:nvSpPr>
            <p:spPr>
              <a:xfrm>
                <a:off x="2788525" y="1753885"/>
                <a:ext cx="1368152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 type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CCDC97-056D-1C4A-9B16-16E487E80342}"/>
                  </a:ext>
                </a:extLst>
              </p:cNvPr>
              <p:cNvSpPr/>
              <p:nvPr/>
            </p:nvSpPr>
            <p:spPr>
              <a:xfrm>
                <a:off x="4459716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offer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F1978-C4EB-3D42-A15A-595C40EB0F93}"/>
                  </a:ext>
                </a:extLst>
              </p:cNvPr>
              <p:cNvSpPr/>
              <p:nvPr/>
            </p:nvSpPr>
            <p:spPr>
              <a:xfrm>
                <a:off x="6181274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7F82CF-814A-1B4F-B0DF-1B5A21D57F81}"/>
                  </a:ext>
                </a:extLst>
              </p:cNvPr>
              <p:cNvSpPr/>
              <p:nvPr/>
            </p:nvSpPr>
            <p:spPr>
              <a:xfrm>
                <a:off x="7902832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(sqm)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E3EF2E-D93C-9B4E-B4F4-29C6A87623CA}"/>
                  </a:ext>
                </a:extLst>
              </p:cNvPr>
              <p:cNvSpPr/>
              <p:nvPr/>
            </p:nvSpPr>
            <p:spPr>
              <a:xfrm>
                <a:off x="9624392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Zip code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65DAAA-F0FA-514F-BD71-0911ED6A4FC3}"/>
              </a:ext>
            </a:extLst>
          </p:cNvPr>
          <p:cNvGrpSpPr/>
          <p:nvPr/>
        </p:nvGrpSpPr>
        <p:grpSpPr>
          <a:xfrm>
            <a:off x="457737" y="5009573"/>
            <a:ext cx="7830446" cy="1125945"/>
            <a:chOff x="457737" y="5009573"/>
            <a:chExt cx="7830446" cy="1125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55B59F-4A4E-6848-A04D-22730401AF49}"/>
                </a:ext>
              </a:extLst>
            </p:cNvPr>
            <p:cNvSpPr/>
            <p:nvPr/>
          </p:nvSpPr>
          <p:spPr>
            <a:xfrm>
              <a:off x="457737" y="5009573"/>
              <a:ext cx="1746855" cy="861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C60A74-3FD6-9541-B67E-5B1FAFF9DB74}"/>
                </a:ext>
              </a:extLst>
            </p:cNvPr>
            <p:cNvSpPr txBox="1"/>
            <p:nvPr/>
          </p:nvSpPr>
          <p:spPr>
            <a:xfrm>
              <a:off x="2408753" y="5027522"/>
              <a:ext cx="5879430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Hierarchical Linear Model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Varying intercepts (+slopes?) by location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26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3D3C8-F2AB-A14D-B100-87C0BF6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2B4E15-6242-D541-9199-7FA44EE8F4D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A725D-499F-764F-9716-299E65AF1CDB}"/>
                </a:ext>
              </a:extLst>
            </p:cNvPr>
            <p:cNvSpPr txBox="1"/>
            <p:nvPr/>
          </p:nvSpPr>
          <p:spPr>
            <a:xfrm>
              <a:off x="460713" y="332656"/>
              <a:ext cx="166712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33E258-DEC9-CA46-B975-07B9968A378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43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0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141</Words>
  <Application>Microsoft Macintosh PowerPoint</Application>
  <PresentationFormat>Widescreen</PresentationFormat>
  <Paragraphs>36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Berlin Real Estate Market: What Drives Prices?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64</cp:revision>
  <dcterms:created xsi:type="dcterms:W3CDTF">2021-09-27T17:03:07Z</dcterms:created>
  <dcterms:modified xsi:type="dcterms:W3CDTF">2021-11-15T01:25:15Z</dcterms:modified>
</cp:coreProperties>
</file>