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3" r:id="rId4"/>
    <p:sldId id="275" r:id="rId5"/>
    <p:sldId id="278" r:id="rId6"/>
    <p:sldId id="276" r:id="rId7"/>
    <p:sldId id="277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9B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/>
    <p:restoredTop sz="96928"/>
  </p:normalViewPr>
  <p:slideViewPr>
    <p:cSldViewPr snapToObjects="1">
      <p:cViewPr varScale="1">
        <p:scale>
          <a:sx n="147" d="100"/>
          <a:sy n="14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28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 16383,'60'0'0,"-1"0"0,10 0 0,-1 0 0,-11 0 0,1 0 0,18 0 0,1 0 0,-14 0 0,-2 0 0,6 0 0,-2 0 0,-12 0 0,-2 0 0,32 0 0,-15 0 0,-15 0 0,-16-6 0,-3 2 0,-3-6 0,-2 4 0,-5 2 0,-2 0 0,-11 3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4T23:00:30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16383,'52'0'0,"20"0"0,6 0 0,-29 0 0,2 0 0,8 0 0,-3 0 0,12 0 0,-14 0 0,2 0 0,18 0 0,-16 0 0,2 0 0,36 0 0,-18 4 0,-31 0 0,-19 2 0,-13-2 0,-7-2 0,18-1 0,-10 0 0,11 0 0,-15 1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19.11.21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19.11.21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19.11.21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19.11.21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19.11.21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The Berlin Real Estate Market: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What Drives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Final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Moritz Wilksch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2FA20A8-1F90-4D4B-B443-CB088222C0FB}"/>
              </a:ext>
            </a:extLst>
          </p:cNvPr>
          <p:cNvGrpSpPr/>
          <p:nvPr/>
        </p:nvGrpSpPr>
        <p:grpSpPr>
          <a:xfrm>
            <a:off x="443052" y="1217076"/>
            <a:ext cx="5209425" cy="373028"/>
            <a:chOff x="443052" y="1217076"/>
            <a:chExt cx="5209425" cy="373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7D2EF-ABA2-0745-8963-662DD57C2854}"/>
                </a:ext>
              </a:extLst>
            </p:cNvPr>
            <p:cNvSpPr txBox="1"/>
            <p:nvPr/>
          </p:nvSpPr>
          <p:spPr>
            <a:xfrm>
              <a:off x="443052" y="1217076"/>
              <a:ext cx="148919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Univariate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00007-C5AE-0C43-AEF1-92291D85FCA6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6BCB0-C2D1-5948-AB7E-25BE4BF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12194-13A4-4A49-955F-CF4ECC81C967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273763-F646-4542-952B-8CB3C0AF7243}"/>
                </a:ext>
              </a:extLst>
            </p:cNvPr>
            <p:cNvSpPr txBox="1"/>
            <p:nvPr/>
          </p:nvSpPr>
          <p:spPr>
            <a:xfrm>
              <a:off x="460713" y="332656"/>
              <a:ext cx="515525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The Research Question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E7C505-8B6C-AE4B-9AB2-C00B15EECC2F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DF8A70-BED6-1246-B2FF-50A80CE2DD05}"/>
              </a:ext>
            </a:extLst>
          </p:cNvPr>
          <p:cNvSpPr txBox="1"/>
          <p:nvPr/>
        </p:nvSpPr>
        <p:spPr>
          <a:xfrm>
            <a:off x="1017687" y="3152001"/>
            <a:ext cx="101566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Which factors determine the price of a listing?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F549C6-72D5-3B40-814F-EFA329ED4AC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0DDF8-B7A6-E44F-A96E-9E784965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C46545-5E1A-3C4C-AAE4-74670AF0E322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005BD2-B5AB-0B41-8ED7-259E566B23D9}"/>
                </a:ext>
              </a:extLst>
            </p:cNvPr>
            <p:cNvSpPr txBox="1"/>
            <p:nvPr/>
          </p:nvSpPr>
          <p:spPr>
            <a:xfrm>
              <a:off x="460713" y="332656"/>
              <a:ext cx="269304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C9BA49-A6E5-F743-BE01-9ED91E907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045DB-F853-3241-9F2C-978F21CAF5D1}"/>
              </a:ext>
            </a:extLst>
          </p:cNvPr>
          <p:cNvGrpSpPr/>
          <p:nvPr/>
        </p:nvGrpSpPr>
        <p:grpSpPr>
          <a:xfrm>
            <a:off x="466617" y="1158451"/>
            <a:ext cx="5209425" cy="373028"/>
            <a:chOff x="460713" y="1147906"/>
            <a:chExt cx="5209425" cy="373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42ABA-4D5F-6141-A20F-D6DFF86E604F}"/>
                </a:ext>
              </a:extLst>
            </p:cNvPr>
            <p:cNvSpPr txBox="1"/>
            <p:nvPr/>
          </p:nvSpPr>
          <p:spPr>
            <a:xfrm>
              <a:off x="460713" y="1147906"/>
              <a:ext cx="16254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Market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170EA-5F6E-F845-BEC0-E5BED4C1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9701E5-FA61-5340-85C7-70A6E06A1173}"/>
              </a:ext>
            </a:extLst>
          </p:cNvPr>
          <p:cNvGrpSpPr/>
          <p:nvPr/>
        </p:nvGrpSpPr>
        <p:grpSpPr>
          <a:xfrm>
            <a:off x="6515960" y="1158451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22CF1-E4B5-8D44-B921-5C9B28A779E1}"/>
                </a:ext>
              </a:extLst>
            </p:cNvPr>
            <p:cNvSpPr txBox="1"/>
            <p:nvPr/>
          </p:nvSpPr>
          <p:spPr>
            <a:xfrm>
              <a:off x="460713" y="1147906"/>
              <a:ext cx="130003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836C5-9251-2A4D-B1C6-152E62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007A5-7BB5-5B42-89BF-66BA3C8118A7}"/>
              </a:ext>
            </a:extLst>
          </p:cNvPr>
          <p:cNvGrpSpPr/>
          <p:nvPr/>
        </p:nvGrpSpPr>
        <p:grpSpPr>
          <a:xfrm>
            <a:off x="466617" y="3501009"/>
            <a:ext cx="5179756" cy="2548106"/>
            <a:chOff x="450751" y="2540826"/>
            <a:chExt cx="5209425" cy="25627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9F1720-6B4D-6248-AF9F-127704AD8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50751" y="2540826"/>
              <a:ext cx="5209425" cy="256270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14:cNvPr>
                <p14:cNvContentPartPr/>
                <p14:nvPr/>
              </p14:nvContentPartPr>
              <p14:xfrm>
                <a:off x="2373660" y="4636380"/>
                <a:ext cx="466920" cy="1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90B8-8233-5C41-8C8D-D122B3BE1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9325" y="4528740"/>
                  <a:ext cx="57522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14:cNvPr>
                <p14:cNvContentPartPr/>
                <p14:nvPr/>
              </p14:nvContentPartPr>
              <p14:xfrm>
                <a:off x="4588740" y="4663740"/>
                <a:ext cx="41580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4A38-4084-934B-8C76-83A668FF85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4773" y="4555740"/>
                  <a:ext cx="524096" cy="22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85FB09-4451-A24E-AB5F-88985EA8F2EB}"/>
              </a:ext>
            </a:extLst>
          </p:cNvPr>
          <p:cNvSpPr txBox="1"/>
          <p:nvPr/>
        </p:nvSpPr>
        <p:spPr>
          <a:xfrm>
            <a:off x="471638" y="1751798"/>
            <a:ext cx="517473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Prices for buying and renting have doubled or tripled in the past 10 years [1]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affordable housing is 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DFBE4-149C-E14E-BC14-8B4C4C70625C}"/>
              </a:ext>
            </a:extLst>
          </p:cNvPr>
          <p:cNvSpPr txBox="1"/>
          <p:nvPr/>
        </p:nvSpPr>
        <p:spPr>
          <a:xfrm>
            <a:off x="362422" y="6490045"/>
            <a:ext cx="34592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guthmann.estate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/market-report/berlin/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7E7766-28E8-1F41-A81D-77698B38B982}"/>
              </a:ext>
            </a:extLst>
          </p:cNvPr>
          <p:cNvGrpSpPr/>
          <p:nvPr/>
        </p:nvGrpSpPr>
        <p:grpSpPr>
          <a:xfrm>
            <a:off x="6673769" y="2126164"/>
            <a:ext cx="5320383" cy="1937064"/>
            <a:chOff x="6687169" y="2356032"/>
            <a:chExt cx="5320383" cy="19370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33BEAC-E59D-9044-8C40-494E358C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69" y="2925624"/>
              <a:ext cx="1326348" cy="797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Bay Kleinanzeigen – your online marketplace - Apps on Google Play">
              <a:extLst>
                <a:ext uri="{FF2B5EF4-FFF2-40B4-BE49-F238E27FC236}">
                  <a16:creationId xmlns:a16="http://schemas.microsoft.com/office/drawing/2014/main" id="{1A404114-FBCD-3146-82F1-05DB3D20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488" y="2356032"/>
              <a:ext cx="1937064" cy="193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7F258F8-4F18-AB45-AEF2-891EA224C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732" y="3185441"/>
              <a:ext cx="1500541" cy="27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DD8AEE-3381-7F45-B2FD-11A82E7B80E6}"/>
              </a:ext>
            </a:extLst>
          </p:cNvPr>
          <p:cNvSpPr txBox="1"/>
          <p:nvPr/>
        </p:nvSpPr>
        <p:spPr>
          <a:xfrm>
            <a:off x="6558033" y="1751798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largest online real estate marketplaces: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D357C-981C-DB48-BA74-2CCFE978164C}"/>
              </a:ext>
            </a:extLst>
          </p:cNvPr>
          <p:cNvSpPr txBox="1"/>
          <p:nvPr/>
        </p:nvSpPr>
        <p:spPr>
          <a:xfrm>
            <a:off x="6558033" y="3869356"/>
            <a:ext cx="5174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Scraped ~72k listings over 6 months</a:t>
            </a:r>
          </a:p>
        </p:txBody>
      </p:sp>
    </p:spTree>
    <p:extLst>
      <p:ext uri="{BB962C8B-B14F-4D97-AF65-F5344CB8AC3E}">
        <p14:creationId xmlns:p14="http://schemas.microsoft.com/office/powerpoint/2010/main" val="3736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57D89-3D5F-D045-B2D6-64E084CDB038}"/>
              </a:ext>
            </a:extLst>
          </p:cNvPr>
          <p:cNvGrpSpPr/>
          <p:nvPr/>
        </p:nvGrpSpPr>
        <p:grpSpPr>
          <a:xfrm>
            <a:off x="457737" y="1276480"/>
            <a:ext cx="7665722" cy="1107996"/>
            <a:chOff x="457737" y="2609408"/>
            <a:chExt cx="7665722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CBD20F-826E-8044-A254-B4246C9B8DF9}"/>
                </a:ext>
              </a:extLst>
            </p:cNvPr>
            <p:cNvSpPr/>
            <p:nvPr/>
          </p:nvSpPr>
          <p:spPr>
            <a:xfrm>
              <a:off x="457737" y="2609408"/>
              <a:ext cx="1746855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1AE40-710B-CC44-B211-2CF1B37C235D}"/>
                </a:ext>
              </a:extLst>
            </p:cNvPr>
            <p:cNvSpPr txBox="1"/>
            <p:nvPr/>
          </p:nvSpPr>
          <p:spPr>
            <a:xfrm>
              <a:off x="2408753" y="2609408"/>
              <a:ext cx="5714706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Making missing values explicit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Outlier removal (dirty data from scrape)</a:t>
              </a:r>
            </a:p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Filtering: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Rent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 vs. 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Purchase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prices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1F35AD-8E14-EA41-ADAB-0A9980A2BE41}"/>
              </a:ext>
            </a:extLst>
          </p:cNvPr>
          <p:cNvGrpSpPr/>
          <p:nvPr/>
        </p:nvGrpSpPr>
        <p:grpSpPr>
          <a:xfrm>
            <a:off x="457737" y="3143030"/>
            <a:ext cx="11270574" cy="1107989"/>
            <a:chOff x="460713" y="1138822"/>
            <a:chExt cx="11270574" cy="1107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29CFA-6BB0-6B41-969B-9957E523EBDD}"/>
                </a:ext>
              </a:extLst>
            </p:cNvPr>
            <p:cNvSpPr/>
            <p:nvPr/>
          </p:nvSpPr>
          <p:spPr>
            <a:xfrm>
              <a:off x="460713" y="1138822"/>
              <a:ext cx="1746855" cy="1107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428FA-6ED3-C743-AAB5-1C1A9AFC5DD8}"/>
                </a:ext>
              </a:extLst>
            </p:cNvPr>
            <p:cNvSpPr txBox="1"/>
            <p:nvPr/>
          </p:nvSpPr>
          <p:spPr>
            <a:xfrm>
              <a:off x="2423592" y="1138823"/>
              <a:ext cx="93076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Independent variables: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68AD7E-8DE6-BC4C-A5F6-17CBC9E7C13A}"/>
                </a:ext>
              </a:extLst>
            </p:cNvPr>
            <p:cNvGrpSpPr/>
            <p:nvPr/>
          </p:nvGrpSpPr>
          <p:grpSpPr>
            <a:xfrm>
              <a:off x="2423592" y="1709786"/>
              <a:ext cx="8254386" cy="365125"/>
              <a:chOff x="2788525" y="1753885"/>
              <a:chExt cx="8254386" cy="3651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38B1FA-54DF-FF46-B2C6-01F52F494A90}"/>
                  </a:ext>
                </a:extLst>
              </p:cNvPr>
              <p:cNvSpPr/>
              <p:nvPr/>
            </p:nvSpPr>
            <p:spPr>
              <a:xfrm>
                <a:off x="2788525" y="1753885"/>
                <a:ext cx="1368152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 type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CCDC97-056D-1C4A-9B16-16E487E80342}"/>
                  </a:ext>
                </a:extLst>
              </p:cNvPr>
              <p:cNvSpPr/>
              <p:nvPr/>
            </p:nvSpPr>
            <p:spPr>
              <a:xfrm>
                <a:off x="4459716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offer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F1978-C4EB-3D42-A15A-595C40EB0F93}"/>
                  </a:ext>
                </a:extLst>
              </p:cNvPr>
              <p:cNvSpPr/>
              <p:nvPr/>
            </p:nvSpPr>
            <p:spPr>
              <a:xfrm>
                <a:off x="6181274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7F82CF-814A-1B4F-B0DF-1B5A21D57F81}"/>
                  </a:ext>
                </a:extLst>
              </p:cNvPr>
              <p:cNvSpPr/>
              <p:nvPr/>
            </p:nvSpPr>
            <p:spPr>
              <a:xfrm>
                <a:off x="790283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(sqm)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E3EF2E-D93C-9B4E-B4F4-29C6A87623CA}"/>
                  </a:ext>
                </a:extLst>
              </p:cNvPr>
              <p:cNvSpPr/>
              <p:nvPr/>
            </p:nvSpPr>
            <p:spPr>
              <a:xfrm>
                <a:off x="9624392" y="1753885"/>
                <a:ext cx="1418519" cy="365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Zip code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5DAAA-F0FA-514F-BD71-0911ED6A4FC3}"/>
              </a:ext>
            </a:extLst>
          </p:cNvPr>
          <p:cNvGrpSpPr/>
          <p:nvPr/>
        </p:nvGrpSpPr>
        <p:grpSpPr>
          <a:xfrm>
            <a:off x="457737" y="5009573"/>
            <a:ext cx="7830446" cy="1125945"/>
            <a:chOff x="457737" y="5009573"/>
            <a:chExt cx="7830446" cy="1125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55B59F-4A4E-6848-A04D-22730401AF49}"/>
                </a:ext>
              </a:extLst>
            </p:cNvPr>
            <p:cNvSpPr/>
            <p:nvPr/>
          </p:nvSpPr>
          <p:spPr>
            <a:xfrm>
              <a:off x="457737" y="5009573"/>
              <a:ext cx="1746855" cy="86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60A74-3FD6-9541-B67E-5B1FAFF9DB74}"/>
                </a:ext>
              </a:extLst>
            </p:cNvPr>
            <p:cNvSpPr txBox="1"/>
            <p:nvPr/>
          </p:nvSpPr>
          <p:spPr>
            <a:xfrm>
              <a:off x="2408753" y="5027522"/>
              <a:ext cx="5879430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Hierarchical Linear Model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Varying intercepts (+slopes?) by location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18EBF-3CBE-524D-A7F3-9501B2E4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6957D-70B9-E649-831C-F9B0B95CCB9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1C263-3C63-8E4C-A371-42C9725D0467}"/>
                </a:ext>
              </a:extLst>
            </p:cNvPr>
            <p:cNvSpPr txBox="1"/>
            <p:nvPr/>
          </p:nvSpPr>
          <p:spPr>
            <a:xfrm>
              <a:off x="460713" y="332656"/>
              <a:ext cx="307776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34EB-9563-4A41-B423-04A3DB1D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832072-2C95-5244-B13A-25A187C5A827}"/>
              </a:ext>
            </a:extLst>
          </p:cNvPr>
          <p:cNvGrpSpPr/>
          <p:nvPr/>
        </p:nvGrpSpPr>
        <p:grpSpPr>
          <a:xfrm>
            <a:off x="460713" y="1196752"/>
            <a:ext cx="5221954" cy="4774594"/>
            <a:chOff x="460713" y="1196752"/>
            <a:chExt cx="5221954" cy="47745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341A0-7177-4B46-951D-3C7664EE8404}"/>
                </a:ext>
              </a:extLst>
            </p:cNvPr>
            <p:cNvSpPr/>
            <p:nvPr/>
          </p:nvSpPr>
          <p:spPr>
            <a:xfrm>
              <a:off x="460713" y="1196752"/>
              <a:ext cx="522195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EBD71C-6D1C-9D4E-99E0-17240064D9FE}"/>
                </a:ext>
              </a:extLst>
            </p:cNvPr>
            <p:cNvSpPr/>
            <p:nvPr/>
          </p:nvSpPr>
          <p:spPr>
            <a:xfrm>
              <a:off x="460713" y="1916831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object types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AEBE64-27C7-5041-A28E-CA76DA83A40E}"/>
                </a:ext>
              </a:extLst>
            </p:cNvPr>
            <p:cNvSpPr/>
            <p:nvPr/>
          </p:nvSpPr>
          <p:spPr>
            <a:xfrm>
              <a:off x="460713" y="3028309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Implicit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NAs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1FE57A-AF30-334E-9844-4B250795AC03}"/>
                </a:ext>
              </a:extLst>
            </p:cNvPr>
            <p:cNvSpPr/>
            <p:nvPr/>
          </p:nvSpPr>
          <p:spPr>
            <a:xfrm>
              <a:off x="460713" y="5251266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Extreme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outliers for rentals 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644C26-C099-F84B-A3C7-41E3AF75901B}"/>
                </a:ext>
              </a:extLst>
            </p:cNvPr>
            <p:cNvSpPr/>
            <p:nvPr/>
          </p:nvSpPr>
          <p:spPr>
            <a:xfrm>
              <a:off x="460713" y="4139787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entry error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square_meters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D7E42D-9D8E-D44F-A9B7-2BEB2E4AD6C3}"/>
              </a:ext>
            </a:extLst>
          </p:cNvPr>
          <p:cNvGrpSpPr/>
          <p:nvPr/>
        </p:nvGrpSpPr>
        <p:grpSpPr>
          <a:xfrm>
            <a:off x="6509335" y="1196752"/>
            <a:ext cx="5221954" cy="4769685"/>
            <a:chOff x="6509335" y="1196752"/>
            <a:chExt cx="5221954" cy="47696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F1F8C-7A09-FF42-82D4-879A24E3B405}"/>
                </a:ext>
              </a:extLst>
            </p:cNvPr>
            <p:cNvSpPr/>
            <p:nvPr/>
          </p:nvSpPr>
          <p:spPr>
            <a:xfrm>
              <a:off x="6509335" y="1196752"/>
              <a:ext cx="522195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45A7E8-3384-8841-94EE-A19D48486DD5}"/>
                </a:ext>
              </a:extLst>
            </p:cNvPr>
            <p:cNvSpPr/>
            <p:nvPr/>
          </p:nvSpPr>
          <p:spPr>
            <a:xfrm>
              <a:off x="6509335" y="1916831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[shared] apartments, houses 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temporary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living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419B98-1442-3143-8913-A097774C3854}"/>
                </a:ext>
              </a:extLst>
            </p:cNvPr>
            <p:cNvSpPr/>
            <p:nvPr/>
          </p:nvSpPr>
          <p:spPr>
            <a:xfrm>
              <a:off x="6509335" y="3026673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</a:t>
              </a: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explicit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= 0, sqm = 0, rooms = 0 or “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k.A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09073C-C5DF-8342-A0F9-1691BEFA9027}"/>
                    </a:ext>
                  </a:extLst>
                </p:cNvPr>
                <p:cNvSpPr/>
                <p:nvPr/>
              </p:nvSpPr>
              <p:spPr>
                <a:xfrm>
                  <a:off x="6509335" y="5246357"/>
                  <a:ext cx="5221954" cy="7200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Rent/sqm &gt; 100, price &gt; 10k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actually for sale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Price/sqm &lt; 250, price &lt; 10k </a:t>
                  </a:r>
                  <a14:m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actually rental</a:t>
                  </a: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09073C-C5DF-8342-A0F9-1691BEFA9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35" y="5246357"/>
                  <a:ext cx="5221954" cy="72008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3AE1B3-B7E2-9D4B-909E-3A061C0A9CAB}"/>
                </a:ext>
              </a:extLst>
            </p:cNvPr>
            <p:cNvSpPr/>
            <p:nvPr/>
          </p:nvSpPr>
          <p:spPr>
            <a:xfrm>
              <a:off x="6509335" y="4136515"/>
              <a:ext cx="522195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</a:t>
              </a:r>
              <a:r>
                <a:rPr lang="de-DE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de-DE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</a:t>
              </a:r>
              <a:r>
                <a:rPr lang="de-DE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99.9</a:t>
              </a:r>
              <a:r>
                <a:rPr lang="de-DE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de-DE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percentile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6CD455-7B6C-0E42-AAB7-629A0D735B24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974626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1E7D80-B840-1248-8795-D94E454F4315}"/>
              </a:ext>
            </a:extLst>
          </p:cNvPr>
          <p:cNvGrpSpPr/>
          <p:nvPr/>
        </p:nvGrpSpPr>
        <p:grpSpPr>
          <a:xfrm>
            <a:off x="465285" y="1091721"/>
            <a:ext cx="5209425" cy="373028"/>
            <a:chOff x="443052" y="121707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FCA00B-07CE-2248-A299-D311C44EEB3B}"/>
                </a:ext>
              </a:extLst>
            </p:cNvPr>
            <p:cNvSpPr txBox="1"/>
            <p:nvPr/>
          </p:nvSpPr>
          <p:spPr>
            <a:xfrm>
              <a:off x="443052" y="1217076"/>
              <a:ext cx="273472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Distributions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8729C5-C4AE-A240-8C24-C7AC25A0DD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0D4A56-E8DD-EC41-B11C-1732A1E0820A}"/>
              </a:ext>
            </a:extLst>
          </p:cNvPr>
          <p:cNvSpPr txBox="1"/>
          <p:nvPr/>
        </p:nvSpPr>
        <p:spPr>
          <a:xfrm>
            <a:off x="527125" y="1688950"/>
            <a:ext cx="514758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after data cleaning: skewed price distributions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4502-80AE-E143-A7B6-54EA4B0CB855}"/>
              </a:ext>
            </a:extLst>
          </p:cNvPr>
          <p:cNvGrpSpPr/>
          <p:nvPr/>
        </p:nvGrpSpPr>
        <p:grpSpPr>
          <a:xfrm>
            <a:off x="6517292" y="1088025"/>
            <a:ext cx="5209425" cy="373028"/>
            <a:chOff x="443052" y="1217076"/>
            <a:chExt cx="5209425" cy="3730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80E899-4629-BE4F-A3F3-6F6320065D82}"/>
                </a:ext>
              </a:extLst>
            </p:cNvPr>
            <p:cNvSpPr txBox="1"/>
            <p:nvPr/>
          </p:nvSpPr>
          <p:spPr>
            <a:xfrm>
              <a:off x="443052" y="1217076"/>
              <a:ext cx="20855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 and Price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8122D6-87E4-044B-AF3E-CEE11745DAC2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9B3EEC2-FE83-6547-B5FF-15DF6434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7" y="2671733"/>
            <a:ext cx="5938662" cy="2969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C7F1D0-F7AB-E543-BF3E-CAB5E970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92" y="2718413"/>
            <a:ext cx="4955295" cy="37164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7FE68E-B5AB-D945-B291-08F0A70D1D58}"/>
              </a:ext>
            </a:extLst>
          </p:cNvPr>
          <p:cNvSpPr txBox="1"/>
          <p:nvPr/>
        </p:nvSpPr>
        <p:spPr>
          <a:xfrm>
            <a:off x="6517292" y="1688950"/>
            <a:ext cx="52094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Somewhat linear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Private offers tend to have lower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64C070-9AA4-8F46-BC23-9B9803AEE8C2}"/>
                  </a:ext>
                </a:extLst>
              </p:cNvPr>
              <p:cNvSpPr/>
              <p:nvPr/>
            </p:nvSpPr>
            <p:spPr>
              <a:xfrm>
                <a:off x="2485697" y="5654632"/>
                <a:ext cx="3603417" cy="8842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Disclaimer for US people: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sSup>
                        <m:s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≈10.7 </m:t>
                      </m:r>
                      <m:sSup>
                        <m:sSup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🦶</m:t>
                          </m:r>
                        </m:e>
                        <m:sup>
                          <m:r>
                            <a:rPr lang="de-DE" sz="2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64C070-9AA4-8F46-BC23-9B9803AEE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97" y="5654632"/>
                <a:ext cx="3603417" cy="884280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8D7623-F8B6-1F46-AFB2-08D13AFCC676}"/>
              </a:ext>
            </a:extLst>
          </p:cNvPr>
          <p:cNvCxnSpPr>
            <a:cxnSpLocks/>
          </p:cNvCxnSpPr>
          <p:nvPr/>
        </p:nvCxnSpPr>
        <p:spPr>
          <a:xfrm>
            <a:off x="6089114" y="6280100"/>
            <a:ext cx="259917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A92B00-E17C-CF4C-817D-9C1DCCC829C7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61042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(Non-hierarchical)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2ED7D7-480B-CC43-B9BF-217F10FDB8D6}"/>
              </a:ext>
            </a:extLst>
          </p:cNvPr>
          <p:cNvSpPr txBox="1"/>
          <p:nvPr/>
        </p:nvSpPr>
        <p:spPr>
          <a:xfrm>
            <a:off x="9429052" y="426230"/>
            <a:ext cx="23019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39172-5C6C-984A-B4CA-A82FAE44F553}"/>
              </a:ext>
            </a:extLst>
          </p:cNvPr>
          <p:cNvGrpSpPr/>
          <p:nvPr/>
        </p:nvGrpSpPr>
        <p:grpSpPr>
          <a:xfrm>
            <a:off x="460713" y="1089549"/>
            <a:ext cx="5209425" cy="373028"/>
            <a:chOff x="443052" y="121707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7CF7EC-6E1C-6F42-A95D-C99224F414C9}"/>
                </a:ext>
              </a:extLst>
            </p:cNvPr>
            <p:cNvSpPr txBox="1"/>
            <p:nvPr/>
          </p:nvSpPr>
          <p:spPr>
            <a:xfrm>
              <a:off x="443052" y="1217076"/>
              <a:ext cx="37366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Log(price) ~ mean effects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BA401E-B7D9-784B-A59A-4C74F0770EF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3D2FE-7D42-0445-A223-B648948A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2" y="1935061"/>
            <a:ext cx="4555167" cy="2162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FF212-04A9-BA49-A9A0-6C9795019E4C}"/>
                  </a:ext>
                </a:extLst>
              </p:cNvPr>
              <p:cNvSpPr txBox="1"/>
              <p:nvPr/>
            </p:nvSpPr>
            <p:spPr>
              <a:xfrm>
                <a:off x="2270931" y="1574133"/>
                <a:ext cx="15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≈0.656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FF212-04A9-BA49-A9A0-6C979501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31" y="1574133"/>
                <a:ext cx="1571328" cy="369332"/>
              </a:xfrm>
              <a:prstGeom prst="rect">
                <a:avLst/>
              </a:prstGeom>
              <a:blipFill>
                <a:blip r:embed="rId3"/>
                <a:stretch>
                  <a:fillRect l="-4032" r="-403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8BCC01-5C2C-8B48-9073-D7D7854AF676}"/>
              </a:ext>
            </a:extLst>
          </p:cNvPr>
          <p:cNvSpPr txBox="1"/>
          <p:nvPr/>
        </p:nvSpPr>
        <p:spPr>
          <a:xfrm>
            <a:off x="460713" y="4132204"/>
            <a:ext cx="519176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removing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 influential points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assumptions are satisfied…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except for normality in the tails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5E3DC6-416C-CF4C-8A00-2CE50875289D}"/>
              </a:ext>
            </a:extLst>
          </p:cNvPr>
          <p:cNvGrpSpPr/>
          <p:nvPr/>
        </p:nvGrpSpPr>
        <p:grpSpPr>
          <a:xfrm>
            <a:off x="2261120" y="5226676"/>
            <a:ext cx="1590948" cy="1485113"/>
            <a:chOff x="400596" y="5209019"/>
            <a:chExt cx="1590948" cy="14851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9B7340-3008-DB4B-9D21-05F08FD72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596" y="5209019"/>
              <a:ext cx="1590948" cy="1485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F55A07-4A34-364E-8135-341FED333EF5}"/>
                </a:ext>
              </a:extLst>
            </p:cNvPr>
            <p:cNvSpPr txBox="1"/>
            <p:nvPr/>
          </p:nvSpPr>
          <p:spPr>
            <a:xfrm>
              <a:off x="1610070" y="6217744"/>
              <a:ext cx="3077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☹️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BE2501-5E9E-1743-A180-41BFC0B89802}"/>
              </a:ext>
            </a:extLst>
          </p:cNvPr>
          <p:cNvGrpSpPr/>
          <p:nvPr/>
        </p:nvGrpSpPr>
        <p:grpSpPr>
          <a:xfrm>
            <a:off x="6521539" y="4867030"/>
            <a:ext cx="5209425" cy="369332"/>
            <a:chOff x="443052" y="1230458"/>
            <a:chExt cx="520942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754D0-B3DB-FC47-B6D5-A384BBE518A9}"/>
                    </a:ext>
                  </a:extLst>
                </p:cNvPr>
                <p:cNvSpPr txBox="1"/>
                <p:nvPr/>
              </p:nvSpPr>
              <p:spPr>
                <a:xfrm>
                  <a:off x="451561" y="1230458"/>
                  <a:ext cx="3757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2400" b="1" dirty="0">
                      <a:solidFill>
                        <a:srgbClr val="03529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Sqm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3529B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a14:m>
                  <a:r>
                    <a:rPr lang="en-US" sz="2400" b="1" dirty="0">
                      <a:solidFill>
                        <a:srgbClr val="03529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Rooms Interaction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754D0-B3DB-FC47-B6D5-A384BBE51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1" y="1230458"/>
                  <a:ext cx="37574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51" t="-26667" r="-3704" b="-4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3CC7BD-1AA7-4748-A558-4E03B584E6D8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213E2-6C05-0D4F-91B2-560495E38BD0}"/>
                  </a:ext>
                </a:extLst>
              </p:cNvPr>
              <p:cNvSpPr txBox="1"/>
              <p:nvPr/>
            </p:nvSpPr>
            <p:spPr>
              <a:xfrm>
                <a:off x="6530048" y="5341928"/>
                <a:ext cx="519176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Performs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significantly better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(high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1213E2-6C05-0D4F-91B2-560495E3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48" y="5341928"/>
                <a:ext cx="5191763" cy="738664"/>
              </a:xfrm>
              <a:prstGeom prst="rect">
                <a:avLst/>
              </a:prstGeom>
              <a:blipFill>
                <a:blip r:embed="rId6"/>
                <a:stretch>
                  <a:fillRect l="-3415" t="-11864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6087E68-5160-284C-9DA6-EF2011C1F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82761"/>
            <a:ext cx="5821128" cy="291056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A9E83-F2FE-9245-BF1A-49A6E17FF3E5}"/>
              </a:ext>
            </a:extLst>
          </p:cNvPr>
          <p:cNvGrpSpPr/>
          <p:nvPr/>
        </p:nvGrpSpPr>
        <p:grpSpPr>
          <a:xfrm>
            <a:off x="6521539" y="1093245"/>
            <a:ext cx="5209425" cy="369332"/>
            <a:chOff x="443052" y="1230458"/>
            <a:chExt cx="520942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EFEF8-71FD-4243-81D3-A1FAD7A1C90E}"/>
                </a:ext>
              </a:extLst>
            </p:cNvPr>
            <p:cNvSpPr txBox="1"/>
            <p:nvPr/>
          </p:nvSpPr>
          <p:spPr>
            <a:xfrm>
              <a:off x="451561" y="1230458"/>
              <a:ext cx="21688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Plot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3A25C8-1119-3346-B59A-785EA0C60B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98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A92B00-E17C-CF4C-817D-9C1DCCC829C7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51039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(Hierarchical)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2ED7D7-480B-CC43-B9BF-217F10FDB8D6}"/>
              </a:ext>
            </a:extLst>
          </p:cNvPr>
          <p:cNvSpPr txBox="1"/>
          <p:nvPr/>
        </p:nvSpPr>
        <p:spPr>
          <a:xfrm>
            <a:off x="9581176" y="418870"/>
            <a:ext cx="2109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39172-5C6C-984A-B4CA-A82FAE44F553}"/>
              </a:ext>
            </a:extLst>
          </p:cNvPr>
          <p:cNvGrpSpPr/>
          <p:nvPr/>
        </p:nvGrpSpPr>
        <p:grpSpPr>
          <a:xfrm>
            <a:off x="460713" y="1089549"/>
            <a:ext cx="5209425" cy="373028"/>
            <a:chOff x="443052" y="121707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7CF7EC-6E1C-6F42-A95D-C99224F414C9}"/>
                </a:ext>
              </a:extLst>
            </p:cNvPr>
            <p:cNvSpPr txBox="1"/>
            <p:nvPr/>
          </p:nvSpPr>
          <p:spPr>
            <a:xfrm>
              <a:off x="443052" y="1217076"/>
              <a:ext cx="37366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Log(price) ~ mean effects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BA401E-B7D9-784B-A59A-4C74F0770EF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A9E83-F2FE-9245-BF1A-49A6E17FF3E5}"/>
              </a:ext>
            </a:extLst>
          </p:cNvPr>
          <p:cNvGrpSpPr/>
          <p:nvPr/>
        </p:nvGrpSpPr>
        <p:grpSpPr>
          <a:xfrm>
            <a:off x="6521539" y="1093245"/>
            <a:ext cx="5209425" cy="369332"/>
            <a:chOff x="443052" y="1230458"/>
            <a:chExt cx="520942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EFEF8-71FD-4243-81D3-A1FAD7A1C90E}"/>
                </a:ext>
              </a:extLst>
            </p:cNvPr>
            <p:cNvSpPr txBox="1"/>
            <p:nvPr/>
          </p:nvSpPr>
          <p:spPr>
            <a:xfrm>
              <a:off x="451561" y="1230458"/>
              <a:ext cx="21688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 Plot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3A25C8-1119-3346-B59A-785EA0C60B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052" y="159010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85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A92B00-E17C-CF4C-817D-9C1DCCC829C7}"/>
              </a:ext>
            </a:extLst>
          </p:cNvPr>
          <p:cNvSpPr/>
          <p:nvPr/>
        </p:nvSpPr>
        <p:spPr>
          <a:xfrm>
            <a:off x="263352" y="6021288"/>
            <a:ext cx="1368152" cy="51762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3D3C8-F2AB-A14D-B100-87C0BF61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2B4E15-6242-D541-9199-7FA44EE8F4D3}"/>
              </a:ext>
            </a:extLst>
          </p:cNvPr>
          <p:cNvGrpSpPr/>
          <p:nvPr/>
        </p:nvGrpSpPr>
        <p:grpSpPr>
          <a:xfrm>
            <a:off x="460713" y="332656"/>
            <a:ext cx="11270574" cy="553998"/>
            <a:chOff x="460713" y="332656"/>
            <a:chExt cx="11270574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A725D-499F-764F-9716-299E65AF1CDB}"/>
                </a:ext>
              </a:extLst>
            </p:cNvPr>
            <p:cNvSpPr txBox="1"/>
            <p:nvPr/>
          </p:nvSpPr>
          <p:spPr>
            <a:xfrm>
              <a:off x="460713" y="332656"/>
              <a:ext cx="51039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(Hierarchical)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33E258-DEC9-CA46-B975-07B9968A3786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4" y="886654"/>
              <a:ext cx="11270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2ED7D7-480B-CC43-B9BF-217F10FDB8D6}"/>
              </a:ext>
            </a:extLst>
          </p:cNvPr>
          <p:cNvSpPr txBox="1"/>
          <p:nvPr/>
        </p:nvSpPr>
        <p:spPr>
          <a:xfrm>
            <a:off x="9581176" y="418870"/>
            <a:ext cx="2109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2972FB-77BE-714C-BE8E-586F6F84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8" y="965120"/>
            <a:ext cx="9505044" cy="570302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1CCA4D-E360-3E4E-8C72-AA48CA4A49D5}"/>
              </a:ext>
            </a:extLst>
          </p:cNvPr>
          <p:cNvGrpSpPr/>
          <p:nvPr/>
        </p:nvGrpSpPr>
        <p:grpSpPr>
          <a:xfrm>
            <a:off x="1487488" y="4869160"/>
            <a:ext cx="1310864" cy="184666"/>
            <a:chOff x="1184736" y="4900518"/>
            <a:chExt cx="1310864" cy="184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1B7A2-6237-5048-BA19-5B78513CB65C}"/>
                </a:ext>
              </a:extLst>
            </p:cNvPr>
            <p:cNvSpPr txBox="1"/>
            <p:nvPr/>
          </p:nvSpPr>
          <p:spPr>
            <a:xfrm>
              <a:off x="1184736" y="4900518"/>
              <a:ext cx="66524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live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DF9254-54F2-F043-AC2A-9C910EDDF326}"/>
                </a:ext>
              </a:extLst>
            </p:cNvPr>
            <p:cNvCxnSpPr>
              <a:cxnSpLocks/>
            </p:cNvCxnSpPr>
            <p:nvPr/>
          </p:nvCxnSpPr>
          <p:spPr>
            <a:xfrm>
              <a:off x="1931405" y="4992851"/>
              <a:ext cx="56419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44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336</Words>
  <Application>Microsoft Macintosh PowerPoint</Application>
  <PresentationFormat>Widescreen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Berlin Real Estate Market: What Drives Prices?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80</cp:revision>
  <dcterms:created xsi:type="dcterms:W3CDTF">2021-09-27T17:03:07Z</dcterms:created>
  <dcterms:modified xsi:type="dcterms:W3CDTF">2021-11-20T05:17:20Z</dcterms:modified>
</cp:coreProperties>
</file>