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7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1B3C-48D4-4CDD-8990-00BCAC9BBA5D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7A8A-239C-4980-AE22-B7C7C20690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5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1B3C-48D4-4CDD-8990-00BCAC9BBA5D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7A8A-239C-4980-AE22-B7C7C20690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8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1B3C-48D4-4CDD-8990-00BCAC9BBA5D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7A8A-239C-4980-AE22-B7C7C20690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84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1B3C-48D4-4CDD-8990-00BCAC9BBA5D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7A8A-239C-4980-AE22-B7C7C20690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1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1B3C-48D4-4CDD-8990-00BCAC9BBA5D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7A8A-239C-4980-AE22-B7C7C20690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78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1B3C-48D4-4CDD-8990-00BCAC9BBA5D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7A8A-239C-4980-AE22-B7C7C20690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3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1B3C-48D4-4CDD-8990-00BCAC9BBA5D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7A8A-239C-4980-AE22-B7C7C20690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46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1B3C-48D4-4CDD-8990-00BCAC9BBA5D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7A8A-239C-4980-AE22-B7C7C20690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68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1B3C-48D4-4CDD-8990-00BCAC9BBA5D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7A8A-239C-4980-AE22-B7C7C20690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1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1B3C-48D4-4CDD-8990-00BCAC9BBA5D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7A8A-239C-4980-AE22-B7C7C20690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65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1B3C-48D4-4CDD-8990-00BCAC9BBA5D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7A8A-239C-4980-AE22-B7C7C20690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71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1B3C-48D4-4CDD-8990-00BCAC9BBA5D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7A8A-239C-4980-AE22-B7C7C20690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5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28" y="-694926"/>
            <a:ext cx="8983888" cy="8397089"/>
          </a:xfrm>
          <a:prstGeom prst="rect">
            <a:avLst/>
          </a:prstGeom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19083"/>
              </p:ext>
            </p:extLst>
          </p:nvPr>
        </p:nvGraphicFramePr>
        <p:xfrm>
          <a:off x="2456180" y="-171450"/>
          <a:ext cx="5449570" cy="6974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70"/>
                <a:gridCol w="527050"/>
                <a:gridCol w="495300"/>
                <a:gridCol w="476250"/>
                <a:gridCol w="508000"/>
                <a:gridCol w="501650"/>
                <a:gridCol w="501650"/>
                <a:gridCol w="527050"/>
                <a:gridCol w="457200"/>
                <a:gridCol w="495300"/>
                <a:gridCol w="488950"/>
              </a:tblGrid>
              <a:tr h="4318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702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5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75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9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29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16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89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90536"/>
            <a:ext cx="8860510" cy="8640000"/>
          </a:xfrm>
          <a:prstGeom prst="rect">
            <a:avLst/>
          </a:prstGeom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8221"/>
              </p:ext>
            </p:extLst>
          </p:nvPr>
        </p:nvGraphicFramePr>
        <p:xfrm>
          <a:off x="3951605" y="807722"/>
          <a:ext cx="5706745" cy="727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552450"/>
                <a:gridCol w="466725"/>
                <a:gridCol w="523875"/>
                <a:gridCol w="571500"/>
                <a:gridCol w="523875"/>
                <a:gridCol w="552450"/>
                <a:gridCol w="495300"/>
                <a:gridCol w="561975"/>
                <a:gridCol w="523875"/>
                <a:gridCol w="457200"/>
              </a:tblGrid>
              <a:tr h="47418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075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18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2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2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2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2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2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2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2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2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2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2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2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2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777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9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48" y="256403"/>
            <a:ext cx="9268732" cy="8640000"/>
          </a:xfrm>
          <a:prstGeom prst="rect">
            <a:avLst/>
          </a:prstGeom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13571"/>
              </p:ext>
            </p:extLst>
          </p:nvPr>
        </p:nvGraphicFramePr>
        <p:xfrm>
          <a:off x="3721100" y="491484"/>
          <a:ext cx="5765800" cy="733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58"/>
                <a:gridCol w="553212"/>
                <a:gridCol w="519886"/>
                <a:gridCol w="499890"/>
                <a:gridCol w="533216"/>
                <a:gridCol w="526551"/>
                <a:gridCol w="526551"/>
                <a:gridCol w="553212"/>
                <a:gridCol w="520499"/>
                <a:gridCol w="571500"/>
                <a:gridCol w="466725"/>
              </a:tblGrid>
              <a:tr h="4516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18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3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87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8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8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8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8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8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8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8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8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8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8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8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73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2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1" y="693420"/>
            <a:ext cx="9000000" cy="8939052"/>
          </a:xfrm>
          <a:prstGeom prst="rect">
            <a:avLst/>
          </a:prstGeom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69279"/>
              </p:ext>
            </p:extLst>
          </p:nvPr>
        </p:nvGraphicFramePr>
        <p:xfrm>
          <a:off x="3324860" y="1032510"/>
          <a:ext cx="5826761" cy="750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82"/>
                <a:gridCol w="563530"/>
                <a:gridCol w="529582"/>
                <a:gridCol w="509213"/>
                <a:gridCol w="543161"/>
                <a:gridCol w="536372"/>
                <a:gridCol w="536372"/>
                <a:gridCol w="563530"/>
                <a:gridCol w="488845"/>
                <a:gridCol w="511353"/>
                <a:gridCol w="541021"/>
              </a:tblGrid>
              <a:tr h="50673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13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98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6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02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3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正方形/長方形 59"/>
              <p:cNvSpPr/>
              <p:nvPr/>
            </p:nvSpPr>
            <p:spPr>
              <a:xfrm>
                <a:off x="5575066" y="2343150"/>
                <a:ext cx="3168317" cy="4608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ja-JP" altLang="ja-JP" sz="1200" i="1" smtClean="0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ja-JP" altLang="ja-JP" sz="12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ja-JP" sz="1200" i="1">
                                  <a:solidFill>
                                    <a:schemeClr val="tx1"/>
                                  </a:solidFill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200" i="1">
                                  <a:solidFill>
                                    <a:schemeClr val="tx1"/>
                                  </a:solidFill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sz="1200" i="1">
                                  <a:solidFill>
                                    <a:schemeClr val="tx1"/>
                                  </a:solidFill>
                                </a:rPr>
                                <m:t>𝑗</m:t>
                              </m:r>
                              <m:r>
                                <a:rPr lang="en-US" altLang="ja-JP" sz="1200" i="1">
                                  <a:solidFill>
                                    <a:schemeClr val="tx1"/>
                                  </a:solidFill>
                                </a:rPr>
                                <m:t>,</m:t>
                              </m:r>
                              <m:r>
                                <a:rPr lang="en-US" altLang="ja-JP" sz="1200" i="1">
                                  <a:solidFill>
                                    <a:schemeClr val="tx1"/>
                                  </a:solidFill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ja-JP" sz="120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en-US" altLang="ja-JP" sz="1200" i="1" smtClean="0">
                          <a:solidFill>
                            <a:schemeClr val="tx1"/>
                          </a:solidFill>
                        </a:rPr>
                        <m:t>𝑚𝑎𝑥</m:t>
                      </m:r>
                      <m:r>
                        <a:rPr lang="en-US" altLang="ja-JP" sz="1200" i="1" smtClean="0">
                          <a:solidFill>
                            <a:schemeClr val="tx1"/>
                          </a:solidFill>
                        </a:rPr>
                        <m:t>(</m:t>
                      </m:r>
                      <m:sSubSup>
                        <m:sSubSupPr>
                          <m:ctrlPr>
                            <a:rPr lang="ja-JP" altLang="ja-JP" sz="1200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𝑗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−1,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𝑘</m:t>
                          </m:r>
                        </m:sup>
                      </m:sSubSup>
                      <m:r>
                        <a:rPr lang="en-US" altLang="ja-JP" sz="1200" i="1">
                          <a:solidFill>
                            <a:schemeClr val="tx1"/>
                          </a:solidFill>
                        </a:rPr>
                        <m:t>,</m:t>
                      </m:r>
                      <m:sSubSup>
                        <m:sSubSupPr>
                          <m:ctrlPr>
                            <a:rPr lang="ja-JP" altLang="ja-JP" sz="1200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𝑗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+1,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𝑘</m:t>
                          </m:r>
                        </m:sup>
                      </m:sSubSup>
                      <m:r>
                        <a:rPr lang="en-US" altLang="ja-JP" sz="1200" i="1">
                          <a:solidFill>
                            <a:schemeClr val="tx1"/>
                          </a:solidFill>
                        </a:rPr>
                        <m:t>,</m:t>
                      </m:r>
                      <m:sSubSup>
                        <m:sSubSupPr>
                          <m:ctrlPr>
                            <a:rPr lang="ja-JP" altLang="ja-JP" sz="1200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𝑗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𝑘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−1</m:t>
                          </m:r>
                        </m:sup>
                      </m:sSubSup>
                      <m:r>
                        <a:rPr lang="en-US" altLang="ja-JP" sz="1200" i="1">
                          <a:solidFill>
                            <a:schemeClr val="tx1"/>
                          </a:solidFill>
                        </a:rPr>
                        <m:t>,</m:t>
                      </m:r>
                      <m:sSubSup>
                        <m:sSubSupPr>
                          <m:ctrlPr>
                            <a:rPr lang="ja-JP" altLang="ja-JP" sz="1200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𝑗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𝑘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+1</m:t>
                          </m:r>
                        </m:sup>
                      </m:sSubSup>
                      <m:r>
                        <a:rPr lang="en-US" altLang="ja-JP" sz="1200" i="1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6" y="2343150"/>
                <a:ext cx="3168317" cy="4608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6612859" y="1136009"/>
            <a:ext cx="89748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process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1545336" y="632454"/>
            <a:ext cx="2653532" cy="6435105"/>
            <a:chOff x="1545336" y="632454"/>
            <a:chExt cx="2653532" cy="64351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フローチャート: データ 3"/>
                <p:cNvSpPr/>
                <p:nvPr/>
              </p:nvSpPr>
              <p:spPr>
                <a:xfrm>
                  <a:off x="1545336" y="632454"/>
                  <a:ext cx="2415540" cy="403866"/>
                </a:xfrm>
                <a:prstGeom prst="flowChartInputOutpu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ysClr val="windowText" lastClr="000000"/>
                      </a:solidFill>
                    </a:rPr>
                    <a:t>A,B,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kumimoji="1" lang="en-US" altLang="ja-JP" dirty="0" smtClean="0">
                      <a:solidFill>
                        <a:sysClr val="windowText" lastClr="000000"/>
                      </a:solidFill>
                    </a:rPr>
                    <a:t>,</a:t>
                  </a:r>
                  <a:r>
                    <a:rPr kumimoji="1" lang="en-US" altLang="ja-JP" dirty="0" err="1" smtClean="0">
                      <a:solidFill>
                        <a:sysClr val="windowText" lastClr="000000"/>
                      </a:solidFill>
                    </a:rPr>
                    <a:t>w,h</a:t>
                  </a:r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4" name="フローチャート: データ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336" y="632454"/>
                  <a:ext cx="2415540" cy="403866"/>
                </a:xfrm>
                <a:prstGeom prst="flowChartInputOutput">
                  <a:avLst/>
                </a:prstGeom>
                <a:blipFill rotWithShape="0">
                  <a:blip r:embed="rId3"/>
                  <a:stretch>
                    <a:fillRect b="-235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矢印コネクタ 5"/>
            <p:cNvCxnSpPr/>
            <p:nvPr/>
          </p:nvCxnSpPr>
          <p:spPr>
            <a:xfrm>
              <a:off x="2747772" y="1036320"/>
              <a:ext cx="1524" cy="297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2125980" y="1333500"/>
              <a:ext cx="1363980" cy="335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</a:rPr>
                <a:t>i</a:t>
              </a:r>
              <a:r>
                <a:rPr kumimoji="1" lang="en-US" altLang="ja-JP" dirty="0" err="1" smtClean="0">
                  <a:solidFill>
                    <a:sysClr val="windowText" lastClr="000000"/>
                  </a:solidFill>
                </a:rPr>
                <a:t>,j</a:t>
              </a:r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= 1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フローチャート: 判断 7"/>
            <p:cNvSpPr/>
            <p:nvPr/>
          </p:nvSpPr>
          <p:spPr>
            <a:xfrm>
              <a:off x="1545336" y="1965960"/>
              <a:ext cx="2407920" cy="75438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j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= 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h-1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?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2749296" y="1668780"/>
              <a:ext cx="1524" cy="297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2749296" y="2720340"/>
              <a:ext cx="1524" cy="297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フローチャート: 判断 20"/>
            <p:cNvSpPr/>
            <p:nvPr/>
          </p:nvSpPr>
          <p:spPr>
            <a:xfrm>
              <a:off x="1545336" y="3017520"/>
              <a:ext cx="2407920" cy="75438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= 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w-1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?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2749296" y="4267200"/>
              <a:ext cx="1524" cy="297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2125980" y="4564380"/>
              <a:ext cx="1363980" cy="335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ja-JP" dirty="0" smtClean="0">
                  <a:solidFill>
                    <a:sysClr val="windowText" lastClr="000000"/>
                  </a:solidFill>
                </a:rPr>
                <a:t> +</a:t>
              </a:r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= 1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カギ線コネクタ 24"/>
            <p:cNvCxnSpPr>
              <a:stCxn id="23" idx="2"/>
            </p:cNvCxnSpPr>
            <p:nvPr/>
          </p:nvCxnSpPr>
          <p:spPr>
            <a:xfrm rot="5400000" flipH="1">
              <a:off x="1745361" y="3837051"/>
              <a:ext cx="2065020" cy="60198"/>
            </a:xfrm>
            <a:prstGeom prst="bentConnector4">
              <a:avLst>
                <a:gd name="adj1" fmla="val -11070"/>
                <a:gd name="adj2" fmla="val 233810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カギ線コネクタ 29"/>
            <p:cNvCxnSpPr>
              <a:stCxn id="46" idx="2"/>
            </p:cNvCxnSpPr>
            <p:nvPr/>
          </p:nvCxnSpPr>
          <p:spPr>
            <a:xfrm rot="5400000" flipH="1">
              <a:off x="705228" y="3833244"/>
              <a:ext cx="4145286" cy="60198"/>
            </a:xfrm>
            <a:prstGeom prst="bentConnector4">
              <a:avLst>
                <a:gd name="adj1" fmla="val -5515"/>
                <a:gd name="adj2" fmla="val 32901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2125980" y="3950970"/>
              <a:ext cx="1363980" cy="335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process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125980" y="5600706"/>
              <a:ext cx="1363980" cy="335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ysClr val="windowText" lastClr="000000"/>
                  </a:solidFill>
                </a:rPr>
                <a:t>j +</a:t>
              </a:r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= 1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フローチャート: データ 49"/>
                <p:cNvSpPr/>
                <p:nvPr/>
              </p:nvSpPr>
              <p:spPr>
                <a:xfrm>
                  <a:off x="1545336" y="6663693"/>
                  <a:ext cx="2415540" cy="403866"/>
                </a:xfrm>
                <a:prstGeom prst="flowChartInputOutpu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0" name="フローチャート: データ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336" y="6663693"/>
                  <a:ext cx="2415540" cy="403866"/>
                </a:xfrm>
                <a:prstGeom prst="flowChartInputOutput">
                  <a:avLst/>
                </a:prstGeom>
                <a:blipFill rotWithShape="0">
                  <a:blip r:embed="rId4"/>
                  <a:stretch>
                    <a:fillRect b="-4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カギ線コネクタ 50"/>
            <p:cNvCxnSpPr>
              <a:stCxn id="8" idx="3"/>
              <a:endCxn id="50" idx="1"/>
            </p:cNvCxnSpPr>
            <p:nvPr/>
          </p:nvCxnSpPr>
          <p:spPr>
            <a:xfrm flipH="1">
              <a:off x="2753106" y="2343150"/>
              <a:ext cx="1200150" cy="4320543"/>
            </a:xfrm>
            <a:prstGeom prst="bentConnector4">
              <a:avLst>
                <a:gd name="adj1" fmla="val -55573"/>
                <a:gd name="adj2" fmla="val 938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カギ線コネクタ 55"/>
            <p:cNvCxnSpPr>
              <a:stCxn id="21" idx="3"/>
              <a:endCxn id="46" idx="0"/>
            </p:cNvCxnSpPr>
            <p:nvPr/>
          </p:nvCxnSpPr>
          <p:spPr>
            <a:xfrm flipH="1">
              <a:off x="2807970" y="3394710"/>
              <a:ext cx="1145286" cy="2205996"/>
            </a:xfrm>
            <a:prstGeom prst="bentConnector4">
              <a:avLst>
                <a:gd name="adj1" fmla="val -19960"/>
                <a:gd name="adj2" fmla="val 848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/>
            <p:nvPr/>
          </p:nvCxnSpPr>
          <p:spPr>
            <a:xfrm>
              <a:off x="2749296" y="3750939"/>
              <a:ext cx="1524" cy="213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正方形/長方形 64"/>
            <p:cNvSpPr/>
            <p:nvPr/>
          </p:nvSpPr>
          <p:spPr>
            <a:xfrm>
              <a:off x="3707643" y="1914641"/>
              <a:ext cx="49122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ysClr val="windowText" lastClr="000000"/>
                  </a:solidFill>
                </a:rPr>
                <a:t>yes</a:t>
              </a:r>
              <a:endParaRPr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3707643" y="2990844"/>
              <a:ext cx="49122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ysClr val="windowText" lastClr="000000"/>
                  </a:solidFill>
                </a:rPr>
                <a:t>yes</a:t>
              </a:r>
              <a:endParaRPr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2773435" y="2680839"/>
              <a:ext cx="42832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ysClr val="windowText" lastClr="000000"/>
                  </a:solidFill>
                </a:rPr>
                <a:t>no</a:t>
              </a:r>
              <a:endParaRPr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773435" y="3606265"/>
              <a:ext cx="42832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ysClr val="windowText" lastClr="000000"/>
                  </a:solidFill>
                </a:rPr>
                <a:t>no</a:t>
              </a:r>
              <a:endParaRPr lang="ja-JP" altLang="en-US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フローチャート: データ 68"/>
              <p:cNvSpPr/>
              <p:nvPr/>
            </p:nvSpPr>
            <p:spPr>
              <a:xfrm>
                <a:off x="5575066" y="1642104"/>
                <a:ext cx="3261021" cy="403866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A,B,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9" name="フローチャート: データ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6" y="1642104"/>
                <a:ext cx="3261021" cy="403866"/>
              </a:xfrm>
              <a:prstGeom prst="flowChartInputOutput">
                <a:avLst/>
              </a:prstGeom>
              <a:blipFill rotWithShape="0">
                <a:blip r:embed="rId5"/>
                <a:stretch>
                  <a:fillRect b="-217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5575066" y="3109980"/>
                <a:ext cx="3261021" cy="14974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en-US" sz="12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ja-JP" alt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ja-JP" altLang="en-US" sz="12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ja-JP" alt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&amp;0 </m:t>
                              </m:r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d>
                                <m:d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ja-JP" altLang="en-US" sz="12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f>
                                    <m:fPr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ja-JP" altLang="en-US" sz="1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d>
                                <m:d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ja-JP" altLang="en-US" sz="1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ja-JP" altLang="en-US" sz="1200" i="0">
                                      <a:latin typeface="Cambria Math" panose="02040503050406030204" pitchFamily="18" charset="0"/>
                                    </a:rPr>
                                    <m:t>≤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ja-JP" altLang="en-US" sz="12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d>
                                    <m:dPr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ja-JP" altLang="en-US" sz="12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r>
                                            <a:rPr lang="ja-JP" altLang="en-US" sz="1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d>
                                <m:d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ja-JP" altLang="en-US" sz="1200" i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d>
                                    <m:dPr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ja-JP" altLang="en-US" sz="12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r>
                                            <a:rPr lang="ja-JP" altLang="en-US" sz="1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200" dirty="0"/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6" y="3109980"/>
                <a:ext cx="3261021" cy="14974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正方形/長方形 71"/>
          <p:cNvSpPr/>
          <p:nvPr/>
        </p:nvSpPr>
        <p:spPr>
          <a:xfrm>
            <a:off x="5575066" y="4913447"/>
            <a:ext cx="3261021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END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7061604" y="2037346"/>
            <a:ext cx="1524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7061604" y="2802972"/>
            <a:ext cx="1524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7061604" y="4617269"/>
            <a:ext cx="1524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9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5575066" y="1710696"/>
                <a:ext cx="3168317" cy="4608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ja-JP" altLang="ja-JP" sz="1200" i="1" smtClean="0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ja-JP" altLang="ja-JP" sz="12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ja-JP" sz="1200" i="1">
                                  <a:solidFill>
                                    <a:schemeClr val="tx1"/>
                                  </a:solidFill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200" i="1">
                                  <a:solidFill>
                                    <a:schemeClr val="tx1"/>
                                  </a:solidFill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sz="1200" i="1">
                                  <a:solidFill>
                                    <a:schemeClr val="tx1"/>
                                  </a:solidFill>
                                </a:rPr>
                                <m:t>𝑗</m:t>
                              </m:r>
                              <m:r>
                                <a:rPr lang="en-US" altLang="ja-JP" sz="1200" i="1">
                                  <a:solidFill>
                                    <a:schemeClr val="tx1"/>
                                  </a:solidFill>
                                </a:rPr>
                                <m:t>,</m:t>
                              </m:r>
                              <m:r>
                                <a:rPr lang="en-US" altLang="ja-JP" sz="1200" i="1">
                                  <a:solidFill>
                                    <a:schemeClr val="tx1"/>
                                  </a:solidFill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ja-JP" sz="120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en-US" altLang="ja-JP" sz="1200" i="1" smtClean="0">
                          <a:solidFill>
                            <a:schemeClr val="tx1"/>
                          </a:solidFill>
                        </a:rPr>
                        <m:t>𝑚𝑎𝑥</m:t>
                      </m:r>
                      <m:r>
                        <a:rPr lang="en-US" altLang="ja-JP" sz="1200" i="1" smtClean="0">
                          <a:solidFill>
                            <a:schemeClr val="tx1"/>
                          </a:solidFill>
                        </a:rPr>
                        <m:t>(</m:t>
                      </m:r>
                      <m:sSubSup>
                        <m:sSubSupPr>
                          <m:ctrlPr>
                            <a:rPr lang="ja-JP" altLang="ja-JP" sz="1200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𝑗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−1,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𝑘</m:t>
                          </m:r>
                        </m:sup>
                      </m:sSubSup>
                      <m:r>
                        <a:rPr lang="en-US" altLang="ja-JP" sz="1200" i="1">
                          <a:solidFill>
                            <a:schemeClr val="tx1"/>
                          </a:solidFill>
                        </a:rPr>
                        <m:t>,</m:t>
                      </m:r>
                      <m:sSubSup>
                        <m:sSubSupPr>
                          <m:ctrlPr>
                            <a:rPr lang="ja-JP" altLang="ja-JP" sz="1200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𝑗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+1,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𝑘</m:t>
                          </m:r>
                        </m:sup>
                      </m:sSubSup>
                      <m:r>
                        <a:rPr lang="en-US" altLang="ja-JP" sz="1200" i="1">
                          <a:solidFill>
                            <a:schemeClr val="tx1"/>
                          </a:solidFill>
                        </a:rPr>
                        <m:t>,</m:t>
                      </m:r>
                      <m:sSubSup>
                        <m:sSubSupPr>
                          <m:ctrlPr>
                            <a:rPr lang="ja-JP" altLang="ja-JP" sz="1200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𝑗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𝑘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−1</m:t>
                          </m:r>
                        </m:sup>
                      </m:sSubSup>
                      <m:r>
                        <a:rPr lang="en-US" altLang="ja-JP" sz="1200" i="1">
                          <a:solidFill>
                            <a:schemeClr val="tx1"/>
                          </a:solidFill>
                        </a:rPr>
                        <m:t>,</m:t>
                      </m:r>
                      <m:sSubSup>
                        <m:sSubSupPr>
                          <m:ctrlPr>
                            <a:rPr lang="ja-JP" altLang="ja-JP" sz="1200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𝑗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𝑘</m:t>
                          </m:r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</a:rPr>
                            <m:t>+1</m:t>
                          </m:r>
                        </m:sup>
                      </m:sSubSup>
                      <m:r>
                        <a:rPr lang="en-US" altLang="ja-JP" sz="1200" i="1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6" y="1710696"/>
                <a:ext cx="3168317" cy="4608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6612859" y="503555"/>
            <a:ext cx="89748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process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>
            <a:off x="1545335" y="-2069431"/>
            <a:ext cx="2678539" cy="40386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ysClr val="windowText" lastClr="000000"/>
                </a:solidFill>
              </a:rPr>
              <a:t>A,B,image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878690" y="206799"/>
            <a:ext cx="169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189198" y="492845"/>
            <a:ext cx="1512487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</a:rPr>
              <a:t>i</a:t>
            </a:r>
            <a:r>
              <a:rPr kumimoji="1" lang="en-US" altLang="ja-JP" dirty="0" err="1" smtClean="0">
                <a:solidFill>
                  <a:sysClr val="windowText" lastClr="000000"/>
                </a:solidFill>
              </a:rPr>
              <a:t>,j</a:t>
            </a:r>
            <a:r>
              <a:rPr kumimoji="1" lang="en-US" altLang="ja-JP" dirty="0" smtClean="0">
                <a:solidFill>
                  <a:sysClr val="windowText" lastClr="000000"/>
                </a:solidFill>
              </a:rPr>
              <a:t> = 1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フローチャート: 判断 9"/>
          <p:cNvSpPr/>
          <p:nvPr/>
        </p:nvSpPr>
        <p:spPr>
          <a:xfrm>
            <a:off x="1545335" y="1125305"/>
            <a:ext cx="2670089" cy="7543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j</a:t>
            </a:r>
            <a:r>
              <a:rPr kumimoji="1" lang="en-US" altLang="ja-JP" dirty="0" smtClean="0">
                <a:solidFill>
                  <a:schemeClr val="tx1"/>
                </a:solidFill>
              </a:rPr>
              <a:t>= </a:t>
            </a:r>
            <a:r>
              <a:rPr lang="en-US" altLang="ja-JP" dirty="0" smtClean="0">
                <a:solidFill>
                  <a:schemeClr val="tx1"/>
                </a:solidFill>
              </a:rPr>
              <a:t>h-1</a:t>
            </a:r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880380" y="828125"/>
            <a:ext cx="169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880380" y="1879685"/>
            <a:ext cx="169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判断 12"/>
          <p:cNvSpPr/>
          <p:nvPr/>
        </p:nvSpPr>
        <p:spPr>
          <a:xfrm>
            <a:off x="1545335" y="2176865"/>
            <a:ext cx="2670089" cy="7543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kumimoji="1" lang="en-US" altLang="ja-JP" dirty="0" smtClean="0">
                <a:solidFill>
                  <a:schemeClr val="tx1"/>
                </a:solidFill>
              </a:rPr>
              <a:t>= </a:t>
            </a:r>
            <a:r>
              <a:rPr lang="en-US" altLang="ja-JP" dirty="0" smtClean="0">
                <a:solidFill>
                  <a:schemeClr val="tx1"/>
                </a:solidFill>
              </a:rPr>
              <a:t>w-1</a:t>
            </a:r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880380" y="3426545"/>
            <a:ext cx="169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189198" y="3723725"/>
            <a:ext cx="1512487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</a:rPr>
              <a:t>i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 +</a:t>
            </a:r>
            <a:r>
              <a:rPr kumimoji="1" lang="en-US" altLang="ja-JP" dirty="0" smtClean="0">
                <a:solidFill>
                  <a:sysClr val="windowText" lastClr="000000"/>
                </a:solidFill>
              </a:rPr>
              <a:t>= 1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カギ線コネクタ 15"/>
          <p:cNvCxnSpPr>
            <a:stCxn id="15" idx="2"/>
          </p:cNvCxnSpPr>
          <p:nvPr/>
        </p:nvCxnSpPr>
        <p:spPr>
          <a:xfrm rot="5400000" flipH="1">
            <a:off x="1879556" y="2993119"/>
            <a:ext cx="2065020" cy="66752"/>
          </a:xfrm>
          <a:prstGeom prst="bentConnector4">
            <a:avLst>
              <a:gd name="adj1" fmla="val -11070"/>
              <a:gd name="adj2" fmla="val 23381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9" idx="2"/>
          </p:cNvCxnSpPr>
          <p:nvPr/>
        </p:nvCxnSpPr>
        <p:spPr>
          <a:xfrm rot="5400000" flipH="1">
            <a:off x="839423" y="2989312"/>
            <a:ext cx="4145286" cy="66752"/>
          </a:xfrm>
          <a:prstGeom prst="bentConnector4">
            <a:avLst>
              <a:gd name="adj1" fmla="val -5515"/>
              <a:gd name="adj2" fmla="val 32901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189198" y="3110315"/>
            <a:ext cx="1512487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</a:rPr>
              <a:t>process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189198" y="4760051"/>
            <a:ext cx="1512487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j +</a:t>
            </a:r>
            <a:r>
              <a:rPr kumimoji="1" lang="en-US" altLang="ja-JP" dirty="0" smtClean="0">
                <a:solidFill>
                  <a:sysClr val="windowText" lastClr="000000"/>
                </a:solidFill>
              </a:rPr>
              <a:t>= 1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フローチャート: データ 19"/>
              <p:cNvSpPr/>
              <p:nvPr/>
            </p:nvSpPr>
            <p:spPr>
              <a:xfrm>
                <a:off x="1545335" y="5823038"/>
                <a:ext cx="2678539" cy="403866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0" name="フローチャート: データ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5" y="5823038"/>
                <a:ext cx="2678539" cy="403866"/>
              </a:xfrm>
              <a:prstGeom prst="flowChartInputOutput">
                <a:avLst/>
              </a:prstGeom>
              <a:blipFill rotWithShape="0">
                <a:blip r:embed="rId3"/>
                <a:stretch>
                  <a:fillRect b="-44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カギ線コネクタ 20"/>
          <p:cNvCxnSpPr>
            <a:stCxn id="10" idx="3"/>
            <a:endCxn id="20" idx="1"/>
          </p:cNvCxnSpPr>
          <p:nvPr/>
        </p:nvCxnSpPr>
        <p:spPr>
          <a:xfrm flipH="1">
            <a:off x="2884604" y="1502495"/>
            <a:ext cx="1330820" cy="4320543"/>
          </a:xfrm>
          <a:prstGeom prst="bentConnector4">
            <a:avLst>
              <a:gd name="adj1" fmla="val -55573"/>
              <a:gd name="adj2" fmla="val 93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3" idx="3"/>
            <a:endCxn id="19" idx="0"/>
          </p:cNvCxnSpPr>
          <p:nvPr/>
        </p:nvCxnSpPr>
        <p:spPr>
          <a:xfrm flipH="1">
            <a:off x="2945442" y="2554055"/>
            <a:ext cx="1269982" cy="2205996"/>
          </a:xfrm>
          <a:prstGeom prst="bentConnector4">
            <a:avLst>
              <a:gd name="adj1" fmla="val -19960"/>
              <a:gd name="adj2" fmla="val 848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880380" y="2910284"/>
            <a:ext cx="1690" cy="213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943069" y="1073986"/>
            <a:ext cx="54470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yes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943069" y="2150189"/>
            <a:ext cx="54470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yes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907147" y="1840184"/>
            <a:ext cx="47495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no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907147" y="2765610"/>
            <a:ext cx="47495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no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フローチャート: データ 27"/>
              <p:cNvSpPr/>
              <p:nvPr/>
            </p:nvSpPr>
            <p:spPr>
              <a:xfrm>
                <a:off x="5575066" y="1009650"/>
                <a:ext cx="3261021" cy="403866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A,B,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8" name="フローチャート: データ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6" y="1009650"/>
                <a:ext cx="3261021" cy="403866"/>
              </a:xfrm>
              <a:prstGeom prst="flowChartInputOutput">
                <a:avLst/>
              </a:prstGeom>
              <a:blipFill rotWithShape="0">
                <a:blip r:embed="rId4"/>
                <a:stretch>
                  <a:fillRect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正方形/長方形 28"/>
              <p:cNvSpPr/>
              <p:nvPr/>
            </p:nvSpPr>
            <p:spPr>
              <a:xfrm>
                <a:off x="5575066" y="2477526"/>
                <a:ext cx="3261021" cy="14974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en-US" sz="12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ja-JP" alt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ja-JP" altLang="en-US" sz="12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ja-JP" alt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&amp;0 </m:t>
                              </m:r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d>
                                <m:d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ja-JP" altLang="en-US" sz="12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f>
                                    <m:fPr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ja-JP" altLang="en-US" sz="1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d>
                                <m:d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ja-JP" altLang="en-US" sz="1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ja-JP" altLang="en-US" sz="1200" i="0">
                                      <a:latin typeface="Cambria Math" panose="02040503050406030204" pitchFamily="18" charset="0"/>
                                    </a:rPr>
                                    <m:t>≤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ja-JP" altLang="en-US" sz="12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d>
                                    <m:dPr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ja-JP" altLang="en-US" sz="12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r>
                                            <a:rPr lang="ja-JP" altLang="en-US" sz="1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ja-JP" altLang="en-US" sz="1200" i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d>
                                <m:d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ja-JP" altLang="en-US" sz="1200" i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d>
                                    <m:dPr>
                                      <m:ctrlPr>
                                        <a:rPr lang="ja-JP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ja-JP" altLang="en-US" sz="12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ja-JP" altLang="en-US" sz="12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r>
                                            <a:rPr lang="ja-JP" altLang="en-US" sz="1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200" dirty="0"/>
              </a:p>
            </p:txBody>
          </p:sp>
        </mc:Choice>
        <mc:Fallback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6" y="2477526"/>
                <a:ext cx="3261021" cy="14974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/>
          <p:cNvSpPr/>
          <p:nvPr/>
        </p:nvSpPr>
        <p:spPr>
          <a:xfrm>
            <a:off x="5575066" y="4280993"/>
            <a:ext cx="3261021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END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7061604" y="1404892"/>
            <a:ext cx="1524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061604" y="2170518"/>
            <a:ext cx="1524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7061604" y="3984815"/>
            <a:ext cx="1524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878690" y="-1651846"/>
            <a:ext cx="169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276916" y="-1354666"/>
            <a:ext cx="3203547" cy="33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画像から高さ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(h)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と幅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(w)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を取得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2878690" y="-1014358"/>
            <a:ext cx="169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/>
              <p:cNvSpPr/>
              <p:nvPr/>
            </p:nvSpPr>
            <p:spPr>
              <a:xfrm>
                <a:off x="1276916" y="-728312"/>
                <a:ext cx="3210862" cy="335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画像をフーリエ変換</a:t>
                </a:r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𝑖𝑚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𝐹𝑇</m:t>
                        </m:r>
                      </m:sub>
                    </m:sSub>
                  </m:oMath>
                </a14:m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)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16" y="-728312"/>
                <a:ext cx="3210862" cy="335280"/>
              </a:xfrm>
              <a:prstGeom prst="rect">
                <a:avLst/>
              </a:prstGeom>
              <a:blipFill rotWithShape="0">
                <a:blip r:embed="rId6"/>
                <a:stretch>
                  <a:fillRect t="-17544" b="-31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/>
          <p:nvPr/>
        </p:nvCxnSpPr>
        <p:spPr>
          <a:xfrm>
            <a:off x="2878690" y="-376427"/>
            <a:ext cx="169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/>
              <p:cNvSpPr/>
              <p:nvPr/>
            </p:nvSpPr>
            <p:spPr>
              <a:xfrm>
                <a:off x="1276916" y="-90381"/>
                <a:ext cx="3210862" cy="335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を設定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16" y="-90381"/>
                <a:ext cx="3210862" cy="335280"/>
              </a:xfrm>
              <a:prstGeom prst="rect">
                <a:avLst/>
              </a:prstGeom>
              <a:blipFill rotWithShape="0">
                <a:blip r:embed="rId7"/>
                <a:stretch>
                  <a:fillRect t="-12281" b="-31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/>
          <p:nvPr/>
        </p:nvCxnSpPr>
        <p:spPr>
          <a:xfrm>
            <a:off x="2878690" y="6254971"/>
            <a:ext cx="169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正方形/長方形 42"/>
              <p:cNvSpPr/>
              <p:nvPr/>
            </p:nvSpPr>
            <p:spPr>
              <a:xfrm>
                <a:off x="1032626" y="6548339"/>
                <a:ext cx="3692126" cy="335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を</a:t>
                </a:r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0~1</a:t>
                </a:r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の範囲で正規化（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）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6" y="6548339"/>
                <a:ext cx="3692126" cy="335280"/>
              </a:xfrm>
              <a:prstGeom prst="rect">
                <a:avLst/>
              </a:prstGeom>
              <a:blipFill rotWithShape="0">
                <a:blip r:embed="rId8"/>
                <a:stretch>
                  <a:fillRect t="-12281" b="-385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/>
          <p:cNvCxnSpPr/>
          <p:nvPr/>
        </p:nvCxnSpPr>
        <p:spPr>
          <a:xfrm>
            <a:off x="2878690" y="6879811"/>
            <a:ext cx="169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/>
              <p:cNvSpPr/>
              <p:nvPr/>
            </p:nvSpPr>
            <p:spPr>
              <a:xfrm>
                <a:off x="1032626" y="7194882"/>
                <a:ext cx="3692126" cy="335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𝑖𝑚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𝐹𝑇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ja-JP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ja-JP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𝑖𝑚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𝐹𝑇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6" y="7194882"/>
                <a:ext cx="3692126" cy="335280"/>
              </a:xfrm>
              <a:prstGeom prst="rect">
                <a:avLst/>
              </a:prstGeom>
              <a:blipFill rotWithShape="0">
                <a:blip r:embed="rId9"/>
                <a:stretch>
                  <a:fillRect b="-175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/>
          <p:nvPr/>
        </p:nvCxnSpPr>
        <p:spPr>
          <a:xfrm>
            <a:off x="2878690" y="7599899"/>
            <a:ext cx="169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/>
              <p:cNvSpPr/>
              <p:nvPr/>
            </p:nvSpPr>
            <p:spPr>
              <a:xfrm>
                <a:off x="1032626" y="7893388"/>
                <a:ext cx="3692126" cy="335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𝑖𝑚</m:t>
                    </m:r>
                    <m:sSub>
                      <m:sSub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𝐹𝑇</m:t>
                        </m:r>
                      </m:sub>
                    </m:sSub>
                  </m:oMath>
                </a14:m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を逆変換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6" y="7893388"/>
                <a:ext cx="3692126" cy="335280"/>
              </a:xfrm>
              <a:prstGeom prst="rect">
                <a:avLst/>
              </a:prstGeom>
              <a:blipFill rotWithShape="0">
                <a:blip r:embed="rId10"/>
                <a:stretch>
                  <a:fillRect t="-17544" b="-245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矢印コネクタ 49"/>
          <p:cNvCxnSpPr/>
          <p:nvPr/>
        </p:nvCxnSpPr>
        <p:spPr>
          <a:xfrm>
            <a:off x="2878690" y="8291809"/>
            <a:ext cx="169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フローチャート: データ 51"/>
              <p:cNvSpPr/>
              <p:nvPr/>
            </p:nvSpPr>
            <p:spPr>
              <a:xfrm>
                <a:off x="1545335" y="8550616"/>
                <a:ext cx="2678539" cy="403866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𝑖𝑚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𝐹𝑇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2" name="フローチャート: データ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5" y="8550616"/>
                <a:ext cx="2678539" cy="403866"/>
              </a:xfrm>
              <a:prstGeom prst="flowChartInputOutpu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27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5675868" y="832022"/>
            <a:ext cx="3220995" cy="3056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515762" y="832022"/>
            <a:ext cx="3220995" cy="3056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92626" y="2063578"/>
            <a:ext cx="667265" cy="593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 rot="16200000">
            <a:off x="2739080" y="1220143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2739081" y="3084039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711145" y="2215978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10800000">
            <a:off x="1892642" y="2215978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9966" y="3991238"/>
            <a:ext cx="268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時間経過とともに矢印の方向に拡散</a:t>
            </a:r>
            <a:endParaRPr kumimoji="1" lang="ja-JP" altLang="en-US" sz="1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917854" y="977126"/>
            <a:ext cx="2780269" cy="2638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16200000">
            <a:off x="6899187" y="2972677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5400000">
            <a:off x="6859025" y="1266912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013621" y="2071475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10800000">
            <a:off x="7734299" y="2049933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3621" y="3894133"/>
            <a:ext cx="268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時間経過とともに矢印の方向に拡散</a:t>
            </a:r>
            <a:endParaRPr kumimoji="1" lang="ja-JP" altLang="en-US" sz="1200" dirty="0"/>
          </a:p>
        </p:txBody>
      </p:sp>
      <p:sp>
        <p:nvSpPr>
          <p:cNvPr id="19" name="右矢印 18"/>
          <p:cNvSpPr/>
          <p:nvPr/>
        </p:nvSpPr>
        <p:spPr>
          <a:xfrm rot="13940865">
            <a:off x="1929168" y="1323975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8177357">
            <a:off x="3506742" y="1283998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7951946">
            <a:off x="1990982" y="2909892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2222651">
            <a:off x="3537746" y="2844799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19274662">
            <a:off x="6069213" y="2864937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13940865">
            <a:off x="7820244" y="2957823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2222651">
            <a:off x="6022326" y="1298986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7951946">
            <a:off x="7794692" y="1283998"/>
            <a:ext cx="77435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56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87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23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123</Words>
  <Application>Microsoft Office PowerPoint</Application>
  <PresentationFormat>ワイド画面</PresentationFormat>
  <Paragraphs>43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haramorio</dc:creator>
  <cp:lastModifiedBy>haramorio</cp:lastModifiedBy>
  <cp:revision>12</cp:revision>
  <dcterms:created xsi:type="dcterms:W3CDTF">2020-08-03T06:09:10Z</dcterms:created>
  <dcterms:modified xsi:type="dcterms:W3CDTF">2020-08-04T01:59:04Z</dcterms:modified>
</cp:coreProperties>
</file>