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3" r:id="rId26"/>
    <p:sldId id="279" r:id="rId27"/>
    <p:sldId id="284" r:id="rId28"/>
    <p:sldId id="280" r:id="rId29"/>
    <p:sldId id="281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94660"/>
  </p:normalViewPr>
  <p:slideViewPr>
    <p:cSldViewPr>
      <p:cViewPr varScale="1">
        <p:scale>
          <a:sx n="128" d="100"/>
          <a:sy n="128" d="100"/>
        </p:scale>
        <p:origin x="93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509C9-BEDD-4EAF-B49E-396DA7499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框架介绍和开发说明</a:t>
            </a:r>
          </a:p>
        </p:txBody>
      </p:sp>
    </p:spTree>
    <p:extLst>
      <p:ext uri="{BB962C8B-B14F-4D97-AF65-F5344CB8AC3E}">
        <p14:creationId xmlns:p14="http://schemas.microsoft.com/office/powerpoint/2010/main" val="350094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4485B-74A5-48A7-BB3B-506F96F5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架构说明（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72B94-D758-44E9-88AB-F610CED5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系统</a:t>
            </a:r>
            <a:r>
              <a:rPr lang="en-US" altLang="zh-CN" sz="2000" dirty="0"/>
              <a:t>Entity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LoginMgr</a:t>
            </a:r>
            <a:r>
              <a:rPr lang="zh-CN" altLang="en-US" sz="1600" dirty="0"/>
              <a:t>及配置 负责处理通用的客户端登陆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PlayerMgr</a:t>
            </a:r>
            <a:r>
              <a:rPr lang="zh-CN" altLang="en-US" sz="1600" dirty="0"/>
              <a:t>及配置 负责处理</a:t>
            </a:r>
            <a:r>
              <a:rPr lang="en-US" altLang="zh-CN" sz="1600" dirty="0"/>
              <a:t>Proxy</a:t>
            </a:r>
            <a:r>
              <a:rPr lang="zh-CN" altLang="en-US" sz="1600" dirty="0"/>
              <a:t>类型</a:t>
            </a:r>
            <a:r>
              <a:rPr lang="en-US" altLang="zh-CN" sz="1600" dirty="0"/>
              <a:t>Entity</a:t>
            </a:r>
            <a:r>
              <a:rPr lang="zh-CN" altLang="en-US" sz="1600" dirty="0"/>
              <a:t>的创建和消亡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r>
              <a:rPr lang="zh-CN" altLang="en-US" sz="2000" dirty="0"/>
              <a:t>服务模块（</a:t>
            </a:r>
            <a:r>
              <a:rPr lang="en-US" altLang="zh-CN" sz="2000" dirty="0"/>
              <a:t>Managers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CommnunicateMgr</a:t>
            </a:r>
            <a:r>
              <a:rPr lang="en-US" altLang="zh-CN" sz="1600" dirty="0"/>
              <a:t> </a:t>
            </a:r>
            <a:r>
              <a:rPr lang="zh-CN" altLang="en-US" sz="1600" dirty="0"/>
              <a:t>交流管理器，负责对</a:t>
            </a:r>
            <a:r>
              <a:rPr lang="en-US" altLang="zh-CN" sz="1600" dirty="0"/>
              <a:t>Client</a:t>
            </a:r>
            <a:r>
              <a:rPr lang="zh-CN" altLang="en-US" sz="1600" dirty="0"/>
              <a:t>通信、对</a:t>
            </a:r>
            <a:r>
              <a:rPr lang="en-US" altLang="zh-CN" sz="1600" dirty="0"/>
              <a:t>Remote</a:t>
            </a:r>
            <a:r>
              <a:rPr lang="zh-CN" altLang="en-US" sz="1600" dirty="0"/>
              <a:t>通信的处理函数包装（与之对应的是</a:t>
            </a:r>
            <a:r>
              <a:rPr lang="en-US" altLang="zh-CN" sz="1600" dirty="0"/>
              <a:t>Schema</a:t>
            </a:r>
            <a:r>
              <a:rPr lang="zh-CN" altLang="en-US" sz="1600" dirty="0"/>
              <a:t>中的</a:t>
            </a:r>
            <a:r>
              <a:rPr lang="en-US" altLang="zh-CN" sz="1600" dirty="0"/>
              <a:t>Mailbox</a:t>
            </a:r>
            <a:r>
              <a:rPr lang="zh-CN" altLang="en-US" sz="1600" dirty="0"/>
              <a:t>模块，负责包装通信接口）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DataMgr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dms</a:t>
            </a:r>
            <a:r>
              <a:rPr lang="zh-CN" altLang="en-US" sz="1600" dirty="0"/>
              <a:t>模块的入口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LifecycleMgr</a:t>
            </a:r>
            <a:r>
              <a:rPr lang="en-US" altLang="zh-CN" sz="1600" dirty="0"/>
              <a:t> </a:t>
            </a:r>
            <a:r>
              <a:rPr lang="zh-CN" altLang="en-US" sz="1600" dirty="0"/>
              <a:t>生命周期管理器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RedisMgr</a:t>
            </a:r>
            <a:r>
              <a:rPr lang="en-US" altLang="zh-CN" sz="1600" dirty="0"/>
              <a:t> Redis</a:t>
            </a:r>
            <a:r>
              <a:rPr lang="zh-CN" altLang="en-US" sz="1600" dirty="0"/>
              <a:t>管理器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注意到</a:t>
            </a:r>
            <a:r>
              <a:rPr lang="en-US" altLang="zh-CN" sz="1600" dirty="0"/>
              <a:t>Manager</a:t>
            </a:r>
            <a:r>
              <a:rPr lang="zh-CN" altLang="en-US" sz="1600" dirty="0"/>
              <a:t>模块和</a:t>
            </a:r>
            <a:r>
              <a:rPr lang="en-US" altLang="zh-CN" sz="1600" dirty="0"/>
              <a:t>Core</a:t>
            </a:r>
            <a:r>
              <a:rPr lang="zh-CN" altLang="en-US" sz="1600" dirty="0"/>
              <a:t>实际上结构一致，是可以整合在一起的</a:t>
            </a:r>
            <a:endParaRPr lang="en-US" altLang="zh-CN" sz="1600" dirty="0"/>
          </a:p>
          <a:p>
            <a:r>
              <a:rPr lang="en-US" altLang="zh-CN" sz="2000" dirty="0"/>
              <a:t>Pomelo</a:t>
            </a:r>
            <a:r>
              <a:rPr lang="zh-CN" altLang="en-US" sz="2000" dirty="0"/>
              <a:t>模块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Pomelo</a:t>
            </a:r>
            <a:r>
              <a:rPr lang="zh-CN" altLang="en-US" sz="1600" dirty="0"/>
              <a:t>框架被整合在这里，包括</a:t>
            </a:r>
            <a:r>
              <a:rPr lang="en-US" altLang="zh-CN" sz="1600" dirty="0"/>
              <a:t>core</a:t>
            </a:r>
            <a:r>
              <a:rPr lang="zh-CN" altLang="en-US" sz="1600" dirty="0"/>
              <a:t>、</a:t>
            </a:r>
            <a:r>
              <a:rPr lang="en-US" altLang="zh-CN" sz="1600" dirty="0"/>
              <a:t>admin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rpc</a:t>
            </a:r>
            <a:r>
              <a:rPr lang="zh-CN" altLang="en-US" sz="1600" dirty="0"/>
              <a:t>和</a:t>
            </a:r>
            <a:r>
              <a:rPr lang="en-US" altLang="zh-CN" sz="1600" dirty="0"/>
              <a:t>monitor</a:t>
            </a:r>
            <a:r>
              <a:rPr lang="zh-CN" altLang="en-US" sz="1600" dirty="0"/>
              <a:t>四个部分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3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4485B-74A5-48A7-BB3B-506F96F5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架构说明（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72B94-D758-44E9-88AB-F610CED5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Schema</a:t>
            </a:r>
            <a:r>
              <a:rPr lang="zh-CN" altLang="en-US" sz="2000" dirty="0"/>
              <a:t>模块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Entity </a:t>
            </a:r>
            <a:r>
              <a:rPr lang="zh-CN" altLang="en-US" sz="1600" dirty="0"/>
              <a:t>提供</a:t>
            </a:r>
            <a:r>
              <a:rPr lang="en-US" altLang="zh-CN" sz="1600" dirty="0"/>
              <a:t>Entity</a:t>
            </a:r>
            <a:r>
              <a:rPr lang="zh-CN" altLang="en-US" sz="1600" dirty="0"/>
              <a:t>的基类、包装器和创建工厂，负责</a:t>
            </a:r>
            <a:r>
              <a:rPr lang="en-US" altLang="zh-CN" sz="1600" dirty="0"/>
              <a:t>Proxy</a:t>
            </a:r>
            <a:r>
              <a:rPr lang="zh-CN" altLang="en-US" sz="1600" dirty="0"/>
              <a:t>和</a:t>
            </a:r>
            <a:r>
              <a:rPr lang="en-US" altLang="zh-CN" sz="1600" dirty="0"/>
              <a:t>Simple</a:t>
            </a:r>
            <a:r>
              <a:rPr lang="zh-CN" altLang="en-US" sz="1600" dirty="0"/>
              <a:t>类型</a:t>
            </a:r>
            <a:r>
              <a:rPr lang="en-US" altLang="zh-CN" sz="1600" dirty="0"/>
              <a:t>Entity</a:t>
            </a:r>
            <a:r>
              <a:rPr lang="zh-CN" altLang="en-US" sz="1600" dirty="0"/>
              <a:t>的动态创建（及生命周期函数的调用）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Mailbox</a:t>
            </a:r>
            <a:r>
              <a:rPr lang="zh-CN" altLang="en-US" sz="1600" dirty="0"/>
              <a:t>（通信模块的包装器，使开发者轻松的调用配置接口进行通信操作）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Property</a:t>
            </a:r>
            <a:r>
              <a:rPr lang="zh-CN" altLang="en-US" sz="1600" dirty="0"/>
              <a:t>（属性包装器，负责对</a:t>
            </a:r>
            <a:r>
              <a:rPr lang="en-US" altLang="zh-CN" sz="1600" dirty="0"/>
              <a:t>Entity</a:t>
            </a:r>
            <a:r>
              <a:rPr lang="zh-CN" altLang="en-US" sz="1600" dirty="0"/>
              <a:t>属性的包装，自动监听变化支持和</a:t>
            </a:r>
            <a:r>
              <a:rPr lang="en-US" altLang="zh-CN" sz="1600" dirty="0"/>
              <a:t>DMS</a:t>
            </a:r>
            <a:r>
              <a:rPr lang="zh-CN" altLang="en-US" sz="1600" dirty="0"/>
              <a:t>的通知）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Types</a:t>
            </a:r>
            <a:r>
              <a:rPr lang="zh-CN" altLang="en-US" sz="1600" dirty="0"/>
              <a:t>（类型系统，进行值的有效性判定和枚举类型的支持）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r>
              <a:rPr lang="en-US" altLang="zh-CN" sz="2000" dirty="0" err="1"/>
              <a:t>Util</a:t>
            </a:r>
            <a:r>
              <a:rPr lang="zh-CN" altLang="en-US" sz="2000" dirty="0"/>
              <a:t>模块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提供常用的工具函数模块，例如随机数、日程、时间、文本过滤、加密、网络服务等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29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0C9F4-3963-465C-BA77-5DEB65A3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的工程结构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F8138-7697-4C2A-BA48-A64A0E0F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Hades</a:t>
            </a:r>
            <a:r>
              <a:rPr lang="zh-CN" altLang="en-US" sz="2400" dirty="0"/>
              <a:t>框架</a:t>
            </a:r>
            <a:endParaRPr lang="en-US" altLang="zh-CN" sz="2400" dirty="0"/>
          </a:p>
          <a:p>
            <a:r>
              <a:rPr lang="en-US" altLang="zh-CN" sz="2400" dirty="0"/>
              <a:t>Project</a:t>
            </a:r>
            <a:r>
              <a:rPr lang="zh-CN" altLang="en-US" sz="2400" dirty="0"/>
              <a:t>主入口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CustomConfigs</a:t>
            </a:r>
            <a:r>
              <a:rPr lang="en-US" altLang="zh-CN" sz="1600" dirty="0"/>
              <a:t> </a:t>
            </a:r>
            <a:r>
              <a:rPr lang="zh-CN" altLang="en-US" sz="1600" dirty="0"/>
              <a:t>用户配置入口（</a:t>
            </a:r>
            <a:r>
              <a:rPr lang="en-US" altLang="zh-CN" sz="1600" dirty="0"/>
              <a:t>common</a:t>
            </a:r>
            <a:r>
              <a:rPr lang="zh-CN" altLang="en-US" sz="1600" dirty="0"/>
              <a:t>为通用配置，其他的为用户自己的配置）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Configs </a:t>
            </a:r>
            <a:r>
              <a:rPr lang="zh-CN" altLang="en-US" sz="1600" dirty="0"/>
              <a:t>导出的配置（工具生成）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Defines Entity</a:t>
            </a:r>
            <a:r>
              <a:rPr lang="zh-CN" altLang="en-US" sz="1600" dirty="0"/>
              <a:t>的配置文件（</a:t>
            </a:r>
            <a:r>
              <a:rPr lang="en-US" altLang="zh-CN" sz="1600" dirty="0"/>
              <a:t>Schema</a:t>
            </a:r>
            <a:r>
              <a:rPr lang="zh-CN" altLang="en-US" sz="1600" dirty="0"/>
              <a:t>核心配置）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Entities Entity</a:t>
            </a:r>
            <a:r>
              <a:rPr lang="zh-CN" altLang="en-US" sz="1600" dirty="0"/>
              <a:t>的脚本文件（工具导出，但支持自定义代码段）</a:t>
            </a:r>
            <a:endParaRPr lang="en-US" altLang="zh-CN" sz="1600" dirty="0"/>
          </a:p>
          <a:p>
            <a:r>
              <a:rPr lang="en-US" altLang="zh-CN" sz="2400" dirty="0" err="1"/>
              <a:t>node_modules</a:t>
            </a:r>
            <a:r>
              <a:rPr lang="en-US" altLang="zh-CN" sz="2400" dirty="0"/>
              <a:t> </a:t>
            </a:r>
            <a:r>
              <a:rPr lang="zh-CN" altLang="en-US" sz="2400" dirty="0"/>
              <a:t>库路径</a:t>
            </a:r>
            <a:endParaRPr lang="en-US" altLang="zh-CN" sz="2400" dirty="0"/>
          </a:p>
          <a:p>
            <a:r>
              <a:rPr lang="en-US" altLang="zh-CN" sz="2400" dirty="0" err="1"/>
              <a:t>package.json</a:t>
            </a:r>
            <a:r>
              <a:rPr lang="en-US" altLang="zh-CN" sz="2400" dirty="0"/>
              <a:t> </a:t>
            </a:r>
            <a:r>
              <a:rPr lang="zh-CN" altLang="en-US" sz="2400" dirty="0"/>
              <a:t>工程配置</a:t>
            </a:r>
            <a:endParaRPr lang="en-US" altLang="zh-CN" sz="2400" dirty="0"/>
          </a:p>
          <a:p>
            <a:r>
              <a:rPr lang="en-US" altLang="zh-CN" sz="2400" dirty="0"/>
              <a:t>starter.js </a:t>
            </a:r>
            <a:r>
              <a:rPr lang="zh-CN" altLang="en-US" sz="2400" dirty="0"/>
              <a:t>工程启动入口</a:t>
            </a:r>
            <a:endParaRPr lang="en-US" altLang="zh-CN" sz="2400" dirty="0"/>
          </a:p>
          <a:p>
            <a:r>
              <a:rPr lang="en-US" altLang="zh-CN" sz="2400" dirty="0"/>
              <a:t>app.js </a:t>
            </a:r>
            <a:r>
              <a:rPr lang="zh-CN" altLang="en-US" sz="2400" dirty="0"/>
              <a:t>各进程启动入口（逻辑入口）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331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0989B-7F83-4F03-A9D4-7AFD0A82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工程配置（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6CC95-3364-493F-AA13-BB72BB10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CustomConfigs</a:t>
            </a:r>
            <a:r>
              <a:rPr lang="en-US" altLang="zh-CN" sz="2000" dirty="0"/>
              <a:t>/common</a:t>
            </a:r>
            <a:r>
              <a:rPr lang="zh-CN" altLang="en-US" sz="2000" dirty="0"/>
              <a:t>文件夹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AdminUser.json</a:t>
            </a:r>
            <a:r>
              <a:rPr lang="en-US" altLang="zh-CN" sz="1600" dirty="0"/>
              <a:t> </a:t>
            </a:r>
            <a:r>
              <a:rPr lang="zh-CN" altLang="en-US" sz="1600" dirty="0"/>
              <a:t>配置</a:t>
            </a:r>
            <a:r>
              <a:rPr lang="en-US" altLang="zh-CN" sz="1600" dirty="0"/>
              <a:t>monitor</a:t>
            </a:r>
            <a:r>
              <a:rPr lang="zh-CN" altLang="en-US" sz="1600" dirty="0"/>
              <a:t>的认证用户（</a:t>
            </a:r>
            <a:r>
              <a:rPr lang="en-US" altLang="zh-CN" sz="1600" dirty="0"/>
              <a:t>Pomelo Monitor</a:t>
            </a:r>
            <a:r>
              <a:rPr lang="zh-CN" altLang="en-US" sz="1600" dirty="0"/>
              <a:t>模块</a:t>
            </a:r>
            <a:r>
              <a:rPr lang="en-US" altLang="zh-CN" sz="1600" dirty="0"/>
              <a:t>/GM</a:t>
            </a:r>
            <a:r>
              <a:rPr lang="zh-CN" altLang="en-US" sz="1600" dirty="0"/>
              <a:t>工具使用）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Log4js.json </a:t>
            </a:r>
            <a:r>
              <a:rPr lang="zh-CN" altLang="en-US" sz="1600" dirty="0"/>
              <a:t>配置日志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Platform.json</a:t>
            </a:r>
            <a:r>
              <a:rPr lang="zh-CN" altLang="en-US" sz="1600" dirty="0"/>
              <a:t>配置平台信息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这一部分的配置更多的是项目需求（</a:t>
            </a:r>
            <a:r>
              <a:rPr lang="en-US" altLang="zh-CN" sz="1600" dirty="0"/>
              <a:t>Admin</a:t>
            </a:r>
            <a:r>
              <a:rPr lang="zh-CN" altLang="en-US" sz="1600" dirty="0"/>
              <a:t>层可以整合掉，使用</a:t>
            </a:r>
            <a:r>
              <a:rPr lang="en-US" altLang="zh-CN" sz="1600" dirty="0"/>
              <a:t>GM</a:t>
            </a:r>
            <a:r>
              <a:rPr lang="zh-CN" altLang="en-US" sz="1600" dirty="0"/>
              <a:t>工具的权限管理即可，配置导出工具会将此文件夹的文件原封不动的移至</a:t>
            </a:r>
            <a:r>
              <a:rPr lang="en-US" altLang="zh-CN" sz="1600" dirty="0"/>
              <a:t>Configs/Server</a:t>
            </a:r>
            <a:r>
              <a:rPr lang="zh-CN" altLang="en-US" sz="1600" dirty="0"/>
              <a:t>目录）</a:t>
            </a:r>
            <a:endParaRPr lang="en-US" altLang="zh-CN" sz="2000" dirty="0"/>
          </a:p>
          <a:p>
            <a:r>
              <a:rPr lang="en-US" altLang="zh-CN" sz="2000" dirty="0" err="1"/>
              <a:t>CustomConfigs</a:t>
            </a:r>
            <a:r>
              <a:rPr lang="en-US" altLang="zh-CN" sz="2000" dirty="0"/>
              <a:t>/[user]</a:t>
            </a:r>
            <a:r>
              <a:rPr lang="zh-CN" altLang="en-US" sz="2000" dirty="0"/>
              <a:t>文件夹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Log4js.json </a:t>
            </a:r>
            <a:r>
              <a:rPr lang="zh-CN" altLang="en-US" sz="1600" dirty="0"/>
              <a:t>配置日志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Basic.json</a:t>
            </a:r>
            <a:r>
              <a:rPr lang="en-US" altLang="zh-CN" sz="1600" dirty="0"/>
              <a:t> </a:t>
            </a:r>
            <a:r>
              <a:rPr lang="zh-CN" altLang="en-US" sz="1600" dirty="0"/>
              <a:t>基本的工程属性（</a:t>
            </a:r>
            <a:r>
              <a:rPr lang="en-US" altLang="zh-CN" sz="1600" dirty="0" err="1"/>
              <a:t>gameNo</a:t>
            </a:r>
            <a:r>
              <a:rPr lang="zh-CN" altLang="en-US" sz="1600" dirty="0"/>
              <a:t>、</a:t>
            </a:r>
            <a:r>
              <a:rPr lang="en-US" altLang="zh-CN" sz="1600" dirty="0"/>
              <a:t>Name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CerterServer</a:t>
            </a:r>
            <a:r>
              <a:rPr lang="zh-CN" altLang="en-US" sz="1600" dirty="0"/>
              <a:t>等）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Cluster.json</a:t>
            </a:r>
            <a:r>
              <a:rPr lang="zh-CN" altLang="en-US" sz="1600" dirty="0"/>
              <a:t>服务器集群配置（后面详细介绍）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Mysql.json</a:t>
            </a:r>
            <a:r>
              <a:rPr lang="en-US" altLang="zh-CN" sz="1600" dirty="0"/>
              <a:t> </a:t>
            </a:r>
            <a:r>
              <a:rPr lang="zh-CN" altLang="en-US" sz="1600" dirty="0"/>
              <a:t>数据库配置（基于</a:t>
            </a:r>
            <a:r>
              <a:rPr lang="en-US" altLang="zh-CN" sz="1600" dirty="0"/>
              <a:t>Env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Redis.json</a:t>
            </a:r>
            <a:r>
              <a:rPr lang="en-US" altLang="zh-CN" sz="1600" dirty="0"/>
              <a:t> </a:t>
            </a:r>
            <a:r>
              <a:rPr lang="zh-CN" altLang="en-US" sz="1600" dirty="0"/>
              <a:t>缓存服务器配置（目前为</a:t>
            </a:r>
            <a:r>
              <a:rPr lang="en-US" altLang="zh-CN" sz="1600" dirty="0"/>
              <a:t>3</a:t>
            </a:r>
            <a:r>
              <a:rPr lang="zh-CN" altLang="en-US" sz="1600" dirty="0"/>
              <a:t>种类型的缓存，</a:t>
            </a:r>
            <a:r>
              <a:rPr lang="en-US" altLang="zh-CN" sz="1600" dirty="0"/>
              <a:t>Redis</a:t>
            </a:r>
            <a:r>
              <a:rPr lang="zh-CN" altLang="en-US" sz="1600" dirty="0"/>
              <a:t>集群方案仍没有非常明晰）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SpecialAccount.json</a:t>
            </a:r>
            <a:r>
              <a:rPr lang="en-US" altLang="zh-CN" sz="1600" dirty="0"/>
              <a:t> </a:t>
            </a:r>
            <a:r>
              <a:rPr lang="zh-CN" altLang="en-US" sz="1600" dirty="0"/>
              <a:t>配置服务器黑白名单和登陆类型</a:t>
            </a:r>
            <a:endParaRPr lang="en-US" altLang="zh-CN" sz="16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003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0989B-7F83-4F03-A9D4-7AFD0A82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工程配置（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6CC95-3364-493F-AA13-BB72BB10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Cluster </a:t>
            </a:r>
            <a:r>
              <a:rPr lang="zh-CN" altLang="en-US" sz="2000" dirty="0"/>
              <a:t>配置详解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Name</a:t>
            </a:r>
            <a:r>
              <a:rPr lang="zh-CN" altLang="en-US" sz="1600" dirty="0"/>
              <a:t>配置</a:t>
            </a:r>
            <a:r>
              <a:rPr lang="en-US" altLang="zh-CN" sz="1600" dirty="0"/>
              <a:t>Env</a:t>
            </a:r>
            <a:r>
              <a:rPr lang="zh-CN" altLang="en-US" sz="1600" dirty="0"/>
              <a:t>前缀（针对</a:t>
            </a:r>
            <a:r>
              <a:rPr lang="en-US" altLang="zh-CN" sz="1600" dirty="0"/>
              <a:t>Base</a:t>
            </a:r>
            <a:r>
              <a:rPr lang="zh-CN" altLang="en-US" sz="1600" dirty="0"/>
              <a:t>类型）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Type</a:t>
            </a:r>
            <a:r>
              <a:rPr lang="zh-CN" altLang="en-US" sz="1600" dirty="0"/>
              <a:t>配置</a:t>
            </a:r>
            <a:r>
              <a:rPr lang="en-US" altLang="zh-CN" sz="1600" dirty="0"/>
              <a:t>Env</a:t>
            </a:r>
            <a:r>
              <a:rPr lang="zh-CN" altLang="en-US" sz="1600" dirty="0"/>
              <a:t>类型（主要有</a:t>
            </a:r>
            <a:r>
              <a:rPr lang="en-US" altLang="zh-CN" sz="1600" dirty="0"/>
              <a:t>Base</a:t>
            </a:r>
            <a:r>
              <a:rPr lang="zh-CN" altLang="en-US" sz="1600" dirty="0"/>
              <a:t>和</a:t>
            </a:r>
            <a:r>
              <a:rPr lang="en-US" altLang="zh-CN" sz="1600" dirty="0"/>
              <a:t>Unique</a:t>
            </a:r>
            <a:r>
              <a:rPr lang="zh-CN" altLang="en-US" sz="1600" dirty="0"/>
              <a:t>两种）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Ports</a:t>
            </a:r>
            <a:r>
              <a:rPr lang="zh-CN" altLang="en-US" sz="1600" dirty="0"/>
              <a:t>配置服务器端口范围（根据运营需求，实际上整合了多组服务器的端口，使用一组配置即可），</a:t>
            </a:r>
            <a:r>
              <a:rPr lang="en-US" altLang="zh-CN" sz="1600" dirty="0"/>
              <a:t>local</a:t>
            </a:r>
            <a:r>
              <a:rPr lang="zh-CN" altLang="en-US" sz="1600" dirty="0"/>
              <a:t>和</a:t>
            </a:r>
            <a:r>
              <a:rPr lang="en-US" altLang="zh-CN" sz="1600" dirty="0"/>
              <a:t>remote</a:t>
            </a:r>
            <a:r>
              <a:rPr lang="zh-CN" altLang="en-US" sz="1600" dirty="0"/>
              <a:t>分别表示内网环境和外网环境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Hosts</a:t>
            </a:r>
            <a:r>
              <a:rPr lang="zh-CN" altLang="en-US" sz="1600" dirty="0"/>
              <a:t>服务器</a:t>
            </a:r>
            <a:r>
              <a:rPr lang="en-US" altLang="zh-CN" sz="1600" dirty="0"/>
              <a:t>Ip</a:t>
            </a:r>
            <a:r>
              <a:rPr lang="zh-CN" altLang="en-US" sz="1600" dirty="0"/>
              <a:t>配置，</a:t>
            </a:r>
            <a:r>
              <a:rPr lang="en-US" altLang="zh-CN" sz="1600" dirty="0"/>
              <a:t>Base</a:t>
            </a:r>
            <a:r>
              <a:rPr lang="zh-CN" altLang="en-US" sz="1600" dirty="0"/>
              <a:t>类型多一层级</a:t>
            </a:r>
            <a:r>
              <a:rPr lang="en-US" altLang="zh-CN" sz="1600" dirty="0"/>
              <a:t>Key</a:t>
            </a:r>
            <a:r>
              <a:rPr lang="zh-CN" altLang="en-US" sz="1600" dirty="0"/>
              <a:t>表示集群数量。</a:t>
            </a:r>
            <a:r>
              <a:rPr lang="en-US" altLang="zh-CN" sz="1600" dirty="0"/>
              <a:t>s1</a:t>
            </a:r>
            <a:r>
              <a:rPr lang="zh-CN" altLang="en-US" sz="1600" dirty="0"/>
              <a:t>为服务器代码，仅配置内关注，在后面配置具体服务器进程时会用到。另外两个</a:t>
            </a:r>
            <a:r>
              <a:rPr lang="en-US" altLang="zh-CN" sz="1600" dirty="0"/>
              <a:t>IP</a:t>
            </a:r>
            <a:r>
              <a:rPr lang="zh-CN" altLang="en-US" sz="1600" dirty="0"/>
              <a:t>分别表示内网和外网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Extras</a:t>
            </a:r>
            <a:r>
              <a:rPr lang="zh-CN" altLang="en-US" sz="1600" dirty="0"/>
              <a:t>配置额外的服务器信息（例如充值、聊天等），</a:t>
            </a:r>
            <a:r>
              <a:rPr lang="en-US" altLang="zh-CN" sz="1600" dirty="0"/>
              <a:t>Extras</a:t>
            </a:r>
            <a:r>
              <a:rPr lang="zh-CN" altLang="en-US" sz="1600" dirty="0"/>
              <a:t>将被原封不动的导出（</a:t>
            </a:r>
            <a:r>
              <a:rPr lang="en-US" altLang="zh-CN" sz="1600" dirty="0"/>
              <a:t>Hades</a:t>
            </a:r>
            <a:r>
              <a:rPr lang="zh-CN" altLang="en-US" sz="1600" dirty="0"/>
              <a:t>不关心这一部分配置）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Zones </a:t>
            </a:r>
            <a:r>
              <a:rPr lang="zh-CN" altLang="en-US" sz="1600" dirty="0"/>
              <a:t>区服信息（会导出到</a:t>
            </a:r>
            <a:r>
              <a:rPr lang="en-US" altLang="zh-CN" sz="1600" dirty="0"/>
              <a:t>Cluster</a:t>
            </a:r>
            <a:r>
              <a:rPr lang="zh-CN" altLang="en-US" sz="1600" dirty="0"/>
              <a:t>并提供给中心服务器）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Servers </a:t>
            </a:r>
            <a:r>
              <a:rPr lang="zh-CN" altLang="en-US" sz="1600" dirty="0"/>
              <a:t>服务器进程信息（进程名与</a:t>
            </a:r>
            <a:r>
              <a:rPr lang="en-US" altLang="zh-CN" sz="1600" dirty="0"/>
              <a:t>Entity</a:t>
            </a:r>
            <a:r>
              <a:rPr lang="zh-CN" altLang="en-US" sz="1600" dirty="0"/>
              <a:t>所在服务器配置一致），服务器信息表示在某个服务器上开启的进程数量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3514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69AD2-C92C-412E-976B-FE67B177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Entity</a:t>
            </a:r>
            <a:r>
              <a:rPr lang="zh-CN" altLang="en-US" dirty="0"/>
              <a:t>配置（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B6488-6D9E-47C1-A948-B2D5532E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基本数据类型（</a:t>
            </a:r>
            <a:r>
              <a:rPr lang="en-US" altLang="zh-CN" dirty="0"/>
              <a:t>Basic Types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int/</a:t>
            </a:r>
            <a:r>
              <a:rPr lang="en-US" altLang="zh-CN" sz="1600" dirty="0" err="1"/>
              <a:t>uint</a:t>
            </a:r>
            <a:r>
              <a:rPr lang="en-US" altLang="zh-CN" sz="1600" dirty="0"/>
              <a:t> </a:t>
            </a:r>
            <a:r>
              <a:rPr lang="zh-CN" altLang="en-US" sz="1600" dirty="0"/>
              <a:t>可存库、可以作为</a:t>
            </a:r>
            <a:r>
              <a:rPr lang="en-US" altLang="zh-CN" sz="1600" dirty="0"/>
              <a:t>map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</a:t>
            </a:r>
            <a:r>
              <a:rPr lang="en-US" altLang="zh-CN" sz="1600" dirty="0"/>
              <a:t>32</a:t>
            </a:r>
            <a:r>
              <a:rPr lang="zh-CN" altLang="en-US" sz="1600" dirty="0"/>
              <a:t>位有符号</a:t>
            </a:r>
            <a:r>
              <a:rPr lang="en-US" altLang="zh-CN" sz="1600" dirty="0"/>
              <a:t>/</a:t>
            </a:r>
            <a:r>
              <a:rPr lang="zh-CN" altLang="en-US" sz="1600" dirty="0"/>
              <a:t>无符号整数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small/</a:t>
            </a:r>
            <a:r>
              <a:rPr lang="en-US" altLang="zh-CN" sz="1600" dirty="0" err="1"/>
              <a:t>usmall</a:t>
            </a:r>
            <a:r>
              <a:rPr lang="en-US" altLang="zh-CN" sz="1600" dirty="0"/>
              <a:t> </a:t>
            </a:r>
            <a:r>
              <a:rPr lang="zh-CN" altLang="en-US" sz="1600" dirty="0"/>
              <a:t>可存库、可以作为</a:t>
            </a:r>
            <a:r>
              <a:rPr lang="en-US" altLang="zh-CN" sz="1600" dirty="0"/>
              <a:t>map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，取值范围</a:t>
            </a:r>
            <a:r>
              <a:rPr lang="en-US" altLang="zh-CN" sz="1600" dirty="0"/>
              <a:t>[-32768,32767]/[0, 65535]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tiny/</a:t>
            </a:r>
            <a:r>
              <a:rPr lang="en-US" altLang="zh-CN" sz="1600" dirty="0" err="1"/>
              <a:t>utiny</a:t>
            </a:r>
            <a:r>
              <a:rPr lang="en-US" altLang="zh-CN" sz="1600" dirty="0"/>
              <a:t> </a:t>
            </a:r>
            <a:r>
              <a:rPr lang="zh-CN" altLang="en-US" sz="1600" dirty="0"/>
              <a:t>可存库，可以作为</a:t>
            </a:r>
            <a:r>
              <a:rPr lang="en-US" altLang="zh-CN" sz="1600" dirty="0"/>
              <a:t>map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r>
              <a:rPr lang="zh-CN" altLang="en-US" sz="1600" dirty="0"/>
              <a:t>，取值范围</a:t>
            </a:r>
            <a:r>
              <a:rPr lang="en-US" altLang="zh-CN" sz="1600" dirty="0"/>
              <a:t>[-127,127] / [0,255]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float </a:t>
            </a:r>
            <a:r>
              <a:rPr lang="zh-CN" altLang="en-US" sz="1600" dirty="0"/>
              <a:t>可存库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string </a:t>
            </a:r>
            <a:r>
              <a:rPr lang="zh-CN" altLang="en-US" sz="1600" dirty="0"/>
              <a:t>可存库，根据</a:t>
            </a:r>
            <a:r>
              <a:rPr lang="en-US" altLang="zh-CN" sz="1600" dirty="0"/>
              <a:t>size</a:t>
            </a:r>
            <a:r>
              <a:rPr lang="zh-CN" altLang="en-US" sz="1600" dirty="0"/>
              <a:t>配置存储成</a:t>
            </a:r>
            <a:r>
              <a:rPr lang="en-US" altLang="zh-CN" sz="1600" dirty="0"/>
              <a:t>varchar</a:t>
            </a:r>
            <a:r>
              <a:rPr lang="zh-CN" altLang="en-US" sz="1600" dirty="0"/>
              <a:t>或者</a:t>
            </a:r>
            <a:r>
              <a:rPr lang="en-US" altLang="zh-CN" sz="1600" dirty="0"/>
              <a:t>text</a:t>
            </a:r>
            <a:r>
              <a:rPr lang="zh-CN" altLang="en-US" sz="1600" dirty="0"/>
              <a:t>类型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blob </a:t>
            </a:r>
            <a:r>
              <a:rPr lang="zh-CN" altLang="en-US" sz="1600" dirty="0"/>
              <a:t>可存库，二进制类型（暂不支持此类型）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mailbox </a:t>
            </a:r>
            <a:r>
              <a:rPr lang="zh-CN" altLang="en-US" sz="1600" dirty="0"/>
              <a:t>不可存库，仅用于</a:t>
            </a:r>
            <a:r>
              <a:rPr lang="en-US" altLang="zh-CN" sz="1600" dirty="0"/>
              <a:t>remote</a:t>
            </a:r>
            <a:r>
              <a:rPr lang="zh-CN" altLang="en-US" sz="1600" dirty="0"/>
              <a:t>信息中</a:t>
            </a:r>
            <a:r>
              <a:rPr lang="en-US" altLang="zh-CN" sz="1600" dirty="0"/>
              <a:t>proxy</a:t>
            </a:r>
            <a:r>
              <a:rPr lang="zh-CN" altLang="en-US" sz="1600" dirty="0"/>
              <a:t> </a:t>
            </a:r>
            <a:r>
              <a:rPr lang="en-US" altLang="zh-CN" sz="1600" dirty="0"/>
              <a:t>entity</a:t>
            </a:r>
            <a:r>
              <a:rPr lang="zh-CN" altLang="en-US" sz="1600" dirty="0"/>
              <a:t>的包装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udo </a:t>
            </a:r>
            <a:r>
              <a:rPr lang="zh-CN" altLang="en-US" sz="1600" dirty="0"/>
              <a:t>不可存库，仅用于</a:t>
            </a:r>
            <a:r>
              <a:rPr lang="en-US" altLang="zh-CN" sz="1600" dirty="0"/>
              <a:t>remote</a:t>
            </a:r>
            <a:r>
              <a:rPr lang="zh-CN" altLang="en-US" sz="1600" dirty="0"/>
              <a:t>信息中自定义</a:t>
            </a:r>
            <a:r>
              <a:rPr lang="en-US" altLang="zh-CN" sz="1600" dirty="0"/>
              <a:t>object</a:t>
            </a:r>
            <a:r>
              <a:rPr lang="zh-CN" altLang="en-US" sz="1600" dirty="0"/>
              <a:t>类型的传输</a:t>
            </a:r>
            <a:endParaRPr lang="en-US" altLang="zh-CN" sz="1600" dirty="0"/>
          </a:p>
          <a:p>
            <a:r>
              <a:rPr lang="zh-CN" altLang="en-US" dirty="0"/>
              <a:t>组合数据类型（</a:t>
            </a:r>
            <a:r>
              <a:rPr lang="en-US" altLang="zh-CN" dirty="0"/>
              <a:t>Composite Types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array </a:t>
            </a:r>
            <a:r>
              <a:rPr lang="zh-CN" altLang="en-US" sz="1600" dirty="0"/>
              <a:t>数组类型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map </a:t>
            </a:r>
            <a:r>
              <a:rPr lang="zh-CN" altLang="en-US" sz="1600" dirty="0"/>
              <a:t>字典类型（</a:t>
            </a:r>
            <a:r>
              <a:rPr lang="en-US" altLang="zh-CN" sz="1600" dirty="0"/>
              <a:t>key</a:t>
            </a:r>
            <a:r>
              <a:rPr lang="zh-CN" altLang="en-US" sz="1600" dirty="0"/>
              <a:t>类型仅为基本类型中支持的）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enum</a:t>
            </a:r>
            <a:r>
              <a:rPr lang="en-US" altLang="zh-CN" sz="1600" dirty="0"/>
              <a:t> </a:t>
            </a:r>
            <a:r>
              <a:rPr lang="zh-CN" altLang="en-US" sz="1600" dirty="0"/>
              <a:t>枚举类型（值为</a:t>
            </a:r>
            <a:r>
              <a:rPr lang="en-US" altLang="zh-CN" sz="1600" dirty="0"/>
              <a:t>int</a:t>
            </a:r>
            <a:r>
              <a:rPr lang="zh-CN" altLang="en-US" sz="1600" dirty="0"/>
              <a:t>，支持</a:t>
            </a:r>
            <a:r>
              <a:rPr lang="en-US" altLang="zh-CN" sz="1600" dirty="0"/>
              <a:t>bit</a:t>
            </a:r>
            <a:r>
              <a:rPr lang="zh-CN" altLang="en-US" sz="1600" dirty="0"/>
              <a:t>字段配置为位枚举类型）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object</a:t>
            </a:r>
            <a:r>
              <a:rPr lang="zh-CN" altLang="en-US" sz="1600" dirty="0"/>
              <a:t>类型 自定义对象</a:t>
            </a:r>
            <a:endParaRPr lang="en-US" altLang="zh-CN" sz="1600" dirty="0"/>
          </a:p>
          <a:p>
            <a:r>
              <a:rPr lang="zh-CN" altLang="en-US" dirty="0"/>
              <a:t>类型别名（</a:t>
            </a:r>
            <a:r>
              <a:rPr lang="en-US" altLang="zh-CN" dirty="0"/>
              <a:t>Alias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配置在</a:t>
            </a:r>
            <a:r>
              <a:rPr lang="en-US" altLang="zh-CN" sz="1600" dirty="0"/>
              <a:t>__alias.def</a:t>
            </a:r>
            <a:r>
              <a:rPr lang="zh-CN" altLang="en-US" sz="1600" dirty="0"/>
              <a:t>或者其他</a:t>
            </a:r>
            <a:r>
              <a:rPr lang="en-US" altLang="zh-CN" sz="1600" dirty="0"/>
              <a:t>Entity</a:t>
            </a:r>
            <a:r>
              <a:rPr lang="zh-CN" altLang="en-US" sz="1600" dirty="0"/>
              <a:t>文件中的</a:t>
            </a:r>
            <a:r>
              <a:rPr lang="en-US" altLang="zh-CN" sz="1600" dirty="0"/>
              <a:t>Alias</a:t>
            </a:r>
            <a:r>
              <a:rPr lang="zh-CN" altLang="en-US" sz="1600" dirty="0"/>
              <a:t>字段（两者没有区别，都是全局别名）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69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69AD2-C92C-412E-976B-FE67B177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Entity</a:t>
            </a:r>
            <a:r>
              <a:rPr lang="zh-CN" altLang="en-US" dirty="0"/>
              <a:t>配置（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B6488-6D9E-47C1-A948-B2D5532E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Entity</a:t>
            </a:r>
            <a:r>
              <a:rPr lang="zh-CN" altLang="en-US" dirty="0"/>
              <a:t>的基本属性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Server </a:t>
            </a:r>
            <a:r>
              <a:rPr lang="zh-CN" altLang="en-US" sz="1600" dirty="0"/>
              <a:t>标明该</a:t>
            </a:r>
            <a:r>
              <a:rPr lang="en-US" altLang="zh-CN" sz="1600" dirty="0"/>
              <a:t>Entity</a:t>
            </a:r>
            <a:r>
              <a:rPr lang="zh-CN" altLang="en-US" sz="1600" dirty="0"/>
              <a:t>存在于哪个服务器进程（仅可以配置一个）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Type </a:t>
            </a:r>
            <a:r>
              <a:rPr lang="zh-CN" altLang="en-US" sz="1600" dirty="0"/>
              <a:t>标明</a:t>
            </a:r>
            <a:r>
              <a:rPr lang="en-US" altLang="zh-CN" sz="1600" dirty="0"/>
              <a:t>Entity</a:t>
            </a:r>
            <a:r>
              <a:rPr lang="zh-CN" altLang="en-US" sz="1600" dirty="0"/>
              <a:t>的类型</a:t>
            </a:r>
            <a:endParaRPr lang="en-US" altLang="zh-CN" sz="1600" dirty="0"/>
          </a:p>
          <a:p>
            <a:pPr lvl="2"/>
            <a:r>
              <a:rPr lang="en-US" altLang="zh-CN" sz="1200" dirty="0"/>
              <a:t>Simple </a:t>
            </a:r>
            <a:r>
              <a:rPr lang="zh-CN" altLang="en-US" sz="1200" dirty="0"/>
              <a:t>简单类型，仅支持属性（不支持方法）</a:t>
            </a:r>
            <a:endParaRPr lang="en-US" altLang="zh-CN" sz="1200" dirty="0"/>
          </a:p>
          <a:p>
            <a:pPr lvl="2"/>
            <a:r>
              <a:rPr lang="en-US" altLang="zh-CN" sz="1200" dirty="0"/>
              <a:t>Proxy</a:t>
            </a:r>
            <a:r>
              <a:rPr lang="zh-CN" altLang="en-US" sz="1200" dirty="0"/>
              <a:t> 代理类型，表示对于</a:t>
            </a:r>
            <a:r>
              <a:rPr lang="en-US" altLang="zh-CN" sz="1200" dirty="0"/>
              <a:t>Client</a:t>
            </a:r>
            <a:r>
              <a:rPr lang="zh-CN" altLang="en-US" sz="1200" dirty="0"/>
              <a:t>的一个代理（通常用作</a:t>
            </a:r>
            <a:r>
              <a:rPr lang="en-US" altLang="zh-CN" sz="1200" dirty="0" err="1"/>
              <a:t>PlayerEntity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lvl="2"/>
            <a:r>
              <a:rPr lang="en-US" altLang="zh-CN" sz="1200" dirty="0"/>
              <a:t>Single </a:t>
            </a:r>
            <a:r>
              <a:rPr lang="zh-CN" altLang="en-US" sz="1200" dirty="0"/>
              <a:t>单例类型，每个服务器进程仅存在一个（不支持属性）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Implements </a:t>
            </a:r>
            <a:r>
              <a:rPr lang="zh-CN" altLang="en-US" sz="1600" dirty="0"/>
              <a:t>继承的父类配置，其中数字表示生命周期函数的优先级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Properties Entity</a:t>
            </a:r>
            <a:r>
              <a:rPr lang="zh-CN" altLang="en-US" sz="1600" dirty="0"/>
              <a:t>属性</a:t>
            </a:r>
            <a:endParaRPr lang="en-US" altLang="zh-CN" sz="1600" dirty="0"/>
          </a:p>
          <a:p>
            <a:pPr lvl="2"/>
            <a:r>
              <a:rPr lang="en-US" altLang="zh-CN" sz="1200" dirty="0"/>
              <a:t>type </a:t>
            </a:r>
            <a:r>
              <a:rPr lang="zh-CN" altLang="en-US" sz="1200" dirty="0"/>
              <a:t>类型（可以是基本类型、复杂类型或者类型别名）</a:t>
            </a:r>
            <a:endParaRPr lang="en-US" altLang="zh-CN" sz="1200" dirty="0"/>
          </a:p>
          <a:p>
            <a:pPr lvl="2"/>
            <a:r>
              <a:rPr lang="en-US" altLang="zh-CN" sz="1200" dirty="0"/>
              <a:t>default </a:t>
            </a:r>
            <a:r>
              <a:rPr lang="zh-CN" altLang="en-US" sz="1200" dirty="0"/>
              <a:t>默认值</a:t>
            </a:r>
            <a:endParaRPr lang="en-US" altLang="zh-CN" sz="1200" dirty="0"/>
          </a:p>
          <a:p>
            <a:pPr lvl="2"/>
            <a:r>
              <a:rPr lang="en-US" altLang="zh-CN" sz="1200" dirty="0"/>
              <a:t>persistent </a:t>
            </a:r>
            <a:r>
              <a:rPr lang="zh-CN" altLang="en-US" sz="1200" dirty="0"/>
              <a:t>是否永久储存（非持久化的支持意义不大）</a:t>
            </a:r>
            <a:endParaRPr lang="en-US" altLang="zh-CN" sz="1200" dirty="0"/>
          </a:p>
          <a:p>
            <a:pPr lvl="2"/>
            <a:r>
              <a:rPr lang="en-US" altLang="zh-CN" sz="1200" dirty="0"/>
              <a:t>flags </a:t>
            </a:r>
            <a:r>
              <a:rPr lang="zh-CN" altLang="en-US" sz="1200" dirty="0"/>
              <a:t>保留字段</a:t>
            </a:r>
            <a:endParaRPr lang="en-US" altLang="zh-CN" sz="1200" dirty="0"/>
          </a:p>
          <a:p>
            <a:pPr lvl="2"/>
            <a:r>
              <a:rPr lang="en-US" altLang="zh-CN" sz="1200" dirty="0"/>
              <a:t>index/unique </a:t>
            </a:r>
            <a:r>
              <a:rPr lang="zh-CN" altLang="en-US" sz="1200" dirty="0"/>
              <a:t>索引类型（可能会依照此字段来进行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操作）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Handlers </a:t>
            </a:r>
            <a:r>
              <a:rPr lang="zh-CN" altLang="en-US" sz="1600" dirty="0"/>
              <a:t>客户端访问接口（仅支持</a:t>
            </a:r>
            <a:r>
              <a:rPr lang="en-US" altLang="zh-CN" sz="1600" dirty="0"/>
              <a:t>Proxy</a:t>
            </a:r>
            <a:r>
              <a:rPr lang="zh-CN" altLang="en-US" sz="1600" dirty="0"/>
              <a:t>类型</a:t>
            </a:r>
            <a:r>
              <a:rPr lang="en-US" altLang="zh-CN" sz="1600" dirty="0"/>
              <a:t>Entity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Remotes </a:t>
            </a:r>
            <a:r>
              <a:rPr lang="zh-CN" altLang="en-US" sz="1600" dirty="0"/>
              <a:t>服务器远程访问接口（不支持</a:t>
            </a:r>
            <a:r>
              <a:rPr lang="en-US" altLang="zh-CN" sz="1600" dirty="0"/>
              <a:t>Simple</a:t>
            </a:r>
            <a:r>
              <a:rPr lang="zh-CN" altLang="en-US" sz="1600" dirty="0"/>
              <a:t>类型</a:t>
            </a:r>
            <a:r>
              <a:rPr lang="en-US" altLang="zh-CN" sz="1600" dirty="0"/>
              <a:t>Entity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Pushes </a:t>
            </a:r>
            <a:r>
              <a:rPr lang="zh-CN" altLang="en-US" sz="1600" dirty="0"/>
              <a:t>客户端推送接口（仅支持</a:t>
            </a:r>
            <a:r>
              <a:rPr lang="en-US" altLang="zh-CN" sz="1600" dirty="0"/>
              <a:t>Proxy</a:t>
            </a:r>
            <a:r>
              <a:rPr lang="zh-CN" altLang="en-US" sz="1600" dirty="0"/>
              <a:t>类型</a:t>
            </a:r>
            <a:r>
              <a:rPr lang="en-US" altLang="zh-CN" sz="1600" dirty="0"/>
              <a:t>Entity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接口的配置方式基本一致，都分为</a:t>
            </a:r>
            <a:r>
              <a:rPr lang="en-US" altLang="zh-CN" sz="1600" dirty="0"/>
              <a:t>req</a:t>
            </a:r>
            <a:r>
              <a:rPr lang="zh-CN" altLang="en-US" sz="1600" dirty="0"/>
              <a:t>参数（请求值）和</a:t>
            </a:r>
            <a:r>
              <a:rPr lang="en-US" altLang="zh-CN" sz="1600" dirty="0"/>
              <a:t>resp</a:t>
            </a:r>
            <a:r>
              <a:rPr lang="zh-CN" altLang="en-US" sz="1600" dirty="0"/>
              <a:t>参数（返回值，可以为空）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其中参数可以是</a:t>
            </a:r>
            <a:r>
              <a:rPr lang="en-US" altLang="zh-CN" sz="1600" dirty="0"/>
              <a:t>string</a:t>
            </a:r>
            <a:r>
              <a:rPr lang="zh-CN" altLang="en-US" sz="1600" dirty="0"/>
              <a:t>（表示类型、不能为空，无描述），也可以是数组（分别配置类型、描述以及是否为空的设置）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参数的类型中如果包含</a:t>
            </a:r>
            <a:r>
              <a:rPr lang="en-US" altLang="zh-CN" sz="1600" dirty="0"/>
              <a:t>map</a:t>
            </a:r>
            <a:r>
              <a:rPr lang="zh-CN" altLang="en-US" sz="1600" dirty="0"/>
              <a:t>类型，在传递过程中可能会退化为</a:t>
            </a:r>
            <a:r>
              <a:rPr lang="en-US" altLang="zh-CN" sz="1600" dirty="0"/>
              <a:t>object</a:t>
            </a:r>
            <a:r>
              <a:rPr lang="zh-CN" altLang="en-US" sz="1600" dirty="0"/>
              <a:t>对象，这部分暂时没有支持网络序列化和反序列化。一般的，对客户端的传递都使用数组对象，由客户端自行解析为</a:t>
            </a:r>
            <a:r>
              <a:rPr lang="en-US" altLang="zh-CN" sz="1600" dirty="0"/>
              <a:t>Map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Proxy</a:t>
            </a:r>
            <a:r>
              <a:rPr lang="zh-CN" altLang="en-US" sz="1600" dirty="0"/>
              <a:t>可以使用</a:t>
            </a:r>
            <a:r>
              <a:rPr lang="en-US" altLang="zh-CN" sz="1600" dirty="0"/>
              <a:t>mailbox</a:t>
            </a:r>
            <a:r>
              <a:rPr lang="zh-CN" altLang="en-US" sz="1600" dirty="0"/>
              <a:t>类型来传递自身，</a:t>
            </a:r>
            <a:r>
              <a:rPr lang="en-US" altLang="zh-CN" sz="1600" dirty="0"/>
              <a:t>Hades</a:t>
            </a:r>
            <a:r>
              <a:rPr lang="zh-CN" altLang="en-US" sz="1600" dirty="0"/>
              <a:t>会自动序列化和反序列化此类型（仅</a:t>
            </a:r>
            <a:r>
              <a:rPr lang="en-US" altLang="zh-CN" sz="1600" dirty="0"/>
              <a:t>Remote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1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69AD2-C92C-412E-976B-FE67B177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Entity</a:t>
            </a:r>
            <a:r>
              <a:rPr lang="zh-CN" altLang="en-US" dirty="0"/>
              <a:t>配置（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B6488-6D9E-47C1-A948-B2D5532E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CN" dirty="0"/>
              <a:t>Hades</a:t>
            </a:r>
            <a:r>
              <a:rPr lang="zh-CN" altLang="en-US" dirty="0"/>
              <a:t>配置的导出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Server </a:t>
            </a:r>
            <a:r>
              <a:rPr lang="zh-CN" altLang="en-US" sz="1600" dirty="0"/>
              <a:t>标明该</a:t>
            </a:r>
            <a:r>
              <a:rPr lang="en-US" altLang="zh-CN" sz="1600" dirty="0"/>
              <a:t>Entity</a:t>
            </a:r>
            <a:r>
              <a:rPr lang="zh-CN" altLang="en-US" sz="1600" dirty="0"/>
              <a:t>存在于哪个服务器进程（仅可以配置一个）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使用</a:t>
            </a:r>
            <a:r>
              <a:rPr lang="en-US" altLang="zh-CN" sz="1600" dirty="0"/>
              <a:t>tools/exporter</a:t>
            </a:r>
            <a:r>
              <a:rPr lang="zh-CN" altLang="en-US" sz="1600" dirty="0"/>
              <a:t>来导出（目前仅支持</a:t>
            </a:r>
            <a:r>
              <a:rPr lang="en-US" altLang="zh-CN" sz="1600" dirty="0"/>
              <a:t>python</a:t>
            </a:r>
            <a:r>
              <a:rPr lang="zh-CN" altLang="en-US" sz="1600" dirty="0"/>
              <a:t>版本的导出工具，未来会统一使用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来做，以一体化脚本工具和减少第三方库的依赖；</a:t>
            </a:r>
            <a:r>
              <a:rPr lang="en-US" altLang="zh-CN" sz="1600" dirty="0"/>
              <a:t>python</a:t>
            </a:r>
            <a:r>
              <a:rPr lang="zh-CN" altLang="en-US" sz="1600" dirty="0"/>
              <a:t>版本工具需要安装</a:t>
            </a:r>
            <a:r>
              <a:rPr lang="en-US" altLang="zh-CN" sz="1600" dirty="0" err="1"/>
              <a:t>MySQLdb</a:t>
            </a:r>
            <a:r>
              <a:rPr lang="zh-CN" altLang="en-US" sz="1600" dirty="0"/>
              <a:t>工具，且在</a:t>
            </a:r>
            <a:r>
              <a:rPr lang="en-US" altLang="zh-CN" sz="1600" dirty="0"/>
              <a:t>python3.x</a:t>
            </a:r>
            <a:r>
              <a:rPr lang="zh-CN" altLang="en-US" sz="1600" dirty="0"/>
              <a:t>以上版本）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导出工具需要传入</a:t>
            </a:r>
            <a:r>
              <a:rPr lang="en-US" altLang="zh-CN" sz="1600" dirty="0" err="1"/>
              <a:t>argv</a:t>
            </a:r>
            <a:r>
              <a:rPr lang="zh-CN" altLang="en-US" sz="1600" dirty="0"/>
              <a:t>参数来执行，详细的可以参见导出工具</a:t>
            </a:r>
            <a:r>
              <a:rPr lang="en-US" altLang="zh-CN" sz="1600" dirty="0"/>
              <a:t>help</a:t>
            </a:r>
            <a:r>
              <a:rPr lang="zh-CN" altLang="en-US" sz="1600" dirty="0"/>
              <a:t>说明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导出工具将自动导出以下内容</a:t>
            </a:r>
            <a:endParaRPr lang="en-US" altLang="zh-CN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200" dirty="0"/>
              <a:t>服务器</a:t>
            </a:r>
            <a:r>
              <a:rPr lang="en-US" altLang="zh-CN" sz="1200" dirty="0"/>
              <a:t>Configs</a:t>
            </a:r>
            <a:r>
              <a:rPr lang="zh-CN" altLang="en-US" sz="1200" dirty="0"/>
              <a:t>配置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200" dirty="0"/>
              <a:t>服务器</a:t>
            </a:r>
            <a:r>
              <a:rPr lang="en-US" altLang="zh-CN" sz="1200" dirty="0"/>
              <a:t>Entities</a:t>
            </a:r>
            <a:r>
              <a:rPr lang="zh-CN" altLang="en-US" sz="1200" dirty="0"/>
              <a:t>脚本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200" dirty="0"/>
              <a:t>数据库模型</a:t>
            </a:r>
            <a:r>
              <a:rPr lang="en-US" altLang="zh-CN" sz="1200" dirty="0" err="1"/>
              <a:t>OrmModel</a:t>
            </a:r>
            <a:r>
              <a:rPr lang="zh-CN" altLang="en-US" sz="1200" dirty="0"/>
              <a:t>和对应的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文件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200" dirty="0"/>
              <a:t>客户端脚本（目前仅支持</a:t>
            </a:r>
            <a:r>
              <a:rPr lang="en-US" altLang="zh-CN" sz="1200" dirty="0" err="1"/>
              <a:t>lua</a:t>
            </a:r>
            <a:r>
              <a:rPr lang="zh-CN" altLang="en-US" sz="1200" dirty="0"/>
              <a:t>端）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200" dirty="0"/>
              <a:t>如果配置了自动同步数据库，则将</a:t>
            </a:r>
            <a:r>
              <a:rPr lang="en-US" altLang="zh-CN" sz="1200" dirty="0" err="1"/>
              <a:t>OrmModel</a:t>
            </a:r>
            <a:r>
              <a:rPr lang="zh-CN" altLang="en-US" sz="1200" dirty="0"/>
              <a:t>与数据库进行同步（自动增量更新）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配置的</a:t>
            </a:r>
            <a:r>
              <a:rPr lang="en-US" altLang="zh-CN" sz="1600" dirty="0"/>
              <a:t>env</a:t>
            </a:r>
            <a:r>
              <a:rPr lang="zh-CN" altLang="en-US" sz="1600" dirty="0"/>
              <a:t>（也就是</a:t>
            </a:r>
            <a:r>
              <a:rPr lang="en-US" altLang="zh-CN" sz="1600" dirty="0" err="1"/>
              <a:t>CustomConfigs</a:t>
            </a:r>
            <a:r>
              <a:rPr lang="zh-CN" altLang="en-US" sz="1600" dirty="0"/>
              <a:t>下的文件夹名）对应着大服务器集群（该集群是独立的，例如用来区分不同的开发者、上线版本和测试版本）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服务器的</a:t>
            </a:r>
            <a:r>
              <a:rPr lang="en-US" altLang="zh-CN" sz="1600" dirty="0"/>
              <a:t>env</a:t>
            </a:r>
            <a:r>
              <a:rPr lang="zh-CN" altLang="en-US" sz="1600" dirty="0"/>
              <a:t>是表示不同的</a:t>
            </a:r>
            <a:r>
              <a:rPr lang="en-US" altLang="zh-CN" sz="1600" dirty="0"/>
              <a:t>Hades</a:t>
            </a:r>
            <a:r>
              <a:rPr lang="zh-CN" altLang="en-US" sz="1600" dirty="0"/>
              <a:t>集群（集群间可以通信，通常是</a:t>
            </a:r>
            <a:r>
              <a:rPr lang="en-US" altLang="zh-CN" sz="1600" dirty="0"/>
              <a:t>Base</a:t>
            </a:r>
            <a:r>
              <a:rPr lang="zh-CN" altLang="en-US" sz="1600" dirty="0"/>
              <a:t>集群和</a:t>
            </a:r>
            <a:r>
              <a:rPr lang="en-US" altLang="zh-CN" sz="1600" dirty="0" err="1"/>
              <a:t>Unqiue</a:t>
            </a:r>
            <a:r>
              <a:rPr lang="zh-CN" altLang="en-US" sz="1600" dirty="0"/>
              <a:t>集群）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Hades</a:t>
            </a:r>
            <a:r>
              <a:rPr lang="zh-CN" altLang="en-US" sz="1600" dirty="0"/>
              <a:t>服务进程有</a:t>
            </a:r>
            <a:r>
              <a:rPr lang="en-US" altLang="zh-CN" sz="1600" dirty="0" err="1"/>
              <a:t>serverType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serverId</a:t>
            </a:r>
            <a:r>
              <a:rPr lang="zh-CN" altLang="en-US" sz="1600" dirty="0"/>
              <a:t>两个属性（</a:t>
            </a:r>
            <a:r>
              <a:rPr lang="en-US" altLang="zh-CN" sz="1600" dirty="0" err="1"/>
              <a:t>serverId</a:t>
            </a:r>
            <a:r>
              <a:rPr lang="zh-CN" altLang="en-US" sz="1600" dirty="0"/>
              <a:t>包含</a:t>
            </a:r>
            <a:r>
              <a:rPr lang="en-US" altLang="zh-CN" sz="1600" dirty="0"/>
              <a:t>env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serverType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5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5068D-3635-4527-B66D-D809C969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核心进程（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294AA-B137-4E67-93AB-7FC36EBC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bf_proxy</a:t>
            </a:r>
            <a:r>
              <a:rPr lang="zh-CN" altLang="en-US" dirty="0"/>
              <a:t>（</a:t>
            </a:r>
            <a:r>
              <a:rPr lang="en-US" altLang="zh-CN" dirty="0"/>
              <a:t>base</a:t>
            </a:r>
            <a:r>
              <a:rPr lang="zh-CN" altLang="en-US" dirty="0"/>
              <a:t>集群前端代理进程）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此进程即通常意义的</a:t>
            </a:r>
            <a:r>
              <a:rPr lang="en-US" altLang="zh-CN" sz="1600" dirty="0"/>
              <a:t>connector</a:t>
            </a:r>
            <a:r>
              <a:rPr lang="zh-CN" altLang="en-US" sz="1600" dirty="0"/>
              <a:t>，也就是前端（代理）服务器，储存着</a:t>
            </a:r>
            <a:r>
              <a:rPr lang="en-US" altLang="zh-CN" sz="1600" dirty="0"/>
              <a:t>Client</a:t>
            </a:r>
            <a:r>
              <a:rPr lang="zh-CN" altLang="en-US" sz="1600" dirty="0"/>
              <a:t>的</a:t>
            </a:r>
            <a:r>
              <a:rPr lang="en-US" altLang="zh-CN" sz="1600" dirty="0"/>
              <a:t>session</a:t>
            </a:r>
            <a:r>
              <a:rPr lang="zh-CN" altLang="en-US" sz="1600" dirty="0"/>
              <a:t>信息，用于帮助</a:t>
            </a:r>
            <a:r>
              <a:rPr lang="en-US" altLang="zh-CN" sz="1600" dirty="0"/>
              <a:t>Client</a:t>
            </a:r>
            <a:r>
              <a:rPr lang="zh-CN" altLang="en-US" sz="1600" dirty="0"/>
              <a:t>的登陆、重连和断开操作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将位于此进程的</a:t>
            </a:r>
            <a:r>
              <a:rPr lang="en-US" altLang="zh-CN" sz="1600" dirty="0"/>
              <a:t>Proxy</a:t>
            </a:r>
            <a:r>
              <a:rPr lang="zh-CN" altLang="en-US" sz="1600" dirty="0"/>
              <a:t>类型</a:t>
            </a:r>
            <a:r>
              <a:rPr lang="en-US" altLang="zh-CN" sz="1600" dirty="0"/>
              <a:t>Entity</a:t>
            </a:r>
            <a:r>
              <a:rPr lang="zh-CN" altLang="en-US" sz="1600" dirty="0"/>
              <a:t>（通常命名为</a:t>
            </a:r>
            <a:r>
              <a:rPr lang="en-US" altLang="zh-CN" sz="1600" dirty="0"/>
              <a:t>Account</a:t>
            </a:r>
            <a:r>
              <a:rPr lang="zh-CN" altLang="en-US" sz="1600" dirty="0"/>
              <a:t>）叫做</a:t>
            </a:r>
            <a:r>
              <a:rPr lang="en-US" altLang="zh-CN" sz="1600" dirty="0" err="1"/>
              <a:t>loginProxy</a:t>
            </a:r>
            <a:r>
              <a:rPr lang="zh-CN" altLang="en-US" sz="1600" dirty="0"/>
              <a:t>，此服务器进程也称作</a:t>
            </a:r>
            <a:r>
              <a:rPr lang="en-US" altLang="zh-CN" sz="1600" dirty="0" err="1"/>
              <a:t>loginProxyServer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服务器</a:t>
            </a:r>
            <a:r>
              <a:rPr lang="en-US" altLang="zh-CN" sz="1600" dirty="0"/>
              <a:t>Entity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LoginMgr</a:t>
            </a:r>
            <a:r>
              <a:rPr lang="zh-CN" altLang="en-US" sz="1600" dirty="0"/>
              <a:t>）位于此进程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此进程的</a:t>
            </a:r>
            <a:r>
              <a:rPr lang="en-US" altLang="zh-CN" sz="1600" dirty="0" err="1"/>
              <a:t>serverId</a:t>
            </a:r>
            <a:r>
              <a:rPr lang="zh-CN" altLang="en-US" sz="1600" dirty="0"/>
              <a:t>由</a:t>
            </a:r>
            <a:r>
              <a:rPr lang="en-US" altLang="zh-CN" sz="1600" dirty="0"/>
              <a:t>cluster</a:t>
            </a:r>
            <a:r>
              <a:rPr lang="zh-CN" altLang="en-US" sz="1600" dirty="0"/>
              <a:t>配置提交给中心服，由中心服分发</a:t>
            </a:r>
            <a:r>
              <a:rPr lang="en-US" altLang="zh-CN" sz="1600" dirty="0"/>
              <a:t>Ip</a:t>
            </a:r>
            <a:r>
              <a:rPr lang="zh-CN" altLang="en-US" sz="1600" dirty="0"/>
              <a:t>和</a:t>
            </a:r>
            <a:r>
              <a:rPr lang="en-US" altLang="zh-CN" sz="1600" dirty="0"/>
              <a:t>port</a:t>
            </a:r>
            <a:r>
              <a:rPr lang="zh-CN" altLang="en-US" sz="1600" dirty="0"/>
              <a:t>信息给</a:t>
            </a:r>
            <a:r>
              <a:rPr lang="en-US" altLang="zh-CN" sz="1600" dirty="0"/>
              <a:t>Client</a:t>
            </a:r>
            <a:r>
              <a:rPr lang="zh-CN" altLang="en-US" sz="1600" dirty="0"/>
              <a:t>，直接用于登陆请求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LoginProxy</a:t>
            </a:r>
            <a:r>
              <a:rPr lang="zh-CN" altLang="en-US" sz="1600" dirty="0"/>
              <a:t>的所有</a:t>
            </a:r>
            <a:r>
              <a:rPr lang="en-US" altLang="zh-CN" sz="1600" dirty="0"/>
              <a:t>Handler</a:t>
            </a:r>
            <a:r>
              <a:rPr lang="zh-CN" altLang="en-US" sz="1600" dirty="0"/>
              <a:t>请求都是非绑定的（</a:t>
            </a:r>
            <a:r>
              <a:rPr lang="en-US" altLang="zh-CN" sz="1600" dirty="0"/>
              <a:t>session</a:t>
            </a:r>
            <a:r>
              <a:rPr lang="zh-CN" altLang="en-US" sz="1600" dirty="0"/>
              <a:t>），因此</a:t>
            </a:r>
            <a:r>
              <a:rPr lang="en-US" altLang="zh-CN" sz="1600" dirty="0"/>
              <a:t>handler</a:t>
            </a:r>
            <a:r>
              <a:rPr lang="zh-CN" altLang="en-US" sz="1600" dirty="0"/>
              <a:t>第一个参数都会是</a:t>
            </a:r>
            <a:r>
              <a:rPr lang="en-US" altLang="zh-CN" sz="1600" dirty="0"/>
              <a:t>session</a:t>
            </a:r>
            <a:r>
              <a:rPr lang="zh-CN" altLang="en-US" sz="1600" dirty="0"/>
              <a:t>，之后的才是用户定义的参数配置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LoginMgr</a:t>
            </a:r>
            <a:r>
              <a:rPr lang="zh-CN" altLang="en-US" sz="1600" dirty="0"/>
              <a:t>提供了</a:t>
            </a:r>
            <a:r>
              <a:rPr lang="en-US" altLang="zh-CN" sz="1600" dirty="0" err="1"/>
              <a:t>kickProxy</a:t>
            </a:r>
            <a:r>
              <a:rPr lang="zh-CN" altLang="en-US" sz="1600" dirty="0"/>
              <a:t>的</a:t>
            </a:r>
            <a:r>
              <a:rPr lang="en-US" altLang="zh-CN" sz="1600" dirty="0"/>
              <a:t>remote</a:t>
            </a:r>
            <a:r>
              <a:rPr lang="zh-CN" altLang="en-US" sz="1600" dirty="0"/>
              <a:t>方法，可以在后端（其他服务器进程）使用</a:t>
            </a:r>
            <a:r>
              <a:rPr lang="en-US" altLang="zh-CN" sz="1600" dirty="0" err="1"/>
              <a:t>Hades.SysRemote.LoginMgr.KickProxy</a:t>
            </a:r>
            <a:r>
              <a:rPr lang="zh-CN" altLang="en-US" sz="1600" dirty="0"/>
              <a:t>来强制断开</a:t>
            </a:r>
            <a:r>
              <a:rPr lang="en-US" altLang="zh-CN" sz="1600" dirty="0"/>
              <a:t>session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Hades</a:t>
            </a:r>
            <a:r>
              <a:rPr lang="zh-CN" altLang="en-US" sz="1600" dirty="0"/>
              <a:t>后台自动操作了部分</a:t>
            </a:r>
            <a:r>
              <a:rPr lang="en-US" altLang="zh-CN" sz="1600" dirty="0"/>
              <a:t>session</a:t>
            </a:r>
            <a:r>
              <a:rPr lang="zh-CN" altLang="en-US" sz="1600" dirty="0"/>
              <a:t>请求，大部分情况下，开发者不需要真正关心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客户端</a:t>
            </a:r>
            <a:r>
              <a:rPr lang="en-US" altLang="zh-CN" sz="1600" dirty="0"/>
              <a:t>connect</a:t>
            </a:r>
            <a:r>
              <a:rPr lang="zh-CN" altLang="en-US" sz="1600" dirty="0"/>
              <a:t>时的握手参数在</a:t>
            </a:r>
            <a:r>
              <a:rPr lang="en-US" altLang="zh-CN" sz="1600" dirty="0"/>
              <a:t>handshake</a:t>
            </a:r>
            <a:r>
              <a:rPr lang="zh-CN" altLang="en-US" sz="1600" dirty="0"/>
              <a:t>中配置，其中包含</a:t>
            </a:r>
            <a:r>
              <a:rPr lang="en-US" altLang="zh-CN" sz="1600" dirty="0"/>
              <a:t>Hades</a:t>
            </a:r>
            <a:r>
              <a:rPr lang="zh-CN" altLang="en-US" sz="1600" dirty="0"/>
              <a:t>协议版本、数据版本（此版本可以由</a:t>
            </a:r>
            <a:r>
              <a:rPr lang="en-US" altLang="zh-CN" sz="1600" dirty="0"/>
              <a:t>app</a:t>
            </a:r>
            <a:r>
              <a:rPr lang="zh-CN" altLang="en-US" sz="1600" dirty="0"/>
              <a:t>初始化时传入），一般的，握手和心跳操作被封装起来，只有</a:t>
            </a:r>
            <a:r>
              <a:rPr lang="en-US" altLang="zh-CN" sz="1600" dirty="0"/>
              <a:t>Hades</a:t>
            </a:r>
            <a:r>
              <a:rPr lang="zh-CN" altLang="en-US" sz="1600" dirty="0"/>
              <a:t>库底层可以修改，不提供外露接口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92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5068D-3635-4527-B66D-D809C969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核心进程（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294AA-B137-4E67-93AB-7FC36EBC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bb_proxy</a:t>
            </a:r>
            <a:r>
              <a:rPr lang="zh-CN" altLang="en-US" dirty="0"/>
              <a:t>（</a:t>
            </a:r>
            <a:r>
              <a:rPr lang="en-US" altLang="zh-CN" dirty="0"/>
              <a:t>base</a:t>
            </a:r>
            <a:r>
              <a:rPr lang="zh-CN" altLang="en-US" dirty="0"/>
              <a:t>集群后端代理进程）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此进程表示</a:t>
            </a:r>
            <a:r>
              <a:rPr lang="en-US" altLang="zh-CN" sz="1600" dirty="0"/>
              <a:t>Proxy</a:t>
            </a:r>
            <a:r>
              <a:rPr lang="zh-CN" altLang="en-US" sz="1600" dirty="0"/>
              <a:t>的后端逻辑代理，会执行所有的</a:t>
            </a:r>
            <a:r>
              <a:rPr lang="en-US" altLang="zh-CN" sz="1600" dirty="0"/>
              <a:t>handler</a:t>
            </a:r>
            <a:r>
              <a:rPr lang="zh-CN" altLang="en-US" sz="1600" dirty="0"/>
              <a:t>请求操作，并给予返回值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PlayerMgr</a:t>
            </a:r>
            <a:r>
              <a:rPr lang="zh-CN" altLang="en-US" sz="1600" dirty="0"/>
              <a:t>位于此集群，用于</a:t>
            </a:r>
            <a:r>
              <a:rPr lang="en-US" altLang="zh-CN" sz="1600" dirty="0"/>
              <a:t>Proxy</a:t>
            </a:r>
            <a:r>
              <a:rPr lang="zh-CN" altLang="en-US" sz="1600" dirty="0"/>
              <a:t>类型</a:t>
            </a:r>
            <a:r>
              <a:rPr lang="en-US" altLang="zh-CN" sz="1600" dirty="0"/>
              <a:t>Entity</a:t>
            </a:r>
            <a:r>
              <a:rPr lang="zh-CN" altLang="en-US" sz="1600" dirty="0"/>
              <a:t>的管理（例如创建、销毁和延时销毁）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位于此进程的</a:t>
            </a:r>
            <a:r>
              <a:rPr lang="en-US" altLang="zh-CN" sz="1600" dirty="0"/>
              <a:t>Proxy</a:t>
            </a:r>
            <a:r>
              <a:rPr lang="zh-CN" altLang="en-US" sz="1600" dirty="0"/>
              <a:t>类型</a:t>
            </a:r>
            <a:r>
              <a:rPr lang="en-US" altLang="zh-CN" sz="1600" dirty="0"/>
              <a:t>Entity</a:t>
            </a:r>
            <a:r>
              <a:rPr lang="zh-CN" altLang="en-US" sz="1600" dirty="0"/>
              <a:t>（通常叫做</a:t>
            </a:r>
            <a:r>
              <a:rPr lang="en-US" altLang="zh-CN" sz="1600" dirty="0"/>
              <a:t>Player</a:t>
            </a:r>
            <a:r>
              <a:rPr lang="zh-CN" altLang="en-US" sz="1600" dirty="0"/>
              <a:t>），叫做</a:t>
            </a:r>
            <a:r>
              <a:rPr lang="en-US" altLang="zh-CN" sz="1600" dirty="0" err="1"/>
              <a:t>clientProxy</a:t>
            </a:r>
            <a:r>
              <a:rPr lang="zh-CN" altLang="en-US" sz="1600" dirty="0"/>
              <a:t>，此服务器进程也被称作</a:t>
            </a:r>
            <a:r>
              <a:rPr lang="en-US" altLang="zh-CN" sz="1600" dirty="0" err="1"/>
              <a:t>clientProxyServer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此服务器的路由由</a:t>
            </a:r>
            <a:r>
              <a:rPr lang="en-US" altLang="zh-CN" sz="1600" dirty="0" err="1"/>
              <a:t>Hades.App</a:t>
            </a:r>
            <a:r>
              <a:rPr lang="zh-CN" altLang="en-US" sz="1600" dirty="0"/>
              <a:t>自动完成（使用</a:t>
            </a:r>
            <a:r>
              <a:rPr lang="en-US" altLang="zh-CN" sz="1600" dirty="0"/>
              <a:t>session</a:t>
            </a:r>
            <a:r>
              <a:rPr lang="zh-CN" altLang="en-US" sz="1600" dirty="0"/>
              <a:t>中的</a:t>
            </a:r>
            <a:r>
              <a:rPr lang="en-US" altLang="zh-CN" sz="1600" dirty="0" err="1"/>
              <a:t>backendID</a:t>
            </a:r>
            <a:r>
              <a:rPr lang="zh-CN" altLang="en-US" sz="1600" dirty="0"/>
              <a:t>参数）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Proxy</a:t>
            </a:r>
            <a:r>
              <a:rPr lang="zh-CN" altLang="en-US" sz="1600" dirty="0"/>
              <a:t>代理的生命周期函数</a:t>
            </a:r>
            <a:endParaRPr lang="en-US" altLang="zh-CN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200" dirty="0" err="1"/>
              <a:t>onCreate</a:t>
            </a:r>
            <a:r>
              <a:rPr lang="en-US" altLang="zh-CN" sz="1200" dirty="0"/>
              <a:t> </a:t>
            </a:r>
            <a:r>
              <a:rPr lang="zh-CN" altLang="en-US" sz="1200" dirty="0"/>
              <a:t>表示此</a:t>
            </a:r>
            <a:r>
              <a:rPr lang="en-US" altLang="zh-CN" sz="1200" dirty="0"/>
              <a:t>Entity</a:t>
            </a:r>
            <a:r>
              <a:rPr lang="zh-CN" altLang="en-US" sz="1200" dirty="0"/>
              <a:t>第一次创建（数据库无数据）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200" dirty="0" err="1"/>
              <a:t>onLoad</a:t>
            </a:r>
            <a:r>
              <a:rPr lang="zh-CN" altLang="en-US" sz="1200" dirty="0"/>
              <a:t>表示此</a:t>
            </a:r>
            <a:r>
              <a:rPr lang="en-US" altLang="zh-CN" sz="1200" dirty="0"/>
              <a:t>Entity</a:t>
            </a:r>
            <a:r>
              <a:rPr lang="zh-CN" altLang="en-US" sz="1200" dirty="0"/>
              <a:t>上线后加载完成的回调（重连时不会被调用）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200" dirty="0" err="1"/>
              <a:t>onPrepare</a:t>
            </a:r>
            <a:r>
              <a:rPr lang="zh-CN" altLang="en-US" sz="1200" dirty="0"/>
              <a:t> 表示此</a:t>
            </a:r>
            <a:r>
              <a:rPr lang="en-US" altLang="zh-CN" sz="1200" dirty="0"/>
              <a:t>Entity</a:t>
            </a:r>
            <a:r>
              <a:rPr lang="zh-CN" altLang="en-US" sz="1200" dirty="0"/>
              <a:t>上线后可以设置</a:t>
            </a:r>
            <a:r>
              <a:rPr lang="en-US" altLang="zh-CN" sz="1200" dirty="0" err="1"/>
              <a:t>clientInfo</a:t>
            </a:r>
            <a:r>
              <a:rPr lang="zh-CN" altLang="en-US" sz="1200" dirty="0"/>
              <a:t>属性并在登陆函数中返回给</a:t>
            </a:r>
            <a:r>
              <a:rPr lang="en-US" altLang="zh-CN" sz="1200" dirty="0"/>
              <a:t>Client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200" dirty="0" err="1"/>
              <a:t>onConnect</a:t>
            </a:r>
            <a:r>
              <a:rPr lang="zh-CN" altLang="en-US" sz="1200" dirty="0"/>
              <a:t>表示此</a:t>
            </a:r>
            <a:r>
              <a:rPr lang="en-US" altLang="zh-CN" sz="1200" dirty="0"/>
              <a:t>Entity</a:t>
            </a:r>
            <a:r>
              <a:rPr lang="zh-CN" altLang="en-US" sz="1200" dirty="0"/>
              <a:t>上线后的回调（状态置为上线）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200" dirty="0" err="1"/>
              <a:t>onDisconnect</a:t>
            </a:r>
            <a:r>
              <a:rPr lang="zh-CN" altLang="en-US" sz="1200" dirty="0"/>
              <a:t>表示此</a:t>
            </a:r>
            <a:r>
              <a:rPr lang="en-US" altLang="zh-CN" sz="1200" dirty="0"/>
              <a:t>Entity</a:t>
            </a:r>
            <a:r>
              <a:rPr lang="zh-CN" altLang="en-US" sz="1200" dirty="0"/>
              <a:t>离线后的回调（状态置为离线）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200" dirty="0" err="1"/>
              <a:t>onDestroy</a:t>
            </a:r>
            <a:r>
              <a:rPr lang="zh-CN" altLang="en-US" sz="1200" dirty="0"/>
              <a:t>表示此</a:t>
            </a:r>
            <a:r>
              <a:rPr lang="en-US" altLang="zh-CN" sz="1200" dirty="0"/>
              <a:t>Entity</a:t>
            </a:r>
            <a:r>
              <a:rPr lang="zh-CN" altLang="en-US" sz="1200" dirty="0"/>
              <a:t>从内存中销毁前的回调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Proxy</a:t>
            </a:r>
            <a:r>
              <a:rPr lang="zh-CN" altLang="en-US" sz="1600" dirty="0"/>
              <a:t>代理可以用于所有基本的玩家请求（基本上所有的非交互类、非社交类的请求，例如玩家自身养成、行为打点、状态获取等）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此进程连接着</a:t>
            </a:r>
            <a:r>
              <a:rPr lang="en-US" altLang="zh-CN" sz="1600" dirty="0"/>
              <a:t>Client</a:t>
            </a:r>
            <a:r>
              <a:rPr lang="zh-CN" altLang="en-US" sz="1600" dirty="0"/>
              <a:t>和其他服务器核心系统，所有对服务器的请求都将通过此代理服务器（</a:t>
            </a:r>
            <a:r>
              <a:rPr lang="en-US" altLang="zh-CN" sz="1600" dirty="0"/>
              <a:t>Proxy Entity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4306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6E1A5-7B49-413D-8F76-B5C3EDB3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的产生和历史（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A8CAC-E87F-421E-9606-9C6C378D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Pomelo</a:t>
            </a:r>
            <a:r>
              <a:rPr lang="zh-CN" altLang="en-US" dirty="0"/>
              <a:t>框架和</a:t>
            </a:r>
            <a:r>
              <a:rPr lang="en-US" altLang="zh-CN" dirty="0"/>
              <a:t>Node.JS</a:t>
            </a:r>
          </a:p>
          <a:p>
            <a:r>
              <a:rPr lang="en-US" altLang="zh-CN" dirty="0"/>
              <a:t>Hi</a:t>
            </a:r>
            <a:r>
              <a:rPr lang="zh-CN" altLang="en-US" dirty="0"/>
              <a:t>英雄项目</a:t>
            </a:r>
            <a:endParaRPr lang="en-US" altLang="zh-CN" dirty="0"/>
          </a:p>
          <a:p>
            <a:r>
              <a:rPr lang="zh-CN" altLang="en-US" dirty="0"/>
              <a:t>老三国（</a:t>
            </a:r>
            <a:r>
              <a:rPr lang="en-US" altLang="zh-CN" dirty="0" err="1"/>
              <a:t>Arpg</a:t>
            </a:r>
            <a:r>
              <a:rPr lang="zh-CN" altLang="en-US" dirty="0"/>
              <a:t>）项目</a:t>
            </a:r>
            <a:endParaRPr lang="en-US" altLang="zh-CN" dirty="0"/>
          </a:p>
          <a:p>
            <a:r>
              <a:rPr lang="en-US" altLang="zh-CN" dirty="0" err="1"/>
              <a:t>WarChess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/>
              <a:t>Neo</a:t>
            </a:r>
            <a:r>
              <a:rPr lang="zh-CN" altLang="en-US" dirty="0"/>
              <a:t>项目</a:t>
            </a:r>
            <a:r>
              <a:rPr lang="en-US" altLang="zh-CN" dirty="0"/>
              <a:t>Version0.1</a:t>
            </a:r>
          </a:p>
          <a:p>
            <a:r>
              <a:rPr lang="en-US" altLang="zh-CN" dirty="0"/>
              <a:t>Version0.2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195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B054F-2AD2-4B42-B9BC-B30546D9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Single Entity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CC105-C1EB-4308-BF96-DD6246D5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服务器单例</a:t>
            </a:r>
            <a:r>
              <a:rPr lang="en-US" altLang="zh-CN" dirty="0"/>
              <a:t>Entity</a:t>
            </a:r>
            <a:r>
              <a:rPr lang="zh-CN" altLang="en-US" dirty="0"/>
              <a:t>的生命周期函数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onInit</a:t>
            </a:r>
            <a:r>
              <a:rPr lang="en-US" altLang="zh-CN" sz="1600" dirty="0"/>
              <a:t> </a:t>
            </a:r>
            <a:r>
              <a:rPr lang="zh-CN" altLang="en-US" sz="1600" dirty="0"/>
              <a:t>在服务器启动前被调用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onFini</a:t>
            </a:r>
            <a:r>
              <a:rPr lang="en-US" altLang="zh-CN" sz="1600" dirty="0"/>
              <a:t> </a:t>
            </a:r>
            <a:r>
              <a:rPr lang="zh-CN" altLang="en-US" sz="1600" dirty="0"/>
              <a:t>在服务器被关闭前调用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onRoute</a:t>
            </a:r>
            <a:r>
              <a:rPr lang="en-US" altLang="zh-CN" sz="1600" dirty="0"/>
              <a:t> </a:t>
            </a:r>
            <a:r>
              <a:rPr lang="zh-CN" altLang="en-US" sz="1600" dirty="0"/>
              <a:t>（静态方法，无</a:t>
            </a:r>
            <a:r>
              <a:rPr lang="en-US" altLang="zh-CN" sz="1600" dirty="0"/>
              <a:t>this</a:t>
            </a:r>
            <a:r>
              <a:rPr lang="zh-CN" altLang="en-US" sz="1600" dirty="0"/>
              <a:t>指针）在该</a:t>
            </a:r>
            <a:r>
              <a:rPr lang="en-US" altLang="zh-CN" sz="1600" dirty="0"/>
              <a:t>Entity</a:t>
            </a:r>
            <a:r>
              <a:rPr lang="zh-CN" altLang="en-US" sz="1600" dirty="0"/>
              <a:t>需要被路由时调用，可是用</a:t>
            </a:r>
            <a:r>
              <a:rPr lang="en-US" altLang="zh-CN" sz="1600" dirty="0" err="1"/>
              <a:t>Hades.App.routeDefault</a:t>
            </a:r>
            <a:r>
              <a:rPr lang="zh-CN" altLang="en-US" sz="1600" dirty="0"/>
              <a:t>方法来设置默认路由行为（随机路由），也可以根据</a:t>
            </a:r>
            <a:r>
              <a:rPr lang="en-US" altLang="zh-CN" sz="1600" dirty="0" err="1"/>
              <a:t>routeParam</a:t>
            </a:r>
            <a:r>
              <a:rPr lang="zh-CN" altLang="en-US" sz="1600" dirty="0"/>
              <a:t>参数来决定路由方式；此方法要求返回一个</a:t>
            </a:r>
            <a:r>
              <a:rPr lang="en-US" altLang="zh-CN" sz="1600" dirty="0" err="1"/>
              <a:t>serverId</a:t>
            </a:r>
            <a:r>
              <a:rPr lang="zh-CN" altLang="en-US" sz="1600" dirty="0"/>
              <a:t>（此</a:t>
            </a:r>
            <a:r>
              <a:rPr lang="en-US" altLang="zh-CN" sz="1600" dirty="0"/>
              <a:t>Entity</a:t>
            </a:r>
            <a:r>
              <a:rPr lang="zh-CN" altLang="en-US" sz="1600" dirty="0"/>
              <a:t>所在的服务器类型）</a:t>
            </a:r>
            <a:endParaRPr lang="en-US" altLang="zh-CN" sz="1600" dirty="0"/>
          </a:p>
          <a:p>
            <a:r>
              <a:rPr lang="zh-CN" altLang="en-US" dirty="0"/>
              <a:t>服务器单例</a:t>
            </a:r>
            <a:r>
              <a:rPr lang="en-US" altLang="zh-CN" dirty="0"/>
              <a:t>Entity</a:t>
            </a:r>
            <a:r>
              <a:rPr lang="zh-CN" altLang="en-US" dirty="0"/>
              <a:t>的存在意义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提供了统一的服务器逻辑开发方式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自动注入</a:t>
            </a:r>
            <a:r>
              <a:rPr lang="en-US" altLang="zh-CN" sz="1600" dirty="0" err="1"/>
              <a:t>Hades.Local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Hades.Remote</a:t>
            </a:r>
            <a:r>
              <a:rPr lang="zh-CN" altLang="en-US" sz="1600" dirty="0"/>
              <a:t>，可以方便的在</a:t>
            </a:r>
            <a:r>
              <a:rPr lang="en-US" altLang="zh-CN" sz="1600" dirty="0"/>
              <a:t>Entity</a:t>
            </a:r>
            <a:r>
              <a:rPr lang="zh-CN" altLang="en-US" sz="1600" dirty="0"/>
              <a:t>之间进行通信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更容易支持插件的方式注入默认服务器模块、逻辑和系统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4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B054F-2AD2-4B42-B9BC-B30546D9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Simple Entity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CC105-C1EB-4308-BF96-DD6246D5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600" dirty="0"/>
              <a:t>Simple Entity</a:t>
            </a:r>
            <a:r>
              <a:rPr lang="zh-CN" altLang="en-US" sz="2600" dirty="0"/>
              <a:t>的生命周期函数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loadFromDB</a:t>
            </a:r>
            <a:r>
              <a:rPr lang="en-US" altLang="zh-CN" sz="1600" dirty="0"/>
              <a:t> </a:t>
            </a:r>
            <a:r>
              <a:rPr lang="zh-CN" altLang="en-US" sz="1600" dirty="0"/>
              <a:t>从数据库加载后被调用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saveToDB</a:t>
            </a:r>
            <a:r>
              <a:rPr lang="en-US" altLang="zh-CN" sz="1600" dirty="0"/>
              <a:t> </a:t>
            </a:r>
            <a:r>
              <a:rPr lang="zh-CN" altLang="en-US" sz="1600" dirty="0"/>
              <a:t>向数据库同步前被调用</a:t>
            </a:r>
            <a:endParaRPr lang="en-US" altLang="zh-CN" sz="1600" dirty="0"/>
          </a:p>
          <a:p>
            <a:r>
              <a:rPr lang="en-US" altLang="zh-CN" sz="2600" dirty="0"/>
              <a:t>Simple Entity</a:t>
            </a:r>
            <a:r>
              <a:rPr lang="zh-CN" altLang="en-US" sz="2600" dirty="0"/>
              <a:t>的存在意义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提供了基于</a:t>
            </a:r>
            <a:r>
              <a:rPr lang="en-US" altLang="zh-CN" sz="1600" dirty="0"/>
              <a:t>Entity</a:t>
            </a:r>
            <a:r>
              <a:rPr lang="zh-CN" altLang="en-US" sz="1600" dirty="0"/>
              <a:t>的数据加载和写入方式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提供了离线模式下</a:t>
            </a:r>
            <a:r>
              <a:rPr lang="en-US" altLang="zh-CN" sz="1600" dirty="0"/>
              <a:t>Entity</a:t>
            </a:r>
            <a:r>
              <a:rPr lang="zh-CN" altLang="en-US" sz="1600" dirty="0"/>
              <a:t>的操作可能（通常对</a:t>
            </a:r>
            <a:r>
              <a:rPr lang="en-US" altLang="zh-CN" sz="1600" dirty="0"/>
              <a:t>Proxy</a:t>
            </a:r>
            <a:r>
              <a:rPr lang="zh-CN" altLang="en-US" sz="1600" dirty="0"/>
              <a:t>类型的操作需要其在线，但是某些系统例如邮件、战斗结算）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防止某些全局数据对象在执行启动加载时载入全部数据的问题，</a:t>
            </a:r>
            <a:r>
              <a:rPr lang="en-US" altLang="zh-CN" sz="1600" dirty="0" err="1"/>
              <a:t>SimpleEntity</a:t>
            </a:r>
            <a:r>
              <a:rPr lang="zh-CN" altLang="en-US" sz="1600" dirty="0"/>
              <a:t>是可以临时创建，修改数据并保存，再立刻销毁的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Simple Entity</a:t>
            </a:r>
            <a:r>
              <a:rPr lang="zh-CN" altLang="en-US" sz="1600" dirty="0"/>
              <a:t>没有消息支持，仅可以定义本地方法（也就是不支持</a:t>
            </a:r>
            <a:r>
              <a:rPr lang="en-US" altLang="zh-CN" sz="1600" dirty="0"/>
              <a:t>Remote</a:t>
            </a:r>
            <a:r>
              <a:rPr lang="zh-CN" altLang="en-US" sz="1600" dirty="0"/>
              <a:t>请求，因为没有合理的</a:t>
            </a:r>
            <a:r>
              <a:rPr lang="en-US" altLang="zh-CN" sz="1600" dirty="0"/>
              <a:t>route</a:t>
            </a:r>
            <a:r>
              <a:rPr lang="zh-CN" altLang="en-US" sz="1600" dirty="0"/>
              <a:t>参数）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Simple Entity</a:t>
            </a:r>
            <a:r>
              <a:rPr lang="zh-CN" altLang="en-US" sz="1600" dirty="0"/>
              <a:t>一般都由其上级的</a:t>
            </a:r>
            <a:r>
              <a:rPr lang="en-US" altLang="zh-CN" sz="1600" dirty="0"/>
              <a:t>Single Entity</a:t>
            </a:r>
            <a:r>
              <a:rPr lang="zh-CN" altLang="en-US" sz="1600" dirty="0"/>
              <a:t>来管理和操作</a:t>
            </a:r>
            <a:endParaRPr lang="en-US" altLang="zh-CN" sz="1600" dirty="0"/>
          </a:p>
          <a:p>
            <a:r>
              <a:rPr lang="zh-CN" altLang="en-US" sz="2600" dirty="0"/>
              <a:t>使用方法</a:t>
            </a:r>
            <a:r>
              <a:rPr lang="en-US" altLang="zh-CN" sz="1400" dirty="0"/>
              <a:t>	</a:t>
            </a:r>
          </a:p>
          <a:p>
            <a:pPr lvl="1"/>
            <a:r>
              <a:rPr lang="en-US" altLang="zh-CN" sz="1400" dirty="0" err="1"/>
              <a:t>Hades.Schema.Entity.createSimpleFromDB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eid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 err="1"/>
              <a:t>Hades.Schema.Entity.saveSimpleToDB</a:t>
            </a:r>
            <a:r>
              <a:rPr lang="en-US" altLang="zh-CN" sz="1400" dirty="0"/>
              <a:t>(entity)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85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53CE-5F29-4168-ABFB-8ADFB0EF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B988F-1A75-40AA-AA46-06F61FE3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全局事件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提供</a:t>
            </a:r>
            <a:r>
              <a:rPr lang="en-US" altLang="zh-CN" sz="1600" dirty="0"/>
              <a:t>Hades</a:t>
            </a:r>
            <a:r>
              <a:rPr lang="zh-CN" altLang="en-US" sz="1600" dirty="0"/>
              <a:t>内部系统的解耦合支持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提供</a:t>
            </a:r>
            <a:r>
              <a:rPr lang="en-US" altLang="zh-CN" sz="1600" dirty="0"/>
              <a:t>Hades</a:t>
            </a:r>
            <a:r>
              <a:rPr lang="zh-CN" altLang="en-US" sz="1600" dirty="0"/>
              <a:t>内部的钩子事件，供外部方法注入（例如服务器生命周期）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事件直接定义在</a:t>
            </a:r>
            <a:r>
              <a:rPr lang="en-US" altLang="zh-CN" sz="1600" dirty="0" err="1"/>
              <a:t>Hades.Event</a:t>
            </a:r>
            <a:r>
              <a:rPr lang="zh-CN" altLang="en-US" sz="1600" dirty="0"/>
              <a:t>中，例如当一个</a:t>
            </a:r>
            <a:r>
              <a:rPr lang="en-US" altLang="zh-CN" sz="1600" dirty="0"/>
              <a:t>handler</a:t>
            </a:r>
            <a:r>
              <a:rPr lang="zh-CN" altLang="en-US" sz="1600" dirty="0"/>
              <a:t>请求被发送时，会触发</a:t>
            </a:r>
            <a:r>
              <a:rPr lang="en-US" altLang="zh-CN" sz="1600" dirty="0"/>
              <a:t>HOOK_ON_REQ_MSG </a:t>
            </a:r>
            <a:r>
              <a:rPr lang="zh-CN" altLang="en-US" sz="1600" dirty="0"/>
              <a:t>事件，可以监听此事件并截获</a:t>
            </a:r>
            <a:r>
              <a:rPr lang="en-US" altLang="zh-CN" sz="1600" dirty="0"/>
              <a:t>handler</a:t>
            </a:r>
            <a:r>
              <a:rPr lang="zh-CN" altLang="en-US" sz="1600" dirty="0"/>
              <a:t>的具体参数、请求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Hades.Event</a:t>
            </a:r>
            <a:r>
              <a:rPr lang="zh-CN" altLang="en-US" sz="1600" dirty="0"/>
              <a:t>支持异步触发，你可以如下方式注入服务器的启动流程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199402-A498-4B55-ABE0-D3BB9C0F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13757"/>
            <a:ext cx="8229600" cy="1477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E760C2-4155-47B2-BA76-9CF8A013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57" y="5420797"/>
            <a:ext cx="5914286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89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6661E-7944-4D07-8466-C7FD1D6B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Handler</a:t>
            </a:r>
            <a:r>
              <a:rPr lang="zh-CN" altLang="en-US" dirty="0"/>
              <a:t>请求示例（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4306B-8D75-4A75-9C41-AD01A94A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示例，玩家修改昵称的操作，其</a:t>
            </a:r>
            <a:r>
              <a:rPr lang="en-US" altLang="zh-CN" sz="2000" dirty="0"/>
              <a:t>Define</a:t>
            </a:r>
            <a:r>
              <a:rPr lang="zh-CN" altLang="en-US" sz="2000" dirty="0"/>
              <a:t>配置如下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E54286-348C-4640-9F45-8FA96F56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65" y="2092757"/>
            <a:ext cx="3438095" cy="10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4FF254-F3F4-436B-B7D3-CC73D430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092757"/>
            <a:ext cx="2066667" cy="1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C807C5-5C36-43DB-A091-759AC8A05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790412"/>
            <a:ext cx="7019048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60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6661E-7944-4D07-8466-C7FD1D6B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Handler</a:t>
            </a:r>
            <a:r>
              <a:rPr lang="zh-CN" altLang="en-US" dirty="0"/>
              <a:t>请求示例（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4306B-8D75-4A75-9C41-AD01A94A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导出的代码如下（未编辑版本）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50A312-A3FF-424F-8302-4EA53978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1" y="2132856"/>
            <a:ext cx="7636757" cy="3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3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6661E-7944-4D07-8466-C7FD1D6B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Handler</a:t>
            </a:r>
            <a:r>
              <a:rPr lang="zh-CN" altLang="en-US" dirty="0"/>
              <a:t>请求示例（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4306B-8D75-4A75-9C41-AD01A94A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导出的代码如下（编辑后的版本）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ED54FE-1A68-4101-985B-A1F7AFE3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2564904"/>
            <a:ext cx="7517130" cy="30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5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00DE-C610-40E7-BFC7-CA4B9B9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Remote</a:t>
            </a:r>
            <a:r>
              <a:rPr lang="zh-CN" altLang="en-US" dirty="0"/>
              <a:t>接口示例（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6D57A-0D26-4A92-BE0D-70B10241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SingleTest</a:t>
            </a:r>
            <a:r>
              <a:rPr lang="zh-CN" altLang="en-US" sz="1600" dirty="0"/>
              <a:t>是一个用于测试的</a:t>
            </a:r>
            <a:r>
              <a:rPr lang="en-US" altLang="zh-CN" sz="1600" dirty="0"/>
              <a:t>Single</a:t>
            </a:r>
            <a:r>
              <a:rPr lang="zh-CN" altLang="en-US" sz="1600" dirty="0"/>
              <a:t>类型</a:t>
            </a:r>
            <a:r>
              <a:rPr lang="en-US" altLang="zh-CN" sz="1600" dirty="0"/>
              <a:t>Entity</a:t>
            </a:r>
            <a:r>
              <a:rPr lang="zh-CN" altLang="en-US" sz="1600" dirty="0"/>
              <a:t>，我们为其配置了一个</a:t>
            </a:r>
            <a:r>
              <a:rPr lang="en-US" altLang="zh-CN" sz="1600" dirty="0"/>
              <a:t>Remote</a:t>
            </a:r>
            <a:r>
              <a:rPr lang="zh-CN" altLang="en-US" sz="1600" dirty="0"/>
              <a:t>接口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而</a:t>
            </a:r>
            <a:r>
              <a:rPr lang="en-US" altLang="zh-CN" sz="1600" dirty="0" err="1"/>
              <a:t>SingleTest</a:t>
            </a:r>
            <a:r>
              <a:rPr lang="zh-CN" altLang="en-US" sz="1600" dirty="0"/>
              <a:t>的</a:t>
            </a:r>
            <a:r>
              <a:rPr lang="en-US" altLang="zh-CN" sz="1600" dirty="0"/>
              <a:t>Route</a:t>
            </a:r>
            <a:r>
              <a:rPr lang="zh-CN" altLang="en-US" sz="1600" dirty="0"/>
              <a:t>函数定义如下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调用方法如下（例如在</a:t>
            </a:r>
            <a:r>
              <a:rPr lang="en-US" altLang="zh-CN" sz="1600" dirty="0"/>
              <a:t>Proxy Entity</a:t>
            </a:r>
            <a:r>
              <a:rPr lang="zh-CN" altLang="en-US" sz="1600" dirty="0"/>
              <a:t>中）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76B0E4-7089-480C-ACF5-FF3C0457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575336"/>
            <a:ext cx="4690803" cy="13273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A000AD-F13E-4E6D-80F6-E4B23E1D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356992"/>
            <a:ext cx="6404256" cy="16735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BE2A3F-F17F-490D-80AF-9CCC77EB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445224"/>
            <a:ext cx="4704230" cy="9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2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00DE-C610-40E7-BFC7-CA4B9B9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Remote</a:t>
            </a:r>
            <a:r>
              <a:rPr lang="zh-CN" altLang="en-US" dirty="0"/>
              <a:t>接口示例（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6D57A-0D26-4A92-BE0D-70B10241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SingleTest</a:t>
            </a:r>
            <a:r>
              <a:rPr lang="zh-CN" altLang="en-US" sz="1600" dirty="0"/>
              <a:t>的</a:t>
            </a:r>
            <a:r>
              <a:rPr lang="en-US" altLang="zh-CN" sz="1600" dirty="0"/>
              <a:t>Remote</a:t>
            </a:r>
            <a:r>
              <a:rPr lang="zh-CN" altLang="en-US" sz="1600" dirty="0"/>
              <a:t>处理方法定义如下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注意到</a:t>
            </a:r>
            <a:r>
              <a:rPr lang="en-US" altLang="zh-CN" sz="1600" dirty="0" err="1"/>
              <a:t>addFriendRt</a:t>
            </a:r>
            <a:r>
              <a:rPr lang="zh-CN" altLang="en-US" sz="1600" dirty="0"/>
              <a:t>是</a:t>
            </a:r>
            <a:r>
              <a:rPr lang="en-US" altLang="zh-CN" sz="1600" dirty="0"/>
              <a:t>proxy</a:t>
            </a:r>
            <a:r>
              <a:rPr lang="zh-CN" altLang="en-US" sz="1600" dirty="0"/>
              <a:t>的</a:t>
            </a:r>
            <a:r>
              <a:rPr lang="en-US" altLang="zh-CN" sz="1600" dirty="0"/>
              <a:t>remote</a:t>
            </a:r>
            <a:r>
              <a:rPr lang="zh-CN" altLang="en-US" sz="1600" dirty="0"/>
              <a:t>测试方法（细节不必关注），你可以看到</a:t>
            </a:r>
            <a:r>
              <a:rPr lang="en-US" altLang="zh-CN" sz="1600" dirty="0"/>
              <a:t>param3</a:t>
            </a:r>
            <a:r>
              <a:rPr lang="zh-CN" altLang="en-US" sz="1600" dirty="0"/>
              <a:t>是之前的</a:t>
            </a:r>
            <a:r>
              <a:rPr lang="en-US" altLang="zh-CN" sz="1600" dirty="0"/>
              <a:t>mailbox</a:t>
            </a:r>
            <a:r>
              <a:rPr lang="zh-CN" altLang="en-US" sz="1600" dirty="0"/>
              <a:t>类型，他可以直接调用</a:t>
            </a:r>
            <a:r>
              <a:rPr lang="en-US" altLang="zh-CN" sz="1600" dirty="0"/>
              <a:t>Proxy</a:t>
            </a:r>
            <a:r>
              <a:rPr lang="zh-CN" altLang="en-US" sz="1600" dirty="0"/>
              <a:t>的</a:t>
            </a:r>
            <a:r>
              <a:rPr lang="en-US" altLang="zh-CN" sz="1600" dirty="0"/>
              <a:t>remote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DAC030-C406-4C35-AEB5-3CE9FA2A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7291582" cy="39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63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3CDA5-F4CE-4162-8465-7EB07D1C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Push</a:t>
            </a:r>
            <a:r>
              <a:rPr lang="zh-CN" altLang="en-US" dirty="0"/>
              <a:t>接口示例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5FEFA-250E-48DF-BF2D-689B6CB1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Entity</a:t>
            </a:r>
            <a:r>
              <a:rPr lang="zh-CN" altLang="en-US" sz="2000" dirty="0"/>
              <a:t>和</a:t>
            </a:r>
            <a:r>
              <a:rPr lang="en-US" altLang="zh-CN" sz="2000" dirty="0"/>
              <a:t>Mailbox</a:t>
            </a:r>
            <a:r>
              <a:rPr lang="zh-CN" altLang="en-US" sz="2000" dirty="0"/>
              <a:t>都包含</a:t>
            </a:r>
            <a:r>
              <a:rPr lang="en-US" altLang="zh-CN" sz="2000" dirty="0"/>
              <a:t>client</a:t>
            </a:r>
            <a:r>
              <a:rPr lang="zh-CN" altLang="en-US" sz="2000" dirty="0"/>
              <a:t>属性，依据此属性可以直接调用</a:t>
            </a:r>
            <a:r>
              <a:rPr lang="en-US" altLang="zh-CN" sz="2000" dirty="0"/>
              <a:t>Push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示例</a:t>
            </a:r>
            <a:r>
              <a:rPr lang="en-US" altLang="zh-CN" sz="2000" dirty="0"/>
              <a:t>Push</a:t>
            </a:r>
            <a:r>
              <a:rPr lang="zh-CN" altLang="en-US" sz="2000" dirty="0"/>
              <a:t>方法如下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你可以如下方式调用（</a:t>
            </a:r>
            <a:r>
              <a:rPr lang="en-US" altLang="zh-CN" sz="2000" dirty="0"/>
              <a:t>this</a:t>
            </a:r>
            <a:r>
              <a:rPr lang="zh-CN" altLang="en-US" sz="2000" dirty="0"/>
              <a:t>可以是</a:t>
            </a:r>
            <a:r>
              <a:rPr lang="en-US" altLang="zh-CN" sz="2000" dirty="0"/>
              <a:t>entity</a:t>
            </a:r>
            <a:r>
              <a:rPr lang="zh-CN" altLang="en-US" sz="2000" dirty="0"/>
              <a:t>自身也可以是</a:t>
            </a:r>
            <a:r>
              <a:rPr lang="en-US" altLang="zh-CN" sz="2000" dirty="0"/>
              <a:t>mailbox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Push</a:t>
            </a:r>
            <a:r>
              <a:rPr lang="zh-CN" altLang="en-US" sz="2000" dirty="0"/>
              <a:t>的返回值不是</a:t>
            </a:r>
            <a:r>
              <a:rPr lang="en-US" altLang="zh-CN" sz="2000" dirty="0"/>
              <a:t>Client</a:t>
            </a:r>
            <a:r>
              <a:rPr lang="zh-CN" altLang="en-US" sz="2000" dirty="0"/>
              <a:t>的回复，而是失败时会返回错误的前端</a:t>
            </a:r>
            <a:r>
              <a:rPr lang="en-US" altLang="zh-CN" sz="2000" dirty="0"/>
              <a:t>ID</a:t>
            </a:r>
            <a:r>
              <a:rPr lang="zh-CN" altLang="en-US" sz="2000" dirty="0"/>
              <a:t>列表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58FC33-A4FC-40E5-8B02-10BF1E5B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6010756" cy="14924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65011D-522F-4E9A-B3EA-4ABA3AB33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653135"/>
            <a:ext cx="2736304" cy="84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96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6A1AA-CACD-4BDF-85E8-BB73E1FB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Mailbox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04FCD-DC2C-4525-B63D-16DCD13C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Mailbox</a:t>
            </a:r>
            <a:r>
              <a:rPr lang="zh-CN" altLang="en-US" sz="2000" dirty="0"/>
              <a:t>是一个远端</a:t>
            </a:r>
            <a:r>
              <a:rPr lang="en-US" altLang="zh-CN" sz="2000" dirty="0"/>
              <a:t>entity</a:t>
            </a:r>
            <a:r>
              <a:rPr lang="zh-CN" altLang="en-US" sz="2000" dirty="0"/>
              <a:t>的代理</a:t>
            </a:r>
            <a:endParaRPr lang="en-US" altLang="zh-CN" sz="2000" dirty="0"/>
          </a:p>
          <a:p>
            <a:r>
              <a:rPr lang="zh-CN" altLang="en-US" sz="2000" dirty="0"/>
              <a:t>类型</a:t>
            </a:r>
            <a:r>
              <a:rPr lang="en-US" altLang="zh-CN" sz="2000" dirty="0"/>
              <a:t>mailbox</a:t>
            </a:r>
            <a:r>
              <a:rPr lang="zh-CN" altLang="en-US" sz="2000" dirty="0"/>
              <a:t>参数是一个特殊的</a:t>
            </a:r>
            <a:r>
              <a:rPr lang="en-US" altLang="zh-CN" sz="2000" dirty="0"/>
              <a:t>Mailbox</a:t>
            </a:r>
            <a:r>
              <a:rPr lang="zh-CN" altLang="en-US" sz="2000" dirty="0"/>
              <a:t>，他只能指代</a:t>
            </a:r>
            <a:r>
              <a:rPr lang="en-US" altLang="zh-CN" sz="2000" dirty="0"/>
              <a:t>Proxy</a:t>
            </a:r>
            <a:r>
              <a:rPr lang="zh-CN" altLang="en-US" sz="2000" dirty="0"/>
              <a:t>类型</a:t>
            </a:r>
            <a:r>
              <a:rPr lang="en-US" altLang="zh-CN" sz="2000" dirty="0"/>
              <a:t>Entity</a:t>
            </a:r>
            <a:r>
              <a:rPr lang="zh-CN" altLang="en-US" sz="2000" dirty="0"/>
              <a:t>（用于</a:t>
            </a:r>
            <a:r>
              <a:rPr lang="en-US" altLang="zh-CN" sz="2000" dirty="0"/>
              <a:t>Remote</a:t>
            </a:r>
            <a:r>
              <a:rPr lang="zh-CN" altLang="en-US" sz="2000" dirty="0"/>
              <a:t>方法的传输）</a:t>
            </a:r>
            <a:endParaRPr lang="en-US" altLang="zh-CN" sz="2000" dirty="0"/>
          </a:p>
          <a:p>
            <a:r>
              <a:rPr lang="zh-CN" altLang="en-US" sz="2000" dirty="0"/>
              <a:t>你可以使用</a:t>
            </a:r>
            <a:r>
              <a:rPr lang="en-US" altLang="zh-CN" sz="2000" dirty="0" err="1"/>
              <a:t>Hades.SysRemote</a:t>
            </a:r>
            <a:r>
              <a:rPr lang="zh-CN" altLang="en-US" sz="2000" dirty="0"/>
              <a:t>以及</a:t>
            </a:r>
            <a:r>
              <a:rPr lang="en-US" altLang="zh-CN" sz="2000" dirty="0" err="1"/>
              <a:t>Hades.Remote</a:t>
            </a:r>
            <a:r>
              <a:rPr lang="zh-CN" altLang="en-US" sz="2000" dirty="0"/>
              <a:t>来</a:t>
            </a:r>
            <a:r>
              <a:rPr lang="en-US" altLang="zh-CN" sz="2000" dirty="0"/>
              <a:t>System</a:t>
            </a:r>
            <a:r>
              <a:rPr lang="zh-CN" altLang="en-US" sz="2000" dirty="0"/>
              <a:t>或者</a:t>
            </a:r>
            <a:r>
              <a:rPr lang="en-US" altLang="zh-CN" sz="2000" dirty="0"/>
              <a:t>Single</a:t>
            </a:r>
            <a:r>
              <a:rPr lang="zh-CN" altLang="en-US" sz="2000" dirty="0"/>
              <a:t>类型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Mailbox</a:t>
            </a:r>
          </a:p>
          <a:p>
            <a:r>
              <a:rPr lang="en-US" altLang="zh-CN" sz="2000" dirty="0"/>
              <a:t>Proxy</a:t>
            </a:r>
            <a:r>
              <a:rPr lang="zh-CN" altLang="en-US" sz="2000" dirty="0"/>
              <a:t>类型的</a:t>
            </a:r>
            <a:r>
              <a:rPr lang="en-US" altLang="zh-CN" sz="2000" dirty="0"/>
              <a:t>Mailbox</a:t>
            </a:r>
            <a:r>
              <a:rPr lang="zh-CN" altLang="en-US" sz="2000" dirty="0"/>
              <a:t>有</a:t>
            </a:r>
            <a:r>
              <a:rPr lang="en-US" altLang="zh-CN" sz="2000" dirty="0"/>
              <a:t>client</a:t>
            </a:r>
            <a:r>
              <a:rPr lang="zh-CN" altLang="en-US" sz="2000" dirty="0"/>
              <a:t>属性，可以调用此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Push</a:t>
            </a:r>
            <a:r>
              <a:rPr lang="zh-CN" altLang="en-US" sz="2000" dirty="0"/>
              <a:t>类型方法</a:t>
            </a:r>
            <a:endParaRPr lang="en-US" altLang="zh-CN" sz="2000" dirty="0"/>
          </a:p>
          <a:p>
            <a:r>
              <a:rPr lang="zh-CN" altLang="en-US" sz="2000" dirty="0"/>
              <a:t>参数中的</a:t>
            </a:r>
            <a:r>
              <a:rPr lang="en-US" altLang="zh-CN" sz="2000" dirty="0"/>
              <a:t>Mailbox</a:t>
            </a:r>
            <a:r>
              <a:rPr lang="zh-CN" altLang="en-US" sz="2000" dirty="0"/>
              <a:t>可以直接定义，也可以存在于复杂类型中</a:t>
            </a:r>
            <a:endParaRPr lang="en-US" altLang="zh-CN" sz="2000" dirty="0"/>
          </a:p>
          <a:p>
            <a:r>
              <a:rPr lang="en-US" altLang="zh-CN" sz="2000" dirty="0"/>
              <a:t>Mailbox</a:t>
            </a:r>
            <a:r>
              <a:rPr lang="zh-CN" altLang="en-US" sz="2000" dirty="0"/>
              <a:t>自身没有生命周期（仅记录了服务器状态等信息），</a:t>
            </a:r>
            <a:r>
              <a:rPr lang="en-US" altLang="zh-CN" sz="2000" dirty="0"/>
              <a:t>Proxy</a:t>
            </a:r>
            <a:r>
              <a:rPr lang="zh-CN" altLang="en-US" sz="2000" dirty="0"/>
              <a:t>类型的</a:t>
            </a:r>
            <a:r>
              <a:rPr lang="en-US" altLang="zh-CN" sz="2000" dirty="0"/>
              <a:t>Mailbox</a:t>
            </a:r>
            <a:r>
              <a:rPr lang="zh-CN" altLang="en-US" sz="2000" dirty="0"/>
              <a:t>都是动态的，异步状态下， 此</a:t>
            </a:r>
            <a:r>
              <a:rPr lang="en-US" altLang="zh-CN" sz="2000"/>
              <a:t>Mailbox</a:t>
            </a:r>
            <a:r>
              <a:rPr lang="zh-CN" altLang="en-US" sz="2000"/>
              <a:t>可能</a:t>
            </a:r>
            <a:r>
              <a:rPr lang="zh-CN" altLang="en-US" sz="2000" dirty="0"/>
              <a:t>失效，此时</a:t>
            </a:r>
            <a:r>
              <a:rPr lang="en-US" altLang="zh-CN" sz="2000" dirty="0"/>
              <a:t>Remote</a:t>
            </a:r>
            <a:r>
              <a:rPr lang="zh-CN" altLang="en-US" sz="2000" dirty="0"/>
              <a:t>方法会返回一个错误，注意到服务器会维护</a:t>
            </a:r>
            <a:r>
              <a:rPr lang="en-US" altLang="zh-CN" sz="2000" dirty="0"/>
              <a:t>Entity</a:t>
            </a:r>
            <a:r>
              <a:rPr lang="zh-CN" altLang="en-US" sz="2000" dirty="0"/>
              <a:t>内存一段时间，例如</a:t>
            </a:r>
            <a:r>
              <a:rPr lang="en-US" altLang="zh-CN" sz="2000" dirty="0"/>
              <a:t>30</a:t>
            </a:r>
            <a:r>
              <a:rPr lang="zh-CN" altLang="en-US" sz="2000" dirty="0"/>
              <a:t>分钟，因此不超过此时间的情况下，异步</a:t>
            </a:r>
            <a:r>
              <a:rPr lang="en-US" altLang="zh-CN" sz="2000" dirty="0"/>
              <a:t>Mailbox</a:t>
            </a:r>
            <a:r>
              <a:rPr lang="zh-CN" altLang="en-US" sz="2000" dirty="0"/>
              <a:t>不会出现生命周期问题</a:t>
            </a:r>
            <a:endParaRPr lang="en-US" altLang="zh-CN" sz="2000" dirty="0"/>
          </a:p>
          <a:p>
            <a:r>
              <a:rPr lang="zh-CN" altLang="en-US" sz="2000" dirty="0"/>
              <a:t>但是有一定的可能性，</a:t>
            </a:r>
            <a:r>
              <a:rPr lang="en-US" altLang="zh-CN" sz="2000" dirty="0"/>
              <a:t>Mailbox</a:t>
            </a:r>
            <a:r>
              <a:rPr lang="zh-CN" altLang="en-US" sz="2000" dirty="0"/>
              <a:t>失效会因为前端用户重新连接了服务器（这种情况下，后端服务器是不会变化的，但是</a:t>
            </a:r>
            <a:r>
              <a:rPr lang="en-US" altLang="zh-CN" sz="2000" dirty="0"/>
              <a:t>Mailbox</a:t>
            </a:r>
            <a:r>
              <a:rPr lang="zh-CN" altLang="en-US" sz="2000" dirty="0"/>
              <a:t>的</a:t>
            </a:r>
            <a:r>
              <a:rPr lang="en-US" altLang="zh-CN" sz="2000" dirty="0"/>
              <a:t>client</a:t>
            </a:r>
            <a:r>
              <a:rPr lang="zh-CN" altLang="en-US" sz="2000" dirty="0"/>
              <a:t>属性可能会失效）</a:t>
            </a:r>
            <a:endParaRPr lang="en-US" altLang="zh-CN" sz="2000" dirty="0"/>
          </a:p>
          <a:p>
            <a:r>
              <a:rPr lang="zh-CN" altLang="en-US" sz="2000" dirty="0"/>
              <a:t>因此当你保存</a:t>
            </a:r>
            <a:r>
              <a:rPr lang="en-US" altLang="zh-CN" sz="2000" dirty="0"/>
              <a:t>Mailbox</a:t>
            </a:r>
            <a:r>
              <a:rPr lang="zh-CN" altLang="en-US" sz="2000" dirty="0"/>
              <a:t>到内存时，你需要格外关心处理好用户离线、重连等事件</a:t>
            </a:r>
          </a:p>
        </p:txBody>
      </p:sp>
    </p:spTree>
    <p:extLst>
      <p:ext uri="{BB962C8B-B14F-4D97-AF65-F5344CB8AC3E}">
        <p14:creationId xmlns:p14="http://schemas.microsoft.com/office/powerpoint/2010/main" val="249720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3A15C-E2E0-4E84-953E-50B3A969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的产生和历史（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7612F-5E61-4739-BAD4-DBC1640E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Pomelo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Connector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Protocol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Rpc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Session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Cluster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AdminTool</a:t>
            </a:r>
            <a:endParaRPr lang="en-US" altLang="zh-CN" sz="1600" dirty="0"/>
          </a:p>
          <a:p>
            <a:r>
              <a:rPr lang="en-US" altLang="zh-CN" dirty="0"/>
              <a:t>Pomelo</a:t>
            </a:r>
            <a:r>
              <a:rPr lang="zh-CN" altLang="en-US" dirty="0"/>
              <a:t>框架的问题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逻辑封装度不够，程序员需要做大量外围逻辑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数据库层无任何支持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上手需要一定的学习成本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4852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18843-2F83-4959-B9C7-48BAD2C5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Schema Property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DAC35-A538-45D5-9E55-8C65B21A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Schema</a:t>
            </a:r>
            <a:r>
              <a:rPr lang="zh-CN" altLang="en-US" sz="1800" dirty="0"/>
              <a:t>属性系统是</a:t>
            </a:r>
            <a:r>
              <a:rPr lang="en-US" altLang="zh-CN" sz="1800" dirty="0"/>
              <a:t>Hades DMS</a:t>
            </a:r>
            <a:r>
              <a:rPr lang="zh-CN" altLang="en-US" sz="1800" dirty="0"/>
              <a:t>框架的核心，也是</a:t>
            </a:r>
            <a:r>
              <a:rPr lang="en-US" altLang="zh-CN" sz="1800" dirty="0"/>
              <a:t>Hades</a:t>
            </a:r>
            <a:r>
              <a:rPr lang="zh-CN" altLang="en-US" sz="1800" dirty="0"/>
              <a:t>服务器的一个核心</a:t>
            </a:r>
            <a:endParaRPr lang="en-US" altLang="zh-CN" sz="1800" dirty="0"/>
          </a:p>
          <a:p>
            <a:r>
              <a:rPr lang="zh-CN" altLang="en-US" sz="1800" dirty="0"/>
              <a:t>属性系统通过</a:t>
            </a:r>
            <a:r>
              <a:rPr lang="en-US" altLang="zh-CN" sz="1800" dirty="0"/>
              <a:t>Define</a:t>
            </a:r>
            <a:r>
              <a:rPr lang="zh-CN" altLang="en-US" sz="1800" dirty="0"/>
              <a:t>配置，自动构建数据库模型（</a:t>
            </a:r>
            <a:r>
              <a:rPr lang="en-US" altLang="zh-CN" sz="1800" dirty="0" err="1"/>
              <a:t>OrmModel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/>
              <a:t>属性系统可以观察开发者对于属性的修改和操作，并自动后台通知给</a:t>
            </a:r>
            <a:r>
              <a:rPr lang="en-US" altLang="zh-CN" sz="1800" dirty="0"/>
              <a:t>DMS</a:t>
            </a:r>
            <a:r>
              <a:rPr lang="zh-CN" altLang="en-US" sz="1800" dirty="0"/>
              <a:t>服务，生成所需变化的增量修改</a:t>
            </a:r>
            <a:endParaRPr lang="en-US" altLang="zh-CN" sz="1800" dirty="0"/>
          </a:p>
          <a:p>
            <a:r>
              <a:rPr lang="zh-CN" altLang="en-US" sz="1800" dirty="0"/>
              <a:t>属性本身类似</a:t>
            </a:r>
            <a:r>
              <a:rPr lang="en-US" altLang="zh-CN" sz="1800" dirty="0"/>
              <a:t>Object</a:t>
            </a:r>
            <a:r>
              <a:rPr lang="zh-CN" altLang="en-US" sz="1800" dirty="0"/>
              <a:t>类型，当你没有赋值时，属性模块会自动给予默认值（仅当你使用的时候）</a:t>
            </a:r>
            <a:endParaRPr lang="en-US" altLang="zh-CN" sz="1800" dirty="0"/>
          </a:p>
          <a:p>
            <a:r>
              <a:rPr lang="zh-CN" altLang="en-US" sz="1800" dirty="0"/>
              <a:t>基本类型你可以直接操作，例如 </a:t>
            </a:r>
            <a:r>
              <a:rPr lang="en-US" altLang="zh-CN" sz="1800" dirty="0" err="1"/>
              <a:t>this.herolevel</a:t>
            </a:r>
            <a:r>
              <a:rPr lang="en-US" altLang="zh-CN" sz="1800" dirty="0"/>
              <a:t>++</a:t>
            </a:r>
          </a:p>
          <a:p>
            <a:r>
              <a:rPr lang="en-US" altLang="zh-CN" sz="1800" dirty="0"/>
              <a:t>object</a:t>
            </a:r>
            <a:r>
              <a:rPr lang="zh-CN" altLang="en-US" sz="1800" dirty="0"/>
              <a:t>类型中的基本类型，你也可以直接操作，例如</a:t>
            </a:r>
            <a:r>
              <a:rPr lang="en-US" altLang="zh-CN" sz="1800" dirty="0" err="1"/>
              <a:t>this.heroInfo.level</a:t>
            </a:r>
            <a:r>
              <a:rPr lang="en-US" altLang="zh-CN" sz="1800" dirty="0"/>
              <a:t>++</a:t>
            </a:r>
          </a:p>
          <a:p>
            <a:r>
              <a:rPr lang="zh-CN" altLang="en-US" sz="1800" dirty="0"/>
              <a:t>当</a:t>
            </a:r>
            <a:r>
              <a:rPr lang="en-US" altLang="zh-CN" sz="1800" dirty="0"/>
              <a:t>object</a:t>
            </a:r>
            <a:r>
              <a:rPr lang="zh-CN" altLang="en-US" sz="1800" dirty="0"/>
              <a:t>本身没有被赋值或者某字段没有赋值时，你仍然可以直接操作</a:t>
            </a:r>
            <a:endParaRPr lang="en-US" altLang="zh-CN" sz="1800" dirty="0"/>
          </a:p>
          <a:p>
            <a:r>
              <a:rPr lang="en-US" altLang="zh-CN" sz="1800" dirty="0"/>
              <a:t>object</a:t>
            </a:r>
            <a:r>
              <a:rPr lang="zh-CN" altLang="en-US" sz="1800" dirty="0"/>
              <a:t>对象可以整体赋值，例如 </a:t>
            </a:r>
            <a:r>
              <a:rPr lang="en-US" altLang="zh-CN" sz="1800" dirty="0" err="1"/>
              <a:t>this.heroInfo</a:t>
            </a:r>
            <a:r>
              <a:rPr lang="en-US" altLang="zh-CN" sz="1800" dirty="0"/>
              <a:t> = {level:1}</a:t>
            </a:r>
            <a:r>
              <a:rPr lang="zh-CN" altLang="en-US" sz="1800" dirty="0"/>
              <a:t>，其效果和单独赋值一样，另外这个操作会将其他字段覆盖成默认值（清空）</a:t>
            </a:r>
            <a:endParaRPr lang="en-US" altLang="zh-CN" sz="1800" dirty="0"/>
          </a:p>
          <a:p>
            <a:r>
              <a:rPr lang="en-US" altLang="zh-CN" sz="1800" dirty="0"/>
              <a:t>object</a:t>
            </a:r>
            <a:r>
              <a:rPr lang="zh-CN" altLang="en-US" sz="1800" dirty="0"/>
              <a:t>对象可以赋值为非原生</a:t>
            </a:r>
            <a:r>
              <a:rPr lang="en-US" altLang="zh-CN" sz="1800" dirty="0"/>
              <a:t>object</a:t>
            </a:r>
            <a:r>
              <a:rPr lang="zh-CN" altLang="en-US" sz="1800" dirty="0"/>
              <a:t>，例如</a:t>
            </a:r>
            <a:r>
              <a:rPr lang="en-US" altLang="zh-CN" sz="1800" dirty="0"/>
              <a:t>Class</a:t>
            </a:r>
            <a:r>
              <a:rPr lang="zh-CN" altLang="en-US" sz="1800" dirty="0"/>
              <a:t>的某个实例，此时你可以在此属性上调用其他的方法</a:t>
            </a:r>
            <a:endParaRPr lang="en-US" altLang="zh-CN" sz="1800" dirty="0"/>
          </a:p>
          <a:p>
            <a:r>
              <a:rPr lang="en-US" altLang="zh-CN" sz="1800" dirty="0"/>
              <a:t>object</a:t>
            </a:r>
            <a:r>
              <a:rPr lang="zh-CN" altLang="en-US" sz="1800" dirty="0"/>
              <a:t>对象可以存在非定义的属性，此种属性的改变不受影响也不被监听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30421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076E2-B361-47E2-AB67-CF519E5C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Schema Property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222D6-3ED7-4039-ACC4-C342D665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array</a:t>
            </a:r>
            <a:r>
              <a:rPr lang="zh-CN" altLang="en-US" sz="1800" dirty="0"/>
              <a:t>类型的属性，可以整体赋值，或者使用数组的有修改方法（</a:t>
            </a:r>
            <a:r>
              <a:rPr lang="en-US" altLang="zh-CN" sz="1800" dirty="0"/>
              <a:t>push</a:t>
            </a:r>
            <a:r>
              <a:rPr lang="zh-CN" altLang="en-US" sz="1800" dirty="0"/>
              <a:t>、</a:t>
            </a:r>
            <a:r>
              <a:rPr lang="en-US" altLang="zh-CN" sz="1800" dirty="0"/>
              <a:t>pop</a:t>
            </a:r>
            <a:r>
              <a:rPr lang="zh-CN" altLang="en-US" sz="1800" dirty="0"/>
              <a:t>、</a:t>
            </a:r>
            <a:r>
              <a:rPr lang="en-US" altLang="zh-CN" sz="1800" dirty="0"/>
              <a:t>slice</a:t>
            </a:r>
            <a:r>
              <a:rPr lang="zh-CN" altLang="en-US" sz="1800" dirty="0"/>
              <a:t>、</a:t>
            </a:r>
            <a:r>
              <a:rPr lang="en-US" altLang="zh-CN" sz="1800" dirty="0"/>
              <a:t>sort</a:t>
            </a:r>
            <a:r>
              <a:rPr lang="zh-CN" altLang="en-US" sz="1800" dirty="0"/>
              <a:t>、</a:t>
            </a:r>
            <a:r>
              <a:rPr lang="en-US" altLang="zh-CN" sz="1800" dirty="0"/>
              <a:t>reverse</a:t>
            </a:r>
            <a:r>
              <a:rPr lang="zh-CN" altLang="en-US" sz="1800" dirty="0"/>
              <a:t>、</a:t>
            </a:r>
            <a:r>
              <a:rPr lang="en-US" altLang="zh-CN" sz="1800" dirty="0"/>
              <a:t>shift</a:t>
            </a:r>
            <a:r>
              <a:rPr lang="zh-CN" altLang="en-US" sz="1800" dirty="0"/>
              <a:t>、</a:t>
            </a:r>
            <a:r>
              <a:rPr lang="en-US" altLang="zh-CN" sz="1800" dirty="0"/>
              <a:t>unshift</a:t>
            </a:r>
            <a:r>
              <a:rPr lang="zh-CN" altLang="en-US" sz="1800" dirty="0"/>
              <a:t>）对其改变，注意到这种改变同时会影响某个</a:t>
            </a:r>
            <a:r>
              <a:rPr lang="en-US" altLang="zh-CN" sz="1800" dirty="0"/>
              <a:t>index</a:t>
            </a:r>
            <a:r>
              <a:rPr lang="zh-CN" altLang="en-US" sz="1800" dirty="0"/>
              <a:t>的值和此属性的</a:t>
            </a:r>
            <a:r>
              <a:rPr lang="en-US" altLang="zh-CN" sz="1800" dirty="0"/>
              <a:t>length</a:t>
            </a:r>
            <a:r>
              <a:rPr lang="zh-CN" altLang="en-US" sz="1800" dirty="0"/>
              <a:t>值</a:t>
            </a:r>
            <a:endParaRPr lang="en-US" altLang="zh-CN" sz="1800" dirty="0"/>
          </a:p>
          <a:p>
            <a:r>
              <a:rPr lang="zh-CN" altLang="en-US" sz="1800" dirty="0"/>
              <a:t>数组的整体赋值会导致数组的先删除，然后再添加（</a:t>
            </a:r>
            <a:r>
              <a:rPr lang="en-US" altLang="zh-CN" sz="1800" dirty="0"/>
              <a:t>DMS</a:t>
            </a:r>
            <a:r>
              <a:rPr lang="zh-CN" altLang="en-US" sz="1800" dirty="0"/>
              <a:t>系统可能需要对此部分进行优化）</a:t>
            </a:r>
            <a:endParaRPr lang="en-US" altLang="zh-CN" sz="1800" dirty="0"/>
          </a:p>
          <a:p>
            <a:r>
              <a:rPr lang="zh-CN" altLang="en-US" sz="1800" dirty="0"/>
              <a:t>单独修改某个数组值，也是没有问题的，</a:t>
            </a:r>
            <a:r>
              <a:rPr lang="en-US" altLang="zh-CN" sz="1800" dirty="0" err="1"/>
              <a:t>this.runes</a:t>
            </a:r>
            <a:r>
              <a:rPr lang="en-US" altLang="zh-CN" sz="1800" dirty="0"/>
              <a:t>[0] = 1001</a:t>
            </a:r>
          </a:p>
          <a:p>
            <a:r>
              <a:rPr lang="zh-CN" altLang="en-US" sz="1800" dirty="0"/>
              <a:t>当数组的类型是复杂类型时，此复杂类型如果没有被初始化过，则将无法被获取（返回</a:t>
            </a:r>
            <a:r>
              <a:rPr lang="en-US" altLang="zh-CN" sz="1800" dirty="0"/>
              <a:t>null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/>
              <a:t>请不要直接修改</a:t>
            </a:r>
            <a:r>
              <a:rPr lang="en-US" altLang="zh-CN" sz="1800" dirty="0"/>
              <a:t>array</a:t>
            </a:r>
            <a:r>
              <a:rPr lang="zh-CN" altLang="en-US" sz="1800" dirty="0"/>
              <a:t>类型属性的</a:t>
            </a:r>
            <a:r>
              <a:rPr lang="en-US" altLang="zh-CN" sz="1800" dirty="0"/>
              <a:t>length</a:t>
            </a:r>
            <a:r>
              <a:rPr lang="zh-CN" altLang="en-US" sz="1800" dirty="0"/>
              <a:t>字段</a:t>
            </a:r>
            <a:endParaRPr lang="en-US" altLang="zh-CN" sz="1800" dirty="0"/>
          </a:p>
          <a:p>
            <a:r>
              <a:rPr lang="zh-CN" altLang="en-US" sz="1800" dirty="0"/>
              <a:t>你可以如下操作数组属性（例如</a:t>
            </a:r>
            <a:r>
              <a:rPr lang="en-US" altLang="zh-CN" sz="1800" dirty="0" err="1"/>
              <a:t>runes:array</a:t>
            </a:r>
            <a:r>
              <a:rPr lang="en-US" altLang="zh-CN" sz="1800" dirty="0"/>
              <a:t> of </a:t>
            </a:r>
            <a:r>
              <a:rPr lang="en-US" altLang="zh-CN" sz="1800" dirty="0" err="1"/>
              <a:t>uint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en-US" altLang="zh-CN" sz="1400" dirty="0" err="1"/>
              <a:t>this.runes</a:t>
            </a:r>
            <a:r>
              <a:rPr lang="en-US" altLang="zh-CN" sz="1400" dirty="0"/>
              <a:t> = [1,2,3]</a:t>
            </a:r>
          </a:p>
          <a:p>
            <a:pPr lvl="1"/>
            <a:r>
              <a:rPr lang="en-US" altLang="zh-CN" sz="1400" dirty="0" err="1"/>
              <a:t>this.runes</a:t>
            </a:r>
            <a:r>
              <a:rPr lang="en-US" altLang="zh-CN" sz="1400" dirty="0"/>
              <a:t>[2] = 10</a:t>
            </a:r>
          </a:p>
          <a:p>
            <a:pPr lvl="1"/>
            <a:r>
              <a:rPr lang="en-US" altLang="zh-CN" sz="1400" dirty="0" err="1"/>
              <a:t>this.runes.splice</a:t>
            </a:r>
            <a:r>
              <a:rPr lang="en-US" altLang="zh-CN" sz="1400" dirty="0"/>
              <a:t>(1, 1)</a:t>
            </a:r>
          </a:p>
          <a:p>
            <a:pPr lvl="1"/>
            <a:r>
              <a:rPr lang="en-US" altLang="zh-CN" sz="1400" dirty="0" err="1"/>
              <a:t>this.runes.push</a:t>
            </a:r>
            <a:r>
              <a:rPr lang="en-US" altLang="zh-CN" sz="1400" dirty="0"/>
              <a:t>(5)</a:t>
            </a:r>
          </a:p>
          <a:p>
            <a:pPr lvl="1"/>
            <a:r>
              <a:rPr lang="en-US" altLang="zh-CN" sz="1400" dirty="0" err="1"/>
              <a:t>R.map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R.add</a:t>
            </a:r>
            <a:r>
              <a:rPr lang="en-US" altLang="zh-CN" sz="1400" dirty="0"/>
              <a:t>(1), </a:t>
            </a:r>
            <a:r>
              <a:rPr lang="en-US" altLang="zh-CN" sz="1400" dirty="0" err="1"/>
              <a:t>this.runes</a:t>
            </a:r>
            <a:r>
              <a:rPr lang="en-US" altLang="zh-CN" sz="1400" dirty="0"/>
              <a:t>)</a:t>
            </a:r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76763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076E2-B361-47E2-AB67-CF519E5C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 Schema Property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222D6-3ED7-4039-ACC4-C342D665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map</a:t>
            </a:r>
            <a:r>
              <a:rPr lang="zh-CN" altLang="en-US" sz="1800" dirty="0"/>
              <a:t>类型的属性，表示为原生的</a:t>
            </a:r>
            <a:r>
              <a:rPr lang="en-US" altLang="zh-CN" sz="1800" dirty="0"/>
              <a:t>JS Map</a:t>
            </a:r>
            <a:r>
              <a:rPr lang="zh-CN" altLang="en-US" sz="1800" dirty="0"/>
              <a:t>对象，你可以使用</a:t>
            </a:r>
            <a:r>
              <a:rPr lang="en-US" altLang="zh-CN" sz="1800" dirty="0"/>
              <a:t>set</a:t>
            </a:r>
            <a:r>
              <a:rPr lang="zh-CN" altLang="en-US" sz="1800" dirty="0"/>
              <a:t>、</a:t>
            </a:r>
            <a:r>
              <a:rPr lang="en-US" altLang="zh-CN" sz="1800" dirty="0"/>
              <a:t>get</a:t>
            </a:r>
            <a:r>
              <a:rPr lang="zh-CN" altLang="en-US" sz="1800" dirty="0"/>
              <a:t>、</a:t>
            </a:r>
            <a:r>
              <a:rPr lang="en-US" altLang="zh-CN" sz="1800" dirty="0"/>
              <a:t>delete</a:t>
            </a:r>
            <a:r>
              <a:rPr lang="zh-CN" altLang="en-US" sz="1800" dirty="0"/>
              <a:t>、</a:t>
            </a:r>
            <a:r>
              <a:rPr lang="en-US" altLang="zh-CN" sz="1800" dirty="0"/>
              <a:t>has</a:t>
            </a:r>
            <a:r>
              <a:rPr lang="zh-CN" altLang="en-US" sz="1800" dirty="0"/>
              <a:t>等方法来操作此属性</a:t>
            </a:r>
            <a:endParaRPr lang="en-US" altLang="zh-CN" sz="1800" dirty="0"/>
          </a:p>
          <a:p>
            <a:r>
              <a:rPr lang="zh-CN" altLang="en-US" sz="1800" dirty="0"/>
              <a:t>不要使用中括号的方式来操作！（不能监听也不支持此种赋值方法）</a:t>
            </a:r>
            <a:endParaRPr lang="en-US" altLang="zh-CN" sz="1800" dirty="0"/>
          </a:p>
          <a:p>
            <a:r>
              <a:rPr lang="en-US" altLang="zh-CN" sz="1800" dirty="0"/>
              <a:t>map</a:t>
            </a:r>
            <a:r>
              <a:rPr lang="zh-CN" altLang="en-US" sz="1800" dirty="0"/>
              <a:t>的</a:t>
            </a:r>
            <a:r>
              <a:rPr lang="en-US" altLang="zh-CN" sz="1800" dirty="0"/>
              <a:t>key</a:t>
            </a:r>
            <a:r>
              <a:rPr lang="zh-CN" altLang="en-US" sz="1800" dirty="0"/>
              <a:t>可以是</a:t>
            </a:r>
            <a:r>
              <a:rPr lang="en-US" altLang="zh-CN" sz="1800" dirty="0"/>
              <a:t>int</a:t>
            </a:r>
            <a:r>
              <a:rPr lang="zh-CN" altLang="en-US" sz="1800" dirty="0"/>
              <a:t>和</a:t>
            </a:r>
            <a:r>
              <a:rPr lang="en-US" altLang="zh-CN" sz="1800" dirty="0"/>
              <a:t>string</a:t>
            </a:r>
            <a:r>
              <a:rPr lang="zh-CN" altLang="en-US" sz="1800" dirty="0"/>
              <a:t>，根据配置中的</a:t>
            </a:r>
            <a:r>
              <a:rPr lang="en-US" altLang="zh-CN" sz="1800" dirty="0"/>
              <a:t>key</a:t>
            </a:r>
            <a:r>
              <a:rPr lang="zh-CN" altLang="en-US" sz="1800" dirty="0"/>
              <a:t>类型，如果是</a:t>
            </a:r>
            <a:r>
              <a:rPr lang="en-US" altLang="zh-CN" sz="1800" dirty="0"/>
              <a:t>int</a:t>
            </a:r>
            <a:r>
              <a:rPr lang="zh-CN" altLang="en-US" sz="1800" dirty="0"/>
              <a:t>类型而你使用了</a:t>
            </a:r>
            <a:r>
              <a:rPr lang="en-US" altLang="zh-CN" sz="1800" dirty="0"/>
              <a:t>string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的</a:t>
            </a:r>
            <a:r>
              <a:rPr lang="en-US" altLang="zh-CN" sz="1800" dirty="0"/>
              <a:t>object key</a:t>
            </a:r>
            <a:r>
              <a:rPr lang="zh-CN" altLang="en-US" sz="1800" dirty="0"/>
              <a:t>只有</a:t>
            </a:r>
            <a:r>
              <a:rPr lang="en-US" altLang="zh-CN" sz="1800" dirty="0"/>
              <a:t>string</a:t>
            </a:r>
            <a:r>
              <a:rPr lang="zh-CN" altLang="en-US" sz="1800" dirty="0"/>
              <a:t>一种类型），</a:t>
            </a:r>
            <a:r>
              <a:rPr lang="en-US" altLang="zh-CN" sz="1800" dirty="0"/>
              <a:t>Hades</a:t>
            </a:r>
            <a:r>
              <a:rPr lang="zh-CN" altLang="en-US" sz="1800" dirty="0"/>
              <a:t>会自动帮你转化成</a:t>
            </a:r>
            <a:r>
              <a:rPr lang="en-US" altLang="zh-CN" sz="1800" dirty="0"/>
              <a:t>int</a:t>
            </a:r>
            <a:r>
              <a:rPr lang="zh-CN" altLang="en-US" sz="1800" dirty="0"/>
              <a:t>，因此你使用的时候不用过分担心这一点（不过业务逻辑清晰时，你应该了解自己在操作</a:t>
            </a:r>
            <a:r>
              <a:rPr lang="en-US" altLang="zh-CN" sz="1800" dirty="0"/>
              <a:t>int</a:t>
            </a:r>
            <a:r>
              <a:rPr lang="zh-CN" altLang="en-US" sz="1800" dirty="0"/>
              <a:t>还是</a:t>
            </a:r>
            <a:r>
              <a:rPr lang="en-US" altLang="zh-CN" sz="1800" dirty="0"/>
              <a:t>string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map</a:t>
            </a:r>
            <a:r>
              <a:rPr lang="zh-CN" altLang="en-US" sz="1800" dirty="0"/>
              <a:t>属性的操作示例如下</a:t>
            </a:r>
            <a:endParaRPr lang="en-US" altLang="zh-CN" sz="1800" dirty="0"/>
          </a:p>
          <a:p>
            <a:pPr lvl="1"/>
            <a:r>
              <a:rPr lang="en-US" altLang="zh-CN" sz="1400" dirty="0" err="1"/>
              <a:t>this.heros</a:t>
            </a:r>
            <a:r>
              <a:rPr lang="en-US" altLang="zh-CN" sz="1400" dirty="0"/>
              <a:t> = {1 : {level:1}, 2: {level:2})</a:t>
            </a:r>
          </a:p>
          <a:p>
            <a:pPr lvl="1"/>
            <a:r>
              <a:rPr lang="en-US" altLang="zh-CN" sz="1400" dirty="0" err="1"/>
              <a:t>this.heros.set</a:t>
            </a:r>
            <a:r>
              <a:rPr lang="en-US" altLang="zh-CN" sz="1400" dirty="0"/>
              <a:t>(1, {level:1})</a:t>
            </a:r>
          </a:p>
          <a:p>
            <a:pPr lvl="1"/>
            <a:r>
              <a:rPr lang="en-US" altLang="zh-CN" sz="1400" dirty="0" err="1"/>
              <a:t>this.heros.get</a:t>
            </a:r>
            <a:r>
              <a:rPr lang="en-US" altLang="zh-CN" sz="1400" dirty="0"/>
              <a:t>(1).level++</a:t>
            </a:r>
          </a:p>
          <a:p>
            <a:pPr lvl="1"/>
            <a:r>
              <a:rPr lang="en-US" altLang="zh-CN" sz="1400" dirty="0" err="1"/>
              <a:t>this.heros.delete</a:t>
            </a:r>
            <a:r>
              <a:rPr lang="en-US" altLang="zh-CN" sz="1400" dirty="0"/>
              <a:t>(2)</a:t>
            </a:r>
          </a:p>
          <a:p>
            <a:r>
              <a:rPr lang="zh-CN" altLang="en-US" sz="1800" dirty="0"/>
              <a:t>由于</a:t>
            </a:r>
            <a:r>
              <a:rPr lang="en-US" altLang="zh-CN" sz="1800" dirty="0"/>
              <a:t>Proxy</a:t>
            </a:r>
            <a:r>
              <a:rPr lang="zh-CN" altLang="en-US" sz="1800" dirty="0"/>
              <a:t>代理的一些问题，</a:t>
            </a:r>
            <a:r>
              <a:rPr lang="en-US" altLang="zh-CN" sz="1800" dirty="0"/>
              <a:t>Map</a:t>
            </a:r>
            <a:r>
              <a:rPr lang="zh-CN" altLang="en-US" sz="1800" dirty="0"/>
              <a:t>类型的打印和字符串化方法被</a:t>
            </a:r>
            <a:r>
              <a:rPr lang="en-US" altLang="zh-CN" sz="1800" dirty="0"/>
              <a:t>Hades</a:t>
            </a:r>
            <a:r>
              <a:rPr lang="zh-CN" altLang="en-US" sz="1800" dirty="0"/>
              <a:t>重写（非原生</a:t>
            </a:r>
            <a:r>
              <a:rPr lang="en-US" altLang="zh-CN" sz="1800" dirty="0"/>
              <a:t>Map</a:t>
            </a:r>
            <a:r>
              <a:rPr lang="zh-CN" altLang="en-US" sz="1800" dirty="0"/>
              <a:t>的方法）</a:t>
            </a:r>
            <a:endParaRPr lang="en-US" altLang="zh-CN" sz="1800" dirty="0"/>
          </a:p>
          <a:p>
            <a:pPr lvl="1"/>
            <a:endParaRPr lang="en-US" altLang="zh-CN" sz="1400" dirty="0"/>
          </a:p>
          <a:p>
            <a:pPr lvl="1"/>
            <a:endParaRPr lang="en-US" altLang="zh-CN" sz="10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4334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677C5-4A1A-41D8-8717-21A3C388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  <a:r>
              <a:rPr lang="en-US" altLang="zh-CN" dirty="0" err="1"/>
              <a:t>HadesClient</a:t>
            </a:r>
            <a:r>
              <a:rPr lang="zh-CN" altLang="en-US" dirty="0"/>
              <a:t>（</a:t>
            </a:r>
            <a:r>
              <a:rPr lang="en-US" altLang="zh-CN" dirty="0"/>
              <a:t>Lua</a:t>
            </a:r>
            <a:r>
              <a:rPr lang="zh-CN" altLang="en-US" dirty="0"/>
              <a:t>端示例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82373-1A40-4040-990C-54F4F51A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</a:t>
            </a:r>
            <a:r>
              <a:rPr lang="en-US" altLang="zh-CN" dirty="0" err="1"/>
              <a:t>HadesClient</a:t>
            </a:r>
            <a:r>
              <a:rPr lang="zh-CN" altLang="en-US" dirty="0"/>
              <a:t>由三部分组成</a:t>
            </a:r>
            <a:endParaRPr lang="en-US" altLang="zh-CN" dirty="0"/>
          </a:p>
          <a:p>
            <a:pPr lvl="1"/>
            <a:r>
              <a:rPr lang="en-US" altLang="zh-CN" dirty="0" err="1"/>
              <a:t>HadesClient</a:t>
            </a:r>
            <a:r>
              <a:rPr lang="zh-CN" altLang="en-US" dirty="0"/>
              <a:t>（位于</a:t>
            </a:r>
            <a:r>
              <a:rPr lang="en-US" altLang="zh-CN" dirty="0"/>
              <a:t>Ares</a:t>
            </a:r>
            <a:r>
              <a:rPr lang="zh-CN" altLang="en-US" dirty="0"/>
              <a:t>内部），提供了协议层、网络层的封装以及</a:t>
            </a:r>
            <a:r>
              <a:rPr lang="en-US" altLang="zh-CN" dirty="0"/>
              <a:t>Lua</a:t>
            </a:r>
            <a:r>
              <a:rPr lang="zh-CN" altLang="en-US" dirty="0"/>
              <a:t>接口的封装</a:t>
            </a:r>
            <a:endParaRPr lang="en-US" altLang="zh-CN" dirty="0"/>
          </a:p>
          <a:p>
            <a:pPr lvl="1"/>
            <a:r>
              <a:rPr lang="en-US" altLang="zh-CN" dirty="0" err="1"/>
              <a:t>HadesClient</a:t>
            </a:r>
            <a:r>
              <a:rPr lang="zh-CN" altLang="en-US" dirty="0"/>
              <a:t>（</a:t>
            </a:r>
            <a:r>
              <a:rPr lang="en-US" altLang="zh-CN" dirty="0"/>
              <a:t>Lua</a:t>
            </a:r>
            <a:r>
              <a:rPr lang="zh-CN" altLang="en-US" dirty="0"/>
              <a:t>端），提供了</a:t>
            </a:r>
            <a:r>
              <a:rPr lang="en-US" altLang="zh-CN" dirty="0"/>
              <a:t>Proxy</a:t>
            </a:r>
            <a:r>
              <a:rPr lang="zh-CN" altLang="en-US" dirty="0"/>
              <a:t>包装以及</a:t>
            </a:r>
            <a:r>
              <a:rPr lang="en-US" altLang="zh-CN" dirty="0" err="1"/>
              <a:t>HadesClient</a:t>
            </a:r>
            <a:r>
              <a:rPr lang="zh-CN" altLang="en-US" dirty="0"/>
              <a:t>的调用封装</a:t>
            </a:r>
            <a:endParaRPr lang="en-US" altLang="zh-CN" dirty="0"/>
          </a:p>
          <a:p>
            <a:pPr lvl="1"/>
            <a:r>
              <a:rPr lang="en-US" altLang="zh-CN" dirty="0"/>
              <a:t>Exporter</a:t>
            </a:r>
            <a:r>
              <a:rPr lang="zh-CN" altLang="en-US" dirty="0"/>
              <a:t>（导出工具），导出了</a:t>
            </a:r>
            <a:r>
              <a:rPr lang="en-US" altLang="zh-CN" dirty="0"/>
              <a:t>Proxy</a:t>
            </a:r>
            <a:r>
              <a:rPr lang="zh-CN" altLang="en-US" dirty="0"/>
              <a:t>类型的脚本代码以及</a:t>
            </a:r>
            <a:r>
              <a:rPr lang="en-US" altLang="zh-CN" dirty="0"/>
              <a:t>Schema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一般的，与服务器通信的逻辑，都将基于</a:t>
            </a:r>
            <a:r>
              <a:rPr lang="en-US" altLang="zh-CN" dirty="0"/>
              <a:t>Proxy</a:t>
            </a:r>
            <a:r>
              <a:rPr lang="zh-CN" altLang="en-US" dirty="0"/>
              <a:t>脚本完成</a:t>
            </a:r>
          </a:p>
        </p:txBody>
      </p:sp>
    </p:spTree>
    <p:extLst>
      <p:ext uri="{BB962C8B-B14F-4D97-AF65-F5344CB8AC3E}">
        <p14:creationId xmlns:p14="http://schemas.microsoft.com/office/powerpoint/2010/main" val="3744764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677C5-4A1A-41D8-8717-21A3C388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  <a:r>
              <a:rPr lang="en-US" altLang="zh-CN" dirty="0" err="1"/>
              <a:t>HadesClient</a:t>
            </a:r>
            <a:r>
              <a:rPr lang="zh-CN" altLang="en-US" dirty="0"/>
              <a:t>（</a:t>
            </a:r>
            <a:r>
              <a:rPr lang="en-US" altLang="zh-CN" dirty="0"/>
              <a:t>Lua</a:t>
            </a:r>
            <a:r>
              <a:rPr lang="zh-CN" altLang="en-US" dirty="0"/>
              <a:t>端示例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82373-1A40-4040-990C-54F4F51A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Handlers</a:t>
            </a:r>
            <a:r>
              <a:rPr lang="zh-CN" altLang="en-US" sz="2000" dirty="0"/>
              <a:t>将以注释的方式导出到</a:t>
            </a:r>
            <a:r>
              <a:rPr lang="en-US" altLang="zh-CN" sz="2000" dirty="0"/>
              <a:t>Proxy</a:t>
            </a:r>
            <a:r>
              <a:rPr lang="zh-CN" altLang="en-US" sz="2000" dirty="0"/>
              <a:t>代码中，供</a:t>
            </a:r>
            <a:r>
              <a:rPr lang="en-US" altLang="zh-CN" sz="2000" dirty="0"/>
              <a:t>Client</a:t>
            </a:r>
            <a:r>
              <a:rPr lang="zh-CN" altLang="en-US" sz="2000" dirty="0"/>
              <a:t>开发者查看参数和返回值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调用方法示例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DAE79F-7087-4570-9513-871E7526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48880"/>
            <a:ext cx="6412621" cy="23050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24E89B-53DB-4EC2-8EE4-BBE78E10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57" y="4911708"/>
            <a:ext cx="4577033" cy="14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1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677C5-4A1A-41D8-8717-21A3C388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  <a:r>
              <a:rPr lang="en-US" altLang="zh-CN" dirty="0" err="1"/>
              <a:t>HadesClient</a:t>
            </a:r>
            <a:r>
              <a:rPr lang="zh-CN" altLang="en-US" dirty="0"/>
              <a:t>（</a:t>
            </a:r>
            <a:r>
              <a:rPr lang="en-US" altLang="zh-CN" dirty="0"/>
              <a:t>Lua</a:t>
            </a:r>
            <a:r>
              <a:rPr lang="zh-CN" altLang="en-US" dirty="0"/>
              <a:t>端示例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82373-1A40-4040-990C-54F4F51A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Push</a:t>
            </a:r>
            <a:r>
              <a:rPr lang="zh-CN" altLang="en-US" sz="2000" dirty="0"/>
              <a:t>方法则直接导出，</a:t>
            </a:r>
            <a:r>
              <a:rPr lang="en-US" altLang="zh-CN" sz="2000" dirty="0"/>
              <a:t>Client</a:t>
            </a:r>
            <a:r>
              <a:rPr lang="zh-CN" altLang="en-US" sz="2000" dirty="0"/>
              <a:t>开发者直接在导出函数中编写处理逻辑即可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 err="1"/>
              <a:t>HadesClient.clientProxy</a:t>
            </a:r>
            <a:r>
              <a:rPr lang="en-US" altLang="zh-CN" sz="2000" dirty="0"/>
              <a:t>()</a:t>
            </a:r>
            <a:r>
              <a:rPr lang="zh-CN" altLang="en-US" sz="2000" dirty="0"/>
              <a:t>来获取代理对象，目前</a:t>
            </a:r>
            <a:r>
              <a:rPr lang="en-US" altLang="zh-CN" sz="2000" dirty="0"/>
              <a:t>Client</a:t>
            </a:r>
            <a:r>
              <a:rPr lang="zh-CN" altLang="en-US" sz="2000" dirty="0"/>
              <a:t>的架构中，</a:t>
            </a:r>
            <a:r>
              <a:rPr lang="en-US" altLang="zh-CN" sz="2000" dirty="0"/>
              <a:t>Proxy</a:t>
            </a:r>
            <a:r>
              <a:rPr lang="zh-CN" altLang="en-US" sz="2000" dirty="0"/>
              <a:t>中是不存储属性的，其所有的状态参数由</a:t>
            </a:r>
            <a:r>
              <a:rPr lang="en-US" altLang="zh-CN" sz="2000" dirty="0"/>
              <a:t>DPI</a:t>
            </a:r>
            <a:r>
              <a:rPr lang="zh-CN" altLang="en-US" sz="2000" dirty="0"/>
              <a:t>模块接管，因此</a:t>
            </a:r>
            <a:r>
              <a:rPr lang="en-US" altLang="zh-CN" sz="2000" dirty="0"/>
              <a:t>Proxy</a:t>
            </a:r>
            <a:r>
              <a:rPr lang="zh-CN" altLang="en-US" sz="2000" dirty="0"/>
              <a:t>仅仅负责单纯的通信和事件触发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52D61E-B756-45F6-99DE-19BF4799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48880"/>
            <a:ext cx="6675642" cy="14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9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504FA-78E5-40FC-B186-DBAE1207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附录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Hades</a:t>
            </a:r>
            <a:r>
              <a:rPr lang="zh-CN" altLang="en-US" dirty="0"/>
              <a:t>的未来（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9FC43-FD74-4B1E-B637-EE88FAF4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测试模块，包含压测模块</a:t>
            </a:r>
            <a:endParaRPr lang="en-US" altLang="zh-CN" sz="2400" dirty="0"/>
          </a:p>
          <a:p>
            <a:r>
              <a:rPr lang="zh-CN" altLang="en-US" sz="2400" dirty="0"/>
              <a:t>热更新系统（配置、逻辑）</a:t>
            </a:r>
            <a:endParaRPr lang="en-US" altLang="zh-CN" sz="2400" dirty="0"/>
          </a:p>
          <a:p>
            <a:r>
              <a:rPr lang="zh-CN" altLang="en-US" sz="2400" dirty="0"/>
              <a:t>容灾和扩容，在框架层次的完善支持</a:t>
            </a:r>
            <a:endParaRPr lang="en-US" altLang="zh-CN" sz="2400" dirty="0"/>
          </a:p>
          <a:p>
            <a:r>
              <a:rPr lang="zh-CN" altLang="en-US" sz="2400" dirty="0"/>
              <a:t>彻底整合</a:t>
            </a:r>
            <a:r>
              <a:rPr lang="en-US" altLang="zh-CN" sz="2400" dirty="0"/>
              <a:t>Pomelo</a:t>
            </a:r>
            <a:r>
              <a:rPr lang="zh-CN" altLang="en-US" sz="2400" dirty="0"/>
              <a:t>框架</a:t>
            </a:r>
            <a:endParaRPr lang="en-US" altLang="zh-CN" sz="2400" dirty="0"/>
          </a:p>
          <a:p>
            <a:r>
              <a:rPr lang="zh-CN" altLang="en-US" sz="2400" dirty="0"/>
              <a:t>插件系统，可以将更多的功能以插件方式提供（例如现存的</a:t>
            </a:r>
            <a:r>
              <a:rPr lang="en-US" altLang="zh-CN" sz="2400" dirty="0" err="1"/>
              <a:t>LoginMgr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PlayerMgr</a:t>
            </a:r>
            <a:r>
              <a:rPr lang="zh-CN" altLang="en-US" sz="2400" dirty="0"/>
              <a:t>，之后的</a:t>
            </a:r>
            <a:r>
              <a:rPr lang="en-US" altLang="zh-CN" sz="2400" dirty="0"/>
              <a:t>Chat</a:t>
            </a:r>
            <a:r>
              <a:rPr lang="zh-CN" altLang="en-US" sz="2400" dirty="0"/>
              <a:t>、</a:t>
            </a:r>
            <a:r>
              <a:rPr lang="en-US" altLang="zh-CN" sz="2400" dirty="0"/>
              <a:t>Mail</a:t>
            </a:r>
            <a:r>
              <a:rPr lang="zh-CN" altLang="en-US" sz="2400" dirty="0"/>
              <a:t>、</a:t>
            </a:r>
            <a:r>
              <a:rPr lang="en-US" altLang="zh-CN" sz="2400" dirty="0"/>
              <a:t>Clan</a:t>
            </a:r>
            <a:r>
              <a:rPr lang="zh-CN" altLang="en-US" sz="2400" dirty="0"/>
              <a:t>、</a:t>
            </a:r>
            <a:r>
              <a:rPr lang="en-US" altLang="zh-CN" sz="2400" dirty="0"/>
              <a:t>Rank</a:t>
            </a:r>
            <a:r>
              <a:rPr lang="zh-CN" altLang="en-US" sz="2400" dirty="0"/>
              <a:t>等）</a:t>
            </a:r>
            <a:endParaRPr lang="en-US" altLang="zh-CN" sz="2400" dirty="0"/>
          </a:p>
          <a:p>
            <a:r>
              <a:rPr lang="zh-CN" altLang="en-US" sz="2400" dirty="0"/>
              <a:t>更多的</a:t>
            </a:r>
            <a:r>
              <a:rPr lang="en-US" altLang="zh-CN" sz="2400" dirty="0"/>
              <a:t>Client</a:t>
            </a:r>
            <a:r>
              <a:rPr lang="zh-CN" altLang="en-US" sz="2400" dirty="0"/>
              <a:t>支持（包括工具支持），完善的服务器</a:t>
            </a:r>
            <a:r>
              <a:rPr lang="en-US" altLang="zh-CN" sz="2400" dirty="0"/>
              <a:t>Demo</a:t>
            </a:r>
            <a:r>
              <a:rPr lang="zh-CN" altLang="en-US" sz="2400" dirty="0"/>
              <a:t>流程示例</a:t>
            </a:r>
            <a:endParaRPr lang="en-US" altLang="zh-CN" sz="2400" dirty="0"/>
          </a:p>
          <a:p>
            <a:r>
              <a:rPr lang="zh-CN" altLang="en-US" sz="2400" dirty="0"/>
              <a:t>更加完善的文档</a:t>
            </a:r>
          </a:p>
        </p:txBody>
      </p:sp>
    </p:spTree>
    <p:extLst>
      <p:ext uri="{BB962C8B-B14F-4D97-AF65-F5344CB8AC3E}">
        <p14:creationId xmlns:p14="http://schemas.microsoft.com/office/powerpoint/2010/main" val="973726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2FE1-044E-4731-8418-58527C85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Hades</a:t>
            </a:r>
            <a:r>
              <a:rPr lang="zh-CN" altLang="en-US" dirty="0"/>
              <a:t>的未来（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5C151-B4C2-4BD4-8E03-5CE8812E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NodeJS</a:t>
            </a:r>
            <a:r>
              <a:rPr lang="zh-CN" altLang="en-US" dirty="0"/>
              <a:t>是起点，但是终点呢？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Golang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Erlang</a:t>
            </a:r>
            <a:r>
              <a:rPr lang="zh-CN" altLang="en-US" dirty="0"/>
              <a:t>（</a:t>
            </a:r>
            <a:r>
              <a:rPr lang="en-US" altLang="zh-CN" dirty="0"/>
              <a:t>Elixir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Rust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C++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Java</a:t>
            </a:r>
            <a:r>
              <a:rPr lang="zh-CN" altLang="en-US" dirty="0"/>
              <a:t>（</a:t>
            </a:r>
            <a:r>
              <a:rPr lang="en-US" altLang="zh-CN" dirty="0"/>
              <a:t>Scala</a:t>
            </a:r>
            <a:r>
              <a:rPr lang="zh-CN" altLang="en-US" dirty="0"/>
              <a:t>、</a:t>
            </a:r>
            <a:r>
              <a:rPr lang="en-US" altLang="zh-CN" dirty="0"/>
              <a:t>Clojure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Haskell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Others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038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0DEC-B519-4E76-8A6E-418FB6D9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的产生和历史（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F945A-76DD-4FFA-9CC6-B90598A6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</a:t>
            </a:r>
            <a:r>
              <a:rPr lang="zh-CN" altLang="en-US" dirty="0"/>
              <a:t>英雄项目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原生的</a:t>
            </a:r>
            <a:r>
              <a:rPr lang="en-US" altLang="zh-CN" sz="1600" dirty="0"/>
              <a:t>pomelo</a:t>
            </a:r>
            <a:r>
              <a:rPr lang="zh-CN" altLang="en-US" sz="1600" dirty="0"/>
              <a:t>框架，引入简单的</a:t>
            </a:r>
            <a:r>
              <a:rPr lang="en-US" altLang="zh-CN" sz="1600" dirty="0" err="1"/>
              <a:t>db</a:t>
            </a:r>
            <a:r>
              <a:rPr lang="zh-CN" altLang="en-US" sz="1600" dirty="0"/>
              <a:t>模型，开发人员手动机型脏数据标记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开发效率低下，数据层调试困难，协议使用</a:t>
            </a:r>
            <a:r>
              <a:rPr lang="en-US" altLang="zh-CN" sz="1600" dirty="0" err="1"/>
              <a:t>protobuf</a:t>
            </a:r>
            <a:r>
              <a:rPr lang="zh-CN" altLang="en-US" sz="1600" dirty="0"/>
              <a:t>，对</a:t>
            </a:r>
            <a:r>
              <a:rPr lang="en-US" altLang="zh-CN" sz="1600" dirty="0"/>
              <a:t>server</a:t>
            </a:r>
            <a:r>
              <a:rPr lang="zh-CN" altLang="en-US" sz="1600" dirty="0"/>
              <a:t>和</a:t>
            </a:r>
            <a:r>
              <a:rPr lang="en-US" altLang="zh-CN" sz="1600" dirty="0"/>
              <a:t>client</a:t>
            </a:r>
            <a:r>
              <a:rPr lang="zh-CN" altLang="en-US" sz="1600" dirty="0"/>
              <a:t>都比较臃肿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回调地狱的问题无法解决，逻辑代码高度复杂不宜读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仅支持衮服方式服务器架构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服务器集群逻辑存在单点设计，容易出现性能瓶颈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但整体服务器运行比较良好，原生的书写方式没有引入额外的</a:t>
            </a:r>
            <a:r>
              <a:rPr lang="en-US" altLang="zh-CN" sz="1600" dirty="0"/>
              <a:t>CPU</a:t>
            </a:r>
            <a:r>
              <a:rPr lang="zh-CN" altLang="en-US" sz="1600" dirty="0"/>
              <a:t>负担</a:t>
            </a:r>
            <a:endParaRPr lang="en-US" altLang="zh-CN" sz="1600" dirty="0"/>
          </a:p>
          <a:p>
            <a:r>
              <a:rPr lang="zh-CN" altLang="en-US" dirty="0"/>
              <a:t>老三国（</a:t>
            </a:r>
            <a:r>
              <a:rPr lang="en-US" altLang="zh-CN" dirty="0" err="1"/>
              <a:t>Arpg</a:t>
            </a:r>
            <a:r>
              <a:rPr lang="zh-CN" altLang="en-US" dirty="0"/>
              <a:t>）项目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引入了</a:t>
            </a:r>
            <a:r>
              <a:rPr lang="en-US" altLang="zh-CN" sz="1600" dirty="0" err="1"/>
              <a:t>Orm</a:t>
            </a:r>
            <a:r>
              <a:rPr lang="zh-CN" altLang="en-US" sz="1600" dirty="0"/>
              <a:t>模型，可以解放程序员对数据存储的负担，更多精力集中于逻辑业务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引入了静态路由模型，支持大服务器设计，但对动态扩展的支持不够友好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引入了</a:t>
            </a:r>
            <a:r>
              <a:rPr lang="en-US" altLang="zh-CN" sz="1600" dirty="0"/>
              <a:t>Redis</a:t>
            </a:r>
            <a:r>
              <a:rPr lang="zh-CN" altLang="en-US" sz="1600" dirty="0"/>
              <a:t>缓存支持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数据模型自动存储机制未验证，没有脏数据支持，整体更新数据的效率稍差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仍然存在回调地狱等异步开发问题</a:t>
            </a:r>
          </a:p>
        </p:txBody>
      </p:sp>
    </p:spTree>
    <p:extLst>
      <p:ext uri="{BB962C8B-B14F-4D97-AF65-F5344CB8AC3E}">
        <p14:creationId xmlns:p14="http://schemas.microsoft.com/office/powerpoint/2010/main" val="162243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FC4B2-7CC2-4BFA-86BE-5EDE9551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的产生和历史（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F2064-99E0-4960-BB6D-7D919A86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WarChess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Hades</a:t>
            </a:r>
            <a:r>
              <a:rPr lang="zh-CN" altLang="en-US" sz="1600" dirty="0"/>
              <a:t>初始架构形成，要达到以下的目的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基于</a:t>
            </a:r>
            <a:r>
              <a:rPr lang="en-US" altLang="zh-CN" sz="1600" dirty="0" err="1"/>
              <a:t>BigWorld</a:t>
            </a:r>
            <a:r>
              <a:rPr lang="zh-CN" altLang="en-US" sz="1600" dirty="0"/>
              <a:t>的配置方案模式，形成以</a:t>
            </a:r>
            <a:r>
              <a:rPr lang="en-US" altLang="zh-CN" sz="1600" dirty="0"/>
              <a:t>Entity</a:t>
            </a:r>
            <a:r>
              <a:rPr lang="zh-CN" altLang="en-US" sz="1600" dirty="0"/>
              <a:t>为单位的逻辑单元（负责数据存储、通信等基本逻辑功能）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自动关注数据的修改，仅增量更新脏数据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数据服务器使用适配器模式，自动支持各种数据库服务器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支持动态路由和静态路由，更支持跨集群的</a:t>
            </a:r>
            <a:r>
              <a:rPr lang="en-US" altLang="zh-CN" sz="1600" dirty="0" err="1"/>
              <a:t>Rpc</a:t>
            </a:r>
            <a:r>
              <a:rPr lang="zh-CN" altLang="en-US" sz="1600" dirty="0"/>
              <a:t>通信，对服务器动态扩容做到支持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高度定制化的插件，使后续项目服务器开发中的大部分基础功能都被完善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对灾难恢复的支持，使服务器达到高可用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因项目原因，</a:t>
            </a:r>
            <a:r>
              <a:rPr lang="en-US" altLang="zh-CN" sz="1600" dirty="0"/>
              <a:t>Hades</a:t>
            </a:r>
            <a:r>
              <a:rPr lang="zh-CN" altLang="en-US" sz="1600" dirty="0"/>
              <a:t>在此时并没有正式开发完成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3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0A8F6-CA22-438A-AFF7-4C0F0B9B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的产生和历史（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45ED7-FBDF-4CD0-B419-85BA05D2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Neo</a:t>
            </a:r>
            <a:r>
              <a:rPr lang="zh-CN" altLang="en-US" dirty="0"/>
              <a:t>项目（</a:t>
            </a:r>
            <a:r>
              <a:rPr lang="en-US" altLang="zh-CN" dirty="0"/>
              <a:t>Hades0.1Version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经过初步的</a:t>
            </a:r>
            <a:r>
              <a:rPr lang="en-US" altLang="zh-CN" sz="1600" dirty="0"/>
              <a:t>DMS</a:t>
            </a:r>
            <a:r>
              <a:rPr lang="zh-CN" altLang="en-US" sz="1600" dirty="0"/>
              <a:t>系统完成、</a:t>
            </a:r>
            <a:r>
              <a:rPr lang="en-US" altLang="zh-CN" sz="1600" dirty="0"/>
              <a:t>Schema</a:t>
            </a:r>
            <a:r>
              <a:rPr lang="zh-CN" altLang="en-US" sz="1600" dirty="0"/>
              <a:t>系统重构</a:t>
            </a:r>
            <a:r>
              <a:rPr lang="en-US" altLang="zh-CN" sz="1600" dirty="0"/>
              <a:t>3</a:t>
            </a:r>
            <a:r>
              <a:rPr lang="zh-CN" altLang="en-US" sz="1600" dirty="0"/>
              <a:t>版，服务器集群方案基本敲定，</a:t>
            </a:r>
            <a:r>
              <a:rPr lang="en-US" altLang="zh-CN" sz="1600" dirty="0"/>
              <a:t>Hades</a:t>
            </a:r>
            <a:r>
              <a:rPr lang="zh-CN" altLang="en-US" sz="1600" dirty="0"/>
              <a:t>服务器已经正式上线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支持以配置的方式定义</a:t>
            </a:r>
            <a:r>
              <a:rPr lang="en-US" altLang="zh-CN" sz="1600" dirty="0"/>
              <a:t>Defines</a:t>
            </a:r>
            <a:r>
              <a:rPr lang="zh-CN" altLang="en-US" sz="1600" dirty="0"/>
              <a:t>，通过配置导出服务器配置和</a:t>
            </a:r>
            <a:r>
              <a:rPr lang="en-US" altLang="zh-CN" sz="1600" dirty="0"/>
              <a:t>Schema</a:t>
            </a:r>
            <a:r>
              <a:rPr lang="zh-CN" altLang="en-US" sz="1600" dirty="0"/>
              <a:t>配置以及</a:t>
            </a:r>
            <a:r>
              <a:rPr lang="en-US" altLang="zh-CN" sz="1600" dirty="0" err="1"/>
              <a:t>Orm</a:t>
            </a:r>
            <a:r>
              <a:rPr lang="zh-CN" altLang="en-US" sz="1600" dirty="0"/>
              <a:t>模型，支持自动数据库表的同步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与</a:t>
            </a:r>
            <a:r>
              <a:rPr lang="en-US" altLang="zh-CN" sz="1600" dirty="0"/>
              <a:t>Client</a:t>
            </a:r>
            <a:r>
              <a:rPr lang="zh-CN" altLang="en-US" sz="1600" dirty="0"/>
              <a:t>的通信被封装成良好的接口模型，有完善的接口参数检查机制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自动监听属性改变，并自动同步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通过</a:t>
            </a:r>
            <a:r>
              <a:rPr lang="en-US" altLang="zh-CN" sz="1600" dirty="0"/>
              <a:t>ES6</a:t>
            </a:r>
            <a:r>
              <a:rPr lang="zh-CN" altLang="en-US" sz="1600" dirty="0"/>
              <a:t>解决了异步模型，目前整体架构都已对</a:t>
            </a:r>
            <a:r>
              <a:rPr lang="en-US" altLang="zh-CN" sz="1600" dirty="0"/>
              <a:t>Async</a:t>
            </a:r>
            <a:r>
              <a:rPr lang="zh-CN" altLang="en-US" sz="1600" dirty="0"/>
              <a:t>函数做了完善支持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服务器集群运行良好，但路由机制原始不友好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Schema</a:t>
            </a:r>
            <a:r>
              <a:rPr lang="zh-CN" altLang="en-US" sz="1600" dirty="0"/>
              <a:t>系统对</a:t>
            </a:r>
            <a:r>
              <a:rPr lang="en-US" altLang="zh-CN" sz="1600" dirty="0"/>
              <a:t>CPU</a:t>
            </a:r>
            <a:r>
              <a:rPr lang="zh-CN" altLang="en-US" sz="1600" dirty="0"/>
              <a:t>不够友好，自动监听机制可能导致严重的性能下降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Schema</a:t>
            </a:r>
            <a:r>
              <a:rPr lang="zh-CN" altLang="en-US" sz="1600" dirty="0"/>
              <a:t>属性并非原始类型，因此对开发者友好程度一般（不能支持通用接口）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DMS</a:t>
            </a:r>
            <a:r>
              <a:rPr lang="zh-CN" altLang="en-US" sz="1600" dirty="0"/>
              <a:t>系统仍有优化的空间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Hades</a:t>
            </a:r>
            <a:r>
              <a:rPr lang="zh-CN" altLang="en-US" sz="1600" dirty="0"/>
              <a:t>架构比较混乱，不能与</a:t>
            </a:r>
            <a:r>
              <a:rPr lang="en-US" altLang="zh-CN" sz="1600" dirty="0"/>
              <a:t>Neo</a:t>
            </a:r>
            <a:r>
              <a:rPr lang="zh-CN" altLang="en-US" sz="1600" dirty="0"/>
              <a:t>项目做到逻辑分离，封装度和解耦合性都很一般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文档和框架流程都不完善，对新进开发者仍然不友好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60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0516A-2558-40AB-BB4A-3809758D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的产生和历史（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FC51F-3D71-45B1-AD71-0F7D549C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Hades0.2</a:t>
            </a:r>
            <a:r>
              <a:rPr lang="zh-CN" altLang="en-US" dirty="0"/>
              <a:t>版本（目前正在开发中）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Hades</a:t>
            </a:r>
            <a:r>
              <a:rPr lang="zh-CN" altLang="en-US" sz="1600" dirty="0"/>
              <a:t>的初衷重点解决以下几个问题</a:t>
            </a:r>
            <a:endParaRPr lang="en-US" altLang="zh-CN" sz="16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性能问题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框架完成度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文档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Hades0.2</a:t>
            </a:r>
            <a:r>
              <a:rPr lang="zh-CN" altLang="en-US" sz="1600" dirty="0"/>
              <a:t>的目前修改</a:t>
            </a:r>
            <a:endParaRPr lang="en-US" altLang="zh-CN" sz="16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CN" sz="1200" dirty="0"/>
              <a:t>Define</a:t>
            </a:r>
            <a:r>
              <a:rPr lang="zh-CN" altLang="en-US" sz="1200" dirty="0"/>
              <a:t>配置格式，精确了</a:t>
            </a:r>
            <a:r>
              <a:rPr lang="en-US" altLang="zh-CN" sz="1200" dirty="0"/>
              <a:t>Entity</a:t>
            </a:r>
            <a:r>
              <a:rPr lang="zh-CN" altLang="en-US" sz="1200" dirty="0"/>
              <a:t>的格式和类型，以及可以参与的逻辑（方法、属性）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更新了路由的方式，使之更加明确和易于修改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优化了</a:t>
            </a:r>
            <a:r>
              <a:rPr lang="en-US" altLang="zh-CN" sz="1200" dirty="0"/>
              <a:t>Entity</a:t>
            </a:r>
            <a:r>
              <a:rPr lang="zh-CN" altLang="en-US" sz="1200" dirty="0"/>
              <a:t>之间的</a:t>
            </a:r>
            <a:r>
              <a:rPr lang="en-US" altLang="zh-CN" sz="1200" dirty="0" err="1"/>
              <a:t>Rpc</a:t>
            </a:r>
            <a:r>
              <a:rPr lang="zh-CN" altLang="en-US" sz="1200" dirty="0"/>
              <a:t>通信方案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定制了</a:t>
            </a:r>
            <a:r>
              <a:rPr lang="en-US" altLang="zh-CN" sz="1200" dirty="0"/>
              <a:t>Hades</a:t>
            </a:r>
            <a:r>
              <a:rPr lang="zh-CN" altLang="en-US" sz="1200" dirty="0"/>
              <a:t>系统</a:t>
            </a:r>
            <a:r>
              <a:rPr lang="en-US" altLang="zh-CN" sz="1200" dirty="0"/>
              <a:t>Entity</a:t>
            </a:r>
            <a:r>
              <a:rPr lang="zh-CN" altLang="en-US" sz="1200" dirty="0"/>
              <a:t>，为支持扩展插件模块提供支持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完善了框架引用依赖（但是</a:t>
            </a:r>
            <a:r>
              <a:rPr lang="en-US" altLang="zh-CN" sz="1200" dirty="0"/>
              <a:t>pomelo</a:t>
            </a:r>
            <a:r>
              <a:rPr lang="zh-CN" altLang="en-US" sz="1200" dirty="0"/>
              <a:t>的部分仍然支持不好）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优化了</a:t>
            </a:r>
            <a:r>
              <a:rPr lang="en-US" altLang="zh-CN" sz="1200" dirty="0"/>
              <a:t>remote</a:t>
            </a:r>
            <a:r>
              <a:rPr lang="zh-CN" altLang="en-US" sz="1200" dirty="0"/>
              <a:t>和</a:t>
            </a:r>
            <a:r>
              <a:rPr lang="en-US" altLang="zh-CN" sz="1200" dirty="0"/>
              <a:t>push</a:t>
            </a:r>
            <a:r>
              <a:rPr lang="zh-CN" altLang="en-US" sz="1200" dirty="0"/>
              <a:t>类消息的参数格式，使之不依赖参数顺序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优化了</a:t>
            </a:r>
            <a:r>
              <a:rPr lang="en-US" altLang="zh-CN" sz="1200" dirty="0"/>
              <a:t>Schema</a:t>
            </a:r>
            <a:r>
              <a:rPr lang="zh-CN" altLang="en-US" sz="1200" dirty="0"/>
              <a:t>模块，优化了类型系统，使之基于原生类型，开发者对属性的使用完全契合原生方式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优化了导表工具，使之基于</a:t>
            </a:r>
            <a:r>
              <a:rPr lang="en-US" altLang="zh-CN" sz="1200" dirty="0"/>
              <a:t>Hades</a:t>
            </a:r>
            <a:r>
              <a:rPr lang="zh-CN" altLang="en-US" sz="1200" dirty="0"/>
              <a:t>自身，不在脱离于框架存在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增加大量的文档说明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Hades0.2</a:t>
            </a:r>
            <a:r>
              <a:rPr lang="zh-CN" altLang="en-US" sz="1600" dirty="0"/>
              <a:t>仍需要有很多改进</a:t>
            </a:r>
            <a:endParaRPr lang="en-US" altLang="zh-CN" sz="16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1200" dirty="0"/>
              <a:t>例如</a:t>
            </a:r>
            <a:r>
              <a:rPr lang="en-US" altLang="zh-CN" sz="1200" dirty="0"/>
              <a:t>DMS</a:t>
            </a:r>
            <a:r>
              <a:rPr lang="zh-CN" altLang="en-US" sz="1200" dirty="0"/>
              <a:t>系统、完善的测试系统和压测系统、完善的导表系统支持（多</a:t>
            </a:r>
            <a:r>
              <a:rPr lang="en-US" altLang="zh-CN" sz="1200" dirty="0"/>
              <a:t>client</a:t>
            </a:r>
            <a:r>
              <a:rPr lang="zh-CN" altLang="en-US" sz="1200" dirty="0"/>
              <a:t>），完善的脚手架工具</a:t>
            </a:r>
            <a:endParaRPr lang="en-US" altLang="zh-CN" sz="1200" dirty="0"/>
          </a:p>
          <a:p>
            <a:pPr lvl="2">
              <a:buFont typeface="Wingdings" panose="05000000000000000000" pitchFamily="2" charset="2"/>
              <a:buChar char="n"/>
            </a:pPr>
            <a:endParaRPr lang="en-US" altLang="zh-CN" sz="12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74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3999A-D6EF-42F7-BBF7-9C626E69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架构说明（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8E15E-0439-42AD-8B4B-A56EF1A5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Hades</a:t>
            </a:r>
            <a:r>
              <a:rPr lang="zh-CN" altLang="en-US" sz="2000" dirty="0"/>
              <a:t>基于</a:t>
            </a:r>
            <a:r>
              <a:rPr lang="en-US" altLang="zh-CN" sz="2000" dirty="0"/>
              <a:t>NodeJS</a:t>
            </a:r>
            <a:r>
              <a:rPr lang="zh-CN" altLang="en-US" sz="2000" dirty="0"/>
              <a:t>和</a:t>
            </a:r>
            <a:r>
              <a:rPr lang="en-US" altLang="zh-CN" sz="2000" dirty="0"/>
              <a:t>Pomelo</a:t>
            </a:r>
            <a:r>
              <a:rPr lang="zh-CN" altLang="en-US" sz="2000" dirty="0"/>
              <a:t>，由于后者暂停维护，目前对</a:t>
            </a:r>
            <a:r>
              <a:rPr lang="en-US" altLang="zh-CN" sz="2000" dirty="0"/>
              <a:t>Pomelo</a:t>
            </a:r>
            <a:r>
              <a:rPr lang="zh-CN" altLang="en-US" sz="2000" dirty="0"/>
              <a:t>源码做了直接的包裹，且做了大量的修改维护工作（例如</a:t>
            </a:r>
            <a:r>
              <a:rPr lang="en-US" altLang="zh-CN" sz="2000" dirty="0"/>
              <a:t>Protocol</a:t>
            </a:r>
            <a:r>
              <a:rPr lang="zh-CN" altLang="en-US" sz="2000" dirty="0"/>
              <a:t>、</a:t>
            </a:r>
            <a:r>
              <a:rPr lang="en-US" altLang="zh-CN" sz="2000" dirty="0"/>
              <a:t>Logger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Rpc</a:t>
            </a:r>
            <a:r>
              <a:rPr lang="zh-CN" altLang="en-US" sz="2000" dirty="0"/>
              <a:t>等）</a:t>
            </a:r>
            <a:endParaRPr lang="en-US" altLang="zh-CN" sz="2000" dirty="0"/>
          </a:p>
          <a:p>
            <a:r>
              <a:rPr lang="zh-CN" altLang="en-US" sz="2000" dirty="0"/>
              <a:t>目录说明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Bin  </a:t>
            </a:r>
            <a:r>
              <a:rPr lang="zh-CN" altLang="en-US" sz="1600" dirty="0"/>
              <a:t>用于防止编译后的</a:t>
            </a:r>
            <a:r>
              <a:rPr lang="en-US" altLang="zh-CN" sz="1600" dirty="0"/>
              <a:t>Hades</a:t>
            </a:r>
            <a:r>
              <a:rPr lang="zh-CN" altLang="en-US" sz="1600" dirty="0"/>
              <a:t>二进制问题（提升性能使用）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Clients </a:t>
            </a:r>
            <a:r>
              <a:rPr lang="zh-CN" altLang="en-US" sz="1600" dirty="0"/>
              <a:t>提供各个</a:t>
            </a:r>
            <a:r>
              <a:rPr lang="en-US" altLang="zh-CN" sz="1600" dirty="0"/>
              <a:t>Client</a:t>
            </a:r>
            <a:r>
              <a:rPr lang="zh-CN" altLang="en-US" sz="1600" dirty="0"/>
              <a:t>的库支持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Docuemtns</a:t>
            </a:r>
            <a:r>
              <a:rPr lang="en-US" altLang="zh-CN" sz="1600" dirty="0"/>
              <a:t> </a:t>
            </a:r>
            <a:r>
              <a:rPr lang="zh-CN" altLang="en-US" sz="1600" dirty="0"/>
              <a:t>文档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Libs </a:t>
            </a:r>
            <a:r>
              <a:rPr lang="zh-CN" altLang="en-US" sz="1600" dirty="0"/>
              <a:t>源码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Src</a:t>
            </a:r>
            <a:r>
              <a:rPr lang="en-US" altLang="zh-CN" sz="1600" dirty="0"/>
              <a:t> C++</a:t>
            </a:r>
            <a:r>
              <a:rPr lang="zh-CN" altLang="en-US" sz="1600" dirty="0"/>
              <a:t>源码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Test </a:t>
            </a:r>
            <a:r>
              <a:rPr lang="zh-CN" altLang="en-US" sz="1600" dirty="0"/>
              <a:t>测试代码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Tools </a:t>
            </a:r>
            <a:r>
              <a:rPr lang="zh-CN" altLang="en-US" sz="1600" dirty="0"/>
              <a:t>工具集（主要包括配置导出、数据库同步、项目创建等）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/>
              <a:t>Hades.js </a:t>
            </a:r>
            <a:r>
              <a:rPr lang="zh-CN" altLang="en-US" sz="1600" dirty="0"/>
              <a:t>框架入口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779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4485B-74A5-48A7-BB3B-506F96F5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Hades</a:t>
            </a:r>
            <a:r>
              <a:rPr lang="zh-CN" altLang="en-US" dirty="0"/>
              <a:t>架构说明（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72B94-D758-44E9-88AB-F610CED5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核心模块（</a:t>
            </a:r>
            <a:r>
              <a:rPr lang="en-US" altLang="zh-CN" sz="2000" dirty="0"/>
              <a:t>Core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HadesApp</a:t>
            </a:r>
            <a:r>
              <a:rPr lang="en-US" altLang="zh-CN" sz="1600" dirty="0"/>
              <a:t> </a:t>
            </a:r>
            <a:r>
              <a:rPr lang="zh-CN" altLang="en-US" sz="1600" dirty="0"/>
              <a:t>程序入口，对接</a:t>
            </a:r>
            <a:r>
              <a:rPr lang="en-US" altLang="zh-CN" sz="1600" dirty="0"/>
              <a:t>pomelo application</a:t>
            </a:r>
            <a:r>
              <a:rPr lang="zh-CN" altLang="en-US" sz="1600" dirty="0"/>
              <a:t>，负责服务器的配置和启动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HadesConfig</a:t>
            </a:r>
            <a:r>
              <a:rPr lang="en-US" altLang="zh-CN" sz="1600" dirty="0"/>
              <a:t> </a:t>
            </a:r>
            <a:r>
              <a:rPr lang="zh-CN" altLang="en-US" sz="1600" dirty="0"/>
              <a:t>配置接口，所有的配置都通过此模块进行支持，也提供基本的配置检查功能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HadesConst</a:t>
            </a:r>
            <a:r>
              <a:rPr lang="en-US" altLang="zh-CN" sz="1600" dirty="0"/>
              <a:t> </a:t>
            </a:r>
            <a:r>
              <a:rPr lang="zh-CN" altLang="en-US" sz="1600" dirty="0"/>
              <a:t>常量配置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HadesEvent</a:t>
            </a:r>
            <a:r>
              <a:rPr lang="en-US" altLang="zh-CN" sz="1600" dirty="0"/>
              <a:t> </a:t>
            </a:r>
            <a:r>
              <a:rPr lang="zh-CN" altLang="en-US" sz="1600" dirty="0"/>
              <a:t>系统事件系统，提供系统内的逻辑解耦合和系统的钩子消息（暂不支持消息的逻辑顺序）</a:t>
            </a:r>
            <a:r>
              <a:rPr lang="en-US" altLang="zh-CN" sz="1600" dirty="0"/>
              <a:t>,</a:t>
            </a:r>
            <a:r>
              <a:rPr lang="zh-CN" altLang="en-US" sz="1600" dirty="0"/>
              <a:t>支持异步事件模型（并发）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HadesLogger</a:t>
            </a:r>
            <a:r>
              <a:rPr lang="zh-CN" altLang="en-US" sz="1600" dirty="0"/>
              <a:t> 日志系统， 注意此系统截获</a:t>
            </a:r>
            <a:r>
              <a:rPr lang="en-US" altLang="zh-CN" sz="1600" dirty="0"/>
              <a:t>console</a:t>
            </a:r>
            <a:r>
              <a:rPr lang="zh-CN" altLang="en-US" sz="1600" dirty="0"/>
              <a:t> 的输出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HadesMessage</a:t>
            </a:r>
            <a:r>
              <a:rPr lang="en-US" altLang="zh-CN" sz="1600" dirty="0"/>
              <a:t> </a:t>
            </a:r>
            <a:r>
              <a:rPr lang="zh-CN" altLang="en-US" sz="1600" dirty="0"/>
              <a:t>消息系统，负责各个</a:t>
            </a:r>
            <a:r>
              <a:rPr lang="en-US" altLang="zh-CN" sz="1600" dirty="0"/>
              <a:t>Entity</a:t>
            </a:r>
            <a:r>
              <a:rPr lang="zh-CN" altLang="en-US" sz="1600" dirty="0"/>
              <a:t>（包括</a:t>
            </a:r>
            <a:r>
              <a:rPr lang="en-US" altLang="zh-CN" sz="1600" dirty="0"/>
              <a:t>client</a:t>
            </a:r>
            <a:r>
              <a:rPr lang="zh-CN" altLang="en-US" sz="1600" dirty="0"/>
              <a:t>）的通信参数的处理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HadesProtocol</a:t>
            </a:r>
            <a:r>
              <a:rPr lang="en-US" altLang="zh-CN" sz="1600" dirty="0"/>
              <a:t> </a:t>
            </a:r>
            <a:r>
              <a:rPr lang="zh-CN" altLang="en-US" sz="1600" dirty="0"/>
              <a:t>协议系统，原生的协议模块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HadesSchema</a:t>
            </a:r>
            <a:r>
              <a:rPr lang="en-US" altLang="zh-CN" sz="1600" dirty="0"/>
              <a:t> Entity</a:t>
            </a:r>
            <a:r>
              <a:rPr lang="zh-CN" altLang="en-US" sz="1600" dirty="0"/>
              <a:t>系统入口，支持对配置的请求和获取</a:t>
            </a:r>
            <a:endParaRPr lang="en-US" altLang="zh-CN" sz="1600" dirty="0"/>
          </a:p>
          <a:p>
            <a:r>
              <a:rPr lang="zh-CN" altLang="en-US" sz="2000" dirty="0"/>
              <a:t>数据服务模块（</a:t>
            </a:r>
            <a:r>
              <a:rPr lang="en-US" altLang="zh-CN" sz="2000" dirty="0" err="1"/>
              <a:t>dms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监听数据更新和删除接口，使用脏数据机制自动更新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自动解析</a:t>
            </a:r>
            <a:r>
              <a:rPr lang="en-US" altLang="zh-CN" sz="1600" dirty="0" err="1"/>
              <a:t>Orm</a:t>
            </a:r>
            <a:r>
              <a:rPr lang="zh-CN" altLang="en-US" sz="1600" dirty="0"/>
              <a:t>模型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 dirty="0"/>
              <a:t>提供基本的原生数据库访问支持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63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4625</Words>
  <Application>Microsoft Office PowerPoint</Application>
  <PresentationFormat>全屏显示(4:3)</PresentationFormat>
  <Paragraphs>412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Wingdings</vt:lpstr>
      <vt:lpstr>Office 主题</vt:lpstr>
      <vt:lpstr>Hades框架介绍和开发说明</vt:lpstr>
      <vt:lpstr>Hades的产生和历史（1）</vt:lpstr>
      <vt:lpstr>Hades的产生和历史（2）</vt:lpstr>
      <vt:lpstr>Hades的产生和历史（3）</vt:lpstr>
      <vt:lpstr>Hades的产生和历史（4）</vt:lpstr>
      <vt:lpstr>Hades的产生和历史（5）</vt:lpstr>
      <vt:lpstr>Hades的产生和历史（6）</vt:lpstr>
      <vt:lpstr>Hades架构说明（1）</vt:lpstr>
      <vt:lpstr>Hades架构说明（2）</vt:lpstr>
      <vt:lpstr>Hades架构说明（3）</vt:lpstr>
      <vt:lpstr>Hades架构说明（4）</vt:lpstr>
      <vt:lpstr>Hades的工程结构</vt:lpstr>
      <vt:lpstr>Hades工程配置（1）</vt:lpstr>
      <vt:lpstr>Hades工程配置（2）</vt:lpstr>
      <vt:lpstr>Hades Entity配置（1）</vt:lpstr>
      <vt:lpstr>Hades Entity配置（2）</vt:lpstr>
      <vt:lpstr>Hades Entity配置（3）</vt:lpstr>
      <vt:lpstr>Hades核心进程（1）</vt:lpstr>
      <vt:lpstr>Hades核心进程（2）</vt:lpstr>
      <vt:lpstr>Hades Single Entity</vt:lpstr>
      <vt:lpstr>Hades Simple Entity</vt:lpstr>
      <vt:lpstr>Hades Event</vt:lpstr>
      <vt:lpstr>Hades Handler请求示例（1）</vt:lpstr>
      <vt:lpstr>Hades Handler请求示例（2）</vt:lpstr>
      <vt:lpstr>Hades Handler请求示例（3）</vt:lpstr>
      <vt:lpstr>Hades Remote接口示例（1）</vt:lpstr>
      <vt:lpstr>Hades Remote接口示例（2）</vt:lpstr>
      <vt:lpstr>Hades Push接口示例</vt:lpstr>
      <vt:lpstr>Hades Mailbox</vt:lpstr>
      <vt:lpstr>Hades Schema Property（1）</vt:lpstr>
      <vt:lpstr>Hades Schema Property（2）</vt:lpstr>
      <vt:lpstr>Hades Schema Property（3）</vt:lpstr>
      <vt:lpstr>附录：HadesClient（Lua端示例1）</vt:lpstr>
      <vt:lpstr>附录：HadesClient（Lua端示例2）</vt:lpstr>
      <vt:lpstr>附录：HadesClient（Lua端示例3）</vt:lpstr>
      <vt:lpstr>附录2：Hades的未来（1）</vt:lpstr>
      <vt:lpstr>附录2：Hades的未来（2）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Hades框架介绍和开发说明</dc:title>
  <dc:creator>李靖晖</dc:creator>
  <cp:lastModifiedBy>李靖晖</cp:lastModifiedBy>
  <cp:revision>127</cp:revision>
  <dcterms:created xsi:type="dcterms:W3CDTF">2018-05-21T08:44:23Z</dcterms:created>
  <dcterms:modified xsi:type="dcterms:W3CDTF">2018-05-22T07:01:18Z</dcterms:modified>
</cp:coreProperties>
</file>