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7"/>
  </p:notesMasterIdLst>
  <p:sldIdLst>
    <p:sldId id="256" r:id="rId2"/>
    <p:sldId id="277" r:id="rId3"/>
    <p:sldId id="274" r:id="rId4"/>
    <p:sldId id="278" r:id="rId5"/>
    <p:sldId id="287" r:id="rId6"/>
    <p:sldId id="279" r:id="rId7"/>
    <p:sldId id="271" r:id="rId8"/>
    <p:sldId id="280" r:id="rId9"/>
    <p:sldId id="290" r:id="rId10"/>
    <p:sldId id="283" r:id="rId11"/>
    <p:sldId id="284" r:id="rId12"/>
    <p:sldId id="288" r:id="rId13"/>
    <p:sldId id="285" r:id="rId14"/>
    <p:sldId id="286" r:id="rId15"/>
    <p:sldId id="289" r:id="rId1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3676" autoAdjust="0"/>
  </p:normalViewPr>
  <p:slideViewPr>
    <p:cSldViewPr snapToGrid="0">
      <p:cViewPr varScale="1">
        <p:scale>
          <a:sx n="149" d="100"/>
          <a:sy n="149" d="100"/>
        </p:scale>
        <p:origin x="1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7BFA1-A5AB-42FB-939B-087BECC10B9B}" type="datetimeFigureOut">
              <a:rPr lang="en-DE" smtClean="0"/>
              <a:t>17/06/2025</a:t>
            </a:fld>
            <a:endParaRPr lang="en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AB2D0-EC22-4A1D-B1C9-5CA0654DBC0F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42637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C53E97-9D08-7311-C96B-B09F8388C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B2AAB9-13F1-C601-8E2D-34097C63C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781861-21B2-522D-AA31-C5966DCBE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235064-E42C-A043-9976-321EA2FE9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B066FC-86BF-5DF3-FE21-1B54080F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1957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324175-2924-A86B-A677-4579733C8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37576D-CC87-4F08-E182-EA8C62124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8C5E84-2595-97CB-C2B6-693CB151D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AC4755-3A10-0D3C-961C-3ECB1190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5AF996-1FE1-BCB8-3A4B-66F619BB8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24144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E57549B-2E7E-CFF3-52F8-276A9D2D26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E1C51A9-C5B4-36AC-62FA-7DF96A1FF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1196CA-4FDA-9A40-F5DF-BB546E537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2BA668-D438-1012-860B-1216441B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A60150-343F-7EC2-0006-2E91BC31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95731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119D6-7921-731E-F0CB-F78E9ECC5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21AC30-F0E7-59A0-0BB0-BE12EB85E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8C5B07-2B91-5A4B-5191-0CDF3E2A8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D24424-41D7-BDF7-C2DD-37F877FB2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A57775-1DD1-7D27-C8E4-5CBF14B6A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54091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E61214-EFB9-4E83-A168-454545473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197468-8455-0C9B-F6F4-540B1C948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39B312-A8F5-2894-44E9-4CCB97224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AF675D-D09B-3C8F-EA26-B6FD9113F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DB379C-72A4-0866-D275-F5609EA36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90185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A9200A-F032-D5C8-B2D5-1CD66DA2F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A9DED2-DF39-884A-DA4C-F9910F0B8B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737CE47-F93C-B278-DA69-37DB4CF9D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9465D5-6BD8-8BA2-3A32-585702418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8031716-059B-C160-85BF-84C46F56F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4F6A8A-4101-916B-9D07-42F180CB9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62697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0717E-55B4-5EB6-C24D-42D788801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F5A005-D44D-449A-6769-3D5E02FCD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BA23AFF-2723-A8AC-86FA-ADEC09892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4A5F2C0-C6F5-8422-B260-E3C1DEAC92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721C1CF-1439-F594-A9FF-AC47AA2DDA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F8CDD3-1C54-E510-B80D-1CE3CE82A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482E6BB-00C1-8C5B-0ED8-13C118F82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B7F1BAE-A3C6-7F7D-1A68-A5278D340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07284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6DF44E-66C8-6F9A-279D-F04F517D8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52DB52F-081F-A9A4-F754-002709588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B25FE8D-A963-264C-8A83-35B96F306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38C96FB-AE4A-91A1-D582-666210146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90247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F953A19-EFE5-AE21-B16E-008974E22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8001BBC-27D6-8D06-C9EE-732AF00A9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D4B64C8-A28D-46EA-E4BA-E87227B1C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37465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CC8D2-A3B4-7D4E-27CB-577CD76EA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5E1E09-1205-665C-9A6E-A0FFBC555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DE4E3F-3CD6-AFFC-E70E-496AA95C9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E7AB71-6104-51A6-64A2-2ED223C32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910B14-79BB-5334-3BA1-5C637FD82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3E2A05-DBAB-B3FC-DD79-D0A4B1373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0722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63AD9A-722C-3583-81C8-6784075E0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F4287CA-4E79-E0BD-9032-DDAFAFA0AD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BE8D27-4AA6-A6AD-7ADA-E74699882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13AFDE0-D925-DAC7-9B3E-D532D3C95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283D58-F89D-737E-4CA6-5807D460B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B33C0F-A872-E764-A6CA-DFF096A04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98847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4B81E96-3F48-AA45-6D77-DEDF079AA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E3CBA8-C7AF-9CDB-ADFD-5936DEC09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B8E5F7-D070-CB56-92E2-ECADD54B07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Mark Albers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64ED3A-560F-5962-71D8-BDC984A50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CA82DB-A749-620C-106F-B2691C328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53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B33B225-37CB-F68E-9CDA-66CF2A016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Mark Albers</a:t>
            </a:r>
          </a:p>
          <a:p>
            <a:pPr algn="l"/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Fachinformatiker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für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Anwendungsentwicklung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Sommer 2025</a:t>
            </a:r>
          </a:p>
        </p:txBody>
      </p:sp>
      <p:pic>
        <p:nvPicPr>
          <p:cNvPr id="12" name="Grafik 11" descr="Ein Bild, das Farbigkeit, Grafiken, Design enthält.&#10;&#10;KI-generierte Inhalte können fehlerhaft sein.">
            <a:extLst>
              <a:ext uri="{FF2B5EF4-FFF2-40B4-BE49-F238E27FC236}">
                <a16:creationId xmlns:a16="http://schemas.microsoft.com/office/drawing/2014/main" id="{A8C96BA6-7177-767A-80E4-CFADF99DC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70" y="3073866"/>
            <a:ext cx="4141760" cy="1624668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el 1">
            <a:extLst>
              <a:ext uri="{FF2B5EF4-FFF2-40B4-BE49-F238E27FC236}">
                <a16:creationId xmlns:a16="http://schemas.microsoft.com/office/drawing/2014/main" id="{91F20C36-9960-DE02-9341-CF597C805D36}"/>
              </a:ext>
            </a:extLst>
          </p:cNvPr>
          <p:cNvSpPr txBox="1">
            <a:spLocks/>
          </p:cNvSpPr>
          <p:nvPr/>
        </p:nvSpPr>
        <p:spPr>
          <a:xfrm>
            <a:off x="2732842" y="4626503"/>
            <a:ext cx="7031117" cy="9339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Entwicklung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eines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Odoo-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Moduls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zur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ZIP-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komprimierten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Dateiverwaltung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im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Dokumentenmanagementsystem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(DMS)</a:t>
            </a:r>
            <a:endParaRPr lang="en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436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B4EF8-7DED-19B0-EE05-3BC998C88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722C0F-4F83-BE29-4E41-8573F7D36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6" y="911949"/>
            <a:ext cx="7237221" cy="708660"/>
          </a:xfrm>
        </p:spPr>
        <p:txBody>
          <a:bodyPr anchor="ctr">
            <a:normAutofit fontScale="90000"/>
          </a:bodyPr>
          <a:lstStyle/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Abnahme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- und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Einführungsphase</a:t>
            </a:r>
            <a:endParaRPr lang="en-DE" sz="3600" dirty="0">
              <a:solidFill>
                <a:srgbClr val="FF0000"/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A825A918-5AA4-03A9-D72E-BDCD0E4D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1ECAEB4-9BCF-3075-20E6-4695F3FD0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FDE9727-CE6A-C3C1-DAD1-E11AA0B75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CF76CC6-E5D7-0AEE-5A9B-CE87A1A00526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377AE13F-BDD0-B3A2-6BF0-77650249B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42DA38-D718-F133-B3A8-AC1227B02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37" y="1752169"/>
            <a:ext cx="10890929" cy="4463185"/>
          </a:xfrm>
        </p:spPr>
        <p:txBody>
          <a:bodyPr>
            <a:normAutofit/>
          </a:bodyPr>
          <a:lstStyle/>
          <a:p>
            <a:pPr>
              <a:buFont typeface="Webdings" panose="05030102010509060703" pitchFamily="18" charset="2"/>
              <a:buChar char="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Entwicklung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ebdings" panose="05030102010509060703" pitchFamily="18" charset="2"/>
              <a:buChar char="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Tests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erfolgreich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ebdings" panose="05030102010509060703" pitchFamily="18" charset="2"/>
              <a:buChar char="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Letzter Feinschliff &amp; Review steht aus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ebdings" panose="05030102010509060703" pitchFamily="18" charset="2"/>
              <a:buChar char="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Geplante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Einführung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nach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Freigabe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Grafik 11" descr="Häkchen mit einfarbiger Füllung">
            <a:extLst>
              <a:ext uri="{FF2B5EF4-FFF2-40B4-BE49-F238E27FC236}">
                <a16:creationId xmlns:a16="http://schemas.microsoft.com/office/drawing/2014/main" id="{7E01127F-BED0-D510-4CBF-F2BD69C53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029" y="1824037"/>
            <a:ext cx="228600" cy="228600"/>
          </a:xfrm>
          <a:prstGeom prst="rect">
            <a:avLst/>
          </a:prstGeom>
        </p:spPr>
      </p:pic>
      <p:pic>
        <p:nvPicPr>
          <p:cNvPr id="13" name="Grafik 12" descr="Häkchen mit einfarbiger Füllung">
            <a:extLst>
              <a:ext uri="{FF2B5EF4-FFF2-40B4-BE49-F238E27FC236}">
                <a16:creationId xmlns:a16="http://schemas.microsoft.com/office/drawing/2014/main" id="{D6B3D042-8D26-5F20-D767-6352F0429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029" y="2625017"/>
            <a:ext cx="228600" cy="228600"/>
          </a:xfrm>
          <a:prstGeom prst="rect">
            <a:avLst/>
          </a:prstGeom>
        </p:spPr>
      </p:pic>
      <p:pic>
        <p:nvPicPr>
          <p:cNvPr id="17" name="Grafik 16" descr="Pfeil Kreis mit einfarbiger Füllung">
            <a:extLst>
              <a:ext uri="{FF2B5EF4-FFF2-40B4-BE49-F238E27FC236}">
                <a16:creationId xmlns:a16="http://schemas.microsoft.com/office/drawing/2014/main" id="{8053D8A3-FF17-2A28-CD52-CD5C7B09AC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1029" y="3425997"/>
            <a:ext cx="228600" cy="228600"/>
          </a:xfrm>
          <a:prstGeom prst="rect">
            <a:avLst/>
          </a:prstGeom>
        </p:spPr>
      </p:pic>
      <p:pic>
        <p:nvPicPr>
          <p:cNvPr id="22" name="Grafik 21" descr="Pfeil Kreis mit einfarbiger Füllung">
            <a:extLst>
              <a:ext uri="{FF2B5EF4-FFF2-40B4-BE49-F238E27FC236}">
                <a16:creationId xmlns:a16="http://schemas.microsoft.com/office/drawing/2014/main" id="{6204B65F-DDEE-96E8-250D-28A50DDFE9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1029" y="4226977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0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F13A6-B6A9-3310-B759-294518284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0206A7-278C-8C70-E2E3-72CCB6163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6" y="911949"/>
            <a:ext cx="7237221" cy="708660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Erweiterbarkeit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&amp; Zukunft</a:t>
            </a:r>
            <a:endParaRPr lang="en-DE" sz="3600" dirty="0">
              <a:solidFill>
                <a:schemeClr val="tx1">
                  <a:lumMod val="85000"/>
                  <a:lumOff val="15000"/>
                </a:schemeClr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142159-30EB-3144-F4B9-8C77654A1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37" y="1752169"/>
            <a:ext cx="10890929" cy="446318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Beispiel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Automatische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Exports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wöchentlich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Erweiterungen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und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Wünsche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Sirum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GmbH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3FFBD644-10E1-FE90-B2D5-4FB89EC7D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BCFCFF41-1EB6-CBAC-40B9-9BB8A25CD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09B23EC8-86F0-B572-D7F2-B6A235000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ADD92C4-8763-6C06-95BD-9A2600DFD571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D3C0DEF3-56D4-0810-B5E4-B66BF7C16B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09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E5F48D-66A9-7E9B-732A-03FB5F8BC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C93D3F-D039-6A4A-30FF-EF344424F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6" y="911949"/>
            <a:ext cx="7237221" cy="708660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Nächste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Schritte</a:t>
            </a:r>
            <a:endParaRPr lang="en-DE" sz="3600" dirty="0">
              <a:solidFill>
                <a:schemeClr val="tx1">
                  <a:lumMod val="85000"/>
                  <a:lumOff val="15000"/>
                </a:schemeClr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4BB98C-194C-F40C-34DC-0DD9FC3AA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37" y="1752169"/>
            <a:ext cx="10890929" cy="4463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Kleine Hotfixes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Fertigstellung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Einführung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4CC6D0E4-0ACC-0DDF-71A5-9FAC053EA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CF62F45-D012-631F-9B3E-AE1EDC235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80B4A18-36D2-73C2-E774-11779E97B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5D5F9880-B56E-7CC8-BFF9-5D3A64FF85BD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D6F47A24-41A7-C765-E54C-D5BFEC76C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83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67054-D642-A060-B1D2-12EE5D4F7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AD632D-DA52-83E3-C673-7599D8289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6" y="911949"/>
            <a:ext cx="7237221" cy="708660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Fazit</a:t>
            </a:r>
            <a:endParaRPr lang="en-DE" sz="3600" dirty="0">
              <a:solidFill>
                <a:schemeClr val="tx1">
                  <a:lumMod val="85000"/>
                  <a:lumOff val="15000"/>
                </a:schemeClr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08BF97-C181-47B6-A4F6-11908BAA0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37" y="1752169"/>
            <a:ext cx="10890929" cy="4463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Exportfunktion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erfolgreich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umgesetzt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Deutliche Zeitersparnis </a:t>
            </a:r>
          </a:p>
          <a:p>
            <a:pPr marL="0" indent="0">
              <a:buNone/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Kein externer Aufwand</a:t>
            </a:r>
          </a:p>
          <a:p>
            <a:pPr marL="0" indent="0">
              <a:buNone/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Technisch stabil, modular erweiterbar</a:t>
            </a:r>
            <a:endParaRPr lang="en-DE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24825547-38B1-C1DA-9935-306F7909F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B255982-B693-CBF8-A6D9-410E844D3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703E7D9-CAF7-DADD-2D88-9FCA9F99B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D49BB8F-FC8F-DD2C-0048-117A2AB0A37C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AC53FDC3-1B0E-0CB4-9683-0C923889F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91240-B060-A39D-7587-31FE605A9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B4CDA4-0B90-B2F2-E0CE-AE50108F0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6" y="911949"/>
            <a:ext cx="7237221" cy="708660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Abschluss</a:t>
            </a:r>
            <a:endParaRPr lang="en-DE" sz="3600" dirty="0">
              <a:solidFill>
                <a:schemeClr val="tx1">
                  <a:lumMod val="85000"/>
                  <a:lumOff val="15000"/>
                </a:schemeClr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15B6503F-7BCE-1A8C-7D8E-F2493E6BA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9859171-2ADB-9456-926D-6D5DF1289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B1DE0DB-6C5E-81FA-5EF0-AEBEE0135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1E67494A-37A0-B3E3-EAC0-30693E8CDACC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D7EDFC39-F008-E492-3299-34CE2696B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EA327969-8F2C-1DC9-AC99-B551660799C0}"/>
              </a:ext>
            </a:extLst>
          </p:cNvPr>
          <p:cNvSpPr txBox="1"/>
          <p:nvPr/>
        </p:nvSpPr>
        <p:spPr>
          <a:xfrm>
            <a:off x="977141" y="2890391"/>
            <a:ext cx="1037665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Vielen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Dank für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Ihre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Aufmerksamkeit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algn="ctr"/>
            <a:r>
              <a:rPr lang="de-DE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Bei Fragen stehe ich gerne zur Verfügung.</a:t>
            </a:r>
            <a:endParaRPr lang="en-DE" sz="3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706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DCD42-6096-6C05-BF3B-65C2318FB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Gerader Verbinder 119">
            <a:extLst>
              <a:ext uri="{FF2B5EF4-FFF2-40B4-BE49-F238E27FC236}">
                <a16:creationId xmlns:a16="http://schemas.microsoft.com/office/drawing/2014/main" id="{3BCDDD8D-579E-D6ED-2116-E0628C4FF98D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3" name="Grafik 122" descr="Ein Bild, das Farbigkeit, Grafiken, Design enthält.">
            <a:extLst>
              <a:ext uri="{FF2B5EF4-FFF2-40B4-BE49-F238E27FC236}">
                <a16:creationId xmlns:a16="http://schemas.microsoft.com/office/drawing/2014/main" id="{1D90EFAB-8B1F-87FD-1FCB-701D8BA3B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  <p:pic>
        <p:nvPicPr>
          <p:cNvPr id="4" name="Grafik 3" descr="Ein Bild, das Text, Diagramm, Plan, technische Zeichnung enthält.&#10;&#10;KI-generierte Inhalte können fehlerhaft sein.">
            <a:extLst>
              <a:ext uri="{FF2B5EF4-FFF2-40B4-BE49-F238E27FC236}">
                <a16:creationId xmlns:a16="http://schemas.microsoft.com/office/drawing/2014/main" id="{DDB1854B-4029-6E34-D3D8-716CCECB3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12" y="1138237"/>
            <a:ext cx="8105775" cy="4581525"/>
          </a:xfrm>
          <a:prstGeom prst="rect">
            <a:avLst/>
          </a:prstGeom>
          <a:ln w="38100">
            <a:noFill/>
          </a:ln>
          <a:effectLst/>
        </p:spPr>
      </p:pic>
      <p:sp>
        <p:nvSpPr>
          <p:cNvPr id="119" name="Titel 1">
            <a:extLst>
              <a:ext uri="{FF2B5EF4-FFF2-40B4-BE49-F238E27FC236}">
                <a16:creationId xmlns:a16="http://schemas.microsoft.com/office/drawing/2014/main" id="{B8BBA56F-8581-68C4-9757-E7D20DE636AC}"/>
              </a:ext>
            </a:extLst>
          </p:cNvPr>
          <p:cNvSpPr txBox="1">
            <a:spLocks/>
          </p:cNvSpPr>
          <p:nvPr/>
        </p:nvSpPr>
        <p:spPr>
          <a:xfrm>
            <a:off x="977137" y="911949"/>
            <a:ext cx="7926668" cy="708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Ablauf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des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Moduls</a:t>
            </a:r>
            <a:endParaRPr lang="en-DE" sz="3600" dirty="0">
              <a:solidFill>
                <a:schemeClr val="tx1">
                  <a:lumMod val="85000"/>
                  <a:lumOff val="15000"/>
                </a:schemeClr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65F7395-B737-A9D3-741A-679FB4860B78}"/>
              </a:ext>
            </a:extLst>
          </p:cNvPr>
          <p:cNvSpPr/>
          <p:nvPr/>
        </p:nvSpPr>
        <p:spPr>
          <a:xfrm>
            <a:off x="3762375" y="2571750"/>
            <a:ext cx="1127125" cy="571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52C4F2D-5178-FBF1-437F-F56B217D50E5}"/>
              </a:ext>
            </a:extLst>
          </p:cNvPr>
          <p:cNvSpPr/>
          <p:nvPr/>
        </p:nvSpPr>
        <p:spPr>
          <a:xfrm>
            <a:off x="5481638" y="2571750"/>
            <a:ext cx="1127125" cy="571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6DDDCC1-D48E-FAF6-A576-76CB2AD3856C}"/>
              </a:ext>
            </a:extLst>
          </p:cNvPr>
          <p:cNvSpPr/>
          <p:nvPr/>
        </p:nvSpPr>
        <p:spPr>
          <a:xfrm>
            <a:off x="7200901" y="2571750"/>
            <a:ext cx="1127125" cy="571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3EE5D6FA-5AAD-DF65-6185-A67D1C242C10}"/>
              </a:ext>
            </a:extLst>
          </p:cNvPr>
          <p:cNvSpPr/>
          <p:nvPr/>
        </p:nvSpPr>
        <p:spPr>
          <a:xfrm>
            <a:off x="6987537" y="1131572"/>
            <a:ext cx="1526985" cy="8023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934717BD-CA7E-74F4-5D49-3B4325847020}"/>
              </a:ext>
            </a:extLst>
          </p:cNvPr>
          <p:cNvSpPr/>
          <p:nvPr/>
        </p:nvSpPr>
        <p:spPr>
          <a:xfrm>
            <a:off x="8903805" y="3804203"/>
            <a:ext cx="1127125" cy="571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D8BC124-9CEE-0763-C28B-4ADA7CA6FEC1}"/>
              </a:ext>
            </a:extLst>
          </p:cNvPr>
          <p:cNvSpPr/>
          <p:nvPr/>
        </p:nvSpPr>
        <p:spPr>
          <a:xfrm>
            <a:off x="7200901" y="3804203"/>
            <a:ext cx="1127125" cy="571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7B859C8-8EC5-CDC9-8D41-F5E3773D5692}"/>
              </a:ext>
            </a:extLst>
          </p:cNvPr>
          <p:cNvSpPr/>
          <p:nvPr/>
        </p:nvSpPr>
        <p:spPr>
          <a:xfrm>
            <a:off x="5481637" y="3804203"/>
            <a:ext cx="1127125" cy="571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182E26F-C12C-16E0-DF3F-17074F79778D}"/>
              </a:ext>
            </a:extLst>
          </p:cNvPr>
          <p:cNvSpPr/>
          <p:nvPr/>
        </p:nvSpPr>
        <p:spPr>
          <a:xfrm>
            <a:off x="3762373" y="3804203"/>
            <a:ext cx="1127125" cy="571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C06CDD3C-AD0D-4E0C-6F80-4AE1331B7EE0}"/>
              </a:ext>
            </a:extLst>
          </p:cNvPr>
          <p:cNvSpPr/>
          <p:nvPr/>
        </p:nvSpPr>
        <p:spPr>
          <a:xfrm>
            <a:off x="2043109" y="3804203"/>
            <a:ext cx="1127125" cy="571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B0D9C517-2000-2279-AD1A-F6A82A637B1F}"/>
              </a:ext>
            </a:extLst>
          </p:cNvPr>
          <p:cNvSpPr/>
          <p:nvPr/>
        </p:nvSpPr>
        <p:spPr>
          <a:xfrm>
            <a:off x="2043109" y="2484520"/>
            <a:ext cx="1166816" cy="7365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4211DE9A-B1D0-4E32-A35E-CE065EFC9A86}"/>
              </a:ext>
            </a:extLst>
          </p:cNvPr>
          <p:cNvSpPr/>
          <p:nvPr/>
        </p:nvSpPr>
        <p:spPr>
          <a:xfrm>
            <a:off x="2043109" y="4958785"/>
            <a:ext cx="1166816" cy="7365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" name="Raute 23">
            <a:extLst>
              <a:ext uri="{FF2B5EF4-FFF2-40B4-BE49-F238E27FC236}">
                <a16:creationId xmlns:a16="http://schemas.microsoft.com/office/drawing/2014/main" id="{96BBEA85-A306-73F7-1194-8E76A6DC9A45}"/>
              </a:ext>
            </a:extLst>
          </p:cNvPr>
          <p:cNvSpPr/>
          <p:nvPr/>
        </p:nvSpPr>
        <p:spPr>
          <a:xfrm>
            <a:off x="8818908" y="2484519"/>
            <a:ext cx="1296918" cy="73659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B6A037A9-53A3-9DFC-B477-5C15EA464A81}"/>
              </a:ext>
            </a:extLst>
          </p:cNvPr>
          <p:cNvSpPr/>
          <p:nvPr/>
        </p:nvSpPr>
        <p:spPr>
          <a:xfrm>
            <a:off x="8986838" y="1846661"/>
            <a:ext cx="433387" cy="3976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E1D1294-4C75-4D74-0EE3-0D7BD5996AA0}"/>
              </a:ext>
            </a:extLst>
          </p:cNvPr>
          <p:cNvSpPr/>
          <p:nvPr/>
        </p:nvSpPr>
        <p:spPr>
          <a:xfrm>
            <a:off x="8986837" y="3287075"/>
            <a:ext cx="433387" cy="3976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68" name="Grafik 67" descr="Ein Bild, das Text, Screenshot, Zahl, Software enthält.&#10;&#10;KI-generierte Inhalte können fehlerhaft sein.">
            <a:extLst>
              <a:ext uri="{FF2B5EF4-FFF2-40B4-BE49-F238E27FC236}">
                <a16:creationId xmlns:a16="http://schemas.microsoft.com/office/drawing/2014/main" id="{DB0D06F3-D6A1-A67F-3302-D4A91EB0F1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10" y="856061"/>
            <a:ext cx="7382981" cy="5532830"/>
          </a:xfrm>
          <a:prstGeom prst="rect">
            <a:avLst/>
          </a:prstGeom>
        </p:spPr>
      </p:pic>
      <p:pic>
        <p:nvPicPr>
          <p:cNvPr id="69" name="Grafik 68" descr="Ein Bild, das Text, Screenshot, Zahl, Software enthält.&#10;&#10;KI-generierte Inhalte können fehlerhaft sein.">
            <a:extLst>
              <a:ext uri="{FF2B5EF4-FFF2-40B4-BE49-F238E27FC236}">
                <a16:creationId xmlns:a16="http://schemas.microsoft.com/office/drawing/2014/main" id="{FA792105-3FBA-C338-62A2-9AB839A858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36" t="69245" r="40557" b="-1977"/>
          <a:stretch>
            <a:fillRect/>
          </a:stretch>
        </p:blipFill>
        <p:spPr>
          <a:xfrm>
            <a:off x="3127173" y="713894"/>
            <a:ext cx="5934604" cy="4834949"/>
          </a:xfrm>
          <a:prstGeom prst="ellipse">
            <a:avLst/>
          </a:prstGeom>
        </p:spPr>
      </p:pic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568ECB33-6E84-0362-30A8-84924D53CBF7}"/>
              </a:ext>
            </a:extLst>
          </p:cNvPr>
          <p:cNvCxnSpPr>
            <a:cxnSpLocks/>
          </p:cNvCxnSpPr>
          <p:nvPr/>
        </p:nvCxnSpPr>
        <p:spPr>
          <a:xfrm flipH="1">
            <a:off x="5481637" y="5250915"/>
            <a:ext cx="612838" cy="8504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Grafik 59" descr="Ein Bild, das Text, Screenshot, Software, Zahl enthält.&#10;&#10;KI-generierte Inhalte können fehlerhaft sein.">
            <a:extLst>
              <a:ext uri="{FF2B5EF4-FFF2-40B4-BE49-F238E27FC236}">
                <a16:creationId xmlns:a16="http://schemas.microsoft.com/office/drawing/2014/main" id="{2BBF0DF2-5E98-882E-B33E-959FD2611B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78" y="856061"/>
            <a:ext cx="7168569" cy="5407968"/>
          </a:xfrm>
          <a:prstGeom prst="rect">
            <a:avLst/>
          </a:prstGeom>
        </p:spPr>
      </p:pic>
      <p:pic>
        <p:nvPicPr>
          <p:cNvPr id="64" name="Grafik 63" descr="Ein Bild, das Text, Screenshot, Software, Zahl enthält.&#10;&#10;KI-generierte Inhalte können fehlerhaft sein.">
            <a:extLst>
              <a:ext uri="{FF2B5EF4-FFF2-40B4-BE49-F238E27FC236}">
                <a16:creationId xmlns:a16="http://schemas.microsoft.com/office/drawing/2014/main" id="{A90ECF65-298A-A187-9EF1-5BBAA278FD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0" t="4008" r="90788" b="90808"/>
          <a:stretch>
            <a:fillRect/>
          </a:stretch>
        </p:blipFill>
        <p:spPr>
          <a:xfrm>
            <a:off x="3955029" y="2039160"/>
            <a:ext cx="1806283" cy="706800"/>
          </a:xfrm>
          <a:prstGeom prst="ellipse">
            <a:avLst/>
          </a:prstGeom>
        </p:spPr>
      </p:pic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1146C155-A976-11C5-200B-2E6F39E22EE1}"/>
              </a:ext>
            </a:extLst>
          </p:cNvPr>
          <p:cNvCxnSpPr/>
          <p:nvPr/>
        </p:nvCxnSpPr>
        <p:spPr>
          <a:xfrm flipH="1" flipV="1">
            <a:off x="2895600" y="1295400"/>
            <a:ext cx="1047750" cy="10825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" name="Grafik 60" descr="Ein Bild, das Text, Screenshot, Software, Zahl enthält.&#10;&#10;KI-generierte Inhalte können fehlerhaft sein.">
            <a:extLst>
              <a:ext uri="{FF2B5EF4-FFF2-40B4-BE49-F238E27FC236}">
                <a16:creationId xmlns:a16="http://schemas.microsoft.com/office/drawing/2014/main" id="{F1A3B22E-0A5E-0EFA-5A8C-2109AB329A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42" t="5523" r="67209" b="66128"/>
          <a:stretch>
            <a:fillRect/>
          </a:stretch>
        </p:blipFill>
        <p:spPr>
          <a:xfrm>
            <a:off x="3350361" y="1836658"/>
            <a:ext cx="6503831" cy="3696172"/>
          </a:xfrm>
          <a:prstGeom prst="ellipse">
            <a:avLst/>
          </a:prstGeom>
        </p:spPr>
      </p:pic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5E222073-737D-8C6B-69A4-CD1EE738C918}"/>
              </a:ext>
            </a:extLst>
          </p:cNvPr>
          <p:cNvCxnSpPr>
            <a:stCxn id="61" idx="1"/>
          </p:cNvCxnSpPr>
          <p:nvPr/>
        </p:nvCxnSpPr>
        <p:spPr>
          <a:xfrm flipH="1" flipV="1">
            <a:off x="3202041" y="1607085"/>
            <a:ext cx="1100784" cy="7708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Grafik 27" descr="Ein Bild, das Text, Screenshot, Software, Betriebssystem enthält.&#10;&#10;KI-generierte Inhalte können fehlerhaft sein.">
            <a:extLst>
              <a:ext uri="{FF2B5EF4-FFF2-40B4-BE49-F238E27FC236}">
                <a16:creationId xmlns:a16="http://schemas.microsoft.com/office/drawing/2014/main" id="{3E32330C-AC46-4D8F-9760-05DBEA69CC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629" y="887095"/>
            <a:ext cx="9623509" cy="5127781"/>
          </a:xfrm>
          <a:prstGeom prst="rect">
            <a:avLst/>
          </a:prstGeom>
        </p:spPr>
      </p:pic>
      <p:pic>
        <p:nvPicPr>
          <p:cNvPr id="33" name="Grafik 32" descr="Ein Bild, das Text, Screenshot, Software, Betriebssystem enthält.&#10;&#10;KI-generierte Inhalte können fehlerhaft sein.">
            <a:extLst>
              <a:ext uri="{FF2B5EF4-FFF2-40B4-BE49-F238E27FC236}">
                <a16:creationId xmlns:a16="http://schemas.microsoft.com/office/drawing/2014/main" id="{208E49DF-3EB7-5F48-0573-0E63D4EE7F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685" r="91171" b="85497"/>
          <a:stretch>
            <a:fillRect/>
          </a:stretch>
        </p:blipFill>
        <p:spPr>
          <a:xfrm>
            <a:off x="3048246" y="2162772"/>
            <a:ext cx="2052085" cy="1380089"/>
          </a:xfrm>
          <a:prstGeom prst="ellipse">
            <a:avLst/>
          </a:prstGeom>
        </p:spPr>
      </p:pic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6EE649DE-19E1-620E-BFAE-EDA673F03859}"/>
              </a:ext>
            </a:extLst>
          </p:cNvPr>
          <p:cNvCxnSpPr/>
          <p:nvPr/>
        </p:nvCxnSpPr>
        <p:spPr>
          <a:xfrm flipH="1" flipV="1">
            <a:off x="1704975" y="1419225"/>
            <a:ext cx="1343271" cy="14335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3F6145EB-BBA9-A702-5F7B-3002A3BB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DFEBBA1-F0BB-2794-1817-EBDF08E6E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E750249-A8C9-A08B-5F7D-A55FB8986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7" name="Grafik 36" descr="Ein Bild, das Text, Screenshot, Reihe enthält.&#10;&#10;KI-generierte Inhalte können fehlerhaft sein.">
            <a:extLst>
              <a:ext uri="{FF2B5EF4-FFF2-40B4-BE49-F238E27FC236}">
                <a16:creationId xmlns:a16="http://schemas.microsoft.com/office/drawing/2014/main" id="{7CA5526B-0339-5DDF-D452-10C52A0BEE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94" y="1695208"/>
            <a:ext cx="11936491" cy="3467584"/>
          </a:xfrm>
          <a:prstGeom prst="rect">
            <a:avLst/>
          </a:prstGeom>
        </p:spPr>
      </p:pic>
      <p:pic>
        <p:nvPicPr>
          <p:cNvPr id="114" name="Grafik 113" descr="Ein Bild, das Text, Screenshot, Reihe enthält.&#10;&#10;KI-generierte Inhalte können fehlerhaft sein.">
            <a:extLst>
              <a:ext uri="{FF2B5EF4-FFF2-40B4-BE49-F238E27FC236}">
                <a16:creationId xmlns:a16="http://schemas.microsoft.com/office/drawing/2014/main" id="{117A3FEB-F7A7-6CD0-A6CA-489A3C107F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43" t="7058" r="88647" b="71389"/>
          <a:stretch>
            <a:fillRect/>
          </a:stretch>
        </p:blipFill>
        <p:spPr>
          <a:xfrm>
            <a:off x="2511113" y="2784479"/>
            <a:ext cx="2788695" cy="1323178"/>
          </a:xfrm>
          <a:prstGeom prst="ellipse">
            <a:avLst/>
          </a:prstGeom>
        </p:spPr>
      </p:pic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0C6E2DE9-C682-5791-AA1E-98C8BA51C665}"/>
              </a:ext>
            </a:extLst>
          </p:cNvPr>
          <p:cNvCxnSpPr/>
          <p:nvPr/>
        </p:nvCxnSpPr>
        <p:spPr>
          <a:xfrm flipH="1" flipV="1">
            <a:off x="1011195" y="2449467"/>
            <a:ext cx="1884405" cy="9795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C971FAB3-1A7B-92F5-D447-5A4BEAB6EFE5}"/>
              </a:ext>
            </a:extLst>
          </p:cNvPr>
          <p:cNvCxnSpPr/>
          <p:nvPr/>
        </p:nvCxnSpPr>
        <p:spPr>
          <a:xfrm flipH="1" flipV="1">
            <a:off x="647700" y="3028950"/>
            <a:ext cx="726990" cy="2581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AFAA3E12-EFBB-1DA2-7E28-80A7C7791B08}"/>
              </a:ext>
            </a:extLst>
          </p:cNvPr>
          <p:cNvCxnSpPr>
            <a:cxnSpLocks/>
          </p:cNvCxnSpPr>
          <p:nvPr/>
        </p:nvCxnSpPr>
        <p:spPr>
          <a:xfrm flipV="1">
            <a:off x="1341629" y="3143246"/>
            <a:ext cx="371195" cy="1438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67B98135-2DE5-4221-2FCB-DCD82052D73E}"/>
              </a:ext>
            </a:extLst>
          </p:cNvPr>
          <p:cNvCxnSpPr>
            <a:cxnSpLocks/>
          </p:cNvCxnSpPr>
          <p:nvPr/>
        </p:nvCxnSpPr>
        <p:spPr>
          <a:xfrm flipH="1" flipV="1">
            <a:off x="647700" y="3563058"/>
            <a:ext cx="627852" cy="874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36A89EB1-F0D7-E71C-6CD4-B01A4FB28817}"/>
              </a:ext>
            </a:extLst>
          </p:cNvPr>
          <p:cNvCxnSpPr>
            <a:cxnSpLocks/>
          </p:cNvCxnSpPr>
          <p:nvPr/>
        </p:nvCxnSpPr>
        <p:spPr>
          <a:xfrm flipV="1">
            <a:off x="1275552" y="3542861"/>
            <a:ext cx="315123" cy="1076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E066D8FD-6002-9A21-18CC-1B1EC3227E8A}"/>
              </a:ext>
            </a:extLst>
          </p:cNvPr>
          <p:cNvCxnSpPr>
            <a:cxnSpLocks/>
          </p:cNvCxnSpPr>
          <p:nvPr/>
        </p:nvCxnSpPr>
        <p:spPr>
          <a:xfrm flipH="1" flipV="1">
            <a:off x="634228" y="3800307"/>
            <a:ext cx="627852" cy="874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33AFFA7C-B7E6-CCEB-CCD1-9C05A2797480}"/>
              </a:ext>
            </a:extLst>
          </p:cNvPr>
          <p:cNvCxnSpPr>
            <a:cxnSpLocks/>
          </p:cNvCxnSpPr>
          <p:nvPr/>
        </p:nvCxnSpPr>
        <p:spPr>
          <a:xfrm flipV="1">
            <a:off x="1262080" y="3780110"/>
            <a:ext cx="315123" cy="1076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34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00"/>
                            </p:stCondLst>
                            <p:childTnLst>
                              <p:par>
                                <p:cTn id="2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51193-F632-AEDC-8FFC-A09C77546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98708E-CB76-6ED0-E9BB-587645FF7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7" y="911949"/>
            <a:ext cx="6194304" cy="708660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Kurzvorstellung</a:t>
            </a:r>
            <a:endParaRPr lang="en-DE" sz="3600" dirty="0">
              <a:solidFill>
                <a:schemeClr val="tx1">
                  <a:lumMod val="85000"/>
                  <a:lumOff val="15000"/>
                </a:schemeClr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0E702C-6C81-F096-2468-1C77A2DE0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37" y="1763510"/>
            <a:ext cx="10890929" cy="4463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Entwickler: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 Albers</a:t>
            </a:r>
          </a:p>
          <a:p>
            <a:pPr marL="0" indent="0">
              <a:buNone/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 Auftrag von: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Sirum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GmbH</a:t>
            </a:r>
          </a:p>
          <a:p>
            <a:pPr marL="0" indent="0">
              <a:buNone/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Modulthema: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ZIP-komprimierter Dokumentenexport im </a:t>
            </a:r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Odoo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-DMS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5B87291D-177D-8B7B-F976-6753BA5B5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9F5FA44-B6B5-A17A-5BB6-754B4248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80B0B42-2B88-A69A-8445-2C353577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A0B7DE11-E073-DAB7-227C-C43EAF75DD15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646E2674-A56B-CCBD-7643-1348FF24A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34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79BCD-CAF5-9E0E-B7C2-6E2C5561B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493452-11C8-82E4-4ADE-8F592E546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7" y="911949"/>
            <a:ext cx="6194304" cy="708660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ea typeface="ADLaM Display" panose="020F0502020204030204" pitchFamily="2" charset="0"/>
                <a:cs typeface="Segoe UI Bold" panose="020B0802040204020203" pitchFamily="34" charset="0"/>
              </a:rPr>
              <a:t>Überblick</a:t>
            </a:r>
            <a:endParaRPr lang="en-DE" sz="3600" dirty="0">
              <a:solidFill>
                <a:schemeClr val="tx1">
                  <a:lumMod val="85000"/>
                  <a:lumOff val="15000"/>
                </a:schemeClr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9B0620-6282-AAA5-00BB-5C7EC4B3C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37" y="1752169"/>
            <a:ext cx="10772903" cy="446318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Problemstellung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 &amp;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Zielsetzung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Calibri Light" panose="020F03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Technische Anforderungen aus dem Ziel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Calibri Light" panose="020F03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Modul-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Funktionalität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Calibri Light" panose="020F03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Ablauf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 des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Moduls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Calibri Light" panose="020F03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Qualitätssicherung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Calibri Light" panose="020F03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Zeitersparnis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Calibri Light" panose="020F03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Abnahme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- und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Einführungsphase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Calibri Light" panose="020F03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Erweiterbarkeit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 &amp; Zukunft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Fazit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Calibri Light" panose="020F030202020403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Calibri Light" panose="020F03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12020380-76F9-75EF-8812-1F9E3C1F3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3906951-2141-E6CA-1D38-AF3BD9A7A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A2A557D-1C02-7C59-516C-90673F157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1F2DC416-5DC7-50A7-C9F3-B78A77945ED5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8ACF8E8F-4C99-93A6-1E6D-C816AC92B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7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0A3C9-B5FB-E278-18D2-89D48E0A0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FACDB5-BDD2-617D-0A2C-61F5F0722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6" y="911949"/>
            <a:ext cx="7397241" cy="708660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Problemstellung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&amp;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Zielsetzung</a:t>
            </a:r>
            <a:endParaRPr lang="en-DE" sz="3600" dirty="0">
              <a:solidFill>
                <a:schemeClr val="tx1">
                  <a:lumMod val="85000"/>
                  <a:lumOff val="15000"/>
                </a:schemeClr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A19EFE-3EB2-F957-43A8-DABE770E8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33" y="1814311"/>
            <a:ext cx="10890929" cy="2689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Kein Massen-Download von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Dokumenten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hoher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manueller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Aufwand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Ziel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Einfache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Filterung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ZIP-Download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direkt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Odoo-DMS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1369FC9D-8DD1-F212-2486-0A75EAEF4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78CB1AF-C910-16E5-3E94-464709073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17C2214-86E6-607B-EF8B-B8D84827B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7ABEBD-DAED-024E-62DD-C512C3C1BBB5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B3AE772C-0A1F-76DC-A687-BF9FF7773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746DB8DE-03B9-3C55-9787-D33CBA2A3A35}"/>
              </a:ext>
            </a:extLst>
          </p:cNvPr>
          <p:cNvSpPr txBox="1">
            <a:spLocks/>
          </p:cNvSpPr>
          <p:nvPr/>
        </p:nvSpPr>
        <p:spPr>
          <a:xfrm>
            <a:off x="977133" y="3961766"/>
            <a:ext cx="10890929" cy="925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93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120F4-C2E7-2E0D-877F-1DFC05A52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 descr="Ein Bild, das Text, Screenshot, Kreis, Schrift enthält.&#10;&#10;KI-generierte Inhalte können fehlerhaft sein.">
            <a:extLst>
              <a:ext uri="{FF2B5EF4-FFF2-40B4-BE49-F238E27FC236}">
                <a16:creationId xmlns:a16="http://schemas.microsoft.com/office/drawing/2014/main" id="{DA7D529D-A43D-ED48-3D66-61498D22B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66" y="2057379"/>
            <a:ext cx="10703701" cy="373231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6BF426B-F11F-6599-1E45-B72B5424A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6" y="911949"/>
            <a:ext cx="10376664" cy="708660"/>
          </a:xfrm>
        </p:spPr>
        <p:txBody>
          <a:bodyPr anchor="ctr">
            <a:normAutofit/>
          </a:bodyPr>
          <a:lstStyle/>
          <a:p>
            <a:r>
              <a:rPr lang="de-DE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Technische Anforderungen aus dem Ziel</a:t>
            </a:r>
            <a:endParaRPr lang="en-DE" sz="3600" dirty="0">
              <a:solidFill>
                <a:srgbClr val="FF0000"/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EADB4A-D973-B6B3-D42E-CD89E9B74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33" y="1814311"/>
            <a:ext cx="10890929" cy="268910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C20AC601-3B50-7EEB-BDD1-088D2F95D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FDE5F19-CB06-5EC9-9654-4AE1C9950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BE1AFA7-DBE7-155A-ED16-4069244E8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89FA5AF-9524-979D-92C9-8A3A6AC9F4E8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99A8556F-00D1-6636-C22F-52F5B1D61D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4028E050-2E8F-C375-6A36-376EC93596DE}"/>
              </a:ext>
            </a:extLst>
          </p:cNvPr>
          <p:cNvSpPr txBox="1">
            <a:spLocks/>
          </p:cNvSpPr>
          <p:nvPr/>
        </p:nvSpPr>
        <p:spPr>
          <a:xfrm>
            <a:off x="977133" y="3961766"/>
            <a:ext cx="10890929" cy="925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179EE2A-4C4A-6C81-5B95-0DA4397C6668}"/>
              </a:ext>
            </a:extLst>
          </p:cNvPr>
          <p:cNvSpPr/>
          <p:nvPr/>
        </p:nvSpPr>
        <p:spPr>
          <a:xfrm>
            <a:off x="4635932" y="2068890"/>
            <a:ext cx="2340365" cy="9743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184B7123-415B-01A0-0780-2C17E1CA3F04}"/>
              </a:ext>
            </a:extLst>
          </p:cNvPr>
          <p:cNvSpPr/>
          <p:nvPr/>
        </p:nvSpPr>
        <p:spPr>
          <a:xfrm>
            <a:off x="4844283" y="4360567"/>
            <a:ext cx="1107298" cy="255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ADAF476-9BF9-04D9-3BF3-2E653B46BE9E}"/>
              </a:ext>
            </a:extLst>
          </p:cNvPr>
          <p:cNvSpPr/>
          <p:nvPr/>
        </p:nvSpPr>
        <p:spPr>
          <a:xfrm>
            <a:off x="8114662" y="4360567"/>
            <a:ext cx="1107298" cy="255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E27F915-B625-04F5-FAD2-984D54260E39}"/>
              </a:ext>
            </a:extLst>
          </p:cNvPr>
          <p:cNvSpPr/>
          <p:nvPr/>
        </p:nvSpPr>
        <p:spPr>
          <a:xfrm>
            <a:off x="9234835" y="4025350"/>
            <a:ext cx="1980031" cy="13411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1C5C03E9-231D-F26F-2084-20AC5DE1BEE5}"/>
              </a:ext>
            </a:extLst>
          </p:cNvPr>
          <p:cNvSpPr/>
          <p:nvPr/>
        </p:nvSpPr>
        <p:spPr>
          <a:xfrm>
            <a:off x="7498128" y="2068890"/>
            <a:ext cx="2340365" cy="9743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7762A395-D236-B4CE-C8D4-C258F7AB8E83}"/>
              </a:ext>
            </a:extLst>
          </p:cNvPr>
          <p:cNvSpPr/>
          <p:nvPr/>
        </p:nvSpPr>
        <p:spPr>
          <a:xfrm>
            <a:off x="6023837" y="4017781"/>
            <a:ext cx="1980031" cy="13411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DC8C0E0F-3DAB-4DD1-A93B-968393BB7F9D}"/>
              </a:ext>
            </a:extLst>
          </p:cNvPr>
          <p:cNvSpPr/>
          <p:nvPr/>
        </p:nvSpPr>
        <p:spPr>
          <a:xfrm>
            <a:off x="2812839" y="4026843"/>
            <a:ext cx="1980031" cy="13411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88136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7" grpId="0" animBg="1"/>
      <p:bldP spid="30" grpId="0" animBg="1"/>
      <p:bldP spid="31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F3B99-E131-4AB7-1BDE-FE8D57A36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1AB1CC-EED1-CDD6-A8DB-C814EF3CA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6" y="911949"/>
            <a:ext cx="8128764" cy="70866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Modul-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Funktionalität</a:t>
            </a:r>
            <a:endParaRPr lang="en-DE" sz="3600" dirty="0">
              <a:solidFill>
                <a:schemeClr val="tx1">
                  <a:lumMod val="85000"/>
                  <a:lumOff val="15000"/>
                </a:schemeClr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680DEA-2B2D-6519-3AAB-EE1D3A1F3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37" y="1752169"/>
            <a:ext cx="10890929" cy="4463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nach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Datum + Modelle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 (Draft -&gt; Open -&gt; Done)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Automatischer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Export Name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ZIP-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Erstellung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 Button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Speicherung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Datensatz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DMS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609178F-2CF7-6D6A-62E0-92B2ABB32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3E08773-5E38-DA80-0F50-9899EAAC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B4BE3C1-7E13-7EE2-0054-9AE11DECD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91FC67D-826D-623D-4676-97E9C903325E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D5847712-2BDD-60DF-F9B0-61DE0CFC9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84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7D29B7-BAF1-D137-7A77-88C926261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Gerader Verbinder 119">
            <a:extLst>
              <a:ext uri="{FF2B5EF4-FFF2-40B4-BE49-F238E27FC236}">
                <a16:creationId xmlns:a16="http://schemas.microsoft.com/office/drawing/2014/main" id="{6809CC5E-ACD2-F977-FB47-E88EE325236B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3" name="Grafik 122" descr="Ein Bild, das Farbigkeit, Grafiken, Design enthält.">
            <a:extLst>
              <a:ext uri="{FF2B5EF4-FFF2-40B4-BE49-F238E27FC236}">
                <a16:creationId xmlns:a16="http://schemas.microsoft.com/office/drawing/2014/main" id="{6938C5AB-E890-DCDD-03A9-07D2F4A36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  <p:pic>
        <p:nvPicPr>
          <p:cNvPr id="4" name="Grafik 3" descr="Ein Bild, das Text, Diagramm, Plan, technische Zeichnung enthält.&#10;&#10;KI-generierte Inhalte können fehlerhaft sein.">
            <a:extLst>
              <a:ext uri="{FF2B5EF4-FFF2-40B4-BE49-F238E27FC236}">
                <a16:creationId xmlns:a16="http://schemas.microsoft.com/office/drawing/2014/main" id="{C72BC93A-34E2-3279-7B4E-B2953DFDA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12" y="1138237"/>
            <a:ext cx="8105775" cy="4581525"/>
          </a:xfrm>
          <a:prstGeom prst="rect">
            <a:avLst/>
          </a:prstGeom>
          <a:ln w="38100">
            <a:noFill/>
          </a:ln>
          <a:effectLst/>
        </p:spPr>
      </p:pic>
      <p:sp>
        <p:nvSpPr>
          <p:cNvPr id="119" name="Titel 1">
            <a:extLst>
              <a:ext uri="{FF2B5EF4-FFF2-40B4-BE49-F238E27FC236}">
                <a16:creationId xmlns:a16="http://schemas.microsoft.com/office/drawing/2014/main" id="{CBA7FC1D-5705-5BF7-6301-1972EA181759}"/>
              </a:ext>
            </a:extLst>
          </p:cNvPr>
          <p:cNvSpPr txBox="1">
            <a:spLocks/>
          </p:cNvSpPr>
          <p:nvPr/>
        </p:nvSpPr>
        <p:spPr>
          <a:xfrm>
            <a:off x="977137" y="911949"/>
            <a:ext cx="7926668" cy="708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Ablauf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des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Moduls</a:t>
            </a:r>
            <a:endParaRPr lang="en-DE" sz="3600" dirty="0">
              <a:solidFill>
                <a:schemeClr val="tx1">
                  <a:lumMod val="85000"/>
                  <a:lumOff val="15000"/>
                </a:schemeClr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1DDF25D-E9AF-9F3A-22B4-E1131C8AED2D}"/>
              </a:ext>
            </a:extLst>
          </p:cNvPr>
          <p:cNvSpPr/>
          <p:nvPr/>
        </p:nvSpPr>
        <p:spPr>
          <a:xfrm>
            <a:off x="3762375" y="2571750"/>
            <a:ext cx="1127125" cy="571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EA1296D-9CA3-5719-9245-91844C77E13B}"/>
              </a:ext>
            </a:extLst>
          </p:cNvPr>
          <p:cNvSpPr/>
          <p:nvPr/>
        </p:nvSpPr>
        <p:spPr>
          <a:xfrm>
            <a:off x="5481638" y="2571750"/>
            <a:ext cx="1127125" cy="571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DA8D0D5-DAA3-AC05-120D-A032946D5C4B}"/>
              </a:ext>
            </a:extLst>
          </p:cNvPr>
          <p:cNvSpPr/>
          <p:nvPr/>
        </p:nvSpPr>
        <p:spPr>
          <a:xfrm>
            <a:off x="7200901" y="2571750"/>
            <a:ext cx="1127125" cy="571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DF87529-85EC-BA5C-B507-2FB5155E712C}"/>
              </a:ext>
            </a:extLst>
          </p:cNvPr>
          <p:cNvSpPr/>
          <p:nvPr/>
        </p:nvSpPr>
        <p:spPr>
          <a:xfrm>
            <a:off x="6987537" y="1131572"/>
            <a:ext cx="1526985" cy="8023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DC4948C-B279-C2F5-2A07-735DD5BAA126}"/>
              </a:ext>
            </a:extLst>
          </p:cNvPr>
          <p:cNvSpPr/>
          <p:nvPr/>
        </p:nvSpPr>
        <p:spPr>
          <a:xfrm>
            <a:off x="8903805" y="3804203"/>
            <a:ext cx="1127125" cy="571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5B7338A-8F97-8E4C-C131-D52C391B69C5}"/>
              </a:ext>
            </a:extLst>
          </p:cNvPr>
          <p:cNvSpPr/>
          <p:nvPr/>
        </p:nvSpPr>
        <p:spPr>
          <a:xfrm>
            <a:off x="7200901" y="3804203"/>
            <a:ext cx="1127125" cy="571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08D1C04-155E-4CBE-DA68-42777CBD8173}"/>
              </a:ext>
            </a:extLst>
          </p:cNvPr>
          <p:cNvSpPr/>
          <p:nvPr/>
        </p:nvSpPr>
        <p:spPr>
          <a:xfrm>
            <a:off x="5481637" y="3804203"/>
            <a:ext cx="1127125" cy="571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6FED50D-7684-02CC-B19E-EEDC02A43299}"/>
              </a:ext>
            </a:extLst>
          </p:cNvPr>
          <p:cNvSpPr/>
          <p:nvPr/>
        </p:nvSpPr>
        <p:spPr>
          <a:xfrm>
            <a:off x="3762373" y="3804203"/>
            <a:ext cx="1127125" cy="571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14A96DB8-E64D-60B8-6020-4E02B9187C56}"/>
              </a:ext>
            </a:extLst>
          </p:cNvPr>
          <p:cNvSpPr/>
          <p:nvPr/>
        </p:nvSpPr>
        <p:spPr>
          <a:xfrm>
            <a:off x="2043109" y="3804203"/>
            <a:ext cx="1127125" cy="571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8A964D0B-9712-5F87-EF32-38536CFD4FF2}"/>
              </a:ext>
            </a:extLst>
          </p:cNvPr>
          <p:cNvSpPr/>
          <p:nvPr/>
        </p:nvSpPr>
        <p:spPr>
          <a:xfrm>
            <a:off x="2043109" y="2484520"/>
            <a:ext cx="1166816" cy="7365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63E3566D-15C9-E6A5-4A6F-7ACBDB3B894B}"/>
              </a:ext>
            </a:extLst>
          </p:cNvPr>
          <p:cNvSpPr/>
          <p:nvPr/>
        </p:nvSpPr>
        <p:spPr>
          <a:xfrm>
            <a:off x="2043109" y="4958785"/>
            <a:ext cx="1166816" cy="7365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" name="Raute 23">
            <a:extLst>
              <a:ext uri="{FF2B5EF4-FFF2-40B4-BE49-F238E27FC236}">
                <a16:creationId xmlns:a16="http://schemas.microsoft.com/office/drawing/2014/main" id="{0F1E9B8E-DD82-D6AD-1052-A13EA2ACAEC4}"/>
              </a:ext>
            </a:extLst>
          </p:cNvPr>
          <p:cNvSpPr/>
          <p:nvPr/>
        </p:nvSpPr>
        <p:spPr>
          <a:xfrm>
            <a:off x="8818908" y="2484519"/>
            <a:ext cx="1296918" cy="73659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5D7D0E21-6684-8637-B626-FBA0BBAEB0A5}"/>
              </a:ext>
            </a:extLst>
          </p:cNvPr>
          <p:cNvSpPr/>
          <p:nvPr/>
        </p:nvSpPr>
        <p:spPr>
          <a:xfrm>
            <a:off x="8986838" y="1846661"/>
            <a:ext cx="433387" cy="3976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B5783A16-24D4-4010-0964-D41E0AFE8591}"/>
              </a:ext>
            </a:extLst>
          </p:cNvPr>
          <p:cNvSpPr/>
          <p:nvPr/>
        </p:nvSpPr>
        <p:spPr>
          <a:xfrm>
            <a:off x="8986837" y="3287075"/>
            <a:ext cx="433387" cy="3976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68" name="Grafik 67" descr="Ein Bild, das Text, Screenshot, Zahl, Software enthält.&#10;&#10;KI-generierte Inhalte können fehlerhaft sein.">
            <a:extLst>
              <a:ext uri="{FF2B5EF4-FFF2-40B4-BE49-F238E27FC236}">
                <a16:creationId xmlns:a16="http://schemas.microsoft.com/office/drawing/2014/main" id="{F6444439-50DC-2ACE-F08F-57AABF5A0C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10" y="856061"/>
            <a:ext cx="7382981" cy="5532830"/>
          </a:xfrm>
          <a:prstGeom prst="rect">
            <a:avLst/>
          </a:prstGeom>
        </p:spPr>
      </p:pic>
      <p:pic>
        <p:nvPicPr>
          <p:cNvPr id="69" name="Grafik 68" descr="Ein Bild, das Text, Screenshot, Zahl, Software enthält.&#10;&#10;KI-generierte Inhalte können fehlerhaft sein.">
            <a:extLst>
              <a:ext uri="{FF2B5EF4-FFF2-40B4-BE49-F238E27FC236}">
                <a16:creationId xmlns:a16="http://schemas.microsoft.com/office/drawing/2014/main" id="{EA847648-6AA2-B290-9814-B72C57E5E4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36" t="69245" r="40557" b="-1977"/>
          <a:stretch>
            <a:fillRect/>
          </a:stretch>
        </p:blipFill>
        <p:spPr>
          <a:xfrm>
            <a:off x="3127173" y="713894"/>
            <a:ext cx="5934604" cy="4834949"/>
          </a:xfrm>
          <a:prstGeom prst="ellipse">
            <a:avLst/>
          </a:prstGeom>
        </p:spPr>
      </p:pic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6270BFCA-172B-E7D8-096E-55E575BB2800}"/>
              </a:ext>
            </a:extLst>
          </p:cNvPr>
          <p:cNvCxnSpPr>
            <a:cxnSpLocks/>
          </p:cNvCxnSpPr>
          <p:nvPr/>
        </p:nvCxnSpPr>
        <p:spPr>
          <a:xfrm flipH="1">
            <a:off x="5481637" y="5250915"/>
            <a:ext cx="612838" cy="8504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Grafik 59" descr="Ein Bild, das Text, Screenshot, Software, Zahl enthält.&#10;&#10;KI-generierte Inhalte können fehlerhaft sein.">
            <a:extLst>
              <a:ext uri="{FF2B5EF4-FFF2-40B4-BE49-F238E27FC236}">
                <a16:creationId xmlns:a16="http://schemas.microsoft.com/office/drawing/2014/main" id="{227D8946-CC91-B88C-925A-FE845D865A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78" y="856061"/>
            <a:ext cx="7168569" cy="5407968"/>
          </a:xfrm>
          <a:prstGeom prst="rect">
            <a:avLst/>
          </a:prstGeom>
        </p:spPr>
      </p:pic>
      <p:pic>
        <p:nvPicPr>
          <p:cNvPr id="64" name="Grafik 63" descr="Ein Bild, das Text, Screenshot, Software, Zahl enthält.&#10;&#10;KI-generierte Inhalte können fehlerhaft sein.">
            <a:extLst>
              <a:ext uri="{FF2B5EF4-FFF2-40B4-BE49-F238E27FC236}">
                <a16:creationId xmlns:a16="http://schemas.microsoft.com/office/drawing/2014/main" id="{3985DE7C-CC8C-1706-1121-619D610E8C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0" t="4008" r="90788" b="90808"/>
          <a:stretch>
            <a:fillRect/>
          </a:stretch>
        </p:blipFill>
        <p:spPr>
          <a:xfrm>
            <a:off x="3955029" y="2039160"/>
            <a:ext cx="1806283" cy="706800"/>
          </a:xfrm>
          <a:prstGeom prst="ellipse">
            <a:avLst/>
          </a:prstGeom>
        </p:spPr>
      </p:pic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C9A9915D-1653-34A9-1463-D4C071A2763C}"/>
              </a:ext>
            </a:extLst>
          </p:cNvPr>
          <p:cNvCxnSpPr/>
          <p:nvPr/>
        </p:nvCxnSpPr>
        <p:spPr>
          <a:xfrm flipH="1" flipV="1">
            <a:off x="2895600" y="1295400"/>
            <a:ext cx="1047750" cy="10825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" name="Grafik 60" descr="Ein Bild, das Text, Screenshot, Software, Zahl enthält.&#10;&#10;KI-generierte Inhalte können fehlerhaft sein.">
            <a:extLst>
              <a:ext uri="{FF2B5EF4-FFF2-40B4-BE49-F238E27FC236}">
                <a16:creationId xmlns:a16="http://schemas.microsoft.com/office/drawing/2014/main" id="{7D8A5ABF-5FF0-6BEB-7444-A58A11B2F6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42" t="5523" r="67209" b="66128"/>
          <a:stretch>
            <a:fillRect/>
          </a:stretch>
        </p:blipFill>
        <p:spPr>
          <a:xfrm>
            <a:off x="3350361" y="1836658"/>
            <a:ext cx="6503831" cy="3696172"/>
          </a:xfrm>
          <a:prstGeom prst="ellipse">
            <a:avLst/>
          </a:prstGeom>
        </p:spPr>
      </p:pic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1D0FF042-CA75-FD9D-34B8-FA6C3751FD58}"/>
              </a:ext>
            </a:extLst>
          </p:cNvPr>
          <p:cNvCxnSpPr>
            <a:stCxn id="61" idx="1"/>
          </p:cNvCxnSpPr>
          <p:nvPr/>
        </p:nvCxnSpPr>
        <p:spPr>
          <a:xfrm flipH="1" flipV="1">
            <a:off x="3202041" y="1607085"/>
            <a:ext cx="1100784" cy="7708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Grafik 27" descr="Ein Bild, das Text, Screenshot, Software, Betriebssystem enthält.&#10;&#10;KI-generierte Inhalte können fehlerhaft sein.">
            <a:extLst>
              <a:ext uri="{FF2B5EF4-FFF2-40B4-BE49-F238E27FC236}">
                <a16:creationId xmlns:a16="http://schemas.microsoft.com/office/drawing/2014/main" id="{F9ED5FF4-B4F8-EA03-6B93-1A43F29481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629" y="887095"/>
            <a:ext cx="9623509" cy="5127781"/>
          </a:xfrm>
          <a:prstGeom prst="rect">
            <a:avLst/>
          </a:prstGeom>
        </p:spPr>
      </p:pic>
      <p:pic>
        <p:nvPicPr>
          <p:cNvPr id="33" name="Grafik 32" descr="Ein Bild, das Text, Screenshot, Software, Betriebssystem enthält.&#10;&#10;KI-generierte Inhalte können fehlerhaft sein.">
            <a:extLst>
              <a:ext uri="{FF2B5EF4-FFF2-40B4-BE49-F238E27FC236}">
                <a16:creationId xmlns:a16="http://schemas.microsoft.com/office/drawing/2014/main" id="{06A40AC0-4238-2CCE-61EA-7586F12F7A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685" r="91171" b="85497"/>
          <a:stretch>
            <a:fillRect/>
          </a:stretch>
        </p:blipFill>
        <p:spPr>
          <a:xfrm>
            <a:off x="3048246" y="2162772"/>
            <a:ext cx="2052085" cy="1380089"/>
          </a:xfrm>
          <a:prstGeom prst="ellipse">
            <a:avLst/>
          </a:prstGeom>
        </p:spPr>
      </p:pic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2E216724-A23E-6A9E-2D36-AA1BF7B0D84A}"/>
              </a:ext>
            </a:extLst>
          </p:cNvPr>
          <p:cNvCxnSpPr/>
          <p:nvPr/>
        </p:nvCxnSpPr>
        <p:spPr>
          <a:xfrm flipH="1" flipV="1">
            <a:off x="1704975" y="1419225"/>
            <a:ext cx="1343271" cy="14335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A5502A26-EAE4-05D3-46A0-DDCE3598E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D55472B-9A07-3D11-805B-9C195790F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B2D724B-BE60-5D7F-FD0D-175EB475C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7" name="Grafik 36" descr="Ein Bild, das Text, Screenshot, Reihe enthält.&#10;&#10;KI-generierte Inhalte können fehlerhaft sein.">
            <a:extLst>
              <a:ext uri="{FF2B5EF4-FFF2-40B4-BE49-F238E27FC236}">
                <a16:creationId xmlns:a16="http://schemas.microsoft.com/office/drawing/2014/main" id="{A6E32689-3BBF-AEE9-58BE-DC4C7F3D2D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94" y="1695208"/>
            <a:ext cx="11936491" cy="3467584"/>
          </a:xfrm>
          <a:prstGeom prst="rect">
            <a:avLst/>
          </a:prstGeom>
        </p:spPr>
      </p:pic>
      <p:pic>
        <p:nvPicPr>
          <p:cNvPr id="114" name="Grafik 113" descr="Ein Bild, das Text, Screenshot, Reihe enthält.&#10;&#10;KI-generierte Inhalte können fehlerhaft sein.">
            <a:extLst>
              <a:ext uri="{FF2B5EF4-FFF2-40B4-BE49-F238E27FC236}">
                <a16:creationId xmlns:a16="http://schemas.microsoft.com/office/drawing/2014/main" id="{D6A1D118-86BF-98B7-C559-BDA3874F97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43" t="7058" r="88647" b="71389"/>
          <a:stretch>
            <a:fillRect/>
          </a:stretch>
        </p:blipFill>
        <p:spPr>
          <a:xfrm>
            <a:off x="2511113" y="2784479"/>
            <a:ext cx="2788695" cy="1323178"/>
          </a:xfrm>
          <a:prstGeom prst="ellipse">
            <a:avLst/>
          </a:prstGeom>
        </p:spPr>
      </p:pic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891BD429-9B35-ED0B-B12C-FB6B9ABDD8FD}"/>
              </a:ext>
            </a:extLst>
          </p:cNvPr>
          <p:cNvCxnSpPr/>
          <p:nvPr/>
        </p:nvCxnSpPr>
        <p:spPr>
          <a:xfrm flipH="1" flipV="1">
            <a:off x="1011195" y="2449467"/>
            <a:ext cx="1884405" cy="9795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19C09509-C2E3-82AE-282F-51680572973B}"/>
              </a:ext>
            </a:extLst>
          </p:cNvPr>
          <p:cNvCxnSpPr/>
          <p:nvPr/>
        </p:nvCxnSpPr>
        <p:spPr>
          <a:xfrm flipH="1" flipV="1">
            <a:off x="647700" y="3028950"/>
            <a:ext cx="726990" cy="2581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CF4A11E5-6D6C-7879-BCEF-B116940A0355}"/>
              </a:ext>
            </a:extLst>
          </p:cNvPr>
          <p:cNvCxnSpPr>
            <a:cxnSpLocks/>
          </p:cNvCxnSpPr>
          <p:nvPr/>
        </p:nvCxnSpPr>
        <p:spPr>
          <a:xfrm flipV="1">
            <a:off x="1341629" y="3143246"/>
            <a:ext cx="371195" cy="1438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6C5A02CD-847E-CAEC-AEF0-BC20D5735414}"/>
              </a:ext>
            </a:extLst>
          </p:cNvPr>
          <p:cNvCxnSpPr>
            <a:cxnSpLocks/>
          </p:cNvCxnSpPr>
          <p:nvPr/>
        </p:nvCxnSpPr>
        <p:spPr>
          <a:xfrm flipH="1" flipV="1">
            <a:off x="647700" y="3563058"/>
            <a:ext cx="627852" cy="874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E06CED98-5BB9-BB8C-6DD7-8C86AD0E0705}"/>
              </a:ext>
            </a:extLst>
          </p:cNvPr>
          <p:cNvCxnSpPr>
            <a:cxnSpLocks/>
          </p:cNvCxnSpPr>
          <p:nvPr/>
        </p:nvCxnSpPr>
        <p:spPr>
          <a:xfrm flipV="1">
            <a:off x="1275552" y="3542861"/>
            <a:ext cx="315123" cy="1076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FBB6852A-97B6-B78C-9C64-30AF19D2E0FB}"/>
              </a:ext>
            </a:extLst>
          </p:cNvPr>
          <p:cNvCxnSpPr>
            <a:cxnSpLocks/>
          </p:cNvCxnSpPr>
          <p:nvPr/>
        </p:nvCxnSpPr>
        <p:spPr>
          <a:xfrm flipH="1" flipV="1">
            <a:off x="634228" y="3800307"/>
            <a:ext cx="627852" cy="874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0F92E44D-E434-5F32-D6A9-3EC9A49D8E7A}"/>
              </a:ext>
            </a:extLst>
          </p:cNvPr>
          <p:cNvCxnSpPr>
            <a:cxnSpLocks/>
          </p:cNvCxnSpPr>
          <p:nvPr/>
        </p:nvCxnSpPr>
        <p:spPr>
          <a:xfrm flipV="1">
            <a:off x="1262080" y="3780110"/>
            <a:ext cx="315123" cy="1076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30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3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7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"/>
                            </p:stCondLst>
                            <p:childTnLst>
                              <p:par>
                                <p:cTn id="1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5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9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3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500"/>
                            </p:stCondLst>
                            <p:childTnLst>
                              <p:par>
                                <p:cTn id="2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2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6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7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0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056BE-A6E4-BB14-C8EB-D524289B5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9A9581-B20A-513C-3EBB-5BDCF1CBF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7" y="911949"/>
            <a:ext cx="6194304" cy="708660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Qualitätssicherung</a:t>
            </a:r>
            <a:endParaRPr lang="en-DE" sz="3600" dirty="0">
              <a:solidFill>
                <a:schemeClr val="tx1">
                  <a:lumMod val="85000"/>
                  <a:lumOff val="15000"/>
                </a:schemeClr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B96AD7-387F-0DFA-E035-2D6088732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37" y="1752169"/>
            <a:ext cx="10890929" cy="446318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Unit-Tests</a:t>
            </a: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Gitlab CI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Lint-, Deploy- und Translate-Test</a:t>
            </a: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 erst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nach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Review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84F8491D-5399-1E2A-3A97-F41383829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3B90048-95E5-F6B0-0D45-06A24BA1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0BE3199-EBEE-09F1-FD53-ED9018524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F8BF0BA-0147-6A37-E7FB-6661F13C7492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0F25FAE6-1969-EB22-C71D-8665EF84C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9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E3FED3-20A9-31E2-D02E-DC2D5E231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D5838C-B215-46A0-55D4-1A99E2B2F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583B7C-5EE2-26FF-CEFE-047B3C43F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9</a:t>
            </a:fld>
            <a:endParaRPr lang="en-US" dirty="0"/>
          </a:p>
        </p:txBody>
      </p:sp>
      <p:pic>
        <p:nvPicPr>
          <p:cNvPr id="8" name="Grafik 7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8B03DB34-47BF-3015-FDE5-3B61D81BA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836" y="915874"/>
            <a:ext cx="6240309" cy="5030177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196F959D-96BC-65C9-F6D0-38D0775D5E51}"/>
              </a:ext>
            </a:extLst>
          </p:cNvPr>
          <p:cNvSpPr txBox="1">
            <a:spLocks/>
          </p:cNvSpPr>
          <p:nvPr/>
        </p:nvSpPr>
        <p:spPr>
          <a:xfrm>
            <a:off x="977137" y="911949"/>
            <a:ext cx="6194304" cy="708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Zeitersparnis</a:t>
            </a:r>
            <a:endParaRPr lang="en-DE" sz="3600" dirty="0">
              <a:solidFill>
                <a:srgbClr val="FF0000"/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58D4D90-AE94-20B1-93B8-27A3988B03DE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DD96FB24-872C-9740-915F-77935397E45F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8200" y="2030908"/>
                <a:ext cx="4833636" cy="3747771"/>
              </a:xfrm>
            </p:spPr>
            <p:txBody>
              <a:bodyPr/>
              <a:lstStyle/>
              <a:p>
                <a:r>
                  <a:rPr lang="en-US" b="1" u="sng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Zeitaufwand</a:t>
                </a:r>
                <a:r>
                  <a:rPr lang="en-US" b="1" u="sng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für </a:t>
                </a:r>
                <a:r>
                  <a:rPr lang="en-US" b="1" u="sng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Dokumentenexport</a:t>
                </a:r>
                <a:r>
                  <a:rPr lang="en-US" b="1" u="sng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u="sng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u="sng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Beispielrechnung</a:t>
                </a:r>
                <a:r>
                  <a:rPr lang="en-US" u="sng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endParaRPr lang="en-US" b="1" u="sng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Vorher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3 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20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𝑀𝑖𝑛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20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= 1.200 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𝑀𝑖𝑛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𝑀𝑜</m:t>
                    </m:r>
                    <m:r>
                      <a:rPr lang="en-US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(~20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𝑆𝑡𝑑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Jetzt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3 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2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𝑀𝑖𝑛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20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= 120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𝑀𝑖𝑛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𝑀𝑜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(~2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𝑆𝑡𝑑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de-DE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de-D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Einsparung: ca. </a:t>
                </a:r>
                <a:r>
                  <a:rPr lang="de-DE" b="1" u="sng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18 Stunden</a:t>
                </a:r>
                <a:r>
                  <a:rPr lang="de-DE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Arbeitszeit pro Monat</a:t>
                </a:r>
                <a:endParaRPr lang="en-DE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DE" dirty="0"/>
              </a:p>
            </p:txBody>
          </p:sp>
        </mc:Choice>
        <mc:Fallback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DD96FB24-872C-9740-915F-77935397E4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8200" y="2030908"/>
                <a:ext cx="4833636" cy="3747771"/>
              </a:xfrm>
              <a:blipFill>
                <a:blip r:embed="rId3"/>
                <a:stretch>
                  <a:fillRect l="-758" t="-113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feld 14">
            <a:extLst>
              <a:ext uri="{FF2B5EF4-FFF2-40B4-BE49-F238E27FC236}">
                <a16:creationId xmlns:a16="http://schemas.microsoft.com/office/drawing/2014/main" id="{90BC9538-9371-E15E-8475-4554ECECE647}"/>
              </a:ext>
            </a:extLst>
          </p:cNvPr>
          <p:cNvSpPr txBox="1"/>
          <p:nvPr/>
        </p:nvSpPr>
        <p:spPr>
          <a:xfrm>
            <a:off x="6682154" y="1578025"/>
            <a:ext cx="751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~20 Min</a:t>
            </a:r>
            <a:endParaRPr lang="en-DE" sz="12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B90D475-F42D-3A53-F7E7-EBFBF4075039}"/>
              </a:ext>
            </a:extLst>
          </p:cNvPr>
          <p:cNvSpPr txBox="1"/>
          <p:nvPr/>
        </p:nvSpPr>
        <p:spPr>
          <a:xfrm>
            <a:off x="8518572" y="5119460"/>
            <a:ext cx="751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~2 Min</a:t>
            </a:r>
            <a:endParaRPr lang="en-DE" sz="12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F296192-0250-5E56-61FB-081882533DB6}"/>
              </a:ext>
            </a:extLst>
          </p:cNvPr>
          <p:cNvSpPr txBox="1"/>
          <p:nvPr/>
        </p:nvSpPr>
        <p:spPr>
          <a:xfrm>
            <a:off x="-383931" y="6567586"/>
            <a:ext cx="5843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 =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Vorgang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 T = Tage, Mo = Monat, Min = Minute, Std =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Stunde</a:t>
            </a:r>
            <a:endParaRPr lang="en-DE" sz="1400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C0C0C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53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5" grpId="0"/>
      <p:bldP spid="18" grpId="0"/>
      <p:bldP spid="19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364</Words>
  <Application>Microsoft Office PowerPoint</Application>
  <PresentationFormat>Breitbild</PresentationFormat>
  <Paragraphs>135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2" baseType="lpstr">
      <vt:lpstr>Aptos</vt:lpstr>
      <vt:lpstr>Aptos Display</vt:lpstr>
      <vt:lpstr>Arial</vt:lpstr>
      <vt:lpstr>Cambria Math</vt:lpstr>
      <vt:lpstr>Segoe UI Bold</vt:lpstr>
      <vt:lpstr>Webdings</vt:lpstr>
      <vt:lpstr>Office</vt:lpstr>
      <vt:lpstr>PowerPoint-Präsentation</vt:lpstr>
      <vt:lpstr>Kurzvorstellung</vt:lpstr>
      <vt:lpstr>Überblick</vt:lpstr>
      <vt:lpstr>Problemstellung &amp; Zielsetzung</vt:lpstr>
      <vt:lpstr>Technische Anforderungen aus dem Ziel</vt:lpstr>
      <vt:lpstr>Modul-Funktionalität</vt:lpstr>
      <vt:lpstr>PowerPoint-Präsentation</vt:lpstr>
      <vt:lpstr>Qualitätssicherung</vt:lpstr>
      <vt:lpstr>PowerPoint-Präsentation</vt:lpstr>
      <vt:lpstr>Abnahme- und Einführungsphase</vt:lpstr>
      <vt:lpstr>Erweiterbarkeit &amp; Zukunft</vt:lpstr>
      <vt:lpstr>Nächste Schritte</vt:lpstr>
      <vt:lpstr>Fazit</vt:lpstr>
      <vt:lpstr>Abschluss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 Albers</dc:creator>
  <cp:lastModifiedBy>Mark Albers</cp:lastModifiedBy>
  <cp:revision>70</cp:revision>
  <dcterms:created xsi:type="dcterms:W3CDTF">2025-06-04T04:30:11Z</dcterms:created>
  <dcterms:modified xsi:type="dcterms:W3CDTF">2025-06-17T13:41:21Z</dcterms:modified>
</cp:coreProperties>
</file>