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08" r:id="rId1"/>
  </p:sldMasterIdLst>
  <p:notesMasterIdLst>
    <p:notesMasterId r:id="rId16"/>
  </p:notesMasterIdLst>
  <p:sldIdLst>
    <p:sldId id="256" r:id="rId2"/>
    <p:sldId id="277" r:id="rId3"/>
    <p:sldId id="274" r:id="rId4"/>
    <p:sldId id="278" r:id="rId5"/>
    <p:sldId id="287" r:id="rId6"/>
    <p:sldId id="279" r:id="rId7"/>
    <p:sldId id="296" r:id="rId8"/>
    <p:sldId id="291" r:id="rId9"/>
    <p:sldId id="294" r:id="rId10"/>
    <p:sldId id="280" r:id="rId11"/>
    <p:sldId id="290" r:id="rId12"/>
    <p:sldId id="283" r:id="rId13"/>
    <p:sldId id="285" r:id="rId14"/>
    <p:sldId id="286" r:id="rId15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606" autoAdjust="0"/>
    <p:restoredTop sz="93676" autoAdjust="0"/>
  </p:normalViewPr>
  <p:slideViewPr>
    <p:cSldViewPr snapToGrid="0">
      <p:cViewPr varScale="1">
        <p:scale>
          <a:sx n="101" d="100"/>
          <a:sy n="101" d="100"/>
        </p:scale>
        <p:origin x="103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27BFA1-A5AB-42FB-939B-087BECC10B9B}" type="datetimeFigureOut">
              <a:rPr lang="en-DE" smtClean="0"/>
              <a:t>29/06/2025</a:t>
            </a:fld>
            <a:endParaRPr lang="en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4AB2D0-EC22-4A1D-B1C9-5CA0654DBC0F}" type="slidenum">
              <a:rPr lang="en-DE" smtClean="0"/>
              <a:t>‹Nr.›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1426371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C53E97-9D08-7311-C96B-B09F8388C5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ECB2AAB9-13F1-C601-8E2D-34097C63C1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3781861-21B2-522D-AA31-C5966DCBE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Mark Albers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7235064-E42C-A043-9976-321EA2FE9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2025 Sirum GmbH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0B066FC-86BF-5DF3-FE21-1B54080FF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619579"/>
      </p:ext>
    </p:extLst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324175-2924-A86B-A677-4579733C8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D37576D-CC87-4F08-E182-EA8C62124B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28C5E84-2595-97CB-C2B6-693CB151D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Mark Albers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7AC4755-3A10-0D3C-961C-3ECB11902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2025 Sirum GmbH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25AF996-1FE1-BCB8-3A4B-66F619BB8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724144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E57549B-2E7E-CFF3-52F8-276A9D2D26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E1C51A9-C5B4-36AC-62FA-7DF96A1FF9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B1196CA-4FDA-9A40-F5DF-BB546E537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Mark Albers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F2BA668-D438-1012-860B-1216441B1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2025 Sirum GmbH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FA60150-343F-7EC2-0006-2E91BC315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695731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9119D6-7921-731E-F0CB-F78E9ECC5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421AC30-F0E7-59A0-0BB0-BE12EB85E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A8C5B07-2B91-5A4B-5191-0CDF3E2A8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Mark Albers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CD24424-41D7-BDF7-C2DD-37F877FB2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2025 Sirum GmbH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DA57775-1DD1-7D27-C8E4-5CBF14B6A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854091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E61214-EFB9-4E83-A168-454545473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D197468-8455-0C9B-F6F4-540B1C948C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939B312-A8F5-2894-44E9-4CCB97224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Mark Albers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CAF675D-D09B-3C8F-EA26-B6FD9113F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2025 Sirum GmbH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3DB379C-72A4-0866-D275-F5609EA36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490185"/>
      </p:ext>
    </p:extLst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9A9200A-F032-D5C8-B2D5-1CD66DA2F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A9DED2-DF39-884A-DA4C-F9910F0B8B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737CE47-F93C-B278-DA69-37DB4CF9D1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E9465D5-6BD8-8BA2-3A32-585702418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Mark Albers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8031716-059B-C160-85BF-84C46F56F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2025 Sirum GmbH</a:t>
            </a:r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44F6A8A-4101-916B-9D07-42F180CB9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662697"/>
      </p:ext>
    </p:extLst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40717E-55B4-5EB6-C24D-42D788801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7F5A005-D44D-449A-6769-3D5E02FCD0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BA23AFF-2723-A8AC-86FA-ADEC098924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4A5F2C0-C6F5-8422-B260-E3C1DEAC92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721C1CF-1439-F594-A9FF-AC47AA2DDA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2F8CDD3-1C54-E510-B80D-1CE3CE82A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Mark Albers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482E6BB-00C1-8C5B-0ED8-13C118F82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2025 Sirum GmbH</a:t>
            </a:r>
            <a:endParaRPr lang="en-US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B7F1BAE-A3C6-7F7D-1A68-A5278D340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607284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6DF44E-66C8-6F9A-279D-F04F517D8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52DB52F-081F-A9A4-F754-002709588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Mark Albers</a:t>
            </a:r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B25FE8D-A963-264C-8A83-35B96F306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2025 Sirum GmbH</a:t>
            </a:r>
            <a:endParaRPr lang="en-US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38C96FB-AE4A-91A1-D582-666210146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490247"/>
      </p:ext>
    </p:extLst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F953A19-EFE5-AE21-B16E-008974E22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Mark Albers</a:t>
            </a:r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8001BBC-27D6-8D06-C9EE-732AF00A9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2025 Sirum GmbH</a:t>
            </a:r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D4B64C8-A28D-46EA-E4BA-E87227B1C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237465"/>
      </p:ext>
    </p:extLst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6CC8D2-A3B4-7D4E-27CB-577CD76EA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5E1E09-1205-665C-9A6E-A0FFBC555C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7DE4E3F-3CD6-AFFC-E70E-496AA95C9D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BE7AB71-6104-51A6-64A2-2ED223C32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Mark Albers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2910B14-79BB-5334-3BA1-5C637FD82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2025 Sirum GmbH</a:t>
            </a:r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33E2A05-DBAB-B3FC-DD79-D0A4B1373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307220"/>
      </p:ext>
    </p:extLst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063AD9A-722C-3583-81C8-6784075E0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F4287CA-4E79-E0BD-9032-DDAFAFA0AD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CBE8D27-4AA6-A6AD-7ADA-E746998829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13AFDE0-D925-DAC7-9B3E-D532D3C95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Mark Albers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C283D58-F89D-737E-4CA6-5807D460B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2025 Sirum GmbH</a:t>
            </a:r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2B33C0F-A872-E764-A6CA-DFF096A04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898847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4B81E96-3F48-AA45-6D77-DEDF079AA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DE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CE3CBA8-C7AF-9CDB-ADFD-5936DEC09C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DE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6B8E5F7-D070-CB56-92E2-ECADD54B07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/>
              <a:t>Mark Albers</a:t>
            </a:r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464ED3A-560F-5962-71D8-BDC984A507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/>
              <a:t>2025 Sirum GmbH</a:t>
            </a:r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FCA82DB-A749-620C-106F-B2691C328E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0C12960-6E85-460F-B6E3-5B82CB31AF3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653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B33B225-37CB-F68E-9CDA-66CF2A0167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90966" y="3428999"/>
            <a:ext cx="4805691" cy="838831"/>
          </a:xfrm>
        </p:spPr>
        <p:txBody>
          <a:bodyPr anchor="b">
            <a:normAutofit/>
          </a:bodyPr>
          <a:lstStyle/>
          <a:p>
            <a:pPr algn="l"/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Mark Albers</a:t>
            </a:r>
          </a:p>
          <a:p>
            <a:pPr algn="l"/>
            <a:r>
              <a:rPr lang="en-US" sz="11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Fachinformatiker</a:t>
            </a:r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für </a:t>
            </a:r>
            <a:r>
              <a:rPr lang="en-US" sz="11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Anwendungsentwicklung</a:t>
            </a:r>
            <a:endParaRPr lang="en-US" sz="11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algn="l"/>
            <a:r>
              <a:rPr lang="en-US" sz="11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Sommer 2025</a:t>
            </a:r>
          </a:p>
        </p:txBody>
      </p:sp>
      <p:pic>
        <p:nvPicPr>
          <p:cNvPr id="12" name="Grafik 11" descr="Ein Bild, das Farbigkeit, Grafiken, Design enthält.&#10;&#10;KI-generierte Inhalte können fehlerhaft sein.">
            <a:extLst>
              <a:ext uri="{FF2B5EF4-FFF2-40B4-BE49-F238E27FC236}">
                <a16:creationId xmlns:a16="http://schemas.microsoft.com/office/drawing/2014/main" id="{A8C96BA6-7177-767A-80E4-CFADF99DC5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470" y="3073866"/>
            <a:ext cx="4141760" cy="1624668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" name="Titel 1">
            <a:extLst>
              <a:ext uri="{FF2B5EF4-FFF2-40B4-BE49-F238E27FC236}">
                <a16:creationId xmlns:a16="http://schemas.microsoft.com/office/drawing/2014/main" id="{91F20C36-9960-DE02-9341-CF597C805D36}"/>
              </a:ext>
            </a:extLst>
          </p:cNvPr>
          <p:cNvSpPr txBox="1">
            <a:spLocks/>
          </p:cNvSpPr>
          <p:nvPr/>
        </p:nvSpPr>
        <p:spPr>
          <a:xfrm>
            <a:off x="2732842" y="4626503"/>
            <a:ext cx="7031117" cy="93390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Aft>
                <a:spcPts val="600"/>
              </a:spcAft>
            </a:pP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Entwicklung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eines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Odoo-</a:t>
            </a: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Moduls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zur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ZIP-</a:t>
            </a: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komprimierten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Dateiverwaltung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im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en-US" sz="1800" dirty="0" err="1">
                <a:solidFill>
                  <a:schemeClr val="tx1">
                    <a:lumMod val="85000"/>
                    <a:lumOff val="15000"/>
                  </a:schemeClr>
                </a:solidFill>
              </a:rPr>
              <a:t>Dokumentenmanagementsystem</a:t>
            </a:r>
            <a:r>
              <a:rPr lang="en-US" sz="1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(DMS)</a:t>
            </a:r>
            <a:endParaRPr lang="en-DE" sz="1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54368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8056BE-A6E4-BB14-C8EB-D524289B5A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9A9581-B20A-513C-3EBB-5BDCF1CBF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7137" y="911949"/>
            <a:ext cx="6194304" cy="708660"/>
          </a:xfrm>
        </p:spPr>
        <p:txBody>
          <a:bodyPr anchor="ctr">
            <a:normAutofit/>
          </a:bodyPr>
          <a:lstStyle/>
          <a:p>
            <a:r>
              <a:rPr lang="en-US" sz="3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Qualitätssicherung</a:t>
            </a:r>
            <a:endParaRPr lang="en-DE" sz="3600" dirty="0">
              <a:solidFill>
                <a:schemeClr val="tx1">
                  <a:lumMod val="85000"/>
                  <a:lumOff val="15000"/>
                </a:schemeClr>
              </a:solidFill>
              <a:latin typeface="Segoe UI Bold" panose="020B0802040204020203" pitchFamily="34" charset="0"/>
              <a:ea typeface="ADLaM Display" panose="020F0502020204030204" pitchFamily="2" charset="0"/>
              <a:cs typeface="Segoe UI Bold" panose="020B0802040204020203" pitchFamily="34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FB96AD7-387F-0DFA-E035-2D60887326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7137" y="1752169"/>
            <a:ext cx="10890929" cy="4463185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Unit-Tests</a:t>
            </a:r>
          </a:p>
          <a:p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Gitlab CI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mit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Lint-, Deploy- und Translate-Test </a:t>
            </a:r>
          </a:p>
          <a:p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Merge erst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nach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Review</a:t>
            </a:r>
          </a:p>
          <a:p>
            <a:pPr marL="0" indent="0">
              <a:buNone/>
            </a:pP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84F8491D-5399-1E2A-3A97-F41383829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Mark Albers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A3B90048-95E5-F6B0-0D45-06A24BA1D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74289" y="6357620"/>
            <a:ext cx="4040373" cy="365125"/>
          </a:xfrm>
        </p:spPr>
        <p:txBody>
          <a:bodyPr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2025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Sirum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GmbH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B0BE3199-EBEE-09F1-FD53-ED9018524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0C12960-6E85-460F-B6E3-5B82CB31AF3D}" type="slidenum">
              <a:rPr lang="en-US" smtClean="0">
                <a:solidFill>
                  <a:schemeClr val="bg1">
                    <a:lumMod val="50000"/>
                  </a:schemeClr>
                </a:solidFill>
              </a:rPr>
              <a:pPr>
                <a:spcAft>
                  <a:spcPts val="600"/>
                </a:spcAft>
              </a:pPr>
              <a:t>10</a:t>
            </a:fld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CF8BF0BA-0147-6A37-E7FB-6661F13C7492}"/>
              </a:ext>
            </a:extLst>
          </p:cNvPr>
          <p:cNvCxnSpPr>
            <a:cxnSpLocks/>
          </p:cNvCxnSpPr>
          <p:nvPr/>
        </p:nvCxnSpPr>
        <p:spPr>
          <a:xfrm>
            <a:off x="838200" y="822960"/>
            <a:ext cx="0" cy="810895"/>
          </a:xfrm>
          <a:prstGeom prst="line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5" name="Grafik 14" descr="Ein Bild, das Farbigkeit, Grafiken, Design enthält.">
            <a:extLst>
              <a:ext uri="{FF2B5EF4-FFF2-40B4-BE49-F238E27FC236}">
                <a16:creationId xmlns:a16="http://schemas.microsoft.com/office/drawing/2014/main" id="{0F25FAE6-1969-EB22-C71D-8665EF84C5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0829" y="136525"/>
            <a:ext cx="1617345" cy="634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591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BE3FED3-20A9-31E2-D02E-DC2D5E231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Mark Albers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FD5838C-B215-46A0-55D4-1A99E2B2F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2025 Sirum GmbH</a:t>
            </a:r>
            <a:endParaRPr lang="en-US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B583B7C-5EE2-26FF-CEFE-047B3C43F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11</a:t>
            </a:fld>
            <a:endParaRPr lang="en-US" dirty="0"/>
          </a:p>
        </p:txBody>
      </p:sp>
      <p:sp>
        <p:nvSpPr>
          <p:cNvPr id="9" name="Titel 1">
            <a:extLst>
              <a:ext uri="{FF2B5EF4-FFF2-40B4-BE49-F238E27FC236}">
                <a16:creationId xmlns:a16="http://schemas.microsoft.com/office/drawing/2014/main" id="{196F959D-96BC-65C9-F6D0-38D0775D5E51}"/>
              </a:ext>
            </a:extLst>
          </p:cNvPr>
          <p:cNvSpPr txBox="1">
            <a:spLocks/>
          </p:cNvSpPr>
          <p:nvPr/>
        </p:nvSpPr>
        <p:spPr>
          <a:xfrm>
            <a:off x="977137" y="911949"/>
            <a:ext cx="6194304" cy="7086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Zeitersparnis</a:t>
            </a:r>
            <a:endParaRPr lang="en-DE" sz="3600" dirty="0">
              <a:solidFill>
                <a:srgbClr val="FF0000"/>
              </a:solidFill>
              <a:latin typeface="Segoe UI Bold" panose="020B0802040204020203" pitchFamily="34" charset="0"/>
              <a:ea typeface="ADLaM Display" panose="020F0502020204030204" pitchFamily="2" charset="0"/>
              <a:cs typeface="Segoe UI Bold" panose="020B0802040204020203" pitchFamily="34" charset="0"/>
            </a:endParaRPr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858D4D90-AE94-20B1-93B8-27A3988B03DE}"/>
              </a:ext>
            </a:extLst>
          </p:cNvPr>
          <p:cNvCxnSpPr>
            <a:cxnSpLocks/>
          </p:cNvCxnSpPr>
          <p:nvPr/>
        </p:nvCxnSpPr>
        <p:spPr>
          <a:xfrm>
            <a:off x="838200" y="822960"/>
            <a:ext cx="0" cy="810895"/>
          </a:xfrm>
          <a:prstGeom prst="line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platzhalter 3">
                <a:extLst>
                  <a:ext uri="{FF2B5EF4-FFF2-40B4-BE49-F238E27FC236}">
                    <a16:creationId xmlns:a16="http://schemas.microsoft.com/office/drawing/2014/main" id="{DD96FB24-872C-9740-915F-77935397E45F}"/>
                  </a:ext>
                </a:extLst>
              </p:cNvPr>
              <p:cNvSpPr>
                <a:spLocks noGrp="1"/>
              </p:cNvSpPr>
              <p:nvPr>
                <p:ph type="body" sz="half" idx="2"/>
              </p:nvPr>
            </p:nvSpPr>
            <p:spPr>
              <a:xfrm>
                <a:off x="838200" y="2030908"/>
                <a:ext cx="4833636" cy="3747771"/>
              </a:xfrm>
            </p:spPr>
            <p:txBody>
              <a:bodyPr>
                <a:normAutofit/>
              </a:bodyPr>
              <a:lstStyle/>
              <a:p>
                <a:r>
                  <a:rPr lang="en-US" b="1" u="sng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Zeitaufwand</a:t>
                </a:r>
                <a:r>
                  <a:rPr lang="en-US" b="1" u="sng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für </a:t>
                </a:r>
                <a:r>
                  <a:rPr lang="en-US" b="1" u="sng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Dokumentenexport</a:t>
                </a:r>
                <a:r>
                  <a:rPr lang="en-US" b="1" u="sng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  <a:p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(3 </a:t>
                </a:r>
                <a:r>
                  <a:rPr lang="en-US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Vorgänge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, 20 Tage pro Monat)</a:t>
                </a:r>
              </a:p>
              <a:p>
                <a:r>
                  <a:rPr lang="en-US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Vorher</a:t>
                </a:r>
                <a:r>
                  <a:rPr lang="en-US" dirty="0"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</a:p>
              <a:p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3 </m:t>
                    </m:r>
                    <m:r>
                      <a:rPr lang="en-US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 20 </m:t>
                    </m:r>
                    <m:r>
                      <a:rPr lang="en-US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𝑀𝑖𝑛</m:t>
                    </m:r>
                    <m:r>
                      <a:rPr lang="en-US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 20 </m:t>
                    </m:r>
                    <m:r>
                      <a:rPr lang="en-US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 = 1.200 </m:t>
                    </m:r>
                    <m:r>
                      <a:rPr lang="en-US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𝑀𝑖𝑛</m:t>
                    </m:r>
                    <m:r>
                      <a:rPr lang="en-US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𝑀𝑜</m:t>
                    </m:r>
                    <m:r>
                      <a:rPr lang="en-US" i="1" smtClean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(~20 </m:t>
                    </m:r>
                    <m:r>
                      <a:rPr lang="en-US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𝑆𝑡𝑑</m:t>
                    </m:r>
                    <m:r>
                      <a:rPr lang="en-US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b="1" dirty="0" err="1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Jetzt</a:t>
                </a:r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</a:p>
              <a:p>
                <a:r>
                  <a:rPr lang="en-US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3 </m:t>
                    </m:r>
                    <m:r>
                      <a:rPr lang="en-US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 2 </m:t>
                    </m:r>
                    <m:r>
                      <a:rPr lang="en-US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𝑀𝑖𝑛</m:t>
                    </m:r>
                    <m:r>
                      <a:rPr lang="en-US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 20 </m:t>
                    </m:r>
                    <m:r>
                      <a:rPr lang="en-US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 = 120 </m:t>
                    </m:r>
                    <m:r>
                      <a:rPr lang="en-US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𝑀𝑖𝑛</m:t>
                    </m:r>
                    <m:r>
                      <a:rPr lang="en-US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𝑀𝑜</m:t>
                    </m:r>
                    <m:r>
                      <a:rPr lang="en-US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 (~2 </m:t>
                    </m:r>
                    <m:r>
                      <a:rPr lang="en-US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𝑆𝑡𝑑</m:t>
                    </m:r>
                    <m:r>
                      <a:rPr lang="en-US" i="1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de-DE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de-DE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Einsparung: ca. </a:t>
                </a:r>
                <a:r>
                  <a:rPr lang="de-DE" b="1" u="sng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18 Stunden</a:t>
                </a:r>
                <a:r>
                  <a:rPr lang="de-DE" b="1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de-DE" dirty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Arbeitszeit pro Monat</a:t>
                </a:r>
              </a:p>
            </p:txBody>
          </p:sp>
        </mc:Choice>
        <mc:Fallback xmlns="">
          <p:sp>
            <p:nvSpPr>
              <p:cNvPr id="4" name="Textplatzhalter 3">
                <a:extLst>
                  <a:ext uri="{FF2B5EF4-FFF2-40B4-BE49-F238E27FC236}">
                    <a16:creationId xmlns:a16="http://schemas.microsoft.com/office/drawing/2014/main" id="{DD96FB24-872C-9740-915F-77935397E4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2"/>
              </p:nvPr>
            </p:nvSpPr>
            <p:spPr>
              <a:xfrm>
                <a:off x="838200" y="2030908"/>
                <a:ext cx="4833636" cy="3747771"/>
              </a:xfrm>
              <a:blipFill>
                <a:blip r:embed="rId2"/>
                <a:stretch>
                  <a:fillRect l="-758" t="-1138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Grafik 7" descr="Ein Bild, das Text, Screenshot, Diagramm, Rechteck enthält.&#10;&#10;KI-generierte Inhalte können fehlerhaft sein.">
            <a:extLst>
              <a:ext uri="{FF2B5EF4-FFF2-40B4-BE49-F238E27FC236}">
                <a16:creationId xmlns:a16="http://schemas.microsoft.com/office/drawing/2014/main" id="{B0DE642F-269D-D1A1-9F62-19138DE169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1836" y="1079321"/>
            <a:ext cx="6105525" cy="53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534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CB4EF8-7DED-19B0-EE05-3BC998C883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722C0F-4F83-BE29-4E41-8573F7D36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7136" y="911949"/>
            <a:ext cx="7237221" cy="708660"/>
          </a:xfrm>
        </p:spPr>
        <p:txBody>
          <a:bodyPr anchor="ctr">
            <a:normAutofit/>
          </a:bodyPr>
          <a:lstStyle/>
          <a:p>
            <a:r>
              <a:rPr lang="en-US" sz="3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Aktueller</a:t>
            </a: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 Stand</a:t>
            </a:r>
            <a:endParaRPr lang="en-DE" sz="3600" dirty="0">
              <a:solidFill>
                <a:srgbClr val="FF0000"/>
              </a:solidFill>
              <a:latin typeface="Segoe UI Bold" panose="020B0802040204020203" pitchFamily="34" charset="0"/>
              <a:ea typeface="ADLaM Display" panose="020F0502020204030204" pitchFamily="2" charset="0"/>
              <a:cs typeface="Segoe UI Bold" panose="020B0802040204020203" pitchFamily="34" charset="0"/>
            </a:endParaRPr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A825A918-5AA4-03A9-D72E-BDCD0E4D1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Mark Albers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51ECAEB4-9BCF-3075-20E6-4695F3FD0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74289" y="6357620"/>
            <a:ext cx="4040373" cy="365125"/>
          </a:xfrm>
        </p:spPr>
        <p:txBody>
          <a:bodyPr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2025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Sirum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GmbH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1FDE9727-CE6A-C3C1-DAD1-E11AA0B75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0C12960-6E85-460F-B6E3-5B82CB31AF3D}" type="slidenum">
              <a:rPr lang="en-US" smtClean="0">
                <a:solidFill>
                  <a:schemeClr val="bg1">
                    <a:lumMod val="50000"/>
                  </a:schemeClr>
                </a:solidFill>
              </a:rPr>
              <a:pPr>
                <a:spcAft>
                  <a:spcPts val="600"/>
                </a:spcAft>
              </a:pPr>
              <a:t>12</a:t>
            </a:fld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DCF76CC6-E5D7-0AEE-5A9B-CE87A1A00526}"/>
              </a:ext>
            </a:extLst>
          </p:cNvPr>
          <p:cNvCxnSpPr>
            <a:cxnSpLocks/>
          </p:cNvCxnSpPr>
          <p:nvPr/>
        </p:nvCxnSpPr>
        <p:spPr>
          <a:xfrm>
            <a:off x="838200" y="822960"/>
            <a:ext cx="0" cy="810895"/>
          </a:xfrm>
          <a:prstGeom prst="line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5" name="Grafik 14" descr="Ein Bild, das Farbigkeit, Grafiken, Design enthält.">
            <a:extLst>
              <a:ext uri="{FF2B5EF4-FFF2-40B4-BE49-F238E27FC236}">
                <a16:creationId xmlns:a16="http://schemas.microsoft.com/office/drawing/2014/main" id="{377AE13F-BDD0-B3A2-6BF0-77650249B5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0829" y="136525"/>
            <a:ext cx="1617345" cy="634428"/>
          </a:xfrm>
          <a:prstGeom prst="rect">
            <a:avLst/>
          </a:prstGeom>
        </p:spPr>
      </p:pic>
      <p:sp>
        <p:nvSpPr>
          <p:cNvPr id="14" name="Inhaltsplatzhalter 2">
            <a:extLst>
              <a:ext uri="{FF2B5EF4-FFF2-40B4-BE49-F238E27FC236}">
                <a16:creationId xmlns:a16="http://schemas.microsoft.com/office/drawing/2014/main" id="{EE42DA38-D718-F133-B3A8-AC1227B026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7137" y="1752169"/>
            <a:ext cx="10890929" cy="4463185"/>
          </a:xfrm>
        </p:spPr>
        <p:txBody>
          <a:bodyPr>
            <a:normAutofit/>
          </a:bodyPr>
          <a:lstStyle/>
          <a:p>
            <a:pPr>
              <a:buFont typeface="Webdings" panose="05030102010509060703" pitchFamily="18" charset="2"/>
              <a:buChar char="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Entwicklung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ebdings" panose="05030102010509060703" pitchFamily="18" charset="2"/>
              <a:buChar char="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Tests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erfolgreich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ebdings" panose="05030102010509060703" pitchFamily="18" charset="2"/>
              <a:buChar char="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Letzter Feinschliff &amp; Review steht aus</a:t>
            </a:r>
          </a:p>
          <a:p>
            <a:pPr marL="0" indent="0">
              <a:buNone/>
            </a:pP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ebdings" panose="05030102010509060703" pitchFamily="18" charset="2"/>
              <a:buChar char=""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Geplante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Einführung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nach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Freigabe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ebdings" panose="05030102010509060703" pitchFamily="18" charset="2"/>
              <a:buChar char="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ebdings" panose="05030102010509060703" pitchFamily="18" charset="2"/>
              <a:buChar char="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Mögliche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Erweiterungen</a:t>
            </a:r>
            <a:endParaRPr lang="en-US" sz="2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Grafik 11" descr="Häkchen mit einfarbiger Füllung">
            <a:extLst>
              <a:ext uri="{FF2B5EF4-FFF2-40B4-BE49-F238E27FC236}">
                <a16:creationId xmlns:a16="http://schemas.microsoft.com/office/drawing/2014/main" id="{7E01127F-BED0-D510-4CBF-F2BD69C53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81029" y="1824037"/>
            <a:ext cx="228600" cy="228600"/>
          </a:xfrm>
          <a:prstGeom prst="rect">
            <a:avLst/>
          </a:prstGeom>
        </p:spPr>
      </p:pic>
      <p:pic>
        <p:nvPicPr>
          <p:cNvPr id="13" name="Grafik 12" descr="Häkchen mit einfarbiger Füllung">
            <a:extLst>
              <a:ext uri="{FF2B5EF4-FFF2-40B4-BE49-F238E27FC236}">
                <a16:creationId xmlns:a16="http://schemas.microsoft.com/office/drawing/2014/main" id="{D6B3D042-8D26-5F20-D767-6352F04297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81029" y="2625017"/>
            <a:ext cx="228600" cy="228600"/>
          </a:xfrm>
          <a:prstGeom prst="rect">
            <a:avLst/>
          </a:prstGeom>
        </p:spPr>
      </p:pic>
      <p:pic>
        <p:nvPicPr>
          <p:cNvPr id="17" name="Grafik 16" descr="Pfeil Kreis mit einfarbiger Füllung">
            <a:extLst>
              <a:ext uri="{FF2B5EF4-FFF2-40B4-BE49-F238E27FC236}">
                <a16:creationId xmlns:a16="http://schemas.microsoft.com/office/drawing/2014/main" id="{8053D8A3-FF17-2A28-CD52-CD5C7B09AC4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81029" y="3425997"/>
            <a:ext cx="228600" cy="228600"/>
          </a:xfrm>
          <a:prstGeom prst="rect">
            <a:avLst/>
          </a:prstGeom>
        </p:spPr>
      </p:pic>
      <p:pic>
        <p:nvPicPr>
          <p:cNvPr id="22" name="Grafik 21" descr="Pfeil Kreis mit einfarbiger Füllung">
            <a:extLst>
              <a:ext uri="{FF2B5EF4-FFF2-40B4-BE49-F238E27FC236}">
                <a16:creationId xmlns:a16="http://schemas.microsoft.com/office/drawing/2014/main" id="{6204B65F-DDEE-96E8-250D-28A50DDFE9B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81029" y="4226977"/>
            <a:ext cx="228600" cy="228600"/>
          </a:xfrm>
          <a:prstGeom prst="rect">
            <a:avLst/>
          </a:prstGeom>
        </p:spPr>
      </p:pic>
      <p:pic>
        <p:nvPicPr>
          <p:cNvPr id="4" name="Grafik 3" descr="Pfeil Kreis mit einfarbiger Füllung">
            <a:extLst>
              <a:ext uri="{FF2B5EF4-FFF2-40B4-BE49-F238E27FC236}">
                <a16:creationId xmlns:a16="http://schemas.microsoft.com/office/drawing/2014/main" id="{8BB99E22-5AC3-2D9F-91D9-1A22BAD891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81029" y="5035100"/>
            <a:ext cx="228600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06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367054-D642-A060-B1D2-12EE5D4F74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AD632D-DA52-83E3-C673-7599D8289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7136" y="911949"/>
            <a:ext cx="7237221" cy="708660"/>
          </a:xfrm>
        </p:spPr>
        <p:txBody>
          <a:bodyPr anchor="ctr">
            <a:normAutofit/>
          </a:bodyPr>
          <a:lstStyle/>
          <a:p>
            <a:r>
              <a:rPr lang="en-US" sz="3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Fazit</a:t>
            </a:r>
            <a:endParaRPr lang="en-DE" sz="3600" dirty="0">
              <a:solidFill>
                <a:schemeClr val="tx1">
                  <a:lumMod val="85000"/>
                  <a:lumOff val="15000"/>
                </a:schemeClr>
              </a:solidFill>
              <a:latin typeface="Segoe UI Bold" panose="020B0802040204020203" pitchFamily="34" charset="0"/>
              <a:ea typeface="ADLaM Display" panose="020F0502020204030204" pitchFamily="2" charset="0"/>
              <a:cs typeface="Segoe UI Bold" panose="020B0802040204020203" pitchFamily="34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208BF97-C181-47B6-A4F6-11908BAA0B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7137" y="1752169"/>
            <a:ext cx="10890929" cy="44631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Exportfunktion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erfolgreich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umgesetzt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de-DE" sz="2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Technisch stabil, modular erweiterbar</a:t>
            </a:r>
            <a:endParaRPr lang="de-DE" sz="20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de-DE" sz="2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Kein externer Aufwand</a:t>
            </a:r>
          </a:p>
          <a:p>
            <a:pPr marL="0" indent="0">
              <a:buNone/>
            </a:pPr>
            <a:endParaRPr lang="de-DE" sz="2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Deutliche Zeitersparnis </a:t>
            </a:r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24825547-38B1-C1DA-9935-306F7909F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Mark Albers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AB255982-B693-CBF8-A6D9-410E844D3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74289" y="6357620"/>
            <a:ext cx="4040373" cy="365125"/>
          </a:xfrm>
        </p:spPr>
        <p:txBody>
          <a:bodyPr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2025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Sirum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GmbH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F703E7D9-CAF7-DADD-2D88-9FCA9F99B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0C12960-6E85-460F-B6E3-5B82CB31AF3D}" type="slidenum">
              <a:rPr lang="en-US" smtClean="0">
                <a:solidFill>
                  <a:schemeClr val="bg1">
                    <a:lumMod val="50000"/>
                  </a:schemeClr>
                </a:solidFill>
              </a:rPr>
              <a:pPr>
                <a:spcAft>
                  <a:spcPts val="600"/>
                </a:spcAft>
              </a:pPr>
              <a:t>13</a:t>
            </a:fld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9D49BB8F-FC8F-DD2C-0048-117A2AB0A37C}"/>
              </a:ext>
            </a:extLst>
          </p:cNvPr>
          <p:cNvCxnSpPr>
            <a:cxnSpLocks/>
          </p:cNvCxnSpPr>
          <p:nvPr/>
        </p:nvCxnSpPr>
        <p:spPr>
          <a:xfrm>
            <a:off x="838200" y="822960"/>
            <a:ext cx="0" cy="810895"/>
          </a:xfrm>
          <a:prstGeom prst="line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5" name="Grafik 14" descr="Ein Bild, das Farbigkeit, Grafiken, Design enthält.">
            <a:extLst>
              <a:ext uri="{FF2B5EF4-FFF2-40B4-BE49-F238E27FC236}">
                <a16:creationId xmlns:a16="http://schemas.microsoft.com/office/drawing/2014/main" id="{AC53FDC3-1B0E-0CB4-9683-0C923889FF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0829" y="136525"/>
            <a:ext cx="1617345" cy="634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184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E91240-B060-A39D-7587-31FE605A96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B4CDA4-0B90-B2F2-E0CE-AE50108F0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7136" y="911949"/>
            <a:ext cx="7237221" cy="708660"/>
          </a:xfrm>
        </p:spPr>
        <p:txBody>
          <a:bodyPr anchor="ctr">
            <a:normAutofit/>
          </a:bodyPr>
          <a:lstStyle/>
          <a:p>
            <a:r>
              <a:rPr lang="en-US" sz="3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Abschluss</a:t>
            </a:r>
            <a:endParaRPr lang="en-DE" sz="3600" dirty="0">
              <a:solidFill>
                <a:schemeClr val="tx1">
                  <a:lumMod val="85000"/>
                  <a:lumOff val="15000"/>
                </a:schemeClr>
              </a:solidFill>
              <a:latin typeface="Segoe UI Bold" panose="020B0802040204020203" pitchFamily="34" charset="0"/>
              <a:ea typeface="ADLaM Display" panose="020F0502020204030204" pitchFamily="2" charset="0"/>
              <a:cs typeface="Segoe UI Bold" panose="020B0802040204020203" pitchFamily="34" charset="0"/>
            </a:endParaRPr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15B6503F-7BCE-1A8C-7D8E-F2493E6BA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Mark Albers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39859171-2ADB-9456-926D-6D5DF1289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74289" y="6357620"/>
            <a:ext cx="4040373" cy="365125"/>
          </a:xfrm>
        </p:spPr>
        <p:txBody>
          <a:bodyPr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2025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Sirum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GmbH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FB1DE0DB-6C5E-81FA-5EF0-AEBEE0135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0C12960-6E85-460F-B6E3-5B82CB31AF3D}" type="slidenum">
              <a:rPr lang="en-US" smtClean="0">
                <a:solidFill>
                  <a:schemeClr val="bg1">
                    <a:lumMod val="50000"/>
                  </a:schemeClr>
                </a:solidFill>
              </a:rPr>
              <a:pPr>
                <a:spcAft>
                  <a:spcPts val="600"/>
                </a:spcAft>
              </a:pPr>
              <a:t>14</a:t>
            </a:fld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1E67494A-37A0-B3E3-EAC0-30693E8CDACC}"/>
              </a:ext>
            </a:extLst>
          </p:cNvPr>
          <p:cNvCxnSpPr>
            <a:cxnSpLocks/>
          </p:cNvCxnSpPr>
          <p:nvPr/>
        </p:nvCxnSpPr>
        <p:spPr>
          <a:xfrm>
            <a:off x="838200" y="822960"/>
            <a:ext cx="0" cy="810895"/>
          </a:xfrm>
          <a:prstGeom prst="line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5" name="Grafik 14" descr="Ein Bild, das Farbigkeit, Grafiken, Design enthält.">
            <a:extLst>
              <a:ext uri="{FF2B5EF4-FFF2-40B4-BE49-F238E27FC236}">
                <a16:creationId xmlns:a16="http://schemas.microsoft.com/office/drawing/2014/main" id="{D7EDFC39-F008-E492-3299-34CE2696B7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0829" y="136525"/>
            <a:ext cx="1617345" cy="634428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EA327969-8F2C-1DC9-AC99-B551660799C0}"/>
              </a:ext>
            </a:extLst>
          </p:cNvPr>
          <p:cNvSpPr txBox="1"/>
          <p:nvPr/>
        </p:nvSpPr>
        <p:spPr>
          <a:xfrm>
            <a:off x="977141" y="2890391"/>
            <a:ext cx="10376659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Vielen</a:t>
            </a:r>
            <a:r>
              <a:rPr lang="en-US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Dank!</a:t>
            </a:r>
          </a:p>
          <a:p>
            <a:pPr algn="ctr"/>
            <a:r>
              <a:rPr lang="de-DE" sz="32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Bei Fragen stehe ich gerne zur Verfügung.</a:t>
            </a:r>
            <a:endParaRPr lang="en-DE" sz="32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9706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351193-F632-AEDC-8FFC-A09C775464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98708E-CB76-6ED0-E9BB-587645FF7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7137" y="911949"/>
            <a:ext cx="6194304" cy="708660"/>
          </a:xfrm>
        </p:spPr>
        <p:txBody>
          <a:bodyPr anchor="ctr">
            <a:normAutofit/>
          </a:bodyPr>
          <a:lstStyle/>
          <a:p>
            <a:r>
              <a:rPr lang="en-US" sz="3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Kurzvorstellung</a:t>
            </a:r>
            <a:endParaRPr lang="en-DE" sz="3600" dirty="0">
              <a:solidFill>
                <a:schemeClr val="tx1">
                  <a:lumMod val="85000"/>
                  <a:lumOff val="15000"/>
                </a:schemeClr>
              </a:solidFill>
              <a:latin typeface="Segoe UI Bold" panose="020B0802040204020203" pitchFamily="34" charset="0"/>
              <a:ea typeface="ADLaM Display" panose="020F0502020204030204" pitchFamily="2" charset="0"/>
              <a:cs typeface="Segoe UI Bold" panose="020B0802040204020203" pitchFamily="34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20E702C-6C81-F096-2468-1C77A2DE02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7137" y="1763510"/>
            <a:ext cx="10890929" cy="44631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Wer sind wir?</a:t>
            </a: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buNone/>
            </a:pPr>
            <a:r>
              <a:rPr lang="de-DE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Sirum</a:t>
            </a: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GmbH</a:t>
            </a:r>
          </a:p>
          <a:p>
            <a:pPr marL="0" indent="0">
              <a:buNone/>
            </a:pPr>
            <a:endParaRPr lang="de-DE" sz="20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de-DE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Entwickler</a:t>
            </a:r>
            <a:endParaRPr lang="de-DE" sz="2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Mark Albers</a:t>
            </a:r>
          </a:p>
          <a:p>
            <a:pPr marL="0" indent="0">
              <a:buNone/>
            </a:pPr>
            <a:endParaRPr lang="de-DE" sz="2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de-DE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Modulthema</a:t>
            </a: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buNone/>
            </a:pP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ZIP-komprimierter Dokumentenexport im </a:t>
            </a:r>
            <a:r>
              <a:rPr lang="de-DE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Odoo</a:t>
            </a:r>
            <a:r>
              <a:rPr lang="de-DE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-DMS</a:t>
            </a:r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5B87291D-177D-8B7B-F976-6753BA5B5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Mark Albers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C9F5FA44-B6B5-A17A-5BB6-754B42483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74289" y="6357620"/>
            <a:ext cx="4040373" cy="365125"/>
          </a:xfrm>
        </p:spPr>
        <p:txBody>
          <a:bodyPr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2025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Sirum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GmbH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C80B0B42-2B88-A69A-8445-2C3535778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0C12960-6E85-460F-B6E3-5B82CB31AF3D}" type="slidenum">
              <a:rPr lang="en-US" smtClean="0">
                <a:solidFill>
                  <a:schemeClr val="bg1">
                    <a:lumMod val="50000"/>
                  </a:schemeClr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A0B7DE11-E073-DAB7-227C-C43EAF75DD15}"/>
              </a:ext>
            </a:extLst>
          </p:cNvPr>
          <p:cNvCxnSpPr>
            <a:cxnSpLocks/>
          </p:cNvCxnSpPr>
          <p:nvPr/>
        </p:nvCxnSpPr>
        <p:spPr>
          <a:xfrm>
            <a:off x="838200" y="822960"/>
            <a:ext cx="0" cy="810895"/>
          </a:xfrm>
          <a:prstGeom prst="line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5" name="Grafik 14" descr="Ein Bild, das Farbigkeit, Grafiken, Design enthält.">
            <a:extLst>
              <a:ext uri="{FF2B5EF4-FFF2-40B4-BE49-F238E27FC236}">
                <a16:creationId xmlns:a16="http://schemas.microsoft.com/office/drawing/2014/main" id="{646E2674-A56B-CCBD-7643-1348FF24A4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0829" y="136525"/>
            <a:ext cx="1617345" cy="634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347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379BCD-CAF5-9E0E-B7C2-6E2C5561B7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493452-11C8-82E4-4ADE-8F592E546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7137" y="911949"/>
            <a:ext cx="6194304" cy="708660"/>
          </a:xfrm>
        </p:spPr>
        <p:txBody>
          <a:bodyPr anchor="ctr">
            <a:normAutofit/>
          </a:bodyPr>
          <a:lstStyle/>
          <a:p>
            <a:r>
              <a:rPr lang="en-US" sz="3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 Bold" panose="020B0802040204020203" pitchFamily="34" charset="0"/>
                <a:ea typeface="ADLaM Display" panose="020F0502020204030204" pitchFamily="2" charset="0"/>
                <a:cs typeface="Segoe UI Bold" panose="020B0802040204020203" pitchFamily="34" charset="0"/>
              </a:rPr>
              <a:t>Überblick</a:t>
            </a:r>
            <a:endParaRPr lang="en-DE" sz="3600" dirty="0">
              <a:solidFill>
                <a:schemeClr val="tx1">
                  <a:lumMod val="85000"/>
                  <a:lumOff val="15000"/>
                </a:schemeClr>
              </a:solidFill>
              <a:latin typeface="Segoe UI Bold" panose="020B0802040204020203" pitchFamily="34" charset="0"/>
              <a:ea typeface="ADLaM Display" panose="020F0502020204030204" pitchFamily="2" charset="0"/>
              <a:cs typeface="Segoe UI Bold" panose="020B0802040204020203" pitchFamily="34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79B0620-6282-AAA5-00BB-5C7EC4B3CF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7137" y="1752169"/>
            <a:ext cx="10772903" cy="4463185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Ausgangslage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Modulübersicht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Calibri Light" panose="020F0302020204030204" pitchFamily="34" charset="0"/>
                <a:cs typeface="Arial" panose="020B0604020202020204" pitchFamily="34" charset="0"/>
              </a:rPr>
              <a:t>Qualitätssicherung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Calibri Light" panose="020F03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Calibri Light" panose="020F0302020204030204" pitchFamily="34" charset="0"/>
                <a:cs typeface="Arial" panose="020B0604020202020204" pitchFamily="34" charset="0"/>
              </a:rPr>
              <a:t>Zeitersparnis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Calibri Light" panose="020F03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Calibri Light" panose="020F0302020204030204" pitchFamily="34" charset="0"/>
                <a:cs typeface="Arial" panose="020B0604020202020204" pitchFamily="34" charset="0"/>
              </a:rPr>
              <a:t>Aktueller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Calibri Light" panose="020F0302020204030204" pitchFamily="34" charset="0"/>
                <a:cs typeface="Arial" panose="020B0604020202020204" pitchFamily="34" charset="0"/>
              </a:rPr>
              <a:t> Stand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Calibri Light" panose="020F0302020204030204" pitchFamily="34" charset="0"/>
                <a:cs typeface="Arial" panose="020B0604020202020204" pitchFamily="34" charset="0"/>
              </a:rPr>
              <a:t>Fazit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Calibri Light" panose="020F0302020204030204" pitchFamily="34" charset="0"/>
              <a:cs typeface="Arial" panose="020B0604020202020204" pitchFamily="34" charset="0"/>
            </a:endParaRPr>
          </a:p>
          <a:p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ea typeface="Calibri Light" panose="020F0302020204030204" pitchFamily="34" charset="0"/>
              <a:cs typeface="Arial" panose="020B0604020202020204" pitchFamily="34" charset="0"/>
            </a:endParaRPr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12020380-76F9-75EF-8812-1F9E3C1F3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Mark Albers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73906951-2141-E6CA-1D38-AF3BD9A7A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74289" y="6357620"/>
            <a:ext cx="4040373" cy="365125"/>
          </a:xfrm>
        </p:spPr>
        <p:txBody>
          <a:bodyPr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2025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Sirum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GmbH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3A2A557D-1C02-7C59-516C-90673F157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0C12960-6E85-460F-B6E3-5B82CB31AF3D}" type="slidenum">
              <a:rPr lang="en-US" smtClean="0">
                <a:solidFill>
                  <a:schemeClr val="bg1">
                    <a:lumMod val="50000"/>
                  </a:schemeClr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1F2DC416-5DC7-50A7-C9F3-B78A77945ED5}"/>
              </a:ext>
            </a:extLst>
          </p:cNvPr>
          <p:cNvCxnSpPr>
            <a:cxnSpLocks/>
          </p:cNvCxnSpPr>
          <p:nvPr/>
        </p:nvCxnSpPr>
        <p:spPr>
          <a:xfrm>
            <a:off x="838200" y="822960"/>
            <a:ext cx="0" cy="810895"/>
          </a:xfrm>
          <a:prstGeom prst="line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5" name="Grafik 14" descr="Ein Bild, das Farbigkeit, Grafiken, Design enthält.">
            <a:extLst>
              <a:ext uri="{FF2B5EF4-FFF2-40B4-BE49-F238E27FC236}">
                <a16:creationId xmlns:a16="http://schemas.microsoft.com/office/drawing/2014/main" id="{8ACF8E8F-4C99-93A6-1E6D-C816AC92B9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0829" y="136525"/>
            <a:ext cx="1617345" cy="634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771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F0A3C9-B5FB-E278-18D2-89D48E0A02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FACDB5-BDD2-617D-0A2C-61F5F0722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7136" y="911949"/>
            <a:ext cx="7397241" cy="708660"/>
          </a:xfrm>
        </p:spPr>
        <p:txBody>
          <a:bodyPr anchor="ctr">
            <a:normAutofit/>
          </a:bodyPr>
          <a:lstStyle/>
          <a:p>
            <a:r>
              <a:rPr lang="en-US" sz="3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Problemstellung</a:t>
            </a: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 &amp; </a:t>
            </a:r>
            <a:r>
              <a:rPr lang="en-US" sz="3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Zielsetzung</a:t>
            </a:r>
            <a:endParaRPr lang="en-DE" sz="3600" dirty="0">
              <a:solidFill>
                <a:schemeClr val="tx1">
                  <a:lumMod val="85000"/>
                  <a:lumOff val="15000"/>
                </a:schemeClr>
              </a:solidFill>
              <a:latin typeface="Segoe UI Bold" panose="020B0802040204020203" pitchFamily="34" charset="0"/>
              <a:ea typeface="ADLaM Display" panose="020F0502020204030204" pitchFamily="2" charset="0"/>
              <a:cs typeface="Segoe UI Bold" panose="020B0802040204020203" pitchFamily="34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8A19EFE-3EB2-F957-43A8-DABE770E85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7133" y="1814311"/>
            <a:ext cx="10890929" cy="26891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Kein Massen-Download von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Dokumenten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hoher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manueller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Aufwand</a:t>
            </a: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 b="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Ziel 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Einfache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Filterung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+ ZIP-Download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direkt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Odoo-DMS</a:t>
            </a:r>
          </a:p>
          <a:p>
            <a:pPr marL="0" indent="0">
              <a:buNone/>
            </a:pP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1369FC9D-8DD1-F212-2486-0A75EAEF4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Mark Albers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A78CB1AF-C910-16E5-3E94-464709073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74289" y="6357620"/>
            <a:ext cx="4040373" cy="365125"/>
          </a:xfrm>
        </p:spPr>
        <p:txBody>
          <a:bodyPr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2025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Sirum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GmbH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117C2214-86E6-607B-EF8B-B8D84827B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0C12960-6E85-460F-B6E3-5B82CB31AF3D}" type="slidenum">
              <a:rPr lang="en-US" smtClean="0">
                <a:solidFill>
                  <a:schemeClr val="bg1">
                    <a:lumMod val="50000"/>
                  </a:schemeClr>
                </a:solidFill>
              </a:rPr>
              <a:pPr>
                <a:spcAft>
                  <a:spcPts val="600"/>
                </a:spcAft>
              </a:pPr>
              <a:t>4</a:t>
            </a:fld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F37ABEBD-DAED-024E-62DD-C512C3C1BBB5}"/>
              </a:ext>
            </a:extLst>
          </p:cNvPr>
          <p:cNvCxnSpPr>
            <a:cxnSpLocks/>
          </p:cNvCxnSpPr>
          <p:nvPr/>
        </p:nvCxnSpPr>
        <p:spPr>
          <a:xfrm>
            <a:off x="838200" y="822960"/>
            <a:ext cx="0" cy="810895"/>
          </a:xfrm>
          <a:prstGeom prst="line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5" name="Grafik 14" descr="Ein Bild, das Farbigkeit, Grafiken, Design enthält.">
            <a:extLst>
              <a:ext uri="{FF2B5EF4-FFF2-40B4-BE49-F238E27FC236}">
                <a16:creationId xmlns:a16="http://schemas.microsoft.com/office/drawing/2014/main" id="{B3AE772C-0A1F-76DC-A687-BF9FF77737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0829" y="136525"/>
            <a:ext cx="1617345" cy="634428"/>
          </a:xfrm>
          <a:prstGeom prst="rect">
            <a:avLst/>
          </a:prstGeom>
        </p:spPr>
      </p:pic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746DB8DE-03B9-3C55-9787-D33CBA2A3A35}"/>
              </a:ext>
            </a:extLst>
          </p:cNvPr>
          <p:cNvSpPr txBox="1">
            <a:spLocks/>
          </p:cNvSpPr>
          <p:nvPr/>
        </p:nvSpPr>
        <p:spPr>
          <a:xfrm>
            <a:off x="977133" y="3961766"/>
            <a:ext cx="10890929" cy="925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3938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E120F4-C2E7-2E0D-877F-1DFC05A529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fik 28" descr="Ein Bild, das Text, Screenshot, Kreis, Schrift enthält.&#10;&#10;KI-generierte Inhalte können fehlerhaft sein.">
            <a:extLst>
              <a:ext uri="{FF2B5EF4-FFF2-40B4-BE49-F238E27FC236}">
                <a16:creationId xmlns:a16="http://schemas.microsoft.com/office/drawing/2014/main" id="{DA7D529D-A43D-ED48-3D66-61498D22B0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166" y="2057379"/>
            <a:ext cx="10703701" cy="373231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6BF426B-F11F-6599-1E45-B72B5424A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7136" y="911949"/>
            <a:ext cx="10376664" cy="708660"/>
          </a:xfrm>
        </p:spPr>
        <p:txBody>
          <a:bodyPr anchor="ctr">
            <a:normAutofit/>
          </a:bodyPr>
          <a:lstStyle/>
          <a:p>
            <a:r>
              <a:rPr lang="de-DE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Technische Anforderungen aus dem Ziel</a:t>
            </a:r>
            <a:endParaRPr lang="en-DE" sz="3600" dirty="0">
              <a:solidFill>
                <a:srgbClr val="FF0000"/>
              </a:solidFill>
              <a:latin typeface="Segoe UI Bold" panose="020B0802040204020203" pitchFamily="34" charset="0"/>
              <a:ea typeface="ADLaM Display" panose="020F0502020204030204" pitchFamily="2" charset="0"/>
              <a:cs typeface="Segoe UI Bold" panose="020B0802040204020203" pitchFamily="34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2EADB4A-D973-B6B3-D42E-CD89E9B74B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7133" y="1814311"/>
            <a:ext cx="10890929" cy="268910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C20AC601-3B50-7EEB-BDD1-088D2F95DB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Mark Albers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4FDE5F19-CB06-5EC9-9654-4AE1C9950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74289" y="6357620"/>
            <a:ext cx="4040373" cy="365125"/>
          </a:xfrm>
        </p:spPr>
        <p:txBody>
          <a:bodyPr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2025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Sirum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GmbH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FBE1AFA7-DBE7-155A-ED16-4069244E8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0C12960-6E85-460F-B6E3-5B82CB31AF3D}" type="slidenum">
              <a:rPr lang="en-US" smtClean="0">
                <a:solidFill>
                  <a:schemeClr val="bg1">
                    <a:lumMod val="50000"/>
                  </a:schemeClr>
                </a:solidFill>
              </a:rPr>
              <a:pPr>
                <a:spcAft>
                  <a:spcPts val="600"/>
                </a:spcAft>
              </a:pPr>
              <a:t>5</a:t>
            </a:fld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989FA5AF-9524-979D-92C9-8A3A6AC9F4E8}"/>
              </a:ext>
            </a:extLst>
          </p:cNvPr>
          <p:cNvCxnSpPr>
            <a:cxnSpLocks/>
          </p:cNvCxnSpPr>
          <p:nvPr/>
        </p:nvCxnSpPr>
        <p:spPr>
          <a:xfrm>
            <a:off x="838200" y="822960"/>
            <a:ext cx="0" cy="810895"/>
          </a:xfrm>
          <a:prstGeom prst="line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5" name="Grafik 14" descr="Ein Bild, das Farbigkeit, Grafiken, Design enthält.">
            <a:extLst>
              <a:ext uri="{FF2B5EF4-FFF2-40B4-BE49-F238E27FC236}">
                <a16:creationId xmlns:a16="http://schemas.microsoft.com/office/drawing/2014/main" id="{99A8556F-00D1-6636-C22F-52F5B1D61D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0829" y="136525"/>
            <a:ext cx="1617345" cy="634428"/>
          </a:xfrm>
          <a:prstGeom prst="rect">
            <a:avLst/>
          </a:prstGeom>
        </p:spPr>
      </p:pic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4028E050-2E8F-C375-6A36-376EC93596DE}"/>
              </a:ext>
            </a:extLst>
          </p:cNvPr>
          <p:cNvSpPr txBox="1">
            <a:spLocks/>
          </p:cNvSpPr>
          <p:nvPr/>
        </p:nvSpPr>
        <p:spPr>
          <a:xfrm>
            <a:off x="977133" y="3961766"/>
            <a:ext cx="10890929" cy="925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7179EE2A-4C4A-6C81-5B95-0DA4397C6668}"/>
              </a:ext>
            </a:extLst>
          </p:cNvPr>
          <p:cNvSpPr/>
          <p:nvPr/>
        </p:nvSpPr>
        <p:spPr>
          <a:xfrm>
            <a:off x="4635932" y="2068890"/>
            <a:ext cx="2340365" cy="9743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184B7123-415B-01A0-0780-2C17E1CA3F04}"/>
              </a:ext>
            </a:extLst>
          </p:cNvPr>
          <p:cNvSpPr/>
          <p:nvPr/>
        </p:nvSpPr>
        <p:spPr>
          <a:xfrm>
            <a:off x="4844283" y="4360567"/>
            <a:ext cx="1107298" cy="2551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3ADAF476-9BF9-04D9-3BF3-2E653B46BE9E}"/>
              </a:ext>
            </a:extLst>
          </p:cNvPr>
          <p:cNvSpPr/>
          <p:nvPr/>
        </p:nvSpPr>
        <p:spPr>
          <a:xfrm>
            <a:off x="8114662" y="4360567"/>
            <a:ext cx="1107298" cy="2551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2E27F915-B625-04F5-FAD2-984D54260E39}"/>
              </a:ext>
            </a:extLst>
          </p:cNvPr>
          <p:cNvSpPr/>
          <p:nvPr/>
        </p:nvSpPr>
        <p:spPr>
          <a:xfrm>
            <a:off x="9234835" y="4025350"/>
            <a:ext cx="1980031" cy="134118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0" name="Rechteck 29">
            <a:extLst>
              <a:ext uri="{FF2B5EF4-FFF2-40B4-BE49-F238E27FC236}">
                <a16:creationId xmlns:a16="http://schemas.microsoft.com/office/drawing/2014/main" id="{1C5C03E9-231D-F26F-2084-20AC5DE1BEE5}"/>
              </a:ext>
            </a:extLst>
          </p:cNvPr>
          <p:cNvSpPr/>
          <p:nvPr/>
        </p:nvSpPr>
        <p:spPr>
          <a:xfrm>
            <a:off x="7498128" y="2068890"/>
            <a:ext cx="2340365" cy="97436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7762A395-D236-B4CE-C8D4-C258F7AB8E83}"/>
              </a:ext>
            </a:extLst>
          </p:cNvPr>
          <p:cNvSpPr/>
          <p:nvPr/>
        </p:nvSpPr>
        <p:spPr>
          <a:xfrm>
            <a:off x="6023837" y="4017781"/>
            <a:ext cx="1980031" cy="134118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DC8C0E0F-3DAB-4DD1-A93B-968393BB7F9D}"/>
              </a:ext>
            </a:extLst>
          </p:cNvPr>
          <p:cNvSpPr/>
          <p:nvPr/>
        </p:nvSpPr>
        <p:spPr>
          <a:xfrm>
            <a:off x="2812839" y="4026843"/>
            <a:ext cx="1980031" cy="1341183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881360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3" grpId="0" animBg="1"/>
      <p:bldP spid="24" grpId="0" animBg="1"/>
      <p:bldP spid="27" grpId="0" animBg="1"/>
      <p:bldP spid="30" grpId="0" animBg="1"/>
      <p:bldP spid="31" grpId="0" animBg="1"/>
      <p:bldP spid="3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AF3B99-E131-4AB7-1BDE-FE8D57A365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A1AB1CC-EED1-CDD6-A8DB-C814EF3CA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7136" y="911949"/>
            <a:ext cx="8128764" cy="708660"/>
          </a:xfrm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Modul-</a:t>
            </a:r>
            <a:r>
              <a:rPr lang="en-US" sz="3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Funktionalität</a:t>
            </a:r>
            <a:endParaRPr lang="en-DE" sz="3600" dirty="0">
              <a:solidFill>
                <a:schemeClr val="tx1">
                  <a:lumMod val="85000"/>
                  <a:lumOff val="15000"/>
                </a:schemeClr>
              </a:solidFill>
              <a:latin typeface="Segoe UI Bold" panose="020B0802040204020203" pitchFamily="34" charset="0"/>
              <a:ea typeface="ADLaM Display" panose="020F0502020204030204" pitchFamily="2" charset="0"/>
              <a:cs typeface="Segoe UI Bold" panose="020B0802040204020203" pitchFamily="34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4680DEA-2B2D-6519-3AAB-EE1D3A1F3E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7137" y="1752169"/>
            <a:ext cx="10890929" cy="44631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Filter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nach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Datum + Modelle</a:t>
            </a:r>
          </a:p>
          <a:p>
            <a:pPr marL="0" indent="0">
              <a:buNone/>
            </a:pP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Status (Draft -&gt; Open -&gt; Done)</a:t>
            </a:r>
          </a:p>
          <a:p>
            <a:pPr marL="0" indent="0">
              <a:buNone/>
            </a:pP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Automatischer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Export Name</a:t>
            </a:r>
          </a:p>
          <a:p>
            <a:pPr marL="0" indent="0">
              <a:buNone/>
            </a:pP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ZIP-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Erstellung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per Button</a:t>
            </a:r>
          </a:p>
          <a:p>
            <a:pPr marL="0" indent="0">
              <a:buNone/>
            </a:pPr>
            <a:endParaRPr lang="en-US" sz="200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Speicherung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als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Datensatz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</a:t>
            </a:r>
            <a:r>
              <a:rPr lang="en-US" sz="200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DMS</a:t>
            </a:r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B609178F-2CF7-6D6A-62E0-92B2ABB32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Mark Albers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53E08773-5E38-DA80-0F50-9899EAAC1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74289" y="6357620"/>
            <a:ext cx="4040373" cy="365125"/>
          </a:xfrm>
        </p:spPr>
        <p:txBody>
          <a:bodyPr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2025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Sirum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GmbH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CB4BE3C1-7E13-7EE2-0054-9AE11DECD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0C12960-6E85-460F-B6E3-5B82CB31AF3D}" type="slidenum">
              <a:rPr lang="en-US" smtClean="0">
                <a:solidFill>
                  <a:schemeClr val="bg1">
                    <a:lumMod val="50000"/>
                  </a:schemeClr>
                </a:solidFill>
              </a:rPr>
              <a:pPr>
                <a:spcAft>
                  <a:spcPts val="600"/>
                </a:spcAft>
              </a:pPr>
              <a:t>6</a:t>
            </a:fld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991FC67D-826D-623D-4676-97E9C903325E}"/>
              </a:ext>
            </a:extLst>
          </p:cNvPr>
          <p:cNvCxnSpPr>
            <a:cxnSpLocks/>
          </p:cNvCxnSpPr>
          <p:nvPr/>
        </p:nvCxnSpPr>
        <p:spPr>
          <a:xfrm>
            <a:off x="838200" y="822960"/>
            <a:ext cx="0" cy="810895"/>
          </a:xfrm>
          <a:prstGeom prst="line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5" name="Grafik 14" descr="Ein Bild, das Farbigkeit, Grafiken, Design enthält.">
            <a:extLst>
              <a:ext uri="{FF2B5EF4-FFF2-40B4-BE49-F238E27FC236}">
                <a16:creationId xmlns:a16="http://schemas.microsoft.com/office/drawing/2014/main" id="{D5847712-2BDD-60DF-F9B0-61DE0CFC90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0829" y="136525"/>
            <a:ext cx="1617345" cy="634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849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6ED655-EE73-C0A6-1C71-CE55C2DF99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4EE0ED-9FFB-2C2D-4CEB-54C940B4D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7136" y="911949"/>
            <a:ext cx="8128764" cy="708660"/>
          </a:xfrm>
        </p:spPr>
        <p:txBody>
          <a:bodyPr anchor="ctr">
            <a:normAutofit/>
          </a:bodyPr>
          <a:lstStyle/>
          <a:p>
            <a:r>
              <a:rPr lang="en-US" sz="3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Revisionssicherheit</a:t>
            </a:r>
            <a:endParaRPr lang="en-DE" sz="3600" dirty="0">
              <a:solidFill>
                <a:schemeClr val="tx1">
                  <a:lumMod val="85000"/>
                  <a:lumOff val="15000"/>
                </a:schemeClr>
              </a:solidFill>
              <a:latin typeface="Segoe UI Bold" panose="020B0802040204020203" pitchFamily="34" charset="0"/>
              <a:ea typeface="ADLaM Display" panose="020F0502020204030204" pitchFamily="2" charset="0"/>
              <a:cs typeface="Segoe UI Bold" panose="020B0802040204020203" pitchFamily="34" charset="0"/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706A7D0-DA5B-F05A-7100-3BAF16A0AA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7137" y="1752169"/>
            <a:ext cx="10890929" cy="44631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000" dirty="0">
                <a:latin typeface="Arial" panose="020B0604020202020204" pitchFamily="34" charset="0"/>
                <a:cs typeface="Arial" panose="020B0604020202020204" pitchFamily="34" charset="0"/>
              </a:rPr>
              <a:t>Keine Überschreibung durch identische Dateinamen</a:t>
            </a:r>
          </a:p>
          <a:p>
            <a:pPr marL="0" indent="0">
              <a:buNone/>
            </a:pPr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Markierung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exportierter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Dateien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Zentrale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Protokollierung</a:t>
            </a:r>
            <a:endParaRPr lang="de-DE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F29CBBB1-4CB1-9712-4ABD-C61F85E4D5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Mark Albers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46ADCDE1-3E7B-3327-02D1-91BA6FABF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74289" y="6357620"/>
            <a:ext cx="4040373" cy="365125"/>
          </a:xfrm>
        </p:spPr>
        <p:txBody>
          <a:bodyPr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2025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Sirum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GmbH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C9E6D9F4-0748-14F2-F7CD-89EE5C1A9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0C12960-6E85-460F-B6E3-5B82CB31AF3D}" type="slidenum">
              <a:rPr lang="en-US" smtClean="0">
                <a:solidFill>
                  <a:schemeClr val="bg1">
                    <a:lumMod val="50000"/>
                  </a:schemeClr>
                </a:solidFill>
              </a:rPr>
              <a:pPr>
                <a:spcAft>
                  <a:spcPts val="600"/>
                </a:spcAft>
              </a:pPr>
              <a:t>7</a:t>
            </a:fld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8E49C50B-F399-0A2E-3F95-B43380E9F32D}"/>
              </a:ext>
            </a:extLst>
          </p:cNvPr>
          <p:cNvCxnSpPr>
            <a:cxnSpLocks/>
          </p:cNvCxnSpPr>
          <p:nvPr/>
        </p:nvCxnSpPr>
        <p:spPr>
          <a:xfrm>
            <a:off x="838200" y="822960"/>
            <a:ext cx="0" cy="810895"/>
          </a:xfrm>
          <a:prstGeom prst="line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5" name="Grafik 14" descr="Ein Bild, das Farbigkeit, Grafiken, Design enthält.">
            <a:extLst>
              <a:ext uri="{FF2B5EF4-FFF2-40B4-BE49-F238E27FC236}">
                <a16:creationId xmlns:a16="http://schemas.microsoft.com/office/drawing/2014/main" id="{6B180BE9-A583-999B-981E-13C5199072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0829" y="136525"/>
            <a:ext cx="1617345" cy="634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984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AF3B99-E131-4AB7-1BDE-FE8D57A365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nhaltsplatzhalter 15" descr="Ein Bild, das Text, Screenshot, Software, Computersymbol enthält.&#10;&#10;KI-generierte Inhalte können fehlerhaft sein.">
            <a:extLst>
              <a:ext uri="{FF2B5EF4-FFF2-40B4-BE49-F238E27FC236}">
                <a16:creationId xmlns:a16="http://schemas.microsoft.com/office/drawing/2014/main" id="{7B23E90C-A7FE-28A4-D581-7341AC0295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770" y="1512582"/>
            <a:ext cx="9378460" cy="4977424"/>
          </a:xfr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8A1AB1CC-EED1-CDD6-A8DB-C814EF3CA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7136" y="911949"/>
            <a:ext cx="8128764" cy="708660"/>
          </a:xfrm>
        </p:spPr>
        <p:txBody>
          <a:bodyPr anchor="ctr">
            <a:normAutofit/>
          </a:bodyPr>
          <a:lstStyle/>
          <a:p>
            <a:r>
              <a:rPr lang="en-US" sz="3600" dirty="0" err="1">
                <a:latin typeface="Segoe UI Bold" panose="020B0802040204020203" pitchFamily="34" charset="0"/>
                <a:cs typeface="Segoe UI Bold" panose="020B0802040204020203" pitchFamily="34" charset="0"/>
              </a:rPr>
              <a:t>Benutzeroberfläche</a:t>
            </a:r>
            <a:endParaRPr lang="en-DE" sz="3600" dirty="0">
              <a:solidFill>
                <a:srgbClr val="FF0000"/>
              </a:solidFill>
              <a:latin typeface="Segoe UI Bold" panose="020B0802040204020203" pitchFamily="34" charset="0"/>
              <a:ea typeface="ADLaM Display" panose="020F0502020204030204" pitchFamily="2" charset="0"/>
              <a:cs typeface="Segoe UI Bold" panose="020B0802040204020203" pitchFamily="34" charset="0"/>
            </a:endParaRPr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B609178F-2CF7-6D6A-62E0-92B2ABB32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Mark Albers</a:t>
            </a:r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53E08773-5E38-DA80-0F50-9899EAAC1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74289" y="6357620"/>
            <a:ext cx="4040373" cy="365125"/>
          </a:xfrm>
        </p:spPr>
        <p:txBody>
          <a:bodyPr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2025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Sirum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GmbH</a:t>
            </a:r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CB4BE3C1-7E13-7EE2-0054-9AE11DECD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0C12960-6E85-460F-B6E3-5B82CB31AF3D}" type="slidenum">
              <a:rPr lang="en-US" smtClean="0">
                <a:solidFill>
                  <a:schemeClr val="bg1">
                    <a:lumMod val="50000"/>
                  </a:schemeClr>
                </a:solidFill>
              </a:rPr>
              <a:pPr>
                <a:spcAft>
                  <a:spcPts val="600"/>
                </a:spcAft>
              </a:pPr>
              <a:t>8</a:t>
            </a:fld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991FC67D-826D-623D-4676-97E9C903325E}"/>
              </a:ext>
            </a:extLst>
          </p:cNvPr>
          <p:cNvCxnSpPr>
            <a:cxnSpLocks/>
          </p:cNvCxnSpPr>
          <p:nvPr/>
        </p:nvCxnSpPr>
        <p:spPr>
          <a:xfrm>
            <a:off x="838200" y="822960"/>
            <a:ext cx="0" cy="810895"/>
          </a:xfrm>
          <a:prstGeom prst="line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5" name="Grafik 14" descr="Ein Bild, das Farbigkeit, Grafiken, Design enthält.">
            <a:extLst>
              <a:ext uri="{FF2B5EF4-FFF2-40B4-BE49-F238E27FC236}">
                <a16:creationId xmlns:a16="http://schemas.microsoft.com/office/drawing/2014/main" id="{D5847712-2BDD-60DF-F9B0-61DE0CFC90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0829" y="136525"/>
            <a:ext cx="1617345" cy="634428"/>
          </a:xfrm>
          <a:prstGeom prst="rect">
            <a:avLst/>
          </a:prstGeom>
        </p:spPr>
      </p:pic>
      <p:pic>
        <p:nvPicPr>
          <p:cNvPr id="3" name="Inhaltsplatzhalter 15" descr="Ein Bild, das Text, Screenshot, Software, Computersymbol enthält.&#10;&#10;KI-generierte Inhalte können fehlerhaft sein.">
            <a:extLst>
              <a:ext uri="{FF2B5EF4-FFF2-40B4-BE49-F238E27FC236}">
                <a16:creationId xmlns:a16="http://schemas.microsoft.com/office/drawing/2014/main" id="{D679F1BF-C29A-7D72-BCE1-494B58AEC6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0276" b="83708"/>
          <a:stretch>
            <a:fillRect/>
          </a:stretch>
        </p:blipFill>
        <p:spPr>
          <a:xfrm>
            <a:off x="4654205" y="2146959"/>
            <a:ext cx="2883589" cy="2564081"/>
          </a:xfrm>
          <a:prstGeom prst="rect">
            <a:avLst/>
          </a:prstGeom>
        </p:spPr>
      </p:pic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CECEA6A1-72D6-842F-A21C-BB4C287C0297}"/>
              </a:ext>
            </a:extLst>
          </p:cNvPr>
          <p:cNvCxnSpPr/>
          <p:nvPr/>
        </p:nvCxnSpPr>
        <p:spPr>
          <a:xfrm flipH="1" flipV="1">
            <a:off x="1985818" y="1911927"/>
            <a:ext cx="2660073" cy="151707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Inhaltsplatzhalter 15" descr="Ein Bild, das Text, Screenshot, Software, Computersymbol enthält.&#10;&#10;KI-generierte Inhalte können fehlerhaft sein.">
            <a:extLst>
              <a:ext uri="{FF2B5EF4-FFF2-40B4-BE49-F238E27FC236}">
                <a16:creationId xmlns:a16="http://schemas.microsoft.com/office/drawing/2014/main" id="{B4BF4AF2-5D7A-2A10-0130-EB8858B69F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51" b="76401"/>
          <a:stretch>
            <a:fillRect/>
          </a:stretch>
        </p:blipFill>
        <p:spPr>
          <a:xfrm>
            <a:off x="66676" y="3165896"/>
            <a:ext cx="12020550" cy="526207"/>
          </a:xfrm>
          <a:prstGeom prst="rect">
            <a:avLst/>
          </a:prstGeom>
        </p:spPr>
      </p:pic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BBC0F8FF-5F25-4562-0CB6-16E102AD5B83}"/>
              </a:ext>
            </a:extLst>
          </p:cNvPr>
          <p:cNvCxnSpPr>
            <a:cxnSpLocks/>
          </p:cNvCxnSpPr>
          <p:nvPr/>
        </p:nvCxnSpPr>
        <p:spPr>
          <a:xfrm flipV="1">
            <a:off x="704850" y="2704194"/>
            <a:ext cx="923925" cy="47715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2317DFA9-2FB0-7EF3-076B-209644677B14}"/>
              </a:ext>
            </a:extLst>
          </p:cNvPr>
          <p:cNvCxnSpPr>
            <a:cxnSpLocks/>
          </p:cNvCxnSpPr>
          <p:nvPr/>
        </p:nvCxnSpPr>
        <p:spPr>
          <a:xfrm flipV="1">
            <a:off x="3409950" y="2686050"/>
            <a:ext cx="495300" cy="4953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264A76E4-D402-410B-8A8B-45C78E2C854C}"/>
              </a:ext>
            </a:extLst>
          </p:cNvPr>
          <p:cNvCxnSpPr/>
          <p:nvPr/>
        </p:nvCxnSpPr>
        <p:spPr>
          <a:xfrm flipV="1">
            <a:off x="6324600" y="2686050"/>
            <a:ext cx="0" cy="4953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9FE9E6FF-B077-DC69-5657-0A2F545F5C54}"/>
              </a:ext>
            </a:extLst>
          </p:cNvPr>
          <p:cNvCxnSpPr>
            <a:cxnSpLocks/>
          </p:cNvCxnSpPr>
          <p:nvPr/>
        </p:nvCxnSpPr>
        <p:spPr>
          <a:xfrm flipH="1" flipV="1">
            <a:off x="7467600" y="2686050"/>
            <a:ext cx="276225" cy="4953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55884EAA-E9D0-2040-DA30-B2F4EEA69BEE}"/>
              </a:ext>
            </a:extLst>
          </p:cNvPr>
          <p:cNvCxnSpPr>
            <a:cxnSpLocks/>
          </p:cNvCxnSpPr>
          <p:nvPr/>
        </p:nvCxnSpPr>
        <p:spPr>
          <a:xfrm flipH="1" flipV="1">
            <a:off x="8445745" y="2704194"/>
            <a:ext cx="666749" cy="4953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476B29C7-8B81-CFA0-31C5-A62C24FC11B2}"/>
              </a:ext>
            </a:extLst>
          </p:cNvPr>
          <p:cNvCxnSpPr>
            <a:cxnSpLocks/>
          </p:cNvCxnSpPr>
          <p:nvPr/>
        </p:nvCxnSpPr>
        <p:spPr>
          <a:xfrm flipH="1" flipV="1">
            <a:off x="9864969" y="2704194"/>
            <a:ext cx="783980" cy="48622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0394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A05243-DA15-F1CB-A1EA-3D46BA7AC6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blaufdiagramm" descr="Ein Bild, das Text, Diagramm, Plan, technische Zeichnung enthält.&#10;&#10;KI-generierte Inhalte können fehlerhaft sein.">
            <a:extLst>
              <a:ext uri="{FF2B5EF4-FFF2-40B4-BE49-F238E27FC236}">
                <a16:creationId xmlns:a16="http://schemas.microsoft.com/office/drawing/2014/main" id="{7C4D90FC-1C92-1F2E-1B54-154E403DDD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3112" y="1138237"/>
            <a:ext cx="8105775" cy="4581525"/>
          </a:xfrm>
          <a:prstGeom prst="rect">
            <a:avLst/>
          </a:prstGeom>
          <a:ln w="38100">
            <a:noFill/>
          </a:ln>
          <a:effectLst/>
        </p:spPr>
      </p:pic>
      <p:cxnSp>
        <p:nvCxnSpPr>
          <p:cNvPr id="120" name="Blauer Strich Title">
            <a:extLst>
              <a:ext uri="{FF2B5EF4-FFF2-40B4-BE49-F238E27FC236}">
                <a16:creationId xmlns:a16="http://schemas.microsoft.com/office/drawing/2014/main" id="{9D22B361-97E4-DF5C-5D47-201C1B102FB1}"/>
              </a:ext>
            </a:extLst>
          </p:cNvPr>
          <p:cNvCxnSpPr>
            <a:cxnSpLocks/>
          </p:cNvCxnSpPr>
          <p:nvPr/>
        </p:nvCxnSpPr>
        <p:spPr>
          <a:xfrm>
            <a:off x="838200" y="822960"/>
            <a:ext cx="0" cy="810895"/>
          </a:xfrm>
          <a:prstGeom prst="line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9" name="Titel">
            <a:extLst>
              <a:ext uri="{FF2B5EF4-FFF2-40B4-BE49-F238E27FC236}">
                <a16:creationId xmlns:a16="http://schemas.microsoft.com/office/drawing/2014/main" id="{22DA43DC-5722-8887-6538-91CF8D58A206}"/>
              </a:ext>
            </a:extLst>
          </p:cNvPr>
          <p:cNvSpPr txBox="1">
            <a:spLocks/>
          </p:cNvSpPr>
          <p:nvPr/>
        </p:nvSpPr>
        <p:spPr>
          <a:xfrm>
            <a:off x="977137" y="911949"/>
            <a:ext cx="7926668" cy="7086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Ablauf</a:t>
            </a: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 des </a:t>
            </a:r>
            <a:r>
              <a:rPr lang="en-US" sz="36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Segoe UI Bold" panose="020B0802040204020203" pitchFamily="34" charset="0"/>
                <a:cs typeface="Segoe UI Bold" panose="020B0802040204020203" pitchFamily="34" charset="0"/>
              </a:rPr>
              <a:t>Moduls</a:t>
            </a:r>
            <a:endParaRPr lang="en-DE" sz="3600" dirty="0">
              <a:solidFill>
                <a:schemeClr val="tx1">
                  <a:lumMod val="85000"/>
                  <a:lumOff val="15000"/>
                </a:schemeClr>
              </a:solidFill>
              <a:latin typeface="Segoe UI Bold" panose="020B0802040204020203" pitchFamily="34" charset="0"/>
              <a:ea typeface="ADLaM Display" panose="020F0502020204030204" pitchFamily="2" charset="0"/>
              <a:cs typeface="Segoe UI Bold" panose="020B0802040204020203" pitchFamily="34" charset="0"/>
            </a:endParaRPr>
          </a:p>
        </p:txBody>
      </p:sp>
      <p:pic>
        <p:nvPicPr>
          <p:cNvPr id="123" name="Logo" descr="Ein Bild, das Farbigkeit, Grafiken, Design enthält.">
            <a:extLst>
              <a:ext uri="{FF2B5EF4-FFF2-40B4-BE49-F238E27FC236}">
                <a16:creationId xmlns:a16="http://schemas.microsoft.com/office/drawing/2014/main" id="{0BF68C83-12A4-83D1-306B-23FB1C1817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0829" y="136525"/>
            <a:ext cx="1617345" cy="634428"/>
          </a:xfrm>
          <a:prstGeom prst="rect">
            <a:avLst/>
          </a:prstGeom>
        </p:spPr>
      </p:pic>
      <p:sp>
        <p:nvSpPr>
          <p:cNvPr id="9" name="Name Fuß">
            <a:extLst>
              <a:ext uri="{FF2B5EF4-FFF2-40B4-BE49-F238E27FC236}">
                <a16:creationId xmlns:a16="http://schemas.microsoft.com/office/drawing/2014/main" id="{695C6584-3610-C1A6-2D8E-3DA1B1D39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Mark Albers</a:t>
            </a:r>
          </a:p>
        </p:txBody>
      </p:sp>
      <p:sp>
        <p:nvSpPr>
          <p:cNvPr id="8" name="Nr Fuß">
            <a:extLst>
              <a:ext uri="{FF2B5EF4-FFF2-40B4-BE49-F238E27FC236}">
                <a16:creationId xmlns:a16="http://schemas.microsoft.com/office/drawing/2014/main" id="{0980297B-C0F9-DB23-6F82-FB0D82482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0C12960-6E85-460F-B6E3-5B82CB31AF3D}" type="slidenum">
              <a:rPr lang="en-US" smtClean="0">
                <a:solidFill>
                  <a:schemeClr val="bg1">
                    <a:lumMod val="50000"/>
                  </a:schemeClr>
                </a:solidFill>
              </a:rPr>
              <a:pPr>
                <a:spcAft>
                  <a:spcPts val="600"/>
                </a:spcAft>
              </a:pPr>
              <a:t>9</a:t>
            </a:fld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Firma Fuß">
            <a:extLst>
              <a:ext uri="{FF2B5EF4-FFF2-40B4-BE49-F238E27FC236}">
                <a16:creationId xmlns:a16="http://schemas.microsoft.com/office/drawing/2014/main" id="{A7465793-4860-AF27-446F-4CB39D63F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74289" y="6357620"/>
            <a:ext cx="4040373" cy="365125"/>
          </a:xfrm>
        </p:spPr>
        <p:txBody>
          <a:bodyPr>
            <a:norm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2025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</a:rPr>
              <a:t>Sirum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GmbH</a:t>
            </a:r>
          </a:p>
        </p:txBody>
      </p:sp>
      <p:sp>
        <p:nvSpPr>
          <p:cNvPr id="12" name="Rechteck 1">
            <a:extLst>
              <a:ext uri="{FF2B5EF4-FFF2-40B4-BE49-F238E27FC236}">
                <a16:creationId xmlns:a16="http://schemas.microsoft.com/office/drawing/2014/main" id="{0964A204-8F03-C880-FE46-8BB9206BDE12}"/>
              </a:ext>
            </a:extLst>
          </p:cNvPr>
          <p:cNvSpPr/>
          <p:nvPr/>
        </p:nvSpPr>
        <p:spPr>
          <a:xfrm>
            <a:off x="3762375" y="2571750"/>
            <a:ext cx="1127125" cy="5714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3" name="Rechteck 2">
            <a:extLst>
              <a:ext uri="{FF2B5EF4-FFF2-40B4-BE49-F238E27FC236}">
                <a16:creationId xmlns:a16="http://schemas.microsoft.com/office/drawing/2014/main" id="{172765D0-3E79-A71C-2D02-82F5381D0EC2}"/>
              </a:ext>
            </a:extLst>
          </p:cNvPr>
          <p:cNvSpPr/>
          <p:nvPr/>
        </p:nvSpPr>
        <p:spPr>
          <a:xfrm>
            <a:off x="5481638" y="2571750"/>
            <a:ext cx="1127125" cy="5714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4" name="Rechteck 3">
            <a:extLst>
              <a:ext uri="{FF2B5EF4-FFF2-40B4-BE49-F238E27FC236}">
                <a16:creationId xmlns:a16="http://schemas.microsoft.com/office/drawing/2014/main" id="{AAEA5DC1-51D8-1A41-7C99-9A2AE4AE4326}"/>
              </a:ext>
            </a:extLst>
          </p:cNvPr>
          <p:cNvSpPr/>
          <p:nvPr/>
        </p:nvSpPr>
        <p:spPr>
          <a:xfrm>
            <a:off x="7200901" y="2571750"/>
            <a:ext cx="1127125" cy="5714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6" name="Rechteck 4">
            <a:extLst>
              <a:ext uri="{FF2B5EF4-FFF2-40B4-BE49-F238E27FC236}">
                <a16:creationId xmlns:a16="http://schemas.microsoft.com/office/drawing/2014/main" id="{CD8CD6D5-4B00-01D9-23AA-A19446FD0509}"/>
              </a:ext>
            </a:extLst>
          </p:cNvPr>
          <p:cNvSpPr/>
          <p:nvPr/>
        </p:nvSpPr>
        <p:spPr>
          <a:xfrm>
            <a:off x="6987537" y="1131572"/>
            <a:ext cx="1526985" cy="8023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7" name="Rechteck 5">
            <a:extLst>
              <a:ext uri="{FF2B5EF4-FFF2-40B4-BE49-F238E27FC236}">
                <a16:creationId xmlns:a16="http://schemas.microsoft.com/office/drawing/2014/main" id="{7BDDA920-D3E6-8FBF-A240-250D03EDEA54}"/>
              </a:ext>
            </a:extLst>
          </p:cNvPr>
          <p:cNvSpPr/>
          <p:nvPr/>
        </p:nvSpPr>
        <p:spPr>
          <a:xfrm>
            <a:off x="8903805" y="3804203"/>
            <a:ext cx="1127125" cy="5714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8" name="Rechteck 6">
            <a:extLst>
              <a:ext uri="{FF2B5EF4-FFF2-40B4-BE49-F238E27FC236}">
                <a16:creationId xmlns:a16="http://schemas.microsoft.com/office/drawing/2014/main" id="{FE7CB6A0-1AD4-BA2F-E4EC-A0CEE22B8D43}"/>
              </a:ext>
            </a:extLst>
          </p:cNvPr>
          <p:cNvSpPr/>
          <p:nvPr/>
        </p:nvSpPr>
        <p:spPr>
          <a:xfrm>
            <a:off x="7200901" y="3804203"/>
            <a:ext cx="1127125" cy="5714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9" name="Rechteck 7">
            <a:extLst>
              <a:ext uri="{FF2B5EF4-FFF2-40B4-BE49-F238E27FC236}">
                <a16:creationId xmlns:a16="http://schemas.microsoft.com/office/drawing/2014/main" id="{C925054F-02B8-4EFF-2C21-F67E898631A8}"/>
              </a:ext>
            </a:extLst>
          </p:cNvPr>
          <p:cNvSpPr/>
          <p:nvPr/>
        </p:nvSpPr>
        <p:spPr>
          <a:xfrm>
            <a:off x="5481637" y="3804203"/>
            <a:ext cx="1127125" cy="5714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0" name="Rechteck 8">
            <a:extLst>
              <a:ext uri="{FF2B5EF4-FFF2-40B4-BE49-F238E27FC236}">
                <a16:creationId xmlns:a16="http://schemas.microsoft.com/office/drawing/2014/main" id="{117C8D8E-44DB-8116-B379-0A451548B352}"/>
              </a:ext>
            </a:extLst>
          </p:cNvPr>
          <p:cNvSpPr/>
          <p:nvPr/>
        </p:nvSpPr>
        <p:spPr>
          <a:xfrm>
            <a:off x="3762373" y="3804203"/>
            <a:ext cx="1127125" cy="5714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1" name="Rechteck 9">
            <a:extLst>
              <a:ext uri="{FF2B5EF4-FFF2-40B4-BE49-F238E27FC236}">
                <a16:creationId xmlns:a16="http://schemas.microsoft.com/office/drawing/2014/main" id="{46578434-71B4-C8EA-AE58-563B50FDEF1A}"/>
              </a:ext>
            </a:extLst>
          </p:cNvPr>
          <p:cNvSpPr/>
          <p:nvPr/>
        </p:nvSpPr>
        <p:spPr>
          <a:xfrm>
            <a:off x="2043109" y="3804203"/>
            <a:ext cx="1127125" cy="57149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2" name="EStart">
            <a:extLst>
              <a:ext uri="{FF2B5EF4-FFF2-40B4-BE49-F238E27FC236}">
                <a16:creationId xmlns:a16="http://schemas.microsoft.com/office/drawing/2014/main" id="{E32EA672-C6CD-F620-3773-36EDA8C265D5}"/>
              </a:ext>
            </a:extLst>
          </p:cNvPr>
          <p:cNvSpPr/>
          <p:nvPr/>
        </p:nvSpPr>
        <p:spPr>
          <a:xfrm>
            <a:off x="2043109" y="2484520"/>
            <a:ext cx="1166816" cy="73659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23" name="EEnd">
            <a:extLst>
              <a:ext uri="{FF2B5EF4-FFF2-40B4-BE49-F238E27FC236}">
                <a16:creationId xmlns:a16="http://schemas.microsoft.com/office/drawing/2014/main" id="{9D7CB00E-EA5C-0C81-018B-D3AFE6AB173B}"/>
              </a:ext>
            </a:extLst>
          </p:cNvPr>
          <p:cNvSpPr/>
          <p:nvPr/>
        </p:nvSpPr>
        <p:spPr>
          <a:xfrm>
            <a:off x="2043109" y="4958785"/>
            <a:ext cx="1166816" cy="736597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4" name="Rau">
            <a:extLst>
              <a:ext uri="{FF2B5EF4-FFF2-40B4-BE49-F238E27FC236}">
                <a16:creationId xmlns:a16="http://schemas.microsoft.com/office/drawing/2014/main" id="{C20341E8-3A30-0D76-5461-6316BA667A80}"/>
              </a:ext>
            </a:extLst>
          </p:cNvPr>
          <p:cNvSpPr/>
          <p:nvPr/>
        </p:nvSpPr>
        <p:spPr>
          <a:xfrm>
            <a:off x="8818908" y="2484519"/>
            <a:ext cx="1296918" cy="736597"/>
          </a:xfrm>
          <a:prstGeom prst="diamond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5" name="RNein">
            <a:extLst>
              <a:ext uri="{FF2B5EF4-FFF2-40B4-BE49-F238E27FC236}">
                <a16:creationId xmlns:a16="http://schemas.microsoft.com/office/drawing/2014/main" id="{7DCB9234-979C-A751-688E-783344F7AA50}"/>
              </a:ext>
            </a:extLst>
          </p:cNvPr>
          <p:cNvSpPr/>
          <p:nvPr/>
        </p:nvSpPr>
        <p:spPr>
          <a:xfrm>
            <a:off x="8986838" y="1846661"/>
            <a:ext cx="433387" cy="3976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26" name="RJa">
            <a:extLst>
              <a:ext uri="{FF2B5EF4-FFF2-40B4-BE49-F238E27FC236}">
                <a16:creationId xmlns:a16="http://schemas.microsoft.com/office/drawing/2014/main" id="{F7A35BA4-4AC2-E7A2-D766-3DBF00C0B585}"/>
              </a:ext>
            </a:extLst>
          </p:cNvPr>
          <p:cNvSpPr/>
          <p:nvPr/>
        </p:nvSpPr>
        <p:spPr>
          <a:xfrm>
            <a:off x="8986837" y="3287075"/>
            <a:ext cx="433387" cy="39766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pic>
        <p:nvPicPr>
          <p:cNvPr id="68" name="Done" descr="Ein Bild, das Text, Screenshot, Zahl, Software enthält.&#10;&#10;KI-generierte Inhalte können fehlerhaft sein.">
            <a:extLst>
              <a:ext uri="{FF2B5EF4-FFF2-40B4-BE49-F238E27FC236}">
                <a16:creationId xmlns:a16="http://schemas.microsoft.com/office/drawing/2014/main" id="{7275CDA5-DD76-0259-AA27-C8320A96AD8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4510" y="856061"/>
            <a:ext cx="7382981" cy="5532830"/>
          </a:xfrm>
          <a:prstGeom prst="rect">
            <a:avLst/>
          </a:prstGeom>
        </p:spPr>
      </p:pic>
      <p:pic>
        <p:nvPicPr>
          <p:cNvPr id="3" name="Oberfläche" descr="Ein Bild, das Text, Screenshot, Software, Computersymbol enthält.&#10;&#10;KI-generierte Inhalte können fehlerhaft sein.">
            <a:extLst>
              <a:ext uri="{FF2B5EF4-FFF2-40B4-BE49-F238E27FC236}">
                <a16:creationId xmlns:a16="http://schemas.microsoft.com/office/drawing/2014/main" id="{EA220686-ECF4-BB99-7BBF-C44CF050E2D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372" y="911949"/>
            <a:ext cx="9485256" cy="5034102"/>
          </a:xfrm>
          <a:prstGeom prst="rect">
            <a:avLst/>
          </a:prstGeom>
        </p:spPr>
      </p:pic>
      <p:pic>
        <p:nvPicPr>
          <p:cNvPr id="69" name="Done Anhang" descr="Ein Bild, das Text, Screenshot, Zahl, Software enthält.&#10;&#10;KI-generierte Inhalte können fehlerhaft sein.">
            <a:extLst>
              <a:ext uri="{FF2B5EF4-FFF2-40B4-BE49-F238E27FC236}">
                <a16:creationId xmlns:a16="http://schemas.microsoft.com/office/drawing/2014/main" id="{88F90910-8AA0-B8C2-B14A-7ACB834BE6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36" t="69245" r="40557" b="-1977"/>
          <a:stretch>
            <a:fillRect/>
          </a:stretch>
        </p:blipFill>
        <p:spPr>
          <a:xfrm>
            <a:off x="3127173" y="713894"/>
            <a:ext cx="5934604" cy="4834949"/>
          </a:xfrm>
          <a:prstGeom prst="ellipse">
            <a:avLst/>
          </a:prstGeom>
        </p:spPr>
      </p:pic>
      <p:pic>
        <p:nvPicPr>
          <p:cNvPr id="29" name="Error Message" descr="Ein Bild, das Text, Screenshot, Schrift, Reihe enthält.&#10;&#10;KI-generierte Inhalte können fehlerhaft sein.">
            <a:extLst>
              <a:ext uri="{FF2B5EF4-FFF2-40B4-BE49-F238E27FC236}">
                <a16:creationId xmlns:a16="http://schemas.microsoft.com/office/drawing/2014/main" id="{0D02ADC7-1B93-F29A-950F-D2ED9268291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941" y="1981004"/>
            <a:ext cx="8364117" cy="2896004"/>
          </a:xfrm>
          <a:prstGeom prst="rect">
            <a:avLst/>
          </a:prstGeom>
        </p:spPr>
      </p:pic>
      <p:pic>
        <p:nvPicPr>
          <p:cNvPr id="60" name="Open" descr="Ein Bild, das Text, Screenshot, Software, Zahl enthält.&#10;&#10;KI-generierte Inhalte können fehlerhaft sein.">
            <a:extLst>
              <a:ext uri="{FF2B5EF4-FFF2-40B4-BE49-F238E27FC236}">
                <a16:creationId xmlns:a16="http://schemas.microsoft.com/office/drawing/2014/main" id="{59407EE5-6E22-66A0-7395-EA62D9A0085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9878" y="856061"/>
            <a:ext cx="7168569" cy="5407968"/>
          </a:xfrm>
          <a:prstGeom prst="rect">
            <a:avLst/>
          </a:prstGeom>
        </p:spPr>
      </p:pic>
      <p:pic>
        <p:nvPicPr>
          <p:cNvPr id="64" name="Pack as ZIP" descr="Ein Bild, das Text, Screenshot, Software, Zahl enthält.&#10;&#10;KI-generierte Inhalte können fehlerhaft sein.">
            <a:extLst>
              <a:ext uri="{FF2B5EF4-FFF2-40B4-BE49-F238E27FC236}">
                <a16:creationId xmlns:a16="http://schemas.microsoft.com/office/drawing/2014/main" id="{A031F261-E126-2C1B-DD02-458BABE32EF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80" t="4008" r="90788" b="90808"/>
          <a:stretch>
            <a:fillRect/>
          </a:stretch>
        </p:blipFill>
        <p:spPr>
          <a:xfrm>
            <a:off x="3955029" y="2039160"/>
            <a:ext cx="1806283" cy="706800"/>
          </a:xfrm>
          <a:prstGeom prst="rect">
            <a:avLst/>
          </a:prstGeom>
        </p:spPr>
      </p:pic>
      <p:pic>
        <p:nvPicPr>
          <p:cNvPr id="61" name="Details Export" descr="Ein Bild, das Text, Screenshot, Software, Zahl enthält.&#10;&#10;KI-generierte Inhalte können fehlerhaft sein.">
            <a:extLst>
              <a:ext uri="{FF2B5EF4-FFF2-40B4-BE49-F238E27FC236}">
                <a16:creationId xmlns:a16="http://schemas.microsoft.com/office/drawing/2014/main" id="{AD6A79AD-9A58-8FFD-F98A-5280029DF1E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" t="8635" r="61884" b="68353"/>
          <a:stretch>
            <a:fillRect/>
          </a:stretch>
        </p:blipFill>
        <p:spPr>
          <a:xfrm>
            <a:off x="4388586" y="2238375"/>
            <a:ext cx="6587639" cy="3000376"/>
          </a:xfrm>
          <a:prstGeom prst="rect">
            <a:avLst/>
          </a:prstGeom>
        </p:spPr>
      </p:pic>
      <p:pic>
        <p:nvPicPr>
          <p:cNvPr id="10" name="Erstellen Oberfläche" descr="Ein Bild, das Text, Screenshot, Software, Computersymbol enthält.&#10;&#10;KI-generierte Inhalte können fehlerhaft sein.">
            <a:extLst>
              <a:ext uri="{FF2B5EF4-FFF2-40B4-BE49-F238E27FC236}">
                <a16:creationId xmlns:a16="http://schemas.microsoft.com/office/drawing/2014/main" id="{9FD7C00B-6169-9238-C86A-AA08AEF5F8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6" t="9395" r="91191" b="84719"/>
          <a:stretch>
            <a:fillRect/>
          </a:stretch>
        </p:blipFill>
        <p:spPr>
          <a:xfrm>
            <a:off x="3000375" y="2745960"/>
            <a:ext cx="1688906" cy="606840"/>
          </a:xfrm>
          <a:prstGeom prst="rect">
            <a:avLst/>
          </a:prstGeom>
        </p:spPr>
      </p:pic>
      <p:pic>
        <p:nvPicPr>
          <p:cNvPr id="5" name="Open Dokumente" descr="Ein Bild, das Text, Screenshot, Software, Zahl enthält.&#10;&#10;KI-generierte Inhalte können fehlerhaft sein.">
            <a:extLst>
              <a:ext uri="{FF2B5EF4-FFF2-40B4-BE49-F238E27FC236}">
                <a16:creationId xmlns:a16="http://schemas.microsoft.com/office/drawing/2014/main" id="{5B0A6062-97DC-3C70-EC3D-04C8B6ED06A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4" t="34725" r="2068" b="52096"/>
          <a:stretch>
            <a:fillRect/>
          </a:stretch>
        </p:blipFill>
        <p:spPr>
          <a:xfrm>
            <a:off x="510351" y="3607012"/>
            <a:ext cx="11538655" cy="1176060"/>
          </a:xfrm>
          <a:prstGeom prst="rect">
            <a:avLst/>
          </a:prstGeom>
        </p:spPr>
      </p:pic>
      <p:pic>
        <p:nvPicPr>
          <p:cNvPr id="6" name="Oberfläche 2" descr="Ein Bild, das Screenshot, Text, Reihe enthält.&#10;&#10;KI-generierte Inhalte können fehlerhaft sein.">
            <a:extLst>
              <a:ext uri="{FF2B5EF4-FFF2-40B4-BE49-F238E27FC236}">
                <a16:creationId xmlns:a16="http://schemas.microsoft.com/office/drawing/2014/main" id="{75F55D2D-2AF3-A1E6-CF2F-1EA4C5CC274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72" y="1724641"/>
            <a:ext cx="11973805" cy="3466717"/>
          </a:xfrm>
          <a:prstGeom prst="rect">
            <a:avLst/>
          </a:prstGeom>
        </p:spPr>
      </p:pic>
      <p:pic>
        <p:nvPicPr>
          <p:cNvPr id="11" name="button" descr="Ein Bild, das Screenshot, Text, Reihe enthält.&#10;&#10;KI-generierte Inhalte können fehlerhaft sein.">
            <a:extLst>
              <a:ext uri="{FF2B5EF4-FFF2-40B4-BE49-F238E27FC236}">
                <a16:creationId xmlns:a16="http://schemas.microsoft.com/office/drawing/2014/main" id="{A114FDFC-46B0-F12B-8B1C-EFD3766ED2A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" t="11264" r="90027" b="76181"/>
          <a:stretch>
            <a:fillRect/>
          </a:stretch>
        </p:blipFill>
        <p:spPr>
          <a:xfrm>
            <a:off x="2879627" y="3408577"/>
            <a:ext cx="1855797" cy="688357"/>
          </a:xfrm>
          <a:prstGeom prst="rect">
            <a:avLst/>
          </a:prstGeom>
        </p:spPr>
      </p:pic>
      <p:cxnSp>
        <p:nvCxnSpPr>
          <p:cNvPr id="39" name="Filter Draft-&gt;M2">
            <a:extLst>
              <a:ext uri="{FF2B5EF4-FFF2-40B4-BE49-F238E27FC236}">
                <a16:creationId xmlns:a16="http://schemas.microsoft.com/office/drawing/2014/main" id="{876831AB-C61F-E5CF-E02E-C4407629A3F4}"/>
              </a:ext>
            </a:extLst>
          </p:cNvPr>
          <p:cNvCxnSpPr/>
          <p:nvPr/>
        </p:nvCxnSpPr>
        <p:spPr>
          <a:xfrm flipH="1" flipV="1">
            <a:off x="647700" y="3028950"/>
            <a:ext cx="726990" cy="25812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Filter Draft-&gt;M">
            <a:extLst>
              <a:ext uri="{FF2B5EF4-FFF2-40B4-BE49-F238E27FC236}">
                <a16:creationId xmlns:a16="http://schemas.microsoft.com/office/drawing/2014/main" id="{48C1E775-26AF-6827-75B9-732DC1E1A6DD}"/>
              </a:ext>
            </a:extLst>
          </p:cNvPr>
          <p:cNvCxnSpPr>
            <a:cxnSpLocks/>
          </p:cNvCxnSpPr>
          <p:nvPr/>
        </p:nvCxnSpPr>
        <p:spPr>
          <a:xfrm flipV="1">
            <a:off x="1341629" y="3143246"/>
            <a:ext cx="371195" cy="14382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Filter Draft-&gt;AD2">
            <a:extLst>
              <a:ext uri="{FF2B5EF4-FFF2-40B4-BE49-F238E27FC236}">
                <a16:creationId xmlns:a16="http://schemas.microsoft.com/office/drawing/2014/main" id="{F0B87C97-B430-1373-215F-336F5622F995}"/>
              </a:ext>
            </a:extLst>
          </p:cNvPr>
          <p:cNvCxnSpPr>
            <a:cxnSpLocks/>
          </p:cNvCxnSpPr>
          <p:nvPr/>
        </p:nvCxnSpPr>
        <p:spPr>
          <a:xfrm flipH="1" flipV="1">
            <a:off x="647700" y="3563058"/>
            <a:ext cx="627852" cy="874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Filter Draft-&gt;AD">
            <a:extLst>
              <a:ext uri="{FF2B5EF4-FFF2-40B4-BE49-F238E27FC236}">
                <a16:creationId xmlns:a16="http://schemas.microsoft.com/office/drawing/2014/main" id="{BBDE6CBA-9E20-D4AD-AB8A-F78BF08EDDA6}"/>
              </a:ext>
            </a:extLst>
          </p:cNvPr>
          <p:cNvCxnSpPr>
            <a:cxnSpLocks/>
          </p:cNvCxnSpPr>
          <p:nvPr/>
        </p:nvCxnSpPr>
        <p:spPr>
          <a:xfrm flipV="1">
            <a:off x="1275552" y="3542861"/>
            <a:ext cx="315123" cy="1076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Filter Draft-&gt;ED2">
            <a:extLst>
              <a:ext uri="{FF2B5EF4-FFF2-40B4-BE49-F238E27FC236}">
                <a16:creationId xmlns:a16="http://schemas.microsoft.com/office/drawing/2014/main" id="{80B1DB3F-3CEE-4BF5-4FE5-EF694B5DEC4F}"/>
              </a:ext>
            </a:extLst>
          </p:cNvPr>
          <p:cNvCxnSpPr>
            <a:cxnSpLocks/>
          </p:cNvCxnSpPr>
          <p:nvPr/>
        </p:nvCxnSpPr>
        <p:spPr>
          <a:xfrm flipH="1" flipV="1">
            <a:off x="634228" y="3800307"/>
            <a:ext cx="627852" cy="874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Filter Draft-&gt;ED">
            <a:extLst>
              <a:ext uri="{FF2B5EF4-FFF2-40B4-BE49-F238E27FC236}">
                <a16:creationId xmlns:a16="http://schemas.microsoft.com/office/drawing/2014/main" id="{2398FE8D-AC4A-5ED7-D14E-028084419020}"/>
              </a:ext>
            </a:extLst>
          </p:cNvPr>
          <p:cNvCxnSpPr>
            <a:cxnSpLocks/>
          </p:cNvCxnSpPr>
          <p:nvPr/>
        </p:nvCxnSpPr>
        <p:spPr>
          <a:xfrm flipV="1">
            <a:off x="1262080" y="3780110"/>
            <a:ext cx="315123" cy="1076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Open Dokumente-&gt;">
            <a:extLst>
              <a:ext uri="{FF2B5EF4-FFF2-40B4-BE49-F238E27FC236}">
                <a16:creationId xmlns:a16="http://schemas.microsoft.com/office/drawing/2014/main" id="{34AFB000-9F69-293E-5D12-FC80F8F4392A}"/>
              </a:ext>
            </a:extLst>
          </p:cNvPr>
          <p:cNvCxnSpPr/>
          <p:nvPr/>
        </p:nvCxnSpPr>
        <p:spPr>
          <a:xfrm flipV="1">
            <a:off x="514350" y="3215160"/>
            <a:ext cx="1890160" cy="38153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>
            <a:extLst>
              <a:ext uri="{FF2B5EF4-FFF2-40B4-BE49-F238E27FC236}">
                <a16:creationId xmlns:a16="http://schemas.microsoft.com/office/drawing/2014/main" id="{670C65A7-38BA-CE57-8EB8-65F9D452F038}"/>
              </a:ext>
            </a:extLst>
          </p:cNvPr>
          <p:cNvCxnSpPr/>
          <p:nvPr/>
        </p:nvCxnSpPr>
        <p:spPr>
          <a:xfrm flipH="1" flipV="1">
            <a:off x="2895600" y="1295400"/>
            <a:ext cx="1047750" cy="108255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Done Anhang-&gt;">
            <a:extLst>
              <a:ext uri="{FF2B5EF4-FFF2-40B4-BE49-F238E27FC236}">
                <a16:creationId xmlns:a16="http://schemas.microsoft.com/office/drawing/2014/main" id="{38FEC8F3-AA77-4EB0-D9F8-EB24E0BBD626}"/>
              </a:ext>
            </a:extLst>
          </p:cNvPr>
          <p:cNvCxnSpPr>
            <a:cxnSpLocks/>
          </p:cNvCxnSpPr>
          <p:nvPr/>
        </p:nvCxnSpPr>
        <p:spPr>
          <a:xfrm flipH="1">
            <a:off x="5481637" y="5250915"/>
            <a:ext cx="612838" cy="85042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Gerade Verbindung mit Pfeil 115">
            <a:extLst>
              <a:ext uri="{FF2B5EF4-FFF2-40B4-BE49-F238E27FC236}">
                <a16:creationId xmlns:a16="http://schemas.microsoft.com/office/drawing/2014/main" id="{39D0BAB3-B4AC-3832-4D82-98C5362B6B30}"/>
              </a:ext>
            </a:extLst>
          </p:cNvPr>
          <p:cNvCxnSpPr>
            <a:cxnSpLocks/>
            <a:stCxn id="11" idx="1"/>
          </p:cNvCxnSpPr>
          <p:nvPr/>
        </p:nvCxnSpPr>
        <p:spPr>
          <a:xfrm flipH="1" flipV="1">
            <a:off x="1011195" y="2449467"/>
            <a:ext cx="1868432" cy="13032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Gerade Verbindung mit Pfeil 62">
            <a:extLst>
              <a:ext uri="{FF2B5EF4-FFF2-40B4-BE49-F238E27FC236}">
                <a16:creationId xmlns:a16="http://schemas.microsoft.com/office/drawing/2014/main" id="{22EE5368-A8FE-2B61-E409-FE92B7D28B54}"/>
              </a:ext>
            </a:extLst>
          </p:cNvPr>
          <p:cNvCxnSpPr>
            <a:cxnSpLocks/>
          </p:cNvCxnSpPr>
          <p:nvPr/>
        </p:nvCxnSpPr>
        <p:spPr>
          <a:xfrm flipH="1" flipV="1">
            <a:off x="3882388" y="2038678"/>
            <a:ext cx="432710" cy="3392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E79125BF-C8F3-51C3-416F-8ADD28B6555F}"/>
              </a:ext>
            </a:extLst>
          </p:cNvPr>
          <p:cNvCxnSpPr/>
          <p:nvPr/>
        </p:nvCxnSpPr>
        <p:spPr>
          <a:xfrm flipH="1" flipV="1">
            <a:off x="1953397" y="1633855"/>
            <a:ext cx="1023267" cy="139509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8819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5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7" fill="hold">
                      <p:stCondLst>
                        <p:cond delay="indefinite"/>
                      </p:stCondLst>
                      <p:childTnLst>
                        <p:par>
                          <p:cTn id="188" fill="hold">
                            <p:stCondLst>
                              <p:cond delay="0"/>
                            </p:stCondLst>
                            <p:childTnLst>
                              <p:par>
                                <p:cTn id="18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4" fill="hold">
                      <p:stCondLst>
                        <p:cond delay="indefinite"/>
                      </p:stCondLst>
                      <p:childTnLst>
                        <p:par>
                          <p:cTn id="215" fill="hold">
                            <p:stCondLst>
                              <p:cond delay="0"/>
                            </p:stCondLst>
                            <p:childTnLst>
                              <p:par>
                                <p:cTn id="21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9" fill="hold">
                      <p:stCondLst>
                        <p:cond delay="indefinite"/>
                      </p:stCondLst>
                      <p:childTnLst>
                        <p:par>
                          <p:cTn id="220" fill="hold">
                            <p:stCondLst>
                              <p:cond delay="0"/>
                            </p:stCondLst>
                            <p:childTnLst>
                              <p:par>
                                <p:cTn id="22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9" fill="hold">
                      <p:stCondLst>
                        <p:cond delay="indefinite"/>
                      </p:stCondLst>
                      <p:childTnLst>
                        <p:par>
                          <p:cTn id="230" fill="hold">
                            <p:stCondLst>
                              <p:cond delay="0"/>
                            </p:stCondLst>
                            <p:childTnLst>
                              <p:par>
                                <p:cTn id="2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7" fill="hold">
                      <p:stCondLst>
                        <p:cond delay="indefinite"/>
                      </p:stCondLst>
                      <p:childTnLst>
                        <p:par>
                          <p:cTn id="238" fill="hold">
                            <p:stCondLst>
                              <p:cond delay="0"/>
                            </p:stCondLst>
                            <p:childTnLst>
                              <p:par>
                                <p:cTn id="23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3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</p:bld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0</TotalTime>
  <Words>310</Words>
  <Application>Microsoft Office PowerPoint</Application>
  <PresentationFormat>Breitbild</PresentationFormat>
  <Paragraphs>121</Paragraphs>
  <Slides>14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21" baseType="lpstr">
      <vt:lpstr>Aptos</vt:lpstr>
      <vt:lpstr>Aptos Display</vt:lpstr>
      <vt:lpstr>Arial</vt:lpstr>
      <vt:lpstr>Cambria Math</vt:lpstr>
      <vt:lpstr>Segoe UI Bold</vt:lpstr>
      <vt:lpstr>Webdings</vt:lpstr>
      <vt:lpstr>Office</vt:lpstr>
      <vt:lpstr>PowerPoint-Präsentation</vt:lpstr>
      <vt:lpstr>Kurzvorstellung</vt:lpstr>
      <vt:lpstr>Überblick</vt:lpstr>
      <vt:lpstr>Problemstellung &amp; Zielsetzung</vt:lpstr>
      <vt:lpstr>Technische Anforderungen aus dem Ziel</vt:lpstr>
      <vt:lpstr>Modul-Funktionalität</vt:lpstr>
      <vt:lpstr>Revisionssicherheit</vt:lpstr>
      <vt:lpstr>Benutzeroberfläche</vt:lpstr>
      <vt:lpstr>PowerPoint-Präsentation</vt:lpstr>
      <vt:lpstr>Qualitätssicherung</vt:lpstr>
      <vt:lpstr>PowerPoint-Präsentation</vt:lpstr>
      <vt:lpstr>Aktueller Stand</vt:lpstr>
      <vt:lpstr>Fazit</vt:lpstr>
      <vt:lpstr>Abschluss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Verbesserungen</dc:title>
  <dc:creator>Mark Albers</dc:creator>
  <cp:lastModifiedBy>Mark Albers</cp:lastModifiedBy>
  <cp:revision>119</cp:revision>
  <dcterms:created xsi:type="dcterms:W3CDTF">2025-06-04T04:30:11Z</dcterms:created>
  <dcterms:modified xsi:type="dcterms:W3CDTF">2025-06-29T19:32:14Z</dcterms:modified>
</cp:coreProperties>
</file>