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5"/>
  </p:notesMasterIdLst>
  <p:sldIdLst>
    <p:sldId id="256" r:id="rId2"/>
    <p:sldId id="277" r:id="rId3"/>
    <p:sldId id="274" r:id="rId4"/>
    <p:sldId id="278" r:id="rId5"/>
    <p:sldId id="287" r:id="rId6"/>
    <p:sldId id="279" r:id="rId7"/>
    <p:sldId id="291" r:id="rId8"/>
    <p:sldId id="294" r:id="rId9"/>
    <p:sldId id="280" r:id="rId10"/>
    <p:sldId id="290" r:id="rId11"/>
    <p:sldId id="283" r:id="rId12"/>
    <p:sldId id="285" r:id="rId13"/>
    <p:sldId id="286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3676" autoAdjust="0"/>
  </p:normalViewPr>
  <p:slideViewPr>
    <p:cSldViewPr snapToGrid="0">
      <p:cViewPr>
        <p:scale>
          <a:sx n="100" d="100"/>
          <a:sy n="100" d="100"/>
        </p:scale>
        <p:origin x="189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7BFA1-A5AB-42FB-939B-087BECC10B9B}" type="datetimeFigureOut">
              <a:rPr lang="en-DE" smtClean="0"/>
              <a:t>24/06/2025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AB2D0-EC22-4A1D-B1C9-5CA0654DBC0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53E97-9D08-7311-C96B-B09F8388C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B2AAB9-13F1-C601-8E2D-34097C63C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81861-21B2-522D-AA31-C5966DCB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235064-E42C-A043-9976-321EA2FE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066FC-86BF-5DF3-FE21-1B54080F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195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24175-2924-A86B-A677-4579733C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7576D-CC87-4F08-E182-EA8C6212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C5E84-2595-97CB-C2B6-693CB151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C4755-3A10-0D3C-961C-3ECB1190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5AF996-1FE1-BCB8-3A4B-66F619BB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414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57549B-2E7E-CFF3-52F8-276A9D2D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1C51A9-C5B4-36AC-62FA-7DF96A1F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196CA-4FDA-9A40-F5DF-BB546E53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BA668-D438-1012-860B-1216441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60150-343F-7EC2-0006-2E91BC31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573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119D6-7921-731E-F0CB-F78E9ECC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1AC30-F0E7-59A0-0BB0-BE12EB85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C5B07-2B91-5A4B-5191-0CDF3E2A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24424-41D7-BDF7-C2DD-37F877FB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7775-1DD1-7D27-C8E4-5CBF14B6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40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61214-EFB9-4E83-A168-45454547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97468-8455-0C9B-F6F4-540B1C94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9B312-A8F5-2894-44E9-4CCB9722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F675D-D09B-3C8F-EA26-B6FD9113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B379C-72A4-0866-D275-F5609EA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018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9200A-F032-D5C8-B2D5-1CD66DA2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9DED2-DF39-884A-DA4C-F9910F0B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37CE47-F93C-B278-DA69-37DB4CF9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465D5-6BD8-8BA2-3A32-5857024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031716-059B-C160-85BF-84C46F56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F6A8A-4101-916B-9D07-42F180CB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269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0717E-55B4-5EB6-C24D-42D78880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5A005-D44D-449A-6769-3D5E02FC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23AFF-2723-A8AC-86FA-ADEC098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A5F2C0-C6F5-8422-B260-E3C1DEAC9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21C1CF-1439-F594-A9FF-AC47AA2D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F8CDD3-1C54-E510-B80D-1CE3CE82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82E6BB-00C1-8C5B-0ED8-13C118F8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7F1BAE-A3C6-7F7D-1A68-A5278D3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72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DF44E-66C8-6F9A-279D-F04F517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DB52F-081F-A9A4-F754-00270958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25FE8D-A963-264C-8A83-35B96F3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C96FB-AE4A-91A1-D582-66621014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9024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953A19-EFE5-AE21-B16E-008974E2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001BBC-27D6-8D06-C9EE-732AF00A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B64C8-A28D-46EA-E4BA-E87227B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746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CC8D2-A3B4-7D4E-27CB-577CD76E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5E1E09-1205-665C-9A6E-A0FFBC55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DE4E3F-3CD6-AFFC-E70E-496AA95C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E7AB71-6104-51A6-64A2-2ED223C3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910B14-79BB-5334-3BA1-5C637FD8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E2A05-DBAB-B3FC-DD79-D0A4B137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72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3AD9A-722C-3583-81C8-6784075E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4287CA-4E79-E0BD-9032-DDAFAFA0A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E8D27-4AA6-A6AD-7ADA-E7469988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3AFDE0-D925-DAC7-9B3E-D532D3C9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283D58-F89D-737E-4CA6-5807D460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B33C0F-A872-E764-A6CA-DFF096A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884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B81E96-3F48-AA45-6D77-DEDF079A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3CBA8-C7AF-9CDB-ADFD-5936DEC0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8E5F7-D070-CB56-92E2-ECADD54B0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4ED3A-560F-5962-71D8-BDC984A50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CA82DB-A749-620C-106F-B2691C328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33B225-37CB-F68E-9CDA-66CF2A01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Albers</a:t>
            </a:r>
          </a:p>
          <a:p>
            <a:pPr algn="l"/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Fachinformatiker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für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Anwendungsentwicklung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Sommer 2025</a:t>
            </a:r>
          </a:p>
        </p:txBody>
      </p:sp>
      <p:pic>
        <p:nvPicPr>
          <p:cNvPr id="12" name="Grafik 11" descr="Ein Bild, das Farbigkei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A8C96BA6-7177-767A-80E4-CFADF99D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3073866"/>
            <a:ext cx="4141760" cy="162466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el 1">
            <a:extLst>
              <a:ext uri="{FF2B5EF4-FFF2-40B4-BE49-F238E27FC236}">
                <a16:creationId xmlns:a16="http://schemas.microsoft.com/office/drawing/2014/main" id="{91F20C36-9960-DE02-9341-CF597C805D36}"/>
              </a:ext>
            </a:extLst>
          </p:cNvPr>
          <p:cNvSpPr txBox="1">
            <a:spLocks/>
          </p:cNvSpPr>
          <p:nvPr/>
        </p:nvSpPr>
        <p:spPr>
          <a:xfrm>
            <a:off x="2732842" y="4626503"/>
            <a:ext cx="7031117" cy="93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Entwicklung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eines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Odoo-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Moduls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ZIP-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komprimierten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Dateiverwaltung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Dokumentenmanagementsystem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(DMS)</a:t>
            </a:r>
            <a:endParaRPr lang="en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3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E3FED3-20A9-31E2-D02E-DC2D5E23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D5838C-B215-46A0-55D4-1A99E2B2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83B7C-5EE2-26FF-CEFE-047B3C43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96F959D-96BC-65C9-F6D0-38D0775D5E51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6194304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Zeitersparnis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58D4D90-AE94-20B1-93B8-27A3988B03D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D96FB24-872C-9740-915F-77935397E4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8200" y="2030908"/>
                <a:ext cx="4833636" cy="3747771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Zeitaufwand</a:t>
                </a:r>
                <a:r>
                  <a:rPr lang="en-US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für </a:t>
                </a:r>
                <a:r>
                  <a:rPr lang="en-US" b="1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Dokumentenexport</a:t>
                </a:r>
                <a:r>
                  <a:rPr lang="en-US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(3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Vorgänge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20 Tage pro Monat)</a:t>
                </a:r>
              </a:p>
              <a:p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Vorher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1.200 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(~20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𝑆𝑡𝑑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Jetzt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(~2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𝑆𝑡𝑑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Einsparung: ca. </a:t>
                </a:r>
                <a:r>
                  <a:rPr lang="de-DE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 Stunden</a:t>
                </a:r>
                <a:r>
                  <a:rPr lang="de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Arbeitszeit pro Monat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D96FB24-872C-9740-915F-77935397E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8200" y="2030908"/>
                <a:ext cx="4833636" cy="3747771"/>
              </a:xfrm>
              <a:blipFill>
                <a:blip r:embed="rId2"/>
                <a:stretch>
                  <a:fillRect l="-758" t="-11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0FB58A85-395E-50CA-F3B2-99D17EDA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36" y="1047114"/>
            <a:ext cx="61055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B4EF8-7DED-19B0-EE05-3BC998C8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22C0F-4F83-BE29-4E41-8573F7D3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Aktueller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Stand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825A918-5AA4-03A9-D72E-BDCD0E4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1ECAEB4-9BCF-3075-20E6-4695F3F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FDE9727-CE6A-C3C1-DAD1-E11AA0B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CF76CC6-E5D7-0AEE-5A9B-CE87A1A00526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377AE13F-BDD0-B3A2-6BF0-77650249B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42DA38-D718-F133-B3A8-AC1227B0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Letzter Feinschliff &amp; Review steht aus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Geplante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Freigabe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Erweitbarkeiten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 descr="Häkchen mit einfarbiger Füllung">
            <a:extLst>
              <a:ext uri="{FF2B5EF4-FFF2-40B4-BE49-F238E27FC236}">
                <a16:creationId xmlns:a16="http://schemas.microsoft.com/office/drawing/2014/main" id="{7E01127F-BED0-D510-4CBF-F2BD69C5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029" y="1824037"/>
            <a:ext cx="228600" cy="228600"/>
          </a:xfrm>
          <a:prstGeom prst="rect">
            <a:avLst/>
          </a:prstGeom>
        </p:spPr>
      </p:pic>
      <p:pic>
        <p:nvPicPr>
          <p:cNvPr id="13" name="Grafik 12" descr="Häkchen mit einfarbiger Füllung">
            <a:extLst>
              <a:ext uri="{FF2B5EF4-FFF2-40B4-BE49-F238E27FC236}">
                <a16:creationId xmlns:a16="http://schemas.microsoft.com/office/drawing/2014/main" id="{D6B3D042-8D26-5F20-D767-6352F042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029" y="2625017"/>
            <a:ext cx="228600" cy="228600"/>
          </a:xfrm>
          <a:prstGeom prst="rect">
            <a:avLst/>
          </a:prstGeom>
        </p:spPr>
      </p:pic>
      <p:pic>
        <p:nvPicPr>
          <p:cNvPr id="17" name="Grafik 16" descr="Pfeil Kreis mit einfarbiger Füllung">
            <a:extLst>
              <a:ext uri="{FF2B5EF4-FFF2-40B4-BE49-F238E27FC236}">
                <a16:creationId xmlns:a16="http://schemas.microsoft.com/office/drawing/2014/main" id="{8053D8A3-FF17-2A28-CD52-CD5C7B09A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3425997"/>
            <a:ext cx="228600" cy="228600"/>
          </a:xfrm>
          <a:prstGeom prst="rect">
            <a:avLst/>
          </a:prstGeom>
        </p:spPr>
      </p:pic>
      <p:pic>
        <p:nvPicPr>
          <p:cNvPr id="22" name="Grafik 21" descr="Pfeil Kreis mit einfarbiger Füllung">
            <a:extLst>
              <a:ext uri="{FF2B5EF4-FFF2-40B4-BE49-F238E27FC236}">
                <a16:creationId xmlns:a16="http://schemas.microsoft.com/office/drawing/2014/main" id="{6204B65F-DDEE-96E8-250D-28A50DDFE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4226977"/>
            <a:ext cx="228600" cy="228600"/>
          </a:xfrm>
          <a:prstGeom prst="rect">
            <a:avLst/>
          </a:prstGeom>
        </p:spPr>
      </p:pic>
      <p:pic>
        <p:nvPicPr>
          <p:cNvPr id="4" name="Grafik 3" descr="Pfeil Kreis mit einfarbiger Füllung">
            <a:extLst>
              <a:ext uri="{FF2B5EF4-FFF2-40B4-BE49-F238E27FC236}">
                <a16:creationId xmlns:a16="http://schemas.microsoft.com/office/drawing/2014/main" id="{8BB99E22-5AC3-2D9F-91D9-1A22BAD89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50351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7054-D642-A060-B1D2-12EE5D4F7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D632D-DA52-83E3-C673-7599D82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Fazit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8BF97-C181-47B6-A4F6-11908BA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Exportfunktion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umgesetzt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Deutliche Zeitersparnis 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externer Aufwand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 stabil, modular erweiterbar</a:t>
            </a:r>
            <a:endParaRPr lang="en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24825547-38B1-C1DA-9935-306F7909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B255982-B693-CBF8-A6D9-410E844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03E7D9-CAF7-DADD-2D88-9FCA9F99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D49BB8F-FC8F-DD2C-0048-117A2AB0A37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AC53FDC3-1B0E-0CB4-9683-0C923889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1240-B060-A39D-7587-31FE605A9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4CDA4-0B90-B2F2-E0CE-AE50108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Abschluss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5B6503F-7BCE-1A8C-7D8E-F2493E6B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9859171-2ADB-9456-926D-6D5DF128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1DE0DB-6C5E-81FA-5EF0-AEBEE013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E67494A-37A0-B3E3-EAC0-30693E8CDAC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7EDFC39-F008-E492-3299-34CE2696B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A327969-8F2C-1DC9-AC99-B551660799C0}"/>
              </a:ext>
            </a:extLst>
          </p:cNvPr>
          <p:cNvSpPr txBox="1"/>
          <p:nvPr/>
        </p:nvSpPr>
        <p:spPr>
          <a:xfrm>
            <a:off x="977141" y="2890391"/>
            <a:ext cx="103766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Dank!</a:t>
            </a:r>
          </a:p>
          <a:p>
            <a:pPr algn="ctr"/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Fragen stehe ich gerne zur Verfügung.</a:t>
            </a:r>
            <a:endParaRPr lang="en-DE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0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1193-F632-AEDC-8FFC-A09C7754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8708E-CB76-6ED0-E9BB-587645FF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Kurzvorstellung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702C-6C81-F096-2468-1C77A2DE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63510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 sind wir?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Sirum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</a:t>
            </a:r>
          </a:p>
          <a:p>
            <a:pPr marL="0" indent="0">
              <a:buNone/>
            </a:pPr>
            <a:endParaRPr lang="de-DE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Entwickler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Albers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Modulthema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ZIP-komprimierter Dokumentenexport im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B87291D-177D-8B7B-F976-6753BA5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F5FA44-B6B5-A17A-5BB6-754B4248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0B0B42-2B88-A69A-8445-2C353577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B7DE11-E073-DAB7-227C-C43EAF75DD1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46E2674-A56B-CCBD-7643-1348FF24A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79BCD-CAF5-9E0E-B7C2-6E2C5561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3452-11C8-82E4-4ADE-8F592E54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ea typeface="ADLaM Display" panose="020F0502020204030204" pitchFamily="2" charset="0"/>
                <a:cs typeface="Segoe UI Bold" panose="020B0802040204020203" pitchFamily="34" charset="0"/>
              </a:rPr>
              <a:t>Überblick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B0620-6282-AAA5-00BB-5C7EC4B3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772903" cy="44631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Ausgangslage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Modulübersicht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Qualitätssicherung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Zeitersparnis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Aktueller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Stand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Fazit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2020380-76F9-75EF-8812-1F9E3C1F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906951-2141-E6CA-1D38-AF3BD9A7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A2A557D-1C02-7C59-516C-90673F15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2DC416-5DC7-50A7-C9F3-B78A77945ED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ACF8E8F-4C99-93A6-1E6D-C816AC92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A3C9-B5FB-E278-18D2-89D48E0A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ACDB5-BDD2-617D-0A2C-61F5F072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39724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Problemstellung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&amp;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Zielsetzung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19EFE-3EB2-F957-43A8-DABE770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Massen-Download von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Aufwand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Einfache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ZIP-Download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Odoo-DMS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369FC9D-8DD1-F212-2486-0A75EAEF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8CB1AF-C910-16E5-3E94-46470907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7C2214-86E6-607B-EF8B-B8D84827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7ABEBD-DAED-024E-62DD-C512C3C1BBB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B3AE772C-0A1F-76DC-A687-BF9FF777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46DB8DE-03B9-3C55-9787-D33CBA2A3A35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20F4-C2E7-2E0D-877F-1DFC05A52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Text, Screenshot, Kreis, Schrift enthält.&#10;&#10;KI-generierte Inhalte können fehlerhaft sein.">
            <a:extLst>
              <a:ext uri="{FF2B5EF4-FFF2-40B4-BE49-F238E27FC236}">
                <a16:creationId xmlns:a16="http://schemas.microsoft.com/office/drawing/2014/main" id="{DA7D529D-A43D-ED48-3D66-61498D22B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6" y="2057379"/>
            <a:ext cx="10703701" cy="37323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BF426B-F11F-6599-1E45-B72B5424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10376664" cy="708660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Technische Anforderungen aus dem Ziel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ADB4A-D973-B6B3-D42E-CD89E9B7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20AC601-3B50-7EEB-BDD1-088D2F95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FDE5F19-CB06-5EC9-9654-4AE1C995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E1AFA7-DBE7-155A-ED16-4069244E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89FA5AF-9524-979D-92C9-8A3A6AC9F4E8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99A8556F-00D1-6636-C22F-52F5B1D61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028E050-2E8F-C375-6A36-376EC93596DE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79EE2A-4C4A-6C81-5B95-0DA4397C6668}"/>
              </a:ext>
            </a:extLst>
          </p:cNvPr>
          <p:cNvSpPr/>
          <p:nvPr/>
        </p:nvSpPr>
        <p:spPr>
          <a:xfrm>
            <a:off x="4635932" y="2068890"/>
            <a:ext cx="2340365" cy="974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4B7123-415B-01A0-0780-2C17E1CA3F04}"/>
              </a:ext>
            </a:extLst>
          </p:cNvPr>
          <p:cNvSpPr/>
          <p:nvPr/>
        </p:nvSpPr>
        <p:spPr>
          <a:xfrm>
            <a:off x="4844283" y="4360567"/>
            <a:ext cx="1107298" cy="255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DAF476-9BF9-04D9-3BF3-2E653B46BE9E}"/>
              </a:ext>
            </a:extLst>
          </p:cNvPr>
          <p:cNvSpPr/>
          <p:nvPr/>
        </p:nvSpPr>
        <p:spPr>
          <a:xfrm>
            <a:off x="8114662" y="4360567"/>
            <a:ext cx="1107298" cy="255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E27F915-B625-04F5-FAD2-984D54260E39}"/>
              </a:ext>
            </a:extLst>
          </p:cNvPr>
          <p:cNvSpPr/>
          <p:nvPr/>
        </p:nvSpPr>
        <p:spPr>
          <a:xfrm>
            <a:off x="9234835" y="4025350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C5C03E9-231D-F26F-2084-20AC5DE1BEE5}"/>
              </a:ext>
            </a:extLst>
          </p:cNvPr>
          <p:cNvSpPr/>
          <p:nvPr/>
        </p:nvSpPr>
        <p:spPr>
          <a:xfrm>
            <a:off x="7498128" y="2068890"/>
            <a:ext cx="2340365" cy="974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762A395-D236-B4CE-C8D4-C258F7AB8E83}"/>
              </a:ext>
            </a:extLst>
          </p:cNvPr>
          <p:cNvSpPr/>
          <p:nvPr/>
        </p:nvSpPr>
        <p:spPr>
          <a:xfrm>
            <a:off x="6023837" y="4017781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C8C0E0F-3DAB-4DD1-A93B-968393BB7F9D}"/>
              </a:ext>
            </a:extLst>
          </p:cNvPr>
          <p:cNvSpPr/>
          <p:nvPr/>
        </p:nvSpPr>
        <p:spPr>
          <a:xfrm>
            <a:off x="2812839" y="4026843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13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Modul-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Funktionalität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680DEA-2B2D-6519-3AAB-EE1D3A1F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Datum + Modelle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(Draft -&gt; Open -&gt; Done)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Automatischer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Export Name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Button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Datensatz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7B23E90C-A7FE-28A4-D581-7341AC029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0" y="1512582"/>
            <a:ext cx="9378460" cy="497742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Benutzeroberfläche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pic>
        <p:nvPicPr>
          <p:cNvPr id="3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D679F1BF-C29A-7D72-BCE1-494B58AE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76" b="83708"/>
          <a:stretch>
            <a:fillRect/>
          </a:stretch>
        </p:blipFill>
        <p:spPr>
          <a:xfrm>
            <a:off x="4654205" y="2146959"/>
            <a:ext cx="2883589" cy="2564081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ECEA6A1-72D6-842F-A21C-BB4C287C0297}"/>
              </a:ext>
            </a:extLst>
          </p:cNvPr>
          <p:cNvCxnSpPr/>
          <p:nvPr/>
        </p:nvCxnSpPr>
        <p:spPr>
          <a:xfrm flipH="1" flipV="1">
            <a:off x="1985818" y="1911927"/>
            <a:ext cx="2660073" cy="1517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B4BF4AF2-5D7A-2A10-0130-EB8858B69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76401"/>
          <a:stretch>
            <a:fillRect/>
          </a:stretch>
        </p:blipFill>
        <p:spPr>
          <a:xfrm>
            <a:off x="66676" y="3165896"/>
            <a:ext cx="12020550" cy="526207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BC0F8FF-5F25-4562-0CB6-16E102AD5B83}"/>
              </a:ext>
            </a:extLst>
          </p:cNvPr>
          <p:cNvCxnSpPr>
            <a:cxnSpLocks/>
          </p:cNvCxnSpPr>
          <p:nvPr/>
        </p:nvCxnSpPr>
        <p:spPr>
          <a:xfrm flipV="1">
            <a:off x="704850" y="2704194"/>
            <a:ext cx="923925" cy="477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317DFA9-2FB0-7EF3-076B-209644677B14}"/>
              </a:ext>
            </a:extLst>
          </p:cNvPr>
          <p:cNvCxnSpPr>
            <a:cxnSpLocks/>
          </p:cNvCxnSpPr>
          <p:nvPr/>
        </p:nvCxnSpPr>
        <p:spPr>
          <a:xfrm flipV="1">
            <a:off x="3409950" y="2686050"/>
            <a:ext cx="495300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64A76E4-D402-410B-8A8B-45C78E2C854C}"/>
              </a:ext>
            </a:extLst>
          </p:cNvPr>
          <p:cNvCxnSpPr/>
          <p:nvPr/>
        </p:nvCxnSpPr>
        <p:spPr>
          <a:xfrm flipV="1">
            <a:off x="6324600" y="2686050"/>
            <a:ext cx="0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FE9E6FF-B077-DC69-5657-0A2F545F5C54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2686050"/>
            <a:ext cx="276225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5884EAA-E9D0-2040-DA30-B2F4EEA69BEE}"/>
              </a:ext>
            </a:extLst>
          </p:cNvPr>
          <p:cNvCxnSpPr>
            <a:cxnSpLocks/>
          </p:cNvCxnSpPr>
          <p:nvPr/>
        </p:nvCxnSpPr>
        <p:spPr>
          <a:xfrm flipH="1" flipV="1">
            <a:off x="8445745" y="2704194"/>
            <a:ext cx="666749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76B29C7-8B81-CFA0-31C5-A62C24FC11B2}"/>
              </a:ext>
            </a:extLst>
          </p:cNvPr>
          <p:cNvCxnSpPr>
            <a:cxnSpLocks/>
          </p:cNvCxnSpPr>
          <p:nvPr/>
        </p:nvCxnSpPr>
        <p:spPr>
          <a:xfrm flipH="1" flipV="1">
            <a:off x="9864969" y="2704194"/>
            <a:ext cx="783980" cy="486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5243-DA15-F1CB-A1EA-3D46BA7AC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blaufdiagramm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7C4D90FC-1C92-1F2E-1B54-154E403DD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138237"/>
            <a:ext cx="8105775" cy="4581525"/>
          </a:xfrm>
          <a:prstGeom prst="rect">
            <a:avLst/>
          </a:prstGeom>
          <a:ln w="38100">
            <a:noFill/>
          </a:ln>
          <a:effectLst/>
        </p:spPr>
      </p:pic>
      <p:cxnSp>
        <p:nvCxnSpPr>
          <p:cNvPr id="120" name="Blauer Strich Title">
            <a:extLst>
              <a:ext uri="{FF2B5EF4-FFF2-40B4-BE49-F238E27FC236}">
                <a16:creationId xmlns:a16="http://schemas.microsoft.com/office/drawing/2014/main" id="{9D22B361-97E4-DF5C-5D47-201C1B102FB1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Titel">
            <a:extLst>
              <a:ext uri="{FF2B5EF4-FFF2-40B4-BE49-F238E27FC236}">
                <a16:creationId xmlns:a16="http://schemas.microsoft.com/office/drawing/2014/main" id="{22DA43DC-5722-8887-6538-91CF8D58A206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7926668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Ablauf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des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pic>
        <p:nvPicPr>
          <p:cNvPr id="123" name="Logo" descr="Ein Bild, das Farbigkeit, Grafiken, Design enthält.">
            <a:extLst>
              <a:ext uri="{FF2B5EF4-FFF2-40B4-BE49-F238E27FC236}">
                <a16:creationId xmlns:a16="http://schemas.microsoft.com/office/drawing/2014/main" id="{0BF68C83-12A4-83D1-306B-23FB1C181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9" name="Name Fuß">
            <a:extLst>
              <a:ext uri="{FF2B5EF4-FFF2-40B4-BE49-F238E27FC236}">
                <a16:creationId xmlns:a16="http://schemas.microsoft.com/office/drawing/2014/main" id="{695C6584-3610-C1A6-2D8E-3DA1B1D3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8" name="Nr Fuß">
            <a:extLst>
              <a:ext uri="{FF2B5EF4-FFF2-40B4-BE49-F238E27FC236}">
                <a16:creationId xmlns:a16="http://schemas.microsoft.com/office/drawing/2014/main" id="{0980297B-C0F9-DB23-6F82-FB0D8248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irma Fuß">
            <a:extLst>
              <a:ext uri="{FF2B5EF4-FFF2-40B4-BE49-F238E27FC236}">
                <a16:creationId xmlns:a16="http://schemas.microsoft.com/office/drawing/2014/main" id="{A7465793-4860-AF27-446F-4CB39D63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12" name="Rechteck 1">
            <a:extLst>
              <a:ext uri="{FF2B5EF4-FFF2-40B4-BE49-F238E27FC236}">
                <a16:creationId xmlns:a16="http://schemas.microsoft.com/office/drawing/2014/main" id="{0964A204-8F03-C880-FE46-8BB9206BDE12}"/>
              </a:ext>
            </a:extLst>
          </p:cNvPr>
          <p:cNvSpPr/>
          <p:nvPr/>
        </p:nvSpPr>
        <p:spPr>
          <a:xfrm>
            <a:off x="3762375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2">
            <a:extLst>
              <a:ext uri="{FF2B5EF4-FFF2-40B4-BE49-F238E27FC236}">
                <a16:creationId xmlns:a16="http://schemas.microsoft.com/office/drawing/2014/main" id="{172765D0-3E79-A71C-2D02-82F5381D0EC2}"/>
              </a:ext>
            </a:extLst>
          </p:cNvPr>
          <p:cNvSpPr/>
          <p:nvPr/>
        </p:nvSpPr>
        <p:spPr>
          <a:xfrm>
            <a:off x="5481638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AAEA5DC1-51D8-1A41-7C99-9A2AE4AE4326}"/>
              </a:ext>
            </a:extLst>
          </p:cNvPr>
          <p:cNvSpPr/>
          <p:nvPr/>
        </p:nvSpPr>
        <p:spPr>
          <a:xfrm>
            <a:off x="7200901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hteck 4">
            <a:extLst>
              <a:ext uri="{FF2B5EF4-FFF2-40B4-BE49-F238E27FC236}">
                <a16:creationId xmlns:a16="http://schemas.microsoft.com/office/drawing/2014/main" id="{CD8CD6D5-4B00-01D9-23AA-A19446FD0509}"/>
              </a:ext>
            </a:extLst>
          </p:cNvPr>
          <p:cNvSpPr/>
          <p:nvPr/>
        </p:nvSpPr>
        <p:spPr>
          <a:xfrm>
            <a:off x="6987537" y="1131572"/>
            <a:ext cx="1526985" cy="802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 5">
            <a:extLst>
              <a:ext uri="{FF2B5EF4-FFF2-40B4-BE49-F238E27FC236}">
                <a16:creationId xmlns:a16="http://schemas.microsoft.com/office/drawing/2014/main" id="{7BDDA920-D3E6-8FBF-A240-250D03EDEA54}"/>
              </a:ext>
            </a:extLst>
          </p:cNvPr>
          <p:cNvSpPr/>
          <p:nvPr/>
        </p:nvSpPr>
        <p:spPr>
          <a:xfrm>
            <a:off x="8903805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6">
            <a:extLst>
              <a:ext uri="{FF2B5EF4-FFF2-40B4-BE49-F238E27FC236}">
                <a16:creationId xmlns:a16="http://schemas.microsoft.com/office/drawing/2014/main" id="{FE7CB6A0-1AD4-BA2F-E4EC-A0CEE22B8D43}"/>
              </a:ext>
            </a:extLst>
          </p:cNvPr>
          <p:cNvSpPr/>
          <p:nvPr/>
        </p:nvSpPr>
        <p:spPr>
          <a:xfrm>
            <a:off x="7200901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hteck 7">
            <a:extLst>
              <a:ext uri="{FF2B5EF4-FFF2-40B4-BE49-F238E27FC236}">
                <a16:creationId xmlns:a16="http://schemas.microsoft.com/office/drawing/2014/main" id="{C925054F-02B8-4EFF-2C21-F67E898631A8}"/>
              </a:ext>
            </a:extLst>
          </p:cNvPr>
          <p:cNvSpPr/>
          <p:nvPr/>
        </p:nvSpPr>
        <p:spPr>
          <a:xfrm>
            <a:off x="5481637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117C8D8E-44DB-8116-B379-0A451548B352}"/>
              </a:ext>
            </a:extLst>
          </p:cNvPr>
          <p:cNvSpPr/>
          <p:nvPr/>
        </p:nvSpPr>
        <p:spPr>
          <a:xfrm>
            <a:off x="3762373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hteck 9">
            <a:extLst>
              <a:ext uri="{FF2B5EF4-FFF2-40B4-BE49-F238E27FC236}">
                <a16:creationId xmlns:a16="http://schemas.microsoft.com/office/drawing/2014/main" id="{46578434-71B4-C8EA-AE58-563B50FDEF1A}"/>
              </a:ext>
            </a:extLst>
          </p:cNvPr>
          <p:cNvSpPr/>
          <p:nvPr/>
        </p:nvSpPr>
        <p:spPr>
          <a:xfrm>
            <a:off x="2043109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EStart">
            <a:extLst>
              <a:ext uri="{FF2B5EF4-FFF2-40B4-BE49-F238E27FC236}">
                <a16:creationId xmlns:a16="http://schemas.microsoft.com/office/drawing/2014/main" id="{E32EA672-C6CD-F620-3773-36EDA8C265D5}"/>
              </a:ext>
            </a:extLst>
          </p:cNvPr>
          <p:cNvSpPr/>
          <p:nvPr/>
        </p:nvSpPr>
        <p:spPr>
          <a:xfrm>
            <a:off x="2043109" y="2484520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EEnd">
            <a:extLst>
              <a:ext uri="{FF2B5EF4-FFF2-40B4-BE49-F238E27FC236}">
                <a16:creationId xmlns:a16="http://schemas.microsoft.com/office/drawing/2014/main" id="{9D7CB00E-EA5C-0C81-018B-D3AFE6AB173B}"/>
              </a:ext>
            </a:extLst>
          </p:cNvPr>
          <p:cNvSpPr/>
          <p:nvPr/>
        </p:nvSpPr>
        <p:spPr>
          <a:xfrm>
            <a:off x="2043109" y="4958785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au">
            <a:extLst>
              <a:ext uri="{FF2B5EF4-FFF2-40B4-BE49-F238E27FC236}">
                <a16:creationId xmlns:a16="http://schemas.microsoft.com/office/drawing/2014/main" id="{C20341E8-3A30-0D76-5461-6316BA667A80}"/>
              </a:ext>
            </a:extLst>
          </p:cNvPr>
          <p:cNvSpPr/>
          <p:nvPr/>
        </p:nvSpPr>
        <p:spPr>
          <a:xfrm>
            <a:off x="8818908" y="2484519"/>
            <a:ext cx="1296918" cy="73659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Nein">
            <a:extLst>
              <a:ext uri="{FF2B5EF4-FFF2-40B4-BE49-F238E27FC236}">
                <a16:creationId xmlns:a16="http://schemas.microsoft.com/office/drawing/2014/main" id="{7DCB9234-979C-A751-688E-783344F7AA50}"/>
              </a:ext>
            </a:extLst>
          </p:cNvPr>
          <p:cNvSpPr/>
          <p:nvPr/>
        </p:nvSpPr>
        <p:spPr>
          <a:xfrm>
            <a:off x="8986838" y="1846661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6" name="RJa">
            <a:extLst>
              <a:ext uri="{FF2B5EF4-FFF2-40B4-BE49-F238E27FC236}">
                <a16:creationId xmlns:a16="http://schemas.microsoft.com/office/drawing/2014/main" id="{F7A35BA4-4AC2-E7A2-D766-3DBF00C0B585}"/>
              </a:ext>
            </a:extLst>
          </p:cNvPr>
          <p:cNvSpPr/>
          <p:nvPr/>
        </p:nvSpPr>
        <p:spPr>
          <a:xfrm>
            <a:off x="8986837" y="3287075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68" name="Done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7275CDA5-DD76-0259-AA27-C8320A96A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10" y="856061"/>
            <a:ext cx="7382981" cy="5532830"/>
          </a:xfrm>
          <a:prstGeom prst="rect">
            <a:avLst/>
          </a:prstGeom>
        </p:spPr>
      </p:pic>
      <p:pic>
        <p:nvPicPr>
          <p:cNvPr id="3" name="Oberfläche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EA220686-ECF4-BB99-7BBF-C44CF050E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2" y="911949"/>
            <a:ext cx="9485256" cy="5034102"/>
          </a:xfrm>
          <a:prstGeom prst="rect">
            <a:avLst/>
          </a:prstGeom>
        </p:spPr>
      </p:pic>
      <p:pic>
        <p:nvPicPr>
          <p:cNvPr id="69" name="Done Anhang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88F90910-8AA0-B8C2-B14A-7ACB834BE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6" t="69245" r="40557" b="-1977"/>
          <a:stretch>
            <a:fillRect/>
          </a:stretch>
        </p:blipFill>
        <p:spPr>
          <a:xfrm>
            <a:off x="3127173" y="713894"/>
            <a:ext cx="5934604" cy="4834949"/>
          </a:xfrm>
          <a:prstGeom prst="ellipse">
            <a:avLst/>
          </a:prstGeom>
        </p:spPr>
      </p:pic>
      <p:pic>
        <p:nvPicPr>
          <p:cNvPr id="29" name="Error Message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0D02ADC7-1B93-F29A-950F-D2ED92682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41" y="1981004"/>
            <a:ext cx="8364117" cy="2896004"/>
          </a:xfrm>
          <a:prstGeom prst="rect">
            <a:avLst/>
          </a:prstGeom>
        </p:spPr>
      </p:pic>
      <p:pic>
        <p:nvPicPr>
          <p:cNvPr id="60" name="Open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59407EE5-6E22-66A0-7395-EA62D9A00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78" y="856061"/>
            <a:ext cx="7168569" cy="5407968"/>
          </a:xfrm>
          <a:prstGeom prst="rect">
            <a:avLst/>
          </a:prstGeom>
        </p:spPr>
      </p:pic>
      <p:pic>
        <p:nvPicPr>
          <p:cNvPr id="64" name="Pack as ZIP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A031F261-E126-2C1B-DD02-458BABE32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" t="4008" r="90788" b="90808"/>
          <a:stretch>
            <a:fillRect/>
          </a:stretch>
        </p:blipFill>
        <p:spPr>
          <a:xfrm>
            <a:off x="3955029" y="2039160"/>
            <a:ext cx="1806283" cy="706800"/>
          </a:xfrm>
          <a:prstGeom prst="rect">
            <a:avLst/>
          </a:prstGeom>
        </p:spPr>
      </p:pic>
      <p:pic>
        <p:nvPicPr>
          <p:cNvPr id="61" name="Details Export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AD6A79AD-9A58-8FFD-F98A-5280029DF1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8635" r="61884" b="68353"/>
          <a:stretch>
            <a:fillRect/>
          </a:stretch>
        </p:blipFill>
        <p:spPr>
          <a:xfrm>
            <a:off x="4388586" y="2238375"/>
            <a:ext cx="6587639" cy="3000376"/>
          </a:xfrm>
          <a:prstGeom prst="rect">
            <a:avLst/>
          </a:prstGeom>
        </p:spPr>
      </p:pic>
      <p:pic>
        <p:nvPicPr>
          <p:cNvPr id="10" name="Erstellen Oberfläche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9FD7C00B-6169-9238-C86A-AA08AEF5F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t="9395" r="91191" b="84719"/>
          <a:stretch>
            <a:fillRect/>
          </a:stretch>
        </p:blipFill>
        <p:spPr>
          <a:xfrm>
            <a:off x="3000375" y="2745960"/>
            <a:ext cx="1688906" cy="606840"/>
          </a:xfrm>
          <a:prstGeom prst="rect">
            <a:avLst/>
          </a:prstGeom>
        </p:spPr>
      </p:pic>
      <p:pic>
        <p:nvPicPr>
          <p:cNvPr id="37" name="Filter Draft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2C2B5BF-ECB1-795D-8AD1-0D8D5EC2A6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4" y="1707994"/>
            <a:ext cx="11936491" cy="3467584"/>
          </a:xfrm>
          <a:prstGeom prst="rect">
            <a:avLst/>
          </a:prstGeom>
        </p:spPr>
      </p:pic>
      <p:pic>
        <p:nvPicPr>
          <p:cNvPr id="5" name="Open Dokumente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5B0A6062-97DC-3C70-EC3D-04C8B6ED0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" t="34725" r="2068" b="52096"/>
          <a:stretch>
            <a:fillRect/>
          </a:stretch>
        </p:blipFill>
        <p:spPr>
          <a:xfrm>
            <a:off x="510351" y="3607012"/>
            <a:ext cx="11538655" cy="1176060"/>
          </a:xfrm>
          <a:prstGeom prst="rect">
            <a:avLst/>
          </a:prstGeom>
        </p:spPr>
      </p:pic>
      <p:pic>
        <p:nvPicPr>
          <p:cNvPr id="114" name="Check Export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C6E42AB0-F18A-BF4F-291B-0DF26886DA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" t="12902" r="90105" b="76703"/>
          <a:stretch>
            <a:fillRect/>
          </a:stretch>
        </p:blipFill>
        <p:spPr>
          <a:xfrm>
            <a:off x="2895600" y="3143250"/>
            <a:ext cx="2095500" cy="638176"/>
          </a:xfrm>
          <a:prstGeom prst="rect">
            <a:avLst/>
          </a:prstGeom>
        </p:spPr>
      </p:pic>
      <p:cxnSp>
        <p:nvCxnSpPr>
          <p:cNvPr id="39" name="Filter Draft-&gt;M2">
            <a:extLst>
              <a:ext uri="{FF2B5EF4-FFF2-40B4-BE49-F238E27FC236}">
                <a16:creationId xmlns:a16="http://schemas.microsoft.com/office/drawing/2014/main" id="{876831AB-C61F-E5CF-E02E-C4407629A3F4}"/>
              </a:ext>
            </a:extLst>
          </p:cNvPr>
          <p:cNvCxnSpPr/>
          <p:nvPr/>
        </p:nvCxnSpPr>
        <p:spPr>
          <a:xfrm flipH="1" flipV="1">
            <a:off x="647700" y="3028950"/>
            <a:ext cx="726990" cy="25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Filter Draft-&gt;M">
            <a:extLst>
              <a:ext uri="{FF2B5EF4-FFF2-40B4-BE49-F238E27FC236}">
                <a16:creationId xmlns:a16="http://schemas.microsoft.com/office/drawing/2014/main" id="{48C1E775-26AF-6827-75B9-732DC1E1A6DD}"/>
              </a:ext>
            </a:extLst>
          </p:cNvPr>
          <p:cNvCxnSpPr>
            <a:cxnSpLocks/>
          </p:cNvCxnSpPr>
          <p:nvPr/>
        </p:nvCxnSpPr>
        <p:spPr>
          <a:xfrm flipV="1">
            <a:off x="1341629" y="3143246"/>
            <a:ext cx="371195" cy="14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Filter Draft-&gt;AD2">
            <a:extLst>
              <a:ext uri="{FF2B5EF4-FFF2-40B4-BE49-F238E27FC236}">
                <a16:creationId xmlns:a16="http://schemas.microsoft.com/office/drawing/2014/main" id="{F0B87C97-B430-1373-215F-336F5622F995}"/>
              </a:ext>
            </a:extLst>
          </p:cNvPr>
          <p:cNvCxnSpPr>
            <a:cxnSpLocks/>
          </p:cNvCxnSpPr>
          <p:nvPr/>
        </p:nvCxnSpPr>
        <p:spPr>
          <a:xfrm flipH="1" flipV="1">
            <a:off x="647700" y="3563058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Filter Draft-&gt;AD">
            <a:extLst>
              <a:ext uri="{FF2B5EF4-FFF2-40B4-BE49-F238E27FC236}">
                <a16:creationId xmlns:a16="http://schemas.microsoft.com/office/drawing/2014/main" id="{BBDE6CBA-9E20-D4AD-AB8A-F78BF08EDDA6}"/>
              </a:ext>
            </a:extLst>
          </p:cNvPr>
          <p:cNvCxnSpPr>
            <a:cxnSpLocks/>
          </p:cNvCxnSpPr>
          <p:nvPr/>
        </p:nvCxnSpPr>
        <p:spPr>
          <a:xfrm flipV="1">
            <a:off x="1275552" y="3542861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Filter Draft-&gt;ED2">
            <a:extLst>
              <a:ext uri="{FF2B5EF4-FFF2-40B4-BE49-F238E27FC236}">
                <a16:creationId xmlns:a16="http://schemas.microsoft.com/office/drawing/2014/main" id="{80B1DB3F-3CEE-4BF5-4FE5-EF694B5DEC4F}"/>
              </a:ext>
            </a:extLst>
          </p:cNvPr>
          <p:cNvCxnSpPr>
            <a:cxnSpLocks/>
          </p:cNvCxnSpPr>
          <p:nvPr/>
        </p:nvCxnSpPr>
        <p:spPr>
          <a:xfrm flipH="1" flipV="1">
            <a:off x="634228" y="3800307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Filter Draft-&gt;ED">
            <a:extLst>
              <a:ext uri="{FF2B5EF4-FFF2-40B4-BE49-F238E27FC236}">
                <a16:creationId xmlns:a16="http://schemas.microsoft.com/office/drawing/2014/main" id="{2398FE8D-AC4A-5ED7-D14E-028084419020}"/>
              </a:ext>
            </a:extLst>
          </p:cNvPr>
          <p:cNvCxnSpPr>
            <a:cxnSpLocks/>
          </p:cNvCxnSpPr>
          <p:nvPr/>
        </p:nvCxnSpPr>
        <p:spPr>
          <a:xfrm flipV="1">
            <a:off x="1262080" y="3780110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Open Dokumente-&gt;">
            <a:extLst>
              <a:ext uri="{FF2B5EF4-FFF2-40B4-BE49-F238E27FC236}">
                <a16:creationId xmlns:a16="http://schemas.microsoft.com/office/drawing/2014/main" id="{34AFB000-9F69-293E-5D12-FC80F8F4392A}"/>
              </a:ext>
            </a:extLst>
          </p:cNvPr>
          <p:cNvCxnSpPr/>
          <p:nvPr/>
        </p:nvCxnSpPr>
        <p:spPr>
          <a:xfrm flipV="1">
            <a:off x="514350" y="3215160"/>
            <a:ext cx="1890160" cy="381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70C65A7-38BA-CE57-8EB8-65F9D452F038}"/>
              </a:ext>
            </a:extLst>
          </p:cNvPr>
          <p:cNvCxnSpPr/>
          <p:nvPr/>
        </p:nvCxnSpPr>
        <p:spPr>
          <a:xfrm flipH="1" flipV="1">
            <a:off x="2895600" y="1295400"/>
            <a:ext cx="1047750" cy="10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Done Anhang-&gt;">
            <a:extLst>
              <a:ext uri="{FF2B5EF4-FFF2-40B4-BE49-F238E27FC236}">
                <a16:creationId xmlns:a16="http://schemas.microsoft.com/office/drawing/2014/main" id="{38FEC8F3-AA77-4EB0-D9F8-EB24E0BBD626}"/>
              </a:ext>
            </a:extLst>
          </p:cNvPr>
          <p:cNvCxnSpPr>
            <a:cxnSpLocks/>
          </p:cNvCxnSpPr>
          <p:nvPr/>
        </p:nvCxnSpPr>
        <p:spPr>
          <a:xfrm flipH="1">
            <a:off x="5481637" y="5250915"/>
            <a:ext cx="612838" cy="85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39D0BAB3-B4AC-3832-4D82-98C5362B6B30}"/>
              </a:ext>
            </a:extLst>
          </p:cNvPr>
          <p:cNvCxnSpPr/>
          <p:nvPr/>
        </p:nvCxnSpPr>
        <p:spPr>
          <a:xfrm flipH="1" flipV="1">
            <a:off x="1011195" y="2449467"/>
            <a:ext cx="1884405" cy="979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2EE5368-A8FE-2B61-E409-FE92B7D28B54}"/>
              </a:ext>
            </a:extLst>
          </p:cNvPr>
          <p:cNvCxnSpPr>
            <a:cxnSpLocks/>
          </p:cNvCxnSpPr>
          <p:nvPr/>
        </p:nvCxnSpPr>
        <p:spPr>
          <a:xfrm flipH="1" flipV="1">
            <a:off x="3882388" y="2038678"/>
            <a:ext cx="432710" cy="339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79125BF-C8F3-51C3-416F-8ADD28B6555F}"/>
              </a:ext>
            </a:extLst>
          </p:cNvPr>
          <p:cNvCxnSpPr/>
          <p:nvPr/>
        </p:nvCxnSpPr>
        <p:spPr>
          <a:xfrm flipH="1" flipV="1">
            <a:off x="1953397" y="1633855"/>
            <a:ext cx="1023267" cy="1395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056BE-A6E4-BB14-C8EB-D524289B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A9581-B20A-513C-3EBB-5BDCF1CB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Qualitätssicherung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96AD7-387F-0DFA-E035-2D608873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Unit-Tests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 CI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Lint-, Deploy- und Translate-Test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erst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4F8491D-5399-1E2A-3A97-F4138382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B90048-95E5-F6B0-0D45-06A24BA1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BE3199-EBEE-09F1-FD53-ED90185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F8BF0BA-0147-6A37-E7FB-6661F13C7492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0F25FAE6-1969-EB22-C71D-8665EF84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292</Words>
  <Application>Microsoft Office PowerPoint</Application>
  <PresentationFormat>Breitbild</PresentationFormat>
  <Paragraphs>112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Segoe UI Bold</vt:lpstr>
      <vt:lpstr>Webdings</vt:lpstr>
      <vt:lpstr>Office</vt:lpstr>
      <vt:lpstr>PowerPoint-Präsentation</vt:lpstr>
      <vt:lpstr>Kurzvorstellung</vt:lpstr>
      <vt:lpstr>Überblick</vt:lpstr>
      <vt:lpstr>Problemstellung &amp; Zielsetzung</vt:lpstr>
      <vt:lpstr>Technische Anforderungen aus dem Ziel</vt:lpstr>
      <vt:lpstr>Modul-Funktionalität</vt:lpstr>
      <vt:lpstr>Benutzeroberfläche</vt:lpstr>
      <vt:lpstr>PowerPoint-Präsentation</vt:lpstr>
      <vt:lpstr>Qualitätssicherung</vt:lpstr>
      <vt:lpstr>PowerPoint-Präsentation</vt:lpstr>
      <vt:lpstr>Aktueller Stand</vt:lpstr>
      <vt:lpstr>Fazit</vt:lpstr>
      <vt:lpstr>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Verbesserungen</dc:title>
  <dc:creator>Mark Albers</dc:creator>
  <cp:lastModifiedBy>Mark Albers</cp:lastModifiedBy>
  <cp:revision>96</cp:revision>
  <dcterms:created xsi:type="dcterms:W3CDTF">2025-06-04T04:30:11Z</dcterms:created>
  <dcterms:modified xsi:type="dcterms:W3CDTF">2025-06-24T12:56:23Z</dcterms:modified>
</cp:coreProperties>
</file>