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sldIdLst>
    <p:sldId id="256" r:id="rId2"/>
    <p:sldId id="274" r:id="rId3"/>
    <p:sldId id="277" r:id="rId4"/>
    <p:sldId id="278" r:id="rId5"/>
    <p:sldId id="287" r:id="rId6"/>
    <p:sldId id="279" r:id="rId7"/>
    <p:sldId id="271" r:id="rId8"/>
    <p:sldId id="280" r:id="rId9"/>
    <p:sldId id="281" r:id="rId10"/>
    <p:sldId id="282" r:id="rId11"/>
    <p:sldId id="283" r:id="rId12"/>
    <p:sldId id="284" r:id="rId13"/>
    <p:sldId id="288" r:id="rId14"/>
    <p:sldId id="285" r:id="rId15"/>
    <p:sldId id="286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435" autoAdjust="0"/>
  </p:normalViewPr>
  <p:slideViewPr>
    <p:cSldViewPr snapToGrid="0">
      <p:cViewPr>
        <p:scale>
          <a:sx n="125" d="100"/>
          <a:sy n="125" d="100"/>
        </p:scale>
        <p:origin x="103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7BFA1-A5AB-42FB-939B-087BECC10B9B}" type="datetimeFigureOut">
              <a:rPr lang="en-DE" smtClean="0"/>
              <a:t>15/06/2025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AB2D0-EC22-4A1D-B1C9-5CA0654DBC0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53E97-9D08-7311-C96B-B09F8388C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B2AAB9-13F1-C601-8E2D-34097C63C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81861-21B2-522D-AA31-C5966DCB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235064-E42C-A043-9976-321EA2FE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066FC-86BF-5DF3-FE21-1B54080F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195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24175-2924-A86B-A677-4579733C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7576D-CC87-4F08-E182-EA8C6212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C5E84-2595-97CB-C2B6-693CB151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C4755-3A10-0D3C-961C-3ECB1190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5AF996-1FE1-BCB8-3A4B-66F619BB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414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57549B-2E7E-CFF3-52F8-276A9D2D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1C51A9-C5B4-36AC-62FA-7DF96A1F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196CA-4FDA-9A40-F5DF-BB546E53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BA668-D438-1012-860B-1216441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60150-343F-7EC2-0006-2E91BC31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573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119D6-7921-731E-F0CB-F78E9ECC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1AC30-F0E7-59A0-0BB0-BE12EB85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C5B07-2B91-5A4B-5191-0CDF3E2A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24424-41D7-BDF7-C2DD-37F877FB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7775-1DD1-7D27-C8E4-5CBF14B6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40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61214-EFB9-4E83-A168-45454547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97468-8455-0C9B-F6F4-540B1C94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9B312-A8F5-2894-44E9-4CCB9722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F675D-D09B-3C8F-EA26-B6FD9113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B379C-72A4-0866-D275-F5609EA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018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9200A-F032-D5C8-B2D5-1CD66DA2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9DED2-DF39-884A-DA4C-F9910F0B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37CE47-F93C-B278-DA69-37DB4CF9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465D5-6BD8-8BA2-3A32-5857024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031716-059B-C160-85BF-84C46F56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F6A8A-4101-916B-9D07-42F180CB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269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0717E-55B4-5EB6-C24D-42D78880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5A005-D44D-449A-6769-3D5E02FC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23AFF-2723-A8AC-86FA-ADEC098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A5F2C0-C6F5-8422-B260-E3C1DEAC9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21C1CF-1439-F594-A9FF-AC47AA2D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F8CDD3-1C54-E510-B80D-1CE3CE82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82E6BB-00C1-8C5B-0ED8-13C118F8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7F1BAE-A3C6-7F7D-1A68-A5278D3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72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DF44E-66C8-6F9A-279D-F04F517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DB52F-081F-A9A4-F754-00270958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25FE8D-A963-264C-8A83-35B96F3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C96FB-AE4A-91A1-D582-66621014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9024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953A19-EFE5-AE21-B16E-008974E2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001BBC-27D6-8D06-C9EE-732AF00A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B64C8-A28D-46EA-E4BA-E87227B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746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CC8D2-A3B4-7D4E-27CB-577CD76E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5E1E09-1205-665C-9A6E-A0FFBC55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DE4E3F-3CD6-AFFC-E70E-496AA95C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E7AB71-6104-51A6-64A2-2ED223C3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910B14-79BB-5334-3BA1-5C637FD8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E2A05-DBAB-B3FC-DD79-D0A4B137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72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3AD9A-722C-3583-81C8-6784075E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4287CA-4E79-E0BD-9032-DDAFAFA0A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E8D27-4AA6-A6AD-7ADA-E7469988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3AFDE0-D925-DAC7-9B3E-D532D3C9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283D58-F89D-737E-4CA6-5807D460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B33C0F-A872-E764-A6CA-DFF096A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884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B81E96-3F48-AA45-6D77-DEDF079A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3CBA8-C7AF-9CDB-ADFD-5936DEC0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8E5F7-D070-CB56-92E2-ECADD54B0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4ED3A-560F-5962-71D8-BDC984A50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CA82DB-A749-620C-106F-B2691C328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33B225-37CB-F68E-9CDA-66CF2A01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Albers</a:t>
            </a:r>
          </a:p>
          <a:p>
            <a:pPr algn="l"/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Fachinformatiker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für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Anwendungsentwicklung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Sommer 2025</a:t>
            </a:r>
          </a:p>
        </p:txBody>
      </p:sp>
      <p:pic>
        <p:nvPicPr>
          <p:cNvPr id="12" name="Grafik 11" descr="Ein Bild, das Farbigkei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A8C96BA6-7177-767A-80E4-CFADF99D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3073866"/>
            <a:ext cx="4141760" cy="162466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el 1">
            <a:extLst>
              <a:ext uri="{FF2B5EF4-FFF2-40B4-BE49-F238E27FC236}">
                <a16:creationId xmlns:a16="http://schemas.microsoft.com/office/drawing/2014/main" id="{91F20C36-9960-DE02-9341-CF597C805D36}"/>
              </a:ext>
            </a:extLst>
          </p:cNvPr>
          <p:cNvSpPr txBox="1">
            <a:spLocks/>
          </p:cNvSpPr>
          <p:nvPr/>
        </p:nvSpPr>
        <p:spPr>
          <a:xfrm>
            <a:off x="2732842" y="4626503"/>
            <a:ext cx="7031117" cy="93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Entwicklung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eines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Odoo-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Moduls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ZIP-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komprimierten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Dateiverwaltung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Dokumentenmanagementsystem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(DMS)</a:t>
            </a:r>
            <a:endParaRPr lang="en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3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E43C8-2398-64FE-61B0-03A1E4C46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AF797625-BD77-AF52-74E8-029C2690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10" y="1432562"/>
            <a:ext cx="6191829" cy="49910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B93FA2-EA8C-4271-28EE-1F737A75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Zeitersparnis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1DD8980-DB5D-9348-B687-AB950853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861F6B6-B7DC-5280-E97C-24ED5485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CCA4A75-05E9-6B8B-80AB-69EC940B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B8046E5-91A6-CADD-06B5-B1FD14A9F99F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252E5374-E59A-6F81-6F19-7B8FDB069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8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B4EF8-7DED-19B0-EE05-3BC998C8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699F5DAB-53A7-F8C6-BA8C-FBCD8519DCEC}"/>
              </a:ext>
            </a:extLst>
          </p:cNvPr>
          <p:cNvSpPr txBox="1"/>
          <p:nvPr/>
        </p:nvSpPr>
        <p:spPr>
          <a:xfrm>
            <a:off x="946148" y="2554651"/>
            <a:ext cx="454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DE" sz="1800" dirty="0">
                <a:solidFill>
                  <a:srgbClr val="2D2D2D"/>
                </a:solidFill>
                <a:latin typeface="Verdana" panose="020B0604030504040204" pitchFamily="34" charset="0"/>
              </a:rPr>
              <a:t>✅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722C0F-4F83-BE29-4E41-8573F7D3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 fontScale="90000"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Abnahme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- und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Einführungsphase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825A918-5AA4-03A9-D72E-BDCD0E4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1ECAEB4-9BCF-3075-20E6-4695F3F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FDE9727-CE6A-C3C1-DAD1-E11AA0B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CF76CC6-E5D7-0AEE-5A9B-CE87A1A00526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377AE13F-BDD0-B3A2-6BF0-77650249B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23475F8-FE23-531A-5C57-B194DA30C7B2}"/>
              </a:ext>
            </a:extLst>
          </p:cNvPr>
          <p:cNvSpPr txBox="1"/>
          <p:nvPr/>
        </p:nvSpPr>
        <p:spPr>
          <a:xfrm>
            <a:off x="946149" y="1752169"/>
            <a:ext cx="454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DE" sz="1800" dirty="0">
                <a:solidFill>
                  <a:srgbClr val="2D2D2D"/>
                </a:solidFill>
                <a:latin typeface="Verdana" panose="020B0604030504040204" pitchFamily="34" charset="0"/>
              </a:rPr>
              <a:t>✅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42DA38-D718-F133-B3A8-AC1227B0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Letzter Feinschliff &amp; Review steht aus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Geplante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Freigabe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F13A6-B6A9-3310-B759-294518284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206A7-278C-8C70-E2E3-72CCB616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Erweiterbarkeit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&amp; Zukunft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42159-30EB-3144-F4B9-8C77654A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Automatische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Exports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wöchentlich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Erweiterungen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Wünsche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Sirum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FFBD644-10E1-FE90-B2D5-4FB89EC7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CFCFF41-1EB6-CBAC-40B9-9BB8A25C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9B23EC8-86F0-B572-D7F2-B6A23500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ADD92C4-8763-6C06-95BD-9A2600DFD571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3C0DEF3-56D4-0810-B5E4-B66BF7C1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5F48D-66A9-7E9B-732A-03FB5F8BC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93D3F-D039-6A4A-30FF-EF344424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Nächste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Schritte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B98C-194C-F40C-34DC-0DD9FC3A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Kleine Hotfixes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Fertigstellung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CC6D0E4-0ACC-0DDF-71A5-9FAC053E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CF62F45-D012-631F-9B3E-AE1EDC23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80B4A18-36D2-73C2-E774-11779E97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D5F9880-B56E-7CC8-BFF9-5D3A64FF85BD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6F47A24-41A7-C765-E54C-D5BFEC76C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8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7054-D642-A060-B1D2-12EE5D4F7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D632D-DA52-83E3-C673-7599D82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Fazit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8BF97-C181-47B6-A4F6-11908BA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Exportfunktion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umgesetzt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Deutliche Zeitersparnis 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externer Aufwand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 stabil, modular erweiterbar</a:t>
            </a:r>
            <a:endParaRPr lang="en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24825547-38B1-C1DA-9935-306F7909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B255982-B693-CBF8-A6D9-410E844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03E7D9-CAF7-DADD-2D88-9FCA9F99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D49BB8F-FC8F-DD2C-0048-117A2AB0A37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AC53FDC3-1B0E-0CB4-9683-0C923889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1240-B060-A39D-7587-31FE605A9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4CDA4-0B90-B2F2-E0CE-AE50108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Abschluss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5B6503F-7BCE-1A8C-7D8E-F2493E6B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9859171-2ADB-9456-926D-6D5DF128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1DE0DB-6C5E-81FA-5EF0-AEBEE013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E67494A-37A0-B3E3-EAC0-30693E8CDAC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7EDFC39-F008-E492-3299-34CE2696B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A327969-8F2C-1DC9-AC99-B551660799C0}"/>
              </a:ext>
            </a:extLst>
          </p:cNvPr>
          <p:cNvSpPr txBox="1"/>
          <p:nvPr/>
        </p:nvSpPr>
        <p:spPr>
          <a:xfrm>
            <a:off x="977141" y="2890391"/>
            <a:ext cx="103766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Dank für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Ihre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Aufmerksamkeit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Fragen stehe ich gerne zur Verfügung.</a:t>
            </a:r>
            <a:endParaRPr lang="en-DE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0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79BCD-CAF5-9E0E-B7C2-6E2C5561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3452-11C8-82E4-4ADE-8F592E54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ea typeface="ADLaM Display" panose="020F0502020204030204" pitchFamily="2" charset="0"/>
                <a:cs typeface="Segoe UI Bold" panose="020B0802040204020203" pitchFamily="34" charset="0"/>
              </a:rPr>
              <a:t>Überblick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B0620-6282-AAA5-00BB-5C7EC4B3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772903" cy="446318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Kurzvorstellung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Problemstellung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&amp;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Zielsetzung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Technische Anforderungen aus dem Ziel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Modul-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Funktionalität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Ablauf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des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Moduls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Qualitätssicherung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Abnahme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- und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Einführungsphase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Zeitersparnis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Erweiterbarkeit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&amp; Zukunft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Nächste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Schritte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Fazit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2020380-76F9-75EF-8812-1F9E3C1F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906951-2141-E6CA-1D38-AF3BD9A7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A2A557D-1C02-7C59-516C-90673F15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2DC416-5DC7-50A7-C9F3-B78A77945ED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ACF8E8F-4C99-93A6-1E6D-C816AC92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1193-F632-AEDC-8FFC-A09C7754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8708E-CB76-6ED0-E9BB-587645FF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Kurzvorstellung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702C-6C81-F096-2468-1C77A2DE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63510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Entwickler: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Albers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 Auftrag von: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Sirum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Modulthema: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ZIP-komprimierter Dokumentenexport im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B87291D-177D-8B7B-F976-6753BA5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F5FA44-B6B5-A17A-5BB6-754B4248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0B0B42-2B88-A69A-8445-2C353577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B7DE11-E073-DAB7-227C-C43EAF75DD1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46E2674-A56B-CCBD-7643-1348FF24A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A3C9-B5FB-E278-18D2-89D48E0A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ACDB5-BDD2-617D-0A2C-61F5F072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39724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Problemstellung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&amp;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Zielsetzung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19EFE-3EB2-F957-43A8-DABE770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Massen-Download von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Aufwand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Einfache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ZIP-Download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Odoo-DMS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369FC9D-8DD1-F212-2486-0A75EAEF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8CB1AF-C910-16E5-3E94-46470907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7C2214-86E6-607B-EF8B-B8D84827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7ABEBD-DAED-024E-62DD-C512C3C1BBB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B3AE772C-0A1F-76DC-A687-BF9FF777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46DB8DE-03B9-3C55-9787-D33CBA2A3A35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20F4-C2E7-2E0D-877F-1DFC05A52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F426B-F11F-6599-1E45-B72B5424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10376664" cy="708660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Technische Anforderungen aus dem Ziel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ADB4A-D973-B6B3-D42E-CD89E9B7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20AC601-3B50-7EEB-BDD1-088D2F95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FDE5F19-CB06-5EC9-9654-4AE1C995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E1AFA7-DBE7-155A-ED16-4069244E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89FA5AF-9524-979D-92C9-8A3A6AC9F4E8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99A8556F-00D1-6636-C22F-52F5B1D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028E050-2E8F-C375-6A36-376EC93596DE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Diagramm, Kreis, Text, Reihe enthält.&#10;&#10;KI-generierte Inhalte können fehlerhaft sein.">
            <a:extLst>
              <a:ext uri="{FF2B5EF4-FFF2-40B4-BE49-F238E27FC236}">
                <a16:creationId xmlns:a16="http://schemas.microsoft.com/office/drawing/2014/main" id="{9AE0C224-E151-9CC3-14E1-71222CD65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64" y="1814311"/>
            <a:ext cx="7746207" cy="3672456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9D8ADFB4-B3CF-D4FB-1B8E-B33E488D0133}"/>
              </a:ext>
            </a:extLst>
          </p:cNvPr>
          <p:cNvSpPr/>
          <p:nvPr/>
        </p:nvSpPr>
        <p:spPr>
          <a:xfrm>
            <a:off x="4145279" y="4356522"/>
            <a:ext cx="1453009" cy="10177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026D104-6219-685F-A699-F50EFFB55BF4}"/>
              </a:ext>
            </a:extLst>
          </p:cNvPr>
          <p:cNvSpPr/>
          <p:nvPr/>
        </p:nvSpPr>
        <p:spPr>
          <a:xfrm>
            <a:off x="6422597" y="4356521"/>
            <a:ext cx="1453009" cy="10177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41BA0E0-05C0-2A68-0852-ACBE753F359B}"/>
              </a:ext>
            </a:extLst>
          </p:cNvPr>
          <p:cNvSpPr/>
          <p:nvPr/>
        </p:nvSpPr>
        <p:spPr>
          <a:xfrm>
            <a:off x="7298897" y="1814311"/>
            <a:ext cx="1453009" cy="10177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07BE711-0649-C42F-374B-2F895DF40980}"/>
              </a:ext>
            </a:extLst>
          </p:cNvPr>
          <p:cNvSpPr/>
          <p:nvPr/>
        </p:nvSpPr>
        <p:spPr>
          <a:xfrm>
            <a:off x="5144705" y="1801875"/>
            <a:ext cx="1507555" cy="10177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2CD6253-B398-7067-335A-230803BE9F9D}"/>
              </a:ext>
            </a:extLst>
          </p:cNvPr>
          <p:cNvSpPr/>
          <p:nvPr/>
        </p:nvSpPr>
        <p:spPr>
          <a:xfrm>
            <a:off x="8571209" y="4356521"/>
            <a:ext cx="1453009" cy="10177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8D08D9E-032C-B6D8-F693-0084C1ED1A61}"/>
              </a:ext>
            </a:extLst>
          </p:cNvPr>
          <p:cNvSpPr/>
          <p:nvPr/>
        </p:nvSpPr>
        <p:spPr>
          <a:xfrm>
            <a:off x="5433060" y="3307080"/>
            <a:ext cx="876300" cy="271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4349C05-DA42-1A66-1044-80A096BAFB27}"/>
              </a:ext>
            </a:extLst>
          </p:cNvPr>
          <p:cNvSpPr/>
          <p:nvPr/>
        </p:nvSpPr>
        <p:spPr>
          <a:xfrm>
            <a:off x="5561537" y="4531281"/>
            <a:ext cx="876300" cy="271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FBF3341-615E-904E-8396-8A546A6EDE75}"/>
              </a:ext>
            </a:extLst>
          </p:cNvPr>
          <p:cNvSpPr/>
          <p:nvPr/>
        </p:nvSpPr>
        <p:spPr>
          <a:xfrm>
            <a:off x="7587251" y="3338668"/>
            <a:ext cx="876300" cy="271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13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Modul-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Funktionalität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680DEA-2B2D-6519-3AAB-EE1D3A1F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Datum + Modelle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(Draft -&gt; Open -&gt; Done)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Automatischer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Export Name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Button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Datensatz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D29B7-BAF1-D137-7A77-88C926261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6809CC5E-ACD2-F977-FB47-E88EE325236B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3" name="Grafik 122" descr="Ein Bild, das Farbigkeit, Grafiken, Design enthält.">
            <a:extLst>
              <a:ext uri="{FF2B5EF4-FFF2-40B4-BE49-F238E27FC236}">
                <a16:creationId xmlns:a16="http://schemas.microsoft.com/office/drawing/2014/main" id="{6938C5AB-E890-DCDD-03A9-07D2F4A36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pic>
        <p:nvPicPr>
          <p:cNvPr id="4" name="Grafik 3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C72BC93A-34E2-3279-7B4E-B2953DFDA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138237"/>
            <a:ext cx="8105775" cy="4581525"/>
          </a:xfrm>
          <a:prstGeom prst="rect">
            <a:avLst/>
          </a:prstGeom>
          <a:ln w="38100">
            <a:noFill/>
          </a:ln>
          <a:effectLst/>
        </p:spPr>
      </p:pic>
      <p:sp>
        <p:nvSpPr>
          <p:cNvPr id="119" name="Titel 1">
            <a:extLst>
              <a:ext uri="{FF2B5EF4-FFF2-40B4-BE49-F238E27FC236}">
                <a16:creationId xmlns:a16="http://schemas.microsoft.com/office/drawing/2014/main" id="{CBA7FC1D-5705-5BF7-6301-1972EA181759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7926668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Ablauf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des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1DDF25D-E9AF-9F3A-22B4-E1131C8AED2D}"/>
              </a:ext>
            </a:extLst>
          </p:cNvPr>
          <p:cNvSpPr/>
          <p:nvPr/>
        </p:nvSpPr>
        <p:spPr>
          <a:xfrm>
            <a:off x="3762375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A1296D-9CA3-5719-9245-91844C77E13B}"/>
              </a:ext>
            </a:extLst>
          </p:cNvPr>
          <p:cNvSpPr/>
          <p:nvPr/>
        </p:nvSpPr>
        <p:spPr>
          <a:xfrm>
            <a:off x="5481638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DA8D0D5-DAA3-AC05-120D-A032946D5C4B}"/>
              </a:ext>
            </a:extLst>
          </p:cNvPr>
          <p:cNvSpPr/>
          <p:nvPr/>
        </p:nvSpPr>
        <p:spPr>
          <a:xfrm>
            <a:off x="7200901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DF87529-85EC-BA5C-B507-2FB5155E712C}"/>
              </a:ext>
            </a:extLst>
          </p:cNvPr>
          <p:cNvSpPr/>
          <p:nvPr/>
        </p:nvSpPr>
        <p:spPr>
          <a:xfrm>
            <a:off x="6987537" y="1131572"/>
            <a:ext cx="1526985" cy="802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DC4948C-B279-C2F5-2A07-735DD5BAA126}"/>
              </a:ext>
            </a:extLst>
          </p:cNvPr>
          <p:cNvSpPr/>
          <p:nvPr/>
        </p:nvSpPr>
        <p:spPr>
          <a:xfrm>
            <a:off x="8903805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B7338A-8F97-8E4C-C131-D52C391B69C5}"/>
              </a:ext>
            </a:extLst>
          </p:cNvPr>
          <p:cNvSpPr/>
          <p:nvPr/>
        </p:nvSpPr>
        <p:spPr>
          <a:xfrm>
            <a:off x="7200901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08D1C04-155E-4CBE-DA68-42777CBD8173}"/>
              </a:ext>
            </a:extLst>
          </p:cNvPr>
          <p:cNvSpPr/>
          <p:nvPr/>
        </p:nvSpPr>
        <p:spPr>
          <a:xfrm>
            <a:off x="5481637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6FED50D-7684-02CC-B19E-EEDC02A43299}"/>
              </a:ext>
            </a:extLst>
          </p:cNvPr>
          <p:cNvSpPr/>
          <p:nvPr/>
        </p:nvSpPr>
        <p:spPr>
          <a:xfrm>
            <a:off x="3762373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4A96DB8-E64D-60B8-6020-4E02B9187C56}"/>
              </a:ext>
            </a:extLst>
          </p:cNvPr>
          <p:cNvSpPr/>
          <p:nvPr/>
        </p:nvSpPr>
        <p:spPr>
          <a:xfrm>
            <a:off x="2043109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A964D0B-9712-5F87-EF32-38536CFD4FF2}"/>
              </a:ext>
            </a:extLst>
          </p:cNvPr>
          <p:cNvSpPr/>
          <p:nvPr/>
        </p:nvSpPr>
        <p:spPr>
          <a:xfrm>
            <a:off x="2043109" y="2484520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3E3566D-15C9-E6A5-4A6F-7ACBDB3B894B}"/>
              </a:ext>
            </a:extLst>
          </p:cNvPr>
          <p:cNvSpPr/>
          <p:nvPr/>
        </p:nvSpPr>
        <p:spPr>
          <a:xfrm>
            <a:off x="2043109" y="4958785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0F1E9B8E-DD82-D6AD-1052-A13EA2ACAEC4}"/>
              </a:ext>
            </a:extLst>
          </p:cNvPr>
          <p:cNvSpPr/>
          <p:nvPr/>
        </p:nvSpPr>
        <p:spPr>
          <a:xfrm>
            <a:off x="8818908" y="2484519"/>
            <a:ext cx="1296918" cy="73659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D7D0E21-6684-8637-B626-FBA0BBAEB0A5}"/>
              </a:ext>
            </a:extLst>
          </p:cNvPr>
          <p:cNvSpPr/>
          <p:nvPr/>
        </p:nvSpPr>
        <p:spPr>
          <a:xfrm>
            <a:off x="8986838" y="1846661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5783A16-24D4-4010-0964-D41E0AFE8591}"/>
              </a:ext>
            </a:extLst>
          </p:cNvPr>
          <p:cNvSpPr/>
          <p:nvPr/>
        </p:nvSpPr>
        <p:spPr>
          <a:xfrm>
            <a:off x="8986837" y="3287075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8" name="Grafik 67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F6444439-50DC-2ACE-F08F-57AABF5A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10" y="856061"/>
            <a:ext cx="7382981" cy="5532830"/>
          </a:xfrm>
          <a:prstGeom prst="rect">
            <a:avLst/>
          </a:prstGeom>
        </p:spPr>
      </p:pic>
      <p:pic>
        <p:nvPicPr>
          <p:cNvPr id="69" name="Grafik 68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EA847648-6AA2-B290-9814-B72C57E5E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6" t="69245" r="40557" b="-1977"/>
          <a:stretch>
            <a:fillRect/>
          </a:stretch>
        </p:blipFill>
        <p:spPr>
          <a:xfrm>
            <a:off x="3127173" y="713894"/>
            <a:ext cx="5934604" cy="4834949"/>
          </a:xfrm>
          <a:prstGeom prst="ellipse">
            <a:avLst/>
          </a:prstGeom>
        </p:spPr>
      </p:pic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270BFCA-172B-E7D8-096E-55E575BB2800}"/>
              </a:ext>
            </a:extLst>
          </p:cNvPr>
          <p:cNvCxnSpPr>
            <a:cxnSpLocks/>
          </p:cNvCxnSpPr>
          <p:nvPr/>
        </p:nvCxnSpPr>
        <p:spPr>
          <a:xfrm flipH="1">
            <a:off x="5481637" y="5250915"/>
            <a:ext cx="612838" cy="85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Grafik 59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227D8946-CC91-B88C-925A-FE845D865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78" y="856061"/>
            <a:ext cx="7168569" cy="5407968"/>
          </a:xfrm>
          <a:prstGeom prst="rect">
            <a:avLst/>
          </a:prstGeom>
        </p:spPr>
      </p:pic>
      <p:pic>
        <p:nvPicPr>
          <p:cNvPr id="64" name="Grafik 63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3985DE7C-CC8C-1706-1121-619D610E8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" t="4008" r="90788" b="90808"/>
          <a:stretch>
            <a:fillRect/>
          </a:stretch>
        </p:blipFill>
        <p:spPr>
          <a:xfrm>
            <a:off x="3955029" y="2039160"/>
            <a:ext cx="1806283" cy="706800"/>
          </a:xfrm>
          <a:prstGeom prst="ellipse">
            <a:avLst/>
          </a:prstGeom>
        </p:spPr>
      </p:pic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9A9915D-1653-34A9-1463-D4C071A2763C}"/>
              </a:ext>
            </a:extLst>
          </p:cNvPr>
          <p:cNvCxnSpPr/>
          <p:nvPr/>
        </p:nvCxnSpPr>
        <p:spPr>
          <a:xfrm flipH="1" flipV="1">
            <a:off x="2895600" y="1295400"/>
            <a:ext cx="1047750" cy="10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Grafik 60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7D8A5ABF-5FF0-6BEB-7444-A58A11B2F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2" t="5523" r="67209" b="66128"/>
          <a:stretch>
            <a:fillRect/>
          </a:stretch>
        </p:blipFill>
        <p:spPr>
          <a:xfrm>
            <a:off x="3350361" y="1836658"/>
            <a:ext cx="6503831" cy="3696172"/>
          </a:xfrm>
          <a:prstGeom prst="ellipse">
            <a:avLst/>
          </a:prstGeom>
        </p:spPr>
      </p:pic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D0FF042-CA75-FD9D-34B8-FA6C3751FD58}"/>
              </a:ext>
            </a:extLst>
          </p:cNvPr>
          <p:cNvCxnSpPr>
            <a:stCxn id="61" idx="1"/>
          </p:cNvCxnSpPr>
          <p:nvPr/>
        </p:nvCxnSpPr>
        <p:spPr>
          <a:xfrm flipH="1" flipV="1">
            <a:off x="3202041" y="1607085"/>
            <a:ext cx="1100784" cy="770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F9ED5FF4-B4F8-EA03-6B93-1A43F2948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29" y="887095"/>
            <a:ext cx="9623509" cy="5127781"/>
          </a:xfrm>
          <a:prstGeom prst="rect">
            <a:avLst/>
          </a:prstGeom>
        </p:spPr>
      </p:pic>
      <p:pic>
        <p:nvPicPr>
          <p:cNvPr id="33" name="Grafik 32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06A40AC0-4238-2CCE-61EA-7586F12F7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85" r="91171" b="85497"/>
          <a:stretch>
            <a:fillRect/>
          </a:stretch>
        </p:blipFill>
        <p:spPr>
          <a:xfrm>
            <a:off x="3048246" y="2162772"/>
            <a:ext cx="2052085" cy="1380089"/>
          </a:xfrm>
          <a:prstGeom prst="ellipse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E216724-A23E-6A9E-2D36-AA1BF7B0D84A}"/>
              </a:ext>
            </a:extLst>
          </p:cNvPr>
          <p:cNvCxnSpPr/>
          <p:nvPr/>
        </p:nvCxnSpPr>
        <p:spPr>
          <a:xfrm flipH="1" flipV="1">
            <a:off x="1704975" y="1419225"/>
            <a:ext cx="1343271" cy="1433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5502A26-EAE4-05D3-46A0-DDCE3598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D55472B-9A07-3D11-805B-9C195790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2D724B-BE60-5D7F-FD0D-175EB475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Grafik 36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A6E32689-3BBF-AEE9-58BE-DC4C7F3D2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4" y="1695208"/>
            <a:ext cx="11936491" cy="3467584"/>
          </a:xfrm>
          <a:prstGeom prst="rect">
            <a:avLst/>
          </a:prstGeom>
        </p:spPr>
      </p:pic>
      <p:pic>
        <p:nvPicPr>
          <p:cNvPr id="114" name="Grafik 113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D6A1D118-86BF-98B7-C559-BDA3874F97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3" t="7058" r="88647" b="71389"/>
          <a:stretch>
            <a:fillRect/>
          </a:stretch>
        </p:blipFill>
        <p:spPr>
          <a:xfrm>
            <a:off x="2511113" y="2784479"/>
            <a:ext cx="2788695" cy="1323178"/>
          </a:xfrm>
          <a:prstGeom prst="ellipse">
            <a:avLst/>
          </a:prstGeom>
        </p:spPr>
      </p:pic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891BD429-9B35-ED0B-B12C-FB6B9ABDD8FD}"/>
              </a:ext>
            </a:extLst>
          </p:cNvPr>
          <p:cNvCxnSpPr/>
          <p:nvPr/>
        </p:nvCxnSpPr>
        <p:spPr>
          <a:xfrm flipH="1" flipV="1">
            <a:off x="1011195" y="2449467"/>
            <a:ext cx="1884405" cy="979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9C09509-C2E3-82AE-282F-51680572973B}"/>
              </a:ext>
            </a:extLst>
          </p:cNvPr>
          <p:cNvCxnSpPr/>
          <p:nvPr/>
        </p:nvCxnSpPr>
        <p:spPr>
          <a:xfrm flipH="1" flipV="1">
            <a:off x="647700" y="3028950"/>
            <a:ext cx="726990" cy="25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F4A11E5-6D6C-7879-BCEF-B116940A0355}"/>
              </a:ext>
            </a:extLst>
          </p:cNvPr>
          <p:cNvCxnSpPr>
            <a:cxnSpLocks/>
          </p:cNvCxnSpPr>
          <p:nvPr/>
        </p:nvCxnSpPr>
        <p:spPr>
          <a:xfrm flipV="1">
            <a:off x="1341629" y="3143246"/>
            <a:ext cx="371195" cy="14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C5A02CD-847E-CAEC-AEF0-BC20D5735414}"/>
              </a:ext>
            </a:extLst>
          </p:cNvPr>
          <p:cNvCxnSpPr>
            <a:cxnSpLocks/>
          </p:cNvCxnSpPr>
          <p:nvPr/>
        </p:nvCxnSpPr>
        <p:spPr>
          <a:xfrm flipH="1" flipV="1">
            <a:off x="647700" y="3563058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06CED98-5BB9-BB8C-6DD7-8C86AD0E0705}"/>
              </a:ext>
            </a:extLst>
          </p:cNvPr>
          <p:cNvCxnSpPr>
            <a:cxnSpLocks/>
          </p:cNvCxnSpPr>
          <p:nvPr/>
        </p:nvCxnSpPr>
        <p:spPr>
          <a:xfrm flipV="1">
            <a:off x="1275552" y="3542861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BB6852A-97B6-B78C-9C64-30AF19D2E0FB}"/>
              </a:ext>
            </a:extLst>
          </p:cNvPr>
          <p:cNvCxnSpPr>
            <a:cxnSpLocks/>
          </p:cNvCxnSpPr>
          <p:nvPr/>
        </p:nvCxnSpPr>
        <p:spPr>
          <a:xfrm flipH="1" flipV="1">
            <a:off x="634228" y="3800307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F92E44D-E434-5F32-D6A9-3EC9A49D8E7A}"/>
              </a:ext>
            </a:extLst>
          </p:cNvPr>
          <p:cNvCxnSpPr>
            <a:cxnSpLocks/>
          </p:cNvCxnSpPr>
          <p:nvPr/>
        </p:nvCxnSpPr>
        <p:spPr>
          <a:xfrm flipV="1">
            <a:off x="1262080" y="3780110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30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056BE-A6E4-BB14-C8EB-D524289B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A9581-B20A-513C-3EBB-5BDCF1CB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Qualitätssicherung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96AD7-387F-0DFA-E035-2D608873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Unit-Tests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 CI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Lint-, Deploy- und Translate-Test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erst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Fehler frühzeitig erkannt, hohe Codequalität durch automatisierte Tests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Damit sie keine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schwierigkeiten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haben, haben wir das ausführlich getestet. (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4F8491D-5399-1E2A-3A97-F4138382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B90048-95E5-F6B0-0D45-06A24BA1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BE3199-EBEE-09F1-FD53-ED90185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F8BF0BA-0147-6A37-E7FB-6661F13C7492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0F25FAE6-1969-EB22-C71D-8665EF84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9F8DE-DB0D-2062-1CCD-D3843935A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26146-90F4-28B3-5CF7-8FBC3D8C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Zeitersparnis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31E2456-13C1-5D04-C202-6892FFD9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85C97D1-0D56-8B3E-0A4A-E2E8CFC9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A501631-9C52-DA1B-A86F-A5951875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62101A-B5E4-3B08-8B35-6B152D4179E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8F5C223-E4BE-0DF8-95FB-6580A2B9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D6590127-D5F7-8747-E790-133D89515F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756011"/>
                  </p:ext>
                </p:extLst>
              </p:nvPr>
            </p:nvGraphicFramePr>
            <p:xfrm>
              <a:off x="2205990" y="2308860"/>
              <a:ext cx="7780019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80019">
                      <a:extLst>
                        <a:ext uri="{9D8B030D-6E8A-4147-A177-3AD203B41FA5}">
                          <a16:colId xmlns:a16="http://schemas.microsoft.com/office/drawing/2014/main" val="2182090040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Zeitaufwand</a:t>
                          </a:r>
                          <a:r>
                            <a:rPr lang="en-US" sz="16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für </a:t>
                          </a:r>
                          <a:r>
                            <a:rPr lang="en-US" sz="1600" b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Dokumentenexport</a:t>
                          </a:r>
                          <a:r>
                            <a:rPr lang="en-US" sz="16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(</a:t>
                          </a:r>
                          <a:r>
                            <a:rPr lang="en-US" sz="1600" b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Beispielrechnung</a:t>
                          </a:r>
                          <a:r>
                            <a:rPr lang="en-US" sz="16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DE" sz="16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07384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𝟐𝟎𝟎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𝑴𝒐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(~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𝑺𝒕𝒅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DE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4775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𝑴𝒐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(~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𝑺𝒕𝒅</m:t>
                                </m:r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DE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722926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Einsparung: ca. </a:t>
                          </a:r>
                          <a:r>
                            <a:rPr lang="de-DE" b="1" u="sng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 Stunden</a:t>
                          </a:r>
                          <a:r>
                            <a:rPr lang="de-DE" b="1" u="none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Arbeitszeit pro Monat</a:t>
                          </a:r>
                          <a:endParaRPr lang="en-DE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3197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D6590127-D5F7-8747-E790-133D89515F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756011"/>
                  </p:ext>
                </p:extLst>
              </p:nvPr>
            </p:nvGraphicFramePr>
            <p:xfrm>
              <a:off x="2205990" y="2308860"/>
              <a:ext cx="7780019" cy="1889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80019">
                      <a:extLst>
                        <a:ext uri="{9D8B030D-6E8A-4147-A177-3AD203B41FA5}">
                          <a16:colId xmlns:a16="http://schemas.microsoft.com/office/drawing/2014/main" val="2182090040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Zeitaufwand</a:t>
                          </a:r>
                          <a:r>
                            <a:rPr lang="en-US" sz="16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für </a:t>
                          </a:r>
                          <a:r>
                            <a:rPr lang="en-US" sz="1600" b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Dokumentenexport</a:t>
                          </a:r>
                          <a:r>
                            <a:rPr lang="en-US" sz="16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(</a:t>
                          </a:r>
                          <a:r>
                            <a:rPr lang="en-US" sz="1600" b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Beispielrechnung</a:t>
                          </a:r>
                          <a:r>
                            <a:rPr lang="en-US" sz="16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en-DE" sz="16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07384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" t="-102564" r="-156" b="-2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4775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" t="-205195" r="-156" b="-1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722926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Einsparung: ca. </a:t>
                          </a:r>
                          <a:r>
                            <a:rPr lang="de-DE" b="1" u="sng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 Stunden</a:t>
                          </a:r>
                          <a:r>
                            <a:rPr lang="de-DE" b="1" u="none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de-DE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Arbeitszeit pro Monat</a:t>
                          </a:r>
                          <a:endParaRPr lang="en-DE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3197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5D4A751D-2F24-18C3-5FA4-37BB25DB59CB}"/>
              </a:ext>
            </a:extLst>
          </p:cNvPr>
          <p:cNvSpPr txBox="1"/>
          <p:nvPr/>
        </p:nvSpPr>
        <p:spPr>
          <a:xfrm>
            <a:off x="4869180" y="4198620"/>
            <a:ext cx="5113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 =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Vorgang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M = Minute, T = Tage, Mo = Monat, Std =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Stunde</a:t>
            </a:r>
            <a:endParaRPr lang="en-DE" sz="14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3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381</Words>
  <Application>Microsoft Office PowerPoint</Application>
  <PresentationFormat>Breitbild</PresentationFormat>
  <Paragraphs>137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Segoe UI Bold</vt:lpstr>
      <vt:lpstr>Verdana</vt:lpstr>
      <vt:lpstr>Webdings</vt:lpstr>
      <vt:lpstr>Office</vt:lpstr>
      <vt:lpstr>PowerPoint-Präsentation</vt:lpstr>
      <vt:lpstr>Überblick</vt:lpstr>
      <vt:lpstr>Kurzvorstellung</vt:lpstr>
      <vt:lpstr>Problemstellung &amp; Zielsetzung</vt:lpstr>
      <vt:lpstr>Technische Anforderungen aus dem Ziel</vt:lpstr>
      <vt:lpstr>Modul-Funktionalität</vt:lpstr>
      <vt:lpstr>PowerPoint-Präsentation</vt:lpstr>
      <vt:lpstr>Qualitätssicherung</vt:lpstr>
      <vt:lpstr>Zeitersparnis</vt:lpstr>
      <vt:lpstr>Zeitersparnis</vt:lpstr>
      <vt:lpstr>Abnahme- und Einführungsphase</vt:lpstr>
      <vt:lpstr>Erweiterbarkeit &amp; Zukunft</vt:lpstr>
      <vt:lpstr>Nächste Schritte</vt:lpstr>
      <vt:lpstr>Fazit</vt:lpstr>
      <vt:lpstr>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Albers</dc:creator>
  <cp:lastModifiedBy>Mark Albers</cp:lastModifiedBy>
  <cp:revision>65</cp:revision>
  <dcterms:created xsi:type="dcterms:W3CDTF">2025-06-04T04:30:11Z</dcterms:created>
  <dcterms:modified xsi:type="dcterms:W3CDTF">2025-06-15T23:04:46Z</dcterms:modified>
</cp:coreProperties>
</file>