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 id="424"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 id="4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61404" autoAdjust="0"/>
  </p:normalViewPr>
  <p:slideViewPr>
    <p:cSldViewPr snapToGrid="0">
      <p:cViewPr varScale="1">
        <p:scale>
          <a:sx n="70" d="100"/>
          <a:sy n="70" d="100"/>
        </p:scale>
        <p:origin x="209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435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י"ז/אלול/תשע"ט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10" Type="http://schemas.openxmlformats.org/officeDocument/2006/relationships/hyperlink" Target="https://medium.com/reloading/preload-prefetch-and-priorities-in-chrome-776165961bbf"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mperva.com/learn/performance/browser-cachi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eveloper.mozilla.org/en-US/docs/Web/HTTP/Caching" TargetMode="External"/><Relationship Id="rId5" Type="http://schemas.openxmlformats.org/officeDocument/2006/relationships/hyperlink" Target="https://www.keycdn.com/blog/http-cache-headers" TargetMode="External"/><Relationship Id="rId4" Type="http://schemas.openxmlformats.org/officeDocument/2006/relationships/hyperlink" Target="https://www.imperva.com/learn/performance/cache-contro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mperva.com/learn/performance/latency/"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loudflare.com/learning/cdn/what-is-a-cdn/" TargetMode="External"/><Relationship Id="rId5" Type="http://schemas.openxmlformats.org/officeDocument/2006/relationships/hyperlink" Target="https://www.imperva.com/learn/performance/what-is-cdn-how-it-works/" TargetMode="External"/><Relationship Id="rId4" Type="http://schemas.openxmlformats.org/officeDocument/2006/relationships/hyperlink" Target="https://www.scriptarticle.com/cdn-content-delivery-network-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evelopers.google.com/web/updates/2015/12/background-sync" TargetMode="External"/><Relationship Id="rId3" Type="http://schemas.openxmlformats.org/officeDocument/2006/relationships/hyperlink" Target="https://w3c.github.io/push-api/" TargetMode="External"/><Relationship Id="rId7" Type="http://schemas.openxmlformats.org/officeDocument/2006/relationships/hyperlink" Target="https://blog.sessionstack.com/how-javascript-works-service-workers-their-life-cycle-and-use-cases-52b19ad98b5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medium.com/@addyosmani/progressive-web-apps-with-react-js-part-3-offline-support-and-network-resilience-c84db889162c" TargetMode="External"/><Relationship Id="rId5" Type="http://schemas.openxmlformats.org/officeDocument/2006/relationships/hyperlink" Target="https://developers.google.com/web/fundamentals/codelabs/debugging-service-workers/" TargetMode="External"/><Relationship Id="rId4" Type="http://schemas.openxmlformats.org/officeDocument/2006/relationships/hyperlink" Target="https://jakearchibald.com/2014/offline-cookbook/"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ddyosmani/progressive-web-apps-with-react-js-part-i-introduction-50679aef2b12"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watch?v=pOynMwTyRgQ&amp;feature=youtu.be&amp;source=post_pag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 Id="rId9" Type="http://schemas.openxmlformats.org/officeDocument/2006/relationships/hyperlink" Target="https://www.sitepoint.com/how-to-build-responsive-images-with-srcse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where-did-http-2-come-from-why-did-we-need-it-c7f0b56391b2" TargetMode="External"/><Relationship Id="rId13" Type="http://schemas.openxmlformats.org/officeDocument/2006/relationships/hyperlink" Target="https://developers.google.com/web/tools/chrome-devtools/network/reference#timing-explanation" TargetMode="External"/><Relationship Id="rId3" Type="http://schemas.openxmlformats.org/officeDocument/2006/relationships/hyperlink" Target="https://tools.ietf.org/html/rfc2068" TargetMode="External"/><Relationship Id="rId7" Type="http://schemas.openxmlformats.org/officeDocument/2006/relationships/hyperlink" Target="https://medium.com/@factoryhr/http-2-the-difference-between-http-1-1-benefits-and-how-to-use-it-38094fa0e95b" TargetMode="External"/><Relationship Id="rId12" Type="http://schemas.openxmlformats.org/officeDocument/2006/relationships/hyperlink" Target="https://developers.google.com/web/fundamentals/performance/http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jacobtan/understanding-http-2-and-its-caveats-1e8200519c4c" TargetMode="External"/><Relationship Id="rId11" Type="http://schemas.openxmlformats.org/officeDocument/2006/relationships/hyperlink" Target="https://freecontent.manning.com/tag/http-2-in-action/" TargetMode="External"/><Relationship Id="rId5" Type="http://schemas.openxmlformats.org/officeDocument/2006/relationships/hyperlink" Target="https://en.m.wikipedia.org/wiki/HTTP_pipelining" TargetMode="External"/><Relationship Id="rId10" Type="http://schemas.openxmlformats.org/officeDocument/2006/relationships/hyperlink" Target="https://stackoverflow.com/questions/36517829/what-does-multiplexing-mean-in-http-2/36519379#36519379" TargetMode="External"/><Relationship Id="rId4" Type="http://schemas.openxmlformats.org/officeDocument/2006/relationships/hyperlink" Target="https://medium.com/@jacobtan/tackling-front-end-performance-strategy-tools-and-techniques-12ca542052e7" TargetMode="External"/><Relationship Id="rId9" Type="http://schemas.openxmlformats.org/officeDocument/2006/relationships/hyperlink" Target="https://medium.com/@zynpsnltrk/http-2-with-server-push-5e1f365ab449" TargetMode="External"/><Relationship Id="rId14" Type="http://schemas.openxmlformats.org/officeDocument/2006/relationships/hyperlink" Target="https://en.wikipedia.org/wiki/Hypertext_Transfer_Protoc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Many performance optimizations can be made when we can predict what users might do before they actually do it. Resource Hints are a simple but effective way that web developers can help the browser to stay one step ahead of the user and keep pages fast.</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style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suffix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when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a:t>
            </a:r>
            <a:r>
              <a:rPr lang="en-US" sz="120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there are several of implementation that will close the connection if there is no data that have been sent in couple of seconds,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it doesn’t make a sense to open a connection and it will take another 15 seconds before it’s going to be used (</a:t>
            </a:r>
            <a:r>
              <a:rPr lang="en-US" sz="1200" kern="1200">
                <a:solidFill>
                  <a:schemeClr val="tx1"/>
                </a:solidFill>
                <a:effectLst/>
                <a:latin typeface="+mn-lt"/>
                <a:ea typeface="+mn-ea"/>
                <a:cs typeface="+mn-cs"/>
              </a:rPr>
              <a:t>19:27).</a:t>
            </a:r>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https://medium.com/reloading/preload-prefetch-and-priorities-in-chrome-776165961bbf</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Cache-control is an HTTP header used to specify </a:t>
            </a:r>
            <a:r>
              <a:rPr lang="en-US" sz="1200" b="0" i="0" u="sng" kern="1200" dirty="0">
                <a:solidFill>
                  <a:schemeClr val="tx1"/>
                </a:solidFill>
                <a:effectLst/>
                <a:latin typeface="+mn-lt"/>
                <a:ea typeface="+mn-ea"/>
                <a:cs typeface="+mn-cs"/>
                <a:hlinkClick r:id="rId3"/>
              </a:rPr>
              <a:t>browser caching</a:t>
            </a:r>
            <a:r>
              <a:rPr lang="en-US" sz="1200" b="0" i="0" kern="1200" dirty="0">
                <a:solidFill>
                  <a:schemeClr val="tx1"/>
                </a:solidFill>
                <a:effectLst/>
                <a:latin typeface="+mn-lt"/>
                <a:ea typeface="+mn-ea"/>
                <a:cs typeface="+mn-cs"/>
              </a:rPr>
              <a:t> policies in both client requests and server responses. Policies include how a resource is cached, where it’s cached and its maximum age before expiring.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defined it in response header.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Web caches reduce latency and network traffic and thus lessen the time needed to display a representation of a resource. By making use of HTTP caching, Web sites become more responsive.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lot of applications are not using cache headers at all or not using it properly,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Remember, the fastest content loading is taking it from our device cache.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https://www.imperva.com/learn/performance/cache-control/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https://www.keycdn.com/blog/http-cache-headers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https://developer.mozilla.org/en-US/docs/Web/HTTP/Caching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best way to improve users latency is to put close server near to them, but not every body can distribute a lot of servers, for that we have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content delivery network (CDN) places files in different locations so that the person using your webpage can receive the nearest copy.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if our main server is in Israel and we have CDN server in US and user from US want to access our website it will take from US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main issue CDN is solving is the </a:t>
            </a:r>
            <a:r>
              <a:rPr lang="en-US" sz="1200" b="1" i="0" u="none" strike="noStrike" kern="1200" dirty="0">
                <a:solidFill>
                  <a:schemeClr val="tx1"/>
                </a:solidFill>
                <a:effectLst/>
                <a:latin typeface="+mn-lt"/>
                <a:ea typeface="+mn-ea"/>
                <a:cs typeface="+mn-cs"/>
                <a:hlinkClick r:id="rId3"/>
              </a:rPr>
              <a:t>latency</a:t>
            </a:r>
            <a:r>
              <a:rPr lang="en-US" sz="1200" b="0" i="0" kern="1200" dirty="0">
                <a:solidFill>
                  <a:schemeClr val="tx1"/>
                </a:solidFill>
                <a:effectLst/>
                <a:latin typeface="+mn-lt"/>
                <a:ea typeface="+mn-ea"/>
                <a:cs typeface="+mn-cs"/>
              </a:rPr>
              <a:t>, it’s delay that occurs from the moment you request to load a web page to the moment its content actually appears onscreen. (because the distance the traffic need to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Benefits: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load times</a:t>
            </a:r>
            <a:r>
              <a:rPr lang="en-US" sz="1200" b="0" i="0" kern="1200" dirty="0">
                <a:solidFill>
                  <a:schemeClr val="tx1"/>
                </a:solidFill>
                <a:effectLst/>
                <a:latin typeface="+mn-lt"/>
                <a:ea typeface="+mn-ea"/>
                <a:cs typeface="+mn-cs"/>
              </a:rPr>
              <a:t> - By distributing content closer to website visitors by using a nearby CDN server (among other optimizations), visitors experience faster page loading times. As visitors are more inclined to click away from a slow-loading site, a CDN can reduce bounce rates and increase the amount of time that people spend on the site. In other words, a faster a website means more visitors will stay and stick around longer.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Reducing bandwidth costs</a:t>
            </a:r>
            <a:r>
              <a:rPr lang="en-US" sz="1200" b="0" i="0" kern="1200" dirty="0">
                <a:solidFill>
                  <a:schemeClr val="tx1"/>
                </a:solidFill>
                <a:effectLst/>
                <a:latin typeface="+mn-lt"/>
                <a:ea typeface="+mn-ea"/>
                <a:cs typeface="+mn-cs"/>
              </a:rPr>
              <a:t> - Bandwidth consumption costs for website hosting is a primary expense for websites. Through caching and other optimizations, CDNs are able to reduce the amount of data an origin server must provide, thus reducing hosting costs for website owners.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Increasing content availability and redundancy</a:t>
            </a:r>
            <a:r>
              <a:rPr lang="en-US" sz="1200" b="0" i="0" kern="1200" dirty="0">
                <a:solidFill>
                  <a:schemeClr val="tx1"/>
                </a:solidFill>
                <a:effectLst/>
                <a:latin typeface="+mn-lt"/>
                <a:ea typeface="+mn-ea"/>
                <a:cs typeface="+mn-cs"/>
              </a:rPr>
              <a:t> - Large amounts of traffic or hardware failures can interrupt normal website function. Thanks to their distributed nature, a CDN can handle more traffic and withstand hardware failure better than many origin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Improving website security</a:t>
            </a:r>
            <a:r>
              <a:rPr lang="en-US" sz="1200" b="0" i="0" kern="1200" dirty="0">
                <a:solidFill>
                  <a:schemeClr val="tx1"/>
                </a:solidFill>
                <a:effectLst/>
                <a:latin typeface="+mn-lt"/>
                <a:ea typeface="+mn-ea"/>
                <a:cs typeface="+mn-cs"/>
              </a:rPr>
              <a:t> - A CDN may improve security by providing DDoS mitigation, improvements to security certificates, and other optimizations.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Tends to be expensive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t>Are not the same - there are some CDNs which are good for particular GEO and some for other GEO</a:t>
            </a:r>
          </a:p>
          <a:p>
            <a:pPr marL="0" indent="0" algn="l" rtl="0">
              <a:buNone/>
            </a:pPr>
            <a:r>
              <a:rPr lang="en-US" dirty="0"/>
              <a:t>CDN Providers:</a:t>
            </a:r>
          </a:p>
          <a:p>
            <a:pPr marL="171450" indent="-171450" algn="l" rtl="0">
              <a:buFontTx/>
              <a:buChar char="-"/>
            </a:pPr>
            <a:r>
              <a:rPr lang="en-US" dirty="0"/>
              <a:t>Akamai</a:t>
            </a:r>
          </a:p>
          <a:p>
            <a:pPr marL="171450" indent="-171450" algn="l" rtl="0">
              <a:buFontTx/>
              <a:buChar char="-"/>
            </a:pPr>
            <a:r>
              <a:rPr lang="en-US" dirty="0"/>
              <a:t>Azure CDN</a:t>
            </a:r>
          </a:p>
          <a:p>
            <a:pPr marL="171450" indent="-171450" algn="l" rtl="0">
              <a:buFontTx/>
              <a:buChar char="-"/>
            </a:pPr>
            <a:r>
              <a:rPr lang="en-US" dirty="0"/>
              <a:t>Amazon CloudFront</a:t>
            </a:r>
          </a:p>
          <a:p>
            <a:pPr marL="171450" indent="-171450" algn="l" rtl="0">
              <a:buFontTx/>
              <a:buChar char="-"/>
            </a:pPr>
            <a:r>
              <a:rPr lang="en-US" dirty="0"/>
              <a:t>Google  Cloud CDN</a:t>
            </a: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https://www.scriptarticle.com/cdn-content-delivery-network-overview/</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https://www.imperva.com/learn/performance/what-is-cdn-how-it-works/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https://www.cloudflare.com/learning/cdn/what-is-a-cdn/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we talk about optimistic programing, if we add SSR to our web site it will improve user “time to visible” around 60% but it’s required a lot of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 nice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Angular web site without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React website with SSR.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if we open </a:t>
            </a:r>
            <a:r>
              <a:rPr lang="en-US" dirty="0" err="1"/>
              <a:t>devtools</a:t>
            </a:r>
            <a:r>
              <a:rPr lang="en-US" dirty="0"/>
              <a:t> and go to network and choose preview we actually see the site because SSR return to us also the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Static Site Generators – Next, Gatsby ( </a:t>
            </a:r>
            <a:r>
              <a:rPr lang="en-US" dirty="0">
                <a:hlinkClick r:id="rId3"/>
              </a:rPr>
              <a:t>https://www.staticgen.com/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service worker is a background worker that acts as a programmable proxy, allowing us to control what happens on a request-by-request basis. We can use it to make (parts of, or even entire) our apps work offline.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 allows your web apps to support offline experiences, giving developers complete control over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Main usages: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Cache static resources </a:t>
            </a:r>
            <a:r>
              <a:rPr lang="en-US" dirty="0"/>
              <a:t>-  Main case is to cache static resources like JS, CSS,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Push notifications - </a:t>
            </a: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Push API</a:t>
            </a:r>
            <a:r>
              <a:rPr lang="en-US" sz="1200" b="0" i="0" kern="1200" dirty="0">
                <a:solidFill>
                  <a:schemeClr val="tx1"/>
                </a:solidFill>
                <a:effectLst/>
                <a:latin typeface="+mn-lt"/>
                <a:ea typeface="+mn-ea"/>
                <a:cs typeface="+mn-cs"/>
              </a:rPr>
              <a:t> is another feature built on top of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This allows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to be awoken in response to a message from the OS's messaging service. This happens even when the user doesn't have a tab open to your site, only the </a:t>
            </a:r>
            <a:r>
              <a:rPr lang="en-US" sz="1200" b="0" i="0" kern="1200" dirty="0" err="1">
                <a:solidFill>
                  <a:schemeClr val="tx1"/>
                </a:solidFill>
                <a:effectLst/>
                <a:latin typeface="+mn-lt"/>
                <a:ea typeface="+mn-ea"/>
                <a:cs typeface="+mn-cs"/>
              </a:rPr>
              <a:t>ServiceWorker</a:t>
            </a:r>
            <a:r>
              <a:rPr lang="en-US" sz="1200" b="0" i="0" kern="1200" dirty="0">
                <a:solidFill>
                  <a:schemeClr val="tx1"/>
                </a:solidFill>
                <a:effectLst/>
                <a:latin typeface="+mn-lt"/>
                <a:ea typeface="+mn-ea"/>
                <a:cs typeface="+mn-cs"/>
              </a:rPr>
              <a:t> is woken up. You request permission to do this from a page &amp; the user will be prompted.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Background sync </a:t>
            </a:r>
            <a:r>
              <a:rPr lang="en-US" sz="1200" b="0" i="0" kern="1200" dirty="0">
                <a:solidFill>
                  <a:schemeClr val="tx1"/>
                </a:solidFill>
                <a:effectLst/>
                <a:latin typeface="+mn-lt"/>
                <a:ea typeface="+mn-ea"/>
                <a:cs typeface="+mn-cs"/>
              </a:rPr>
              <a:t>- allows you to defer actions until the user has stable connectivity. This way, you can make sure that whatever the user wants to send, is actually sent.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can do more with service worker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https://jakearchibald.com/2014/offline-cookbook/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https://developers.google.com/web/fundamentals/codelabs/debugging-service-workers/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https://medium.com/@addyosmani/progressive-web-apps-with-react-js-part-3-offline-support-and-network-resilience-c84db889162c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https://blog.sessionstack.com/how-javascript-works-service-workers-their-life-cycle-and-use-cases-52b19ad98b58</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https://developers.google.com/web/updates/2015/12/background-sync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Make a cat details route and do it in chunk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Service worker for offline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Maybe run lighthouse on </a:t>
            </a:r>
            <a:r>
              <a:rPr lang="en-US"/>
              <a:t>the webpage</a:t>
            </a: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4075409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algn="l" rtl="0"/>
            <a:r>
              <a:rPr lang="en-US" sz="1200" b="0" i="0" kern="1200" dirty="0">
                <a:solidFill>
                  <a:schemeClr val="tx1"/>
                </a:solidFill>
                <a:effectLst/>
                <a:latin typeface="+mn-lt"/>
                <a:ea typeface="+mn-ea"/>
                <a:cs typeface="+mn-cs"/>
              </a:rPr>
              <a:t>The top-level audits Lighthouse runs effectively a collection of modern web best practices refined for a mobile world:</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Network connection is secure</a:t>
            </a: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User can be prompted to Add to </a:t>
            </a:r>
            <a:r>
              <a:rPr lang="en-US" sz="1200" b="1" i="0" kern="1200" dirty="0" err="1">
                <a:solidFill>
                  <a:schemeClr val="tx1"/>
                </a:solidFill>
                <a:effectLst/>
                <a:latin typeface="+mn-lt"/>
                <a:ea typeface="+mn-ea"/>
                <a:cs typeface="+mn-cs"/>
              </a:rPr>
              <a:t>Homescreen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Installed web app will launch with custom splash screen</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App can load on offline/flaky connections</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Page load performance is fast</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Design is mobile-friendly</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Site is progressively enhanced</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1" i="0" kern="1200" dirty="0">
                <a:solidFill>
                  <a:schemeClr val="tx1"/>
                </a:solidFill>
                <a:effectLst/>
                <a:latin typeface="+mn-lt"/>
                <a:ea typeface="+mn-ea"/>
                <a:cs typeface="+mn-cs"/>
              </a:rPr>
              <a:t>Address bar matches brand colors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https://medium.com/@addyosmani/progressive-web-apps-with-react-js-part-i-introduction-50679aef2b12</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WebTest</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https://www.youtube.com/watch?v=pOynMwTyRgQ&amp;feature=youtu.be&amp;source=post_page---------------------------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https://www.sitepoint.com/how-to-build-responsive-images-with-srcset/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HTTP/2 is the first new version of HTTP since HTTP 1.1, which was standardized in </a:t>
            </a:r>
            <a:r>
              <a:rPr lang="en-US" sz="1200" b="0" i="0" u="none" strike="noStrike" kern="1200" dirty="0">
                <a:solidFill>
                  <a:schemeClr val="tx1"/>
                </a:solidFill>
                <a:effectLst/>
                <a:latin typeface="+mn-lt"/>
                <a:ea typeface="+mn-ea"/>
                <a:cs typeface="+mn-cs"/>
                <a:hlinkClick r:id="rId3"/>
              </a:rPr>
              <a:t>RFC 2068</a:t>
            </a:r>
            <a:r>
              <a:rPr lang="en-US" sz="1200" b="0" i="0" kern="1200" dirty="0">
                <a:solidFill>
                  <a:schemeClr val="tx1"/>
                </a:solidFill>
                <a:effectLst/>
                <a:latin typeface="+mn-lt"/>
                <a:ea typeface="+mn-ea"/>
                <a:cs typeface="+mn-cs"/>
              </a:rPr>
              <a:t> in 1997.</a:t>
            </a:r>
          </a:p>
          <a:p>
            <a:pPr algn="l" rtl="0"/>
            <a:r>
              <a:rPr lang="en-US" sz="1200" b="0" i="0" kern="1200" dirty="0">
                <a:solidFill>
                  <a:schemeClr val="tx1"/>
                </a:solidFill>
                <a:effectLst/>
                <a:latin typeface="+mn-lt"/>
                <a:ea typeface="+mn-ea"/>
                <a:cs typeface="+mn-cs"/>
              </a:rPr>
              <a:t>It was publish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4"/>
              </a:rPr>
              <a:t>optimisation</a:t>
            </a:r>
            <a:r>
              <a:rPr lang="en-US" sz="1200" b="0" i="0" u="none" strike="noStrike" kern="1200" dirty="0">
                <a:solidFill>
                  <a:schemeClr val="tx1"/>
                </a:solidFill>
                <a:effectLst/>
                <a:latin typeface="+mn-lt"/>
                <a:ea typeface="+mn-ea"/>
                <a:cs typeface="+mn-cs"/>
                <a:hlinkClick r:id="rId4"/>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5"/>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ask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https://en.wikipedia.org/wiki/Hypertext_Transfer_Protocol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י"ז/אלול/תשע"ט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י"ז/אלול/תשע"ט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Service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Hands-On</a:t>
            </a:r>
          </a:p>
        </p:txBody>
      </p:sp>
    </p:spTree>
    <p:extLst>
      <p:ext uri="{BB962C8B-B14F-4D97-AF65-F5344CB8AC3E}">
        <p14:creationId xmlns:p14="http://schemas.microsoft.com/office/powerpoint/2010/main" val="79008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79344</TotalTime>
  <Words>1031</Words>
  <Application>Microsoft Office PowerPoint</Application>
  <PresentationFormat>Widescreen</PresentationFormat>
  <Paragraphs>339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Calibri Light</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Service Worker</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Web Dev</dc:title>
  <dc:creator>dan nahari</dc:creator>
  <cp:lastModifiedBy>Nahari, Dan</cp:lastModifiedBy>
  <cp:revision>1806</cp:revision>
  <dcterms:created xsi:type="dcterms:W3CDTF">2016-09-19T19:56:06Z</dcterms:created>
  <dcterms:modified xsi:type="dcterms:W3CDTF">2019-09-17T18:21:48Z</dcterms:modified>
</cp:coreProperties>
</file>