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4"/>
  </p:notesMasterIdLst>
  <p:sldIdLst>
    <p:sldId id="408" r:id="rId2"/>
    <p:sldId id="409" r:id="rId3"/>
    <p:sldId id="410" r:id="rId4"/>
    <p:sldId id="431" r:id="rId5"/>
    <p:sldId id="442" r:id="rId6"/>
    <p:sldId id="432" r:id="rId7"/>
    <p:sldId id="430" r:id="rId8"/>
    <p:sldId id="429" r:id="rId9"/>
    <p:sldId id="427" r:id="rId10"/>
    <p:sldId id="428" r:id="rId11"/>
    <p:sldId id="416" r:id="rId12"/>
    <p:sldId id="417" r:id="rId13"/>
    <p:sldId id="418" r:id="rId14"/>
    <p:sldId id="419" r:id="rId15"/>
    <p:sldId id="415" r:id="rId16"/>
    <p:sldId id="413" r:id="rId17"/>
    <p:sldId id="422" r:id="rId18"/>
    <p:sldId id="414" r:id="rId19"/>
    <p:sldId id="426" r:id="rId20"/>
    <p:sldId id="423" r:id="rId21"/>
    <p:sldId id="424" r:id="rId22"/>
    <p:sldId id="436" r:id="rId23"/>
    <p:sldId id="433" r:id="rId24"/>
    <p:sldId id="420" r:id="rId25"/>
    <p:sldId id="421" r:id="rId26"/>
    <p:sldId id="411" r:id="rId27"/>
    <p:sldId id="434" r:id="rId28"/>
    <p:sldId id="435" r:id="rId29"/>
    <p:sldId id="440" r:id="rId30"/>
    <p:sldId id="439" r:id="rId31"/>
    <p:sldId id="437" r:id="rId32"/>
    <p:sldId id="441" r:id="rId3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31"/>
            <p14:sldId id="442"/>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20"/>
            <p14:sldId id="421"/>
            <p14:sldId id="411"/>
            <p14:sldId id="434"/>
            <p14:sldId id="435"/>
            <p14:sldId id="440"/>
            <p14:sldId id="439"/>
            <p14:sldId id="437"/>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208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כ"ט/כסלו/תש"פ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ecma-international.org/ecma-26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medium.com/nmc-techblog/advanced-javascript-es6-temporal-dead-zone-default-parameters-and-let-vs-var-deep-dive-ca588fcde21b" TargetMode="External"/><Relationship Id="rId4" Type="http://schemas.openxmlformats.org/officeDocument/2006/relationships/hyperlink" Target="https://medium.com/nmc-techblog/what-is-hoisting-in-javascript-bf73980d9dac"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e.wikipedia.org/wiki/%D7%AA%D7%9B%D7%A0%D7%95%D7%AA_%D7%9E%D7%95%D7%A0%D7%97%D7%94-%D7%A2%D7%A6%D7%9E%D7%99%D7%9D"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vlib.eitan.ac.il/cplusplus/index2.ht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avascript.info/typ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531191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 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Hoisting does not exist: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 in JavaScript? According to the </a:t>
            </a:r>
            <a:r>
              <a:rPr lang="en-US" sz="1200" b="1" i="0" u="none" strike="noStrike" kern="1200" dirty="0">
                <a:solidFill>
                  <a:schemeClr val="tx1"/>
                </a:solidFill>
                <a:effectLst/>
                <a:latin typeface="+mn-lt"/>
                <a:ea typeface="+mn-ea"/>
                <a:cs typeface="+mn-cs"/>
                <a:hlinkClick r:id="rId3"/>
              </a:rPr>
              <a:t>ECMAScript</a:t>
            </a:r>
            <a:r>
              <a:rPr lang="en-US" sz="1200" b="0" i="0" kern="1200" dirty="0">
                <a:solidFill>
                  <a:schemeClr val="tx1"/>
                </a:solidFill>
                <a:effectLst/>
                <a:latin typeface="+mn-lt"/>
                <a:ea typeface="+mn-ea"/>
                <a:cs typeface="+mn-cs"/>
              </a:rPr>
              <a:t> Spec: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https://medium.com/nmc-techblog/what-is-hoisting-in-javascript-bf73980d9dac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Advanced JavaScript ES6 — Temporal Dead Zone, </a:t>
            </a:r>
            <a:r>
              <a:rPr lang="en-US" sz="1200" b="1" i="0" kern="1200" dirty="0">
                <a:solidFill>
                  <a:schemeClr val="tx1"/>
                </a:solidFill>
                <a:effectLst/>
                <a:latin typeface="+mn-lt"/>
                <a:ea typeface="+mn-ea"/>
                <a:cs typeface="+mn-cs"/>
              </a:rPr>
              <a:t>Default Parameters And Le</a:t>
            </a:r>
            <a:r>
              <a:rPr lang="en-US" sz="1200" b="0" i="0" kern="1200" dirty="0">
                <a:solidFill>
                  <a:schemeClr val="tx1"/>
                </a:solidFill>
                <a:effectLst/>
                <a:latin typeface="+mn-lt"/>
                <a:ea typeface="+mn-ea"/>
                <a:cs typeface="+mn-cs"/>
              </a:rPr>
              <a:t>t vs Var — Deep dive!: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https://medium.com/nmc-techblog/advanced-javascript-es6-temporal-dead-zone-default-parameters-and-let-vs-var-deep-dive-ca588fcde21b</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https://he.wikipedia.org/wiki/%D7%AA%D7%9B%D7%A0%D7%95%D7%AA_%D7%9E%D7%95%D7%A0%D7%97%D7%94-%D7%A2%D7%A6%D7%9E%D7%99%D7%9D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http://vlib.eitan.ac.il/cplusplus/index2.htm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https://he.wikipedia.org/wiki/%D7%AA%D7%9B%D7%A0%D7%95%D7%AA_%D7%9E%D7%95%D7%A0%D7%97%D7%94-%D7%A2%D7%A6%D7%9E%D7%99%D7%9D</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int,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a:effectLst/>
              </a:rPr>
              <a:t>bind()</a:t>
            </a:r>
            <a:r>
              <a:rPr lang="en-US" sz="1200" b="0" i="0" kern="1200" dirty="0">
                <a:solidFill>
                  <a:schemeClr val="tx1"/>
                </a:solidFill>
                <a:effectLst/>
                <a:latin typeface="+mn-lt"/>
                <a:ea typeface="+mn-ea"/>
                <a:cs typeface="+mn-cs"/>
              </a:rPr>
              <a:t> method creates a new function that, when called, has its </a:t>
            </a:r>
            <a:r>
              <a:rPr lang="en-US" dirty="0"/>
              <a:t>this</a:t>
            </a:r>
            <a:r>
              <a:rPr lang="en-US" sz="1200" b="0" i="0" kern="1200" dirty="0">
                <a:solidFill>
                  <a:schemeClr val="tx1"/>
                </a:solidFill>
                <a:effectLst/>
                <a:latin typeface="+mn-lt"/>
                <a:ea typeface="+mn-ea"/>
                <a:cs typeface="+mn-cs"/>
              </a:rPr>
              <a:t> keyword set to the provided value, with a given sequence of arguments preceding any provided when the new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It’s creating a new function and saving our/provided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first example we can see that using bind we save `this` context, and also bind create for us a new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second example, we can see that we also pass some variables that will always pass to the function no matter when we will invoke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bind is working behind the </a:t>
            </a:r>
            <a:r>
              <a:rPr lang="en-US" sz="1200" b="0" i="0" kern="1200" dirty="0" err="1">
                <a:solidFill>
                  <a:schemeClr val="tx1"/>
                </a:solidFill>
                <a:effectLst/>
                <a:latin typeface="+mn-lt"/>
                <a:ea typeface="+mn-ea"/>
                <a:cs typeface="+mn-cs"/>
              </a:rPr>
              <a:t>secne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using </a:t>
            </a:r>
            <a:r>
              <a:rPr lang="en-US" sz="1200" b="0" i="0" kern="1200" dirty="0" err="1">
                <a:solidFill>
                  <a:schemeClr val="tx1"/>
                </a:solidFill>
                <a:effectLst/>
                <a:latin typeface="+mn-lt"/>
                <a:ea typeface="+mn-ea"/>
                <a:cs typeface="+mn-cs"/>
              </a:rPr>
              <a:t>clouser</a:t>
            </a:r>
            <a:r>
              <a:rPr lang="en-US" sz="1200" b="0" i="0" kern="1200" dirty="0">
                <a:solidFill>
                  <a:schemeClr val="tx1"/>
                </a:solidFill>
                <a:effectLst/>
                <a:latin typeface="+mn-lt"/>
                <a:ea typeface="+mn-ea"/>
                <a:cs typeface="+mn-cs"/>
              </a:rPr>
              <a:t> and saving provided context (`this`) and by using apply when we will invoke the method it will pass provided context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https://developer.mozilla.org/en-US/docs/Web/JavaScript/Reference/Global_objects/Function/bind</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Tells the browser to run in strict mode and not </a:t>
            </a:r>
            <a:r>
              <a:rPr lang="en-US" sz="1200" b="0" i="0" kern="1200" dirty="0" err="1">
                <a:solidFill>
                  <a:schemeClr val="tx1"/>
                </a:solidFill>
                <a:effectLst/>
                <a:latin typeface="+mn-lt"/>
                <a:ea typeface="+mn-ea"/>
                <a:cs typeface="+mn-cs"/>
              </a:rPr>
              <a:t>sloopy</a:t>
            </a:r>
            <a:r>
              <a:rPr lang="en-US" sz="1200" b="0" i="0" kern="1200">
                <a:solidFill>
                  <a:schemeClr val="tx1"/>
                </a:solidFill>
                <a:effectLst/>
                <a:latin typeface="+mn-lt"/>
                <a:ea typeface="+mn-ea"/>
                <a:cs typeface="+mn-cs"/>
              </a:rPr>
              <a:t>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 (</a:t>
            </a: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a way to create a function inside a class with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 see a lot of developers using this syntax, even for every method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that a good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understand first what arrow function declaration inside class will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will auto-bind our function in short syntax, no need to add </a:t>
            </a:r>
            <a:r>
              <a:rPr lang="en-US" dirty="0" err="1"/>
              <a:t>this.handleClick</a:t>
            </a:r>
            <a:r>
              <a:rPr lang="en-US" dirty="0"/>
              <a:t> = </a:t>
            </a:r>
            <a:r>
              <a:rPr lang="en-US" dirty="0" err="1"/>
              <a:t>this.handleClick.bind</a:t>
            </a:r>
            <a:r>
              <a:rPr lang="en-US" dirty="0"/>
              <a:t>(this)</a:t>
            </a:r>
            <a:r>
              <a:rPr lang="en-US" sz="1200" b="0" i="0" kern="1200" dirty="0">
                <a:solidFill>
                  <a:schemeClr val="tx1"/>
                </a:solidFill>
                <a:effectLst/>
                <a:latin typeface="+mn-lt"/>
                <a:ea typeface="+mn-ea"/>
                <a:cs typeface="+mn-cs"/>
              </a:rPr>
              <a:t> in the constructor.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what Babel and TS </a:t>
            </a:r>
            <a:r>
              <a:rPr lang="en-US" b="0" dirty="0" err="1"/>
              <a:t>transpile</a:t>
            </a:r>
            <a:r>
              <a:rPr lang="en-US" b="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it equal to bind? Should we use it instead of bind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Basically they are solving the same issue but we need to understand the differences.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Mockability</a:t>
            </a:r>
            <a:r>
              <a:rPr lang="en-US" sz="1200" b="1" i="0" kern="1200" dirty="0">
                <a:solidFill>
                  <a:schemeClr val="tx1"/>
                </a:solidFill>
                <a:effectLst/>
                <a:latin typeface="+mn-lt"/>
                <a:ea typeface="+mn-ea"/>
                <a:cs typeface="+mn-cs"/>
              </a:rPr>
              <a:t> - </a:t>
            </a:r>
            <a:r>
              <a:rPr lang="en-US" b="0" dirty="0"/>
              <a:t>With arrow function the function is not seating on the prototype so if we will try to mock the function we could not because the function is bind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Inheritance - </a:t>
            </a:r>
            <a:r>
              <a:rPr lang="en-US" b="0" dirty="0"/>
              <a:t>The function is not on prototype so if class B inherit class A then class b can’t call `</a:t>
            </a:r>
            <a:r>
              <a:rPr lang="en-US" b="0" dirty="0" err="1"/>
              <a:t>super.</a:t>
            </a:r>
            <a:r>
              <a:rPr lang="en-US" dirty="0" err="1"/>
              <a:t>handleClick</a:t>
            </a:r>
            <a:r>
              <a:rPr lang="en-US" dirty="0"/>
              <a:t>()` because it’s not on the prototype.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Performance – </a:t>
            </a:r>
            <a:r>
              <a:rPr lang="en-US" b="0" dirty="0"/>
              <a:t>Function seating on class is shared between all instances and created once but function created with arrow function or bind is created N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performance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Conclusion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are much slower than bound functions, and both are much slower than usual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The initialization of arrow functions in class properties are </a:t>
            </a:r>
            <a:r>
              <a:rPr lang="en-US" sz="1200" b="0" i="1" kern="1200" dirty="0" err="1">
                <a:solidFill>
                  <a:schemeClr val="tx1"/>
                </a:solidFill>
                <a:effectLst/>
                <a:latin typeface="+mn-lt"/>
                <a:ea typeface="+mn-ea"/>
                <a:cs typeface="+mn-cs"/>
              </a:rPr>
              <a:t>transpiled</a:t>
            </a:r>
            <a:r>
              <a:rPr lang="en-US" sz="1200" b="0" i="1" kern="1200" dirty="0">
                <a:solidFill>
                  <a:schemeClr val="tx1"/>
                </a:solidFill>
                <a:effectLst/>
                <a:latin typeface="+mn-lt"/>
                <a:ea typeface="+mn-ea"/>
                <a:cs typeface="+mn-cs"/>
              </a:rPr>
              <a:t> into the constructor.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won’t be in the prototype and we can’t call them with </a:t>
            </a:r>
            <a:r>
              <a:rPr lang="en-US" dirty="0"/>
              <a:t>super</a:t>
            </a:r>
            <a:r>
              <a:rPr lang="en-US" sz="1200" b="0" i="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You should only bind with .bind() or arrow function a method if you’re going to pass it around.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it will happened if we are showing list, each items will create his owns functions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https://medium.com/@charpeni/arrow-functions-in-class-properties-might-not-be-as-great-as-we-think-3b3551c440b1</a:t>
            </a:r>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reuse code with the tools we learn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We have Payment Service, Over there we have function for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in the function we are checking if we have account then we can make request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otherwise we need to create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 we have `</a:t>
            </a:r>
            <a:r>
              <a:rPr lang="en-US" sz="1200" b="0" i="0" kern="1200" dirty="0" err="1">
                <a:solidFill>
                  <a:schemeClr val="tx1"/>
                </a:solidFill>
                <a:effectLst/>
                <a:latin typeface="+mn-lt"/>
                <a:ea typeface="+mn-ea"/>
                <a:cs typeface="+mn-cs"/>
              </a:rPr>
              <a:t>haveAccountCredential</a:t>
            </a:r>
            <a:r>
              <a:rPr lang="en-US" sz="1200" b="0" i="0" kern="1200" dirty="0">
                <a:solidFill>
                  <a:schemeClr val="tx1"/>
                </a:solidFill>
                <a:effectLst/>
                <a:latin typeface="+mn-lt"/>
                <a:ea typeface="+mn-ea"/>
                <a:cs typeface="+mn-cs"/>
              </a:rPr>
              <a:t>` &amp;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functions, we don’t care about the 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let’s take a look at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it receives 2 variables and making request to create account, on success we are calling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with the variables we receive.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we have another </a:t>
            </a:r>
            <a:r>
              <a:rPr lang="en-US" sz="1200" b="0" i="0" kern="1200" dirty="0" err="1">
                <a:solidFill>
                  <a:schemeClr val="tx1"/>
                </a:solidFill>
                <a:effectLst/>
                <a:latin typeface="+mn-lt"/>
                <a:ea typeface="+mn-ea"/>
                <a:cs typeface="+mn-cs"/>
              </a:rPr>
              <a:t>reuqset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let’s take a look at the code, over there we also nee to check if we have account, if user have then we can call to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otherwise we nee to create account and on success call to `_</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What is the problem with this example? We have 2 functions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createAccountForSubscription</a:t>
            </a:r>
            <a:r>
              <a:rPr lang="en-US" sz="1200" b="0" i="0" kern="1200" dirty="0">
                <a:solidFill>
                  <a:schemeClr val="tx1"/>
                </a:solidFill>
                <a:effectLst/>
                <a:latin typeface="+mn-lt"/>
                <a:ea typeface="+mn-ea"/>
                <a:cs typeface="+mn-cs"/>
              </a:rPr>
              <a:t>) who are doing the same behavior but on success invoking 2 different functions with other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want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receive callback function (`</a:t>
            </a:r>
            <a:r>
              <a:rPr lang="en-US" sz="1200" b="0" i="0" kern="1200" dirty="0" err="1">
                <a:solidFill>
                  <a:schemeClr val="tx1"/>
                </a:solidFill>
                <a:effectLst/>
                <a:latin typeface="+mn-lt"/>
                <a:ea typeface="+mn-ea"/>
                <a:cs typeface="+mn-cs"/>
              </a:rPr>
              <a:t>nextRequest</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And we want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to reuse this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how we will handle the variables callback function need to receive?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create an inner function inside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which not receives any data and invoking the relevant function, because it’s inner function, by using closure behavior the inner function can access the relevant variables.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what is the problem with this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not clean.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we improve it? 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use bind and passing the variables the callback function need to receive, bind will create a new function instance with our content and relevant variables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improve a little bit also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by removing arrow function and just putting our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32</a:t>
            </a:fld>
            <a:endParaRPr lang="he-IL"/>
          </a:p>
        </p:txBody>
      </p:sp>
    </p:spTree>
    <p:extLst>
      <p:ext uri="{BB962C8B-B14F-4D97-AF65-F5344CB8AC3E}">
        <p14:creationId xmlns:p14="http://schemas.microsoft.com/office/powerpoint/2010/main" val="39518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https://javascript.info/types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68300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4834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כ"ט/כסלו/תש"פ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כ"ט/כסלו/תש"פ</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Class with arrow function</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19670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Data Types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1726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85340</TotalTime>
  <Words>2254</Words>
  <Application>Microsoft Office PowerPoint</Application>
  <PresentationFormat>Widescreen</PresentationFormat>
  <Paragraphs>491</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(Body)</vt:lpstr>
      <vt:lpstr>Calibri Light</vt:lpstr>
      <vt:lpstr>ערכת נושא Office</vt:lpstr>
      <vt:lpstr>Chapter 3</vt:lpstr>
      <vt:lpstr>What is OOP</vt:lpstr>
      <vt:lpstr>OOP in JS</vt:lpstr>
      <vt:lpstr>Data Types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use strict</vt:lpstr>
      <vt:lpstr>??Html modules for scoping??</vt:lpstr>
      <vt:lpstr>Class in the past</vt:lpstr>
      <vt:lpstr>prototype</vt:lpstr>
      <vt:lpstr>Class today</vt:lpstr>
      <vt:lpstr>Inheritance</vt:lpstr>
      <vt:lpstr>Encapsulation - Private variables in class using closure</vt:lpstr>
      <vt:lpstr>Class with arrow function</vt:lpstr>
      <vt:lpstr>Code clean using bind – how to refactor &amp; reuse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Web Dev</dc:title>
  <dc:creator>dan nahari</dc:creator>
  <cp:lastModifiedBy>Nahari, Dan</cp:lastModifiedBy>
  <cp:revision>1598</cp:revision>
  <dcterms:created xsi:type="dcterms:W3CDTF">2016-09-19T19:56:06Z</dcterms:created>
  <dcterms:modified xsi:type="dcterms:W3CDTF">2019-12-27T09:25:51Z</dcterms:modified>
</cp:coreProperties>
</file>