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 id="42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 id="4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04" autoAdjust="0"/>
    <p:restoredTop sz="61404"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כ"א/תמוז/תשע"ט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mperva.com/learn/performance/browser-cachi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eveloper.mozilla.org/en-US/docs/Web/HTTP/Caching" TargetMode="External"/><Relationship Id="rId5" Type="http://schemas.openxmlformats.org/officeDocument/2006/relationships/hyperlink" Target="https://www.keycdn.com/blog/http-cache-headers" TargetMode="External"/><Relationship Id="rId4" Type="http://schemas.openxmlformats.org/officeDocument/2006/relationships/hyperlink" Target="https://www.imperva.com/learn/performance/cache-contro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mperva.com/learn/performance/latenc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loudflare.com/learning/cdn/what-is-a-cdn/" TargetMode="External"/><Relationship Id="rId5" Type="http://schemas.openxmlformats.org/officeDocument/2006/relationships/hyperlink" Target="https://www.imperva.com/learn/performance/what-is-cdn-how-it-works/" TargetMode="External"/><Relationship Id="rId4" Type="http://schemas.openxmlformats.org/officeDocument/2006/relationships/hyperlink" Target="https://www.scriptarticle.com/cdn-content-delivery-network-overview/"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taticgen.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s.google.com/web/fundamentals/codelabs/debugging-service-worker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zynpsnltrk/http-2-with-server-push-5e1f365ab449" TargetMode="External"/><Relationship Id="rId3" Type="http://schemas.openxmlformats.org/officeDocument/2006/relationships/hyperlink" Target="https://medium.com/@jacobtan/tackling-front-end-performance-strategy-tools-and-techniques-12ca542052e7" TargetMode="External"/><Relationship Id="rId7" Type="http://schemas.openxmlformats.org/officeDocument/2006/relationships/hyperlink" Target="https://medium.com/@zynpsnltrk/where-did-http-2-come-from-why-did-we-need-it-c7f0b56391b2" TargetMode="External"/><Relationship Id="rId12" Type="http://schemas.openxmlformats.org/officeDocument/2006/relationships/hyperlink" Target="https://developers.google.com/web/tools/chrome-devtools/network/reference#timing-explan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medium.com/@factoryhr/http-2-the-difference-between-http-1-1-benefits-and-how-to-use-it-38094fa0e95b" TargetMode="External"/><Relationship Id="rId11" Type="http://schemas.openxmlformats.org/officeDocument/2006/relationships/hyperlink" Target="https://developers.google.com/web/fundamentals/performance/http2/" TargetMode="External"/><Relationship Id="rId5" Type="http://schemas.openxmlformats.org/officeDocument/2006/relationships/hyperlink" Target="https://medium.com/@jacobtan/understanding-http-2-and-its-caveats-1e8200519c4c" TargetMode="External"/><Relationship Id="rId10" Type="http://schemas.openxmlformats.org/officeDocument/2006/relationships/hyperlink" Target="https://freecontent.manning.com/tag/http-2-in-action/" TargetMode="External"/><Relationship Id="rId4" Type="http://schemas.openxmlformats.org/officeDocument/2006/relationships/hyperlink" Target="https://en.m.wikipedia.org/wiki/HTTP_pipelining" TargetMode="External"/><Relationship Id="rId9" Type="http://schemas.openxmlformats.org/officeDocument/2006/relationships/hyperlink" Target="https://stackoverflow.com/questions/36517829/what-does-multiplexing-mean-in-http-2/36519379#3651937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a:t>
            </a:r>
            <a:r>
              <a:rPr lang="en-US" sz="1200" b="0" i="0" kern="1200" dirty="0" err="1">
                <a:solidFill>
                  <a:schemeClr val="tx1"/>
                </a:solidFill>
                <a:effectLst/>
                <a:latin typeface="+mn-lt"/>
                <a:ea typeface="+mn-ea"/>
                <a:cs typeface="+mn-cs"/>
              </a:rPr>
              <a:t>stle</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subfix</a:t>
            </a:r>
            <a:r>
              <a:rPr lang="en-US" sz="1200" b="0" i="0" kern="1200" dirty="0">
                <a:solidFill>
                  <a:schemeClr val="tx1"/>
                </a:solidFill>
                <a:effectLst/>
                <a:latin typeface="+mn-lt"/>
                <a:ea typeface="+mn-ea"/>
                <a:cs typeface="+mn-cs"/>
              </a:rPr>
              <a:t>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a:t>
            </a:r>
            <a:r>
              <a:rPr lang="en-US" sz="1200" b="0" i="0" u="none" strike="noStrike" kern="1200" baseline="0" dirty="0" err="1">
                <a:solidFill>
                  <a:schemeClr val="tx1"/>
                </a:solidFill>
                <a:latin typeface="+mn-lt"/>
                <a:ea typeface="+mn-ea"/>
                <a:cs typeface="+mn-cs"/>
              </a:rPr>
              <a:t>whe</a:t>
            </a:r>
            <a:r>
              <a:rPr lang="en-US" sz="1200" b="0" i="0" u="none" strike="noStrike" kern="1200" baseline="0" dirty="0">
                <a:solidFill>
                  <a:schemeClr val="tx1"/>
                </a:solidFill>
                <a:latin typeface="+mn-lt"/>
                <a:ea typeface="+mn-ea"/>
                <a:cs typeface="+mn-cs"/>
              </a:rPr>
              <a:t>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prefetch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 are several of implementation that will close the connection if there is no data that have been sent in couple of seconds, so it doesn’t make a sense to open a connection if it will be used in 15 seconds from now. 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a:t>
            </a:r>
            <a:r>
              <a:rPr lang="en-US">
                <a:hlinkClick r:id="rId4"/>
              </a:rPr>
              <a:t>#81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Cache-control is an HTTP header used to specify </a:t>
            </a:r>
            <a:r>
              <a:rPr lang="en-US" sz="1200" b="0" i="0" u="sng" kern="1200" dirty="0">
                <a:solidFill>
                  <a:schemeClr val="tx1"/>
                </a:solidFill>
                <a:effectLst/>
                <a:latin typeface="+mn-lt"/>
                <a:ea typeface="+mn-ea"/>
                <a:cs typeface="+mn-cs"/>
                <a:hlinkClick r:id="rId3"/>
              </a:rPr>
              <a:t>browser caching</a:t>
            </a:r>
            <a:r>
              <a:rPr lang="en-US" sz="1200" b="0" i="0" kern="1200" dirty="0">
                <a:solidFill>
                  <a:schemeClr val="tx1"/>
                </a:solidFill>
                <a:effectLst/>
                <a:latin typeface="+mn-lt"/>
                <a:ea typeface="+mn-ea"/>
                <a:cs typeface="+mn-cs"/>
              </a:rPr>
              <a:t> policies in both client requests and server responses. Policies include how a resource is cached, where it’s cached and its maximum age before expiring.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will defined it in response header.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Web caches reduce latency and network traffic and thus lessen the time needed to display a representation of a resource. By making use of HTTP caching, Web sites become more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lot of applications are not using cache headers at all or not using it properly,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Remember, the fastest content loading is taking it from our device cache.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https://www.imperva.com/learn/performance/cache-control/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https://www.keycdn.com/blog/http-cache-headers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https://developer.mozilla.org/en-US/docs/Web/HTTP/Caching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best way to improve users latency is to put close server near to them, but not every body can distribute a lot of servers, for that we have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content delivery network (CDN) places files in different locations so that the person using your webpage can receive the nearest copy.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if our main server is in Israel and we have CDN server in US and user from US want to access our website it will take from US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main issue CDN is solving is the </a:t>
            </a:r>
            <a:r>
              <a:rPr lang="en-US" sz="1200" b="1" i="0" u="none" strike="noStrike" kern="1200" dirty="0">
                <a:solidFill>
                  <a:schemeClr val="tx1"/>
                </a:solidFill>
                <a:effectLst/>
                <a:latin typeface="+mn-lt"/>
                <a:ea typeface="+mn-ea"/>
                <a:cs typeface="+mn-cs"/>
                <a:hlinkClick r:id="rId3"/>
              </a:rPr>
              <a:t>latency</a:t>
            </a:r>
            <a:r>
              <a:rPr lang="en-US" sz="1200" b="0" i="0" kern="1200" dirty="0">
                <a:solidFill>
                  <a:schemeClr val="tx1"/>
                </a:solidFill>
                <a:effectLst/>
                <a:latin typeface="+mn-lt"/>
                <a:ea typeface="+mn-ea"/>
                <a:cs typeface="+mn-cs"/>
              </a:rPr>
              <a:t>, it’s delay that occurs from the moment you request to load a web page to the moment its content actually appears onscreen. (because the distance the traffic need to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Benefits: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load times</a:t>
            </a:r>
            <a:r>
              <a:rPr lang="en-US" sz="1200" b="0" i="0" kern="1200" dirty="0">
                <a:solidFill>
                  <a:schemeClr val="tx1"/>
                </a:solidFill>
                <a:effectLst/>
                <a:latin typeface="+mn-lt"/>
                <a:ea typeface="+mn-ea"/>
                <a:cs typeface="+mn-cs"/>
              </a:rPr>
              <a:t> - By distributing content closer to website visitors by using a nearby CDN server (among other optimizations), visitors experience faster page loading times. As visitors are more inclined to click away from a slow-loading site, a CDN can reduce bounce rates and increase the amount of time that people spend on the site. In other words, a faster a website means more visitors will stay and stick around longer.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Reducing bandwidth costs</a:t>
            </a:r>
            <a:r>
              <a:rPr lang="en-US" sz="1200" b="0" i="0" kern="1200" dirty="0">
                <a:solidFill>
                  <a:schemeClr val="tx1"/>
                </a:solidFill>
                <a:effectLst/>
                <a:latin typeface="+mn-lt"/>
                <a:ea typeface="+mn-ea"/>
                <a:cs typeface="+mn-cs"/>
              </a:rPr>
              <a:t> - Bandwidth consumption costs for website hosting is a primary expense for websites. Through caching and other optimizations, CDNs are able to reduce the amount of data an origin server must provide, thus reducing hosting costs for website owners.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Increasing content availability and redundancy</a:t>
            </a:r>
            <a:r>
              <a:rPr lang="en-US" sz="1200" b="0" i="0" kern="1200" dirty="0">
                <a:solidFill>
                  <a:schemeClr val="tx1"/>
                </a:solidFill>
                <a:effectLst/>
                <a:latin typeface="+mn-lt"/>
                <a:ea typeface="+mn-ea"/>
                <a:cs typeface="+mn-cs"/>
              </a:rPr>
              <a:t> - Large amounts of traffic or hardware failures can interrupt normal website function. Thanks to their distributed nature, a CDN can handle more traffic and withstand hardware failure better than many origin servers.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security</a:t>
            </a:r>
            <a:r>
              <a:rPr lang="en-US" sz="1200" b="0" i="0" kern="1200" dirty="0">
                <a:solidFill>
                  <a:schemeClr val="tx1"/>
                </a:solidFill>
                <a:effectLst/>
                <a:latin typeface="+mn-lt"/>
                <a:ea typeface="+mn-ea"/>
                <a:cs typeface="+mn-cs"/>
              </a:rPr>
              <a:t> - A CDN may improve security by providing DDoS mitigation, improvements to security certificates, and other optimizations.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Issues: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Tends to be expensive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Are not the same - there are some CDNs which are good for particular GEO and some for other GEO</a:t>
            </a:r>
          </a:p>
          <a:p>
            <a:pPr marL="0" indent="0" algn="l" rtl="0">
              <a:buNone/>
            </a:pPr>
            <a:r>
              <a:rPr lang="en-US" dirty="0"/>
              <a:t>CDN Providers:</a:t>
            </a:r>
          </a:p>
          <a:p>
            <a:pPr marL="171450" indent="-171450" algn="l" rtl="0">
              <a:buFontTx/>
              <a:buChar char="-"/>
            </a:pPr>
            <a:r>
              <a:rPr lang="en-US" dirty="0"/>
              <a:t>Akamai</a:t>
            </a:r>
          </a:p>
          <a:p>
            <a:pPr marL="171450" indent="-171450" algn="l" rtl="0">
              <a:buFontTx/>
              <a:buChar char="-"/>
            </a:pPr>
            <a:r>
              <a:rPr lang="en-US" dirty="0"/>
              <a:t>Azure CDN</a:t>
            </a:r>
          </a:p>
          <a:p>
            <a:pPr marL="171450" indent="-171450" algn="l" rtl="0">
              <a:buFontTx/>
              <a:buChar char="-"/>
            </a:pPr>
            <a:r>
              <a:rPr lang="en-US" dirty="0"/>
              <a:t>Amazon CloudFront</a:t>
            </a:r>
          </a:p>
          <a:p>
            <a:pPr marL="171450" indent="-171450" algn="l" rtl="0">
              <a:buFontTx/>
              <a:buChar char="-"/>
            </a:pPr>
            <a:r>
              <a:rPr lang="en-US" dirty="0"/>
              <a:t>Google  Cloud CDN</a:t>
            </a: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https://www.scriptarticle.com/cdn-content-delivery-network-overview/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https://www.imperva.com/learn/performance/what-is-cdn-how-it-works/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https://www.cloudflare.com/learning/cdn/what-is-a-cdn/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we talk about optimistic programing, if we add SSR to our web site it will improve user “time to visible” around 60% but it’s required a lot of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a nice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Angular web site without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 website with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if we open </a:t>
            </a:r>
            <a:r>
              <a:rPr lang="en-US" dirty="0" err="1"/>
              <a:t>devtools</a:t>
            </a:r>
            <a:r>
              <a:rPr lang="en-US" dirty="0"/>
              <a:t> and go to network and choose preview we actually see the site because SSR return to us also the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Static Site Generators – Next, Gatsby ( </a:t>
            </a:r>
            <a:r>
              <a:rPr lang="en-US" dirty="0">
                <a:hlinkClick r:id="rId3"/>
              </a:rPr>
              <a:t>https://www.staticgen.com/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3"/>
              </a:rPr>
              <a:t>https://developers.google.com/web/fundamentals/codelabs/debugging-service-workers/</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a cat details route and do it in chunk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Service worker for offline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Maybe run lighthouse on </a:t>
            </a:r>
            <a:r>
              <a:rPr lang="en-US"/>
              <a:t>the webpage</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407540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3"/>
              </a:rPr>
              <a:t>optimisation</a:t>
            </a:r>
            <a:r>
              <a:rPr lang="en-US" sz="1200" b="0" i="0" u="none" strike="noStrike" kern="1200" dirty="0">
                <a:solidFill>
                  <a:schemeClr val="tx1"/>
                </a:solidFill>
                <a:effectLst/>
                <a:latin typeface="+mn-lt"/>
                <a:ea typeface="+mn-ea"/>
                <a:cs typeface="+mn-cs"/>
                <a:hlinkClick r:id="rId3"/>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4"/>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12"/>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Server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Hands-On</a:t>
            </a:r>
          </a:p>
        </p:txBody>
      </p:sp>
    </p:spTree>
    <p:extLst>
      <p:ext uri="{BB962C8B-B14F-4D97-AF65-F5344CB8AC3E}">
        <p14:creationId xmlns:p14="http://schemas.microsoft.com/office/powerpoint/2010/main" val="79008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78576</TotalTime>
  <Words>862</Words>
  <Application>Microsoft Office PowerPoint</Application>
  <PresentationFormat>Widescreen</PresentationFormat>
  <Paragraphs>303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(Body)</vt:lpstr>
      <vt:lpstr>Calibri Light</vt:lpstr>
      <vt:lpstr>Times New Roman</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Server worker</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1783</cp:revision>
  <dcterms:created xsi:type="dcterms:W3CDTF">2016-09-19T19:56:06Z</dcterms:created>
  <dcterms:modified xsi:type="dcterms:W3CDTF">2019-07-24T15:20:20Z</dcterms:modified>
</cp:coreProperties>
</file>