
<file path=[Content_Types].xml><?xml version="1.0" encoding="utf-8"?>
<Types xmlns="http://schemas.openxmlformats.org/package/2006/content-types">
  <Default Extension="mp3" ContentType="audio/mpeg"/>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25"/>
  </p:notesMasterIdLst>
  <p:sldIdLst>
    <p:sldId id="256" r:id="rId2"/>
    <p:sldId id="257" r:id="rId3"/>
    <p:sldId id="369" r:id="rId4"/>
    <p:sldId id="370" r:id="rId5"/>
    <p:sldId id="264" r:id="rId6"/>
    <p:sldId id="300" r:id="rId7"/>
    <p:sldId id="371" r:id="rId8"/>
    <p:sldId id="372" r:id="rId9"/>
    <p:sldId id="373" r:id="rId10"/>
    <p:sldId id="375" r:id="rId11"/>
    <p:sldId id="378" r:id="rId12"/>
    <p:sldId id="376" r:id="rId13"/>
    <p:sldId id="374" r:id="rId14"/>
    <p:sldId id="379" r:id="rId15"/>
    <p:sldId id="380" r:id="rId16"/>
    <p:sldId id="377" r:id="rId17"/>
    <p:sldId id="383" r:id="rId18"/>
    <p:sldId id="382" r:id="rId19"/>
    <p:sldId id="384" r:id="rId20"/>
    <p:sldId id="385" r:id="rId21"/>
    <p:sldId id="386" r:id="rId22"/>
    <p:sldId id="387" r:id="rId23"/>
    <p:sldId id="388" r:id="rId24"/>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ldId id="256"/>
            <p14:sldId id="257"/>
            <p14:sldId id="369"/>
            <p14:sldId id="370"/>
            <p14:sldId id="264"/>
            <p14:sldId id="300"/>
            <p14:sldId id="371"/>
            <p14:sldId id="372"/>
            <p14:sldId id="373"/>
            <p14:sldId id="375"/>
            <p14:sldId id="378"/>
            <p14:sldId id="376"/>
            <p14:sldId id="374"/>
            <p14:sldId id="379"/>
            <p14:sldId id="380"/>
            <p14:sldId id="377"/>
            <p14:sldId id="383"/>
            <p14:sldId id="382"/>
            <p14:sldId id="384"/>
            <p14:sldId id="385"/>
            <p14:sldId id="386"/>
            <p14:sldId id="387"/>
            <p14:sldId id="388"/>
          </p14:sldIdLst>
        </p14:section>
        <p14:section name="Untitled Section" id="{C1D0E545-2C7D-473A-832A-0A18554C7EA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778" autoAdjust="0"/>
    <p:restoredTop sz="61358" autoAdjust="0"/>
  </p:normalViewPr>
  <p:slideViewPr>
    <p:cSldViewPr snapToGrid="0">
      <p:cViewPr varScale="1">
        <p:scale>
          <a:sx n="68" d="100"/>
          <a:sy n="68" d="100"/>
        </p:scale>
        <p:origin x="2160"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ח'/אלול/תשע"ט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ECMAScript"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www.typescriptlang.org/docs/handbook/react-&amp;-webpack.html" TargetMode="External"/><Relationship Id="rId5" Type="http://schemas.openxmlformats.org/officeDocument/2006/relationships/hyperlink" Target="https://nestjs.com/" TargetMode="External"/><Relationship Id="rId4" Type="http://schemas.openxmlformats.org/officeDocument/2006/relationships/hyperlink" Target="https://github.com/Microsoft/TypeScript"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DefinitelyTyped/DefinitelyTyped"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slack.engineering/typescript-at-slack-a81307fa288d"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flaviocopes.com/javascript-glossary/#tree-shakin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flaviocopes.com/javascript/"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adambien.blog/roller/abien/entry/what_is_an_evergreen_browser" TargetMode="External"/><Relationship Id="rId7" Type="http://schemas.openxmlformats.org/officeDocument/2006/relationships/hyperlink" Target="https://en.wikipedia.org/wiki/Web_standards"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www.chromestatus.com/features/schedule" TargetMode="External"/><Relationship Id="rId5" Type="http://schemas.openxmlformats.org/officeDocument/2006/relationships/hyperlink" Target="https://wiki.mozilla.org/Release_Management/Calendar" TargetMode="External"/><Relationship Id="rId4" Type="http://schemas.openxmlformats.org/officeDocument/2006/relationships/hyperlink" Target="https://developer.microsoft.com/en-us/microsoft-edge/platform/changelog/"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adambien.blog/roller/abien/entry/what_is_an_evergreen_browser"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ecma-international.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flaviocopes.com/webpack/"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748711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If you want to know ES* feature is supported in what browser then check the following link:</a:t>
            </a:r>
          </a:p>
          <a:p>
            <a:pPr marL="171450" indent="-171450" algn="l" rtl="0">
              <a:buFontTx/>
              <a:buChar char="-"/>
            </a:pPr>
            <a:r>
              <a:rPr lang="en-US" b="0" dirty="0"/>
              <a:t>http://kangax.github.io/compat-table/es6/</a:t>
            </a:r>
          </a:p>
          <a:p>
            <a:pPr marL="171450" indent="-171450" algn="l" rtl="0">
              <a:buFontTx/>
              <a:buChar char="-"/>
            </a:pPr>
            <a:endParaRPr lang="en-US" b="0" dirty="0"/>
          </a:p>
          <a:p>
            <a:pPr marL="0" indent="0" algn="l" rtl="0">
              <a:buFontTx/>
              <a:buNone/>
            </a:pPr>
            <a:r>
              <a:rPr lang="en-US" b="0" dirty="0"/>
              <a:t>For example, IE11 does not support arrow function</a:t>
            </a:r>
          </a:p>
          <a:p>
            <a:pPr marL="0" indent="0" algn="l" rtl="0">
              <a:buFontTx/>
              <a:buNone/>
            </a:pPr>
            <a:r>
              <a:rPr lang="en-US" b="0" dirty="0"/>
              <a:t>http://kangax.github.io/compat-table/es6/#test-arrow_functions</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12</a:t>
            </a:fld>
            <a:endParaRPr lang="he-IL"/>
          </a:p>
        </p:txBody>
      </p:sp>
    </p:spTree>
    <p:extLst>
      <p:ext uri="{BB962C8B-B14F-4D97-AF65-F5344CB8AC3E}">
        <p14:creationId xmlns:p14="http://schemas.microsoft.com/office/powerpoint/2010/main" val="2251115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What is TypeScript?</a:t>
            </a:r>
          </a:p>
          <a:p>
            <a:pPr algn="l" rtl="0"/>
            <a:r>
              <a:rPr lang="en-US" dirty="0"/>
              <a:t>TypeScript is a typed superset of JavaScript that compiles to plain JavaScript (</a:t>
            </a:r>
            <a:r>
              <a:rPr lang="en-US" sz="1200" b="0" i="0" kern="1200" dirty="0">
                <a:solidFill>
                  <a:schemeClr val="tx1"/>
                </a:solidFill>
                <a:effectLst/>
                <a:latin typeface="+mn-lt"/>
                <a:ea typeface="+mn-ea"/>
                <a:cs typeface="+mn-cs"/>
              </a:rPr>
              <a:t>It’s a bit like what SCSS is for CSS.</a:t>
            </a:r>
            <a:r>
              <a:rPr lang="en-US" dirty="0"/>
              <a:t>)</a:t>
            </a:r>
          </a:p>
          <a:p>
            <a:pPr algn="l" rtl="0"/>
            <a:r>
              <a:rPr lang="en-US" dirty="0"/>
              <a:t>(</a:t>
            </a:r>
            <a:r>
              <a:rPr lang="en-US" sz="1200" b="0" i="0" kern="1200" dirty="0">
                <a:solidFill>
                  <a:schemeClr val="tx1"/>
                </a:solidFill>
                <a:effectLst/>
                <a:latin typeface="+mn-lt"/>
                <a:ea typeface="+mn-ea"/>
                <a:cs typeface="+mn-cs"/>
              </a:rPr>
              <a:t>TypeScript is a language extension that adds features to </a:t>
            </a:r>
            <a:r>
              <a:rPr lang="en-US" sz="1200" b="0" i="0" u="none" strike="noStrike" kern="1200" dirty="0">
                <a:solidFill>
                  <a:schemeClr val="tx1"/>
                </a:solidFill>
                <a:effectLst/>
                <a:latin typeface="+mn-lt"/>
                <a:ea typeface="+mn-ea"/>
                <a:cs typeface="+mn-cs"/>
                <a:hlinkClick r:id="rId3" tooltip="ECMAScript"/>
              </a:rPr>
              <a:t>ECMAScript</a:t>
            </a:r>
            <a:r>
              <a:rPr lang="en-US" sz="1200" b="0" i="0" kern="1200">
                <a:solidFill>
                  <a:schemeClr val="tx1"/>
                </a:solidFill>
                <a:effectLst/>
                <a:latin typeface="+mn-lt"/>
                <a:ea typeface="+mn-ea"/>
                <a:cs typeface="+mn-cs"/>
              </a:rPr>
              <a:t> 6.</a:t>
            </a:r>
            <a:r>
              <a:rPr lang="en-US"/>
              <a:t>)</a:t>
            </a:r>
            <a:endParaRPr lang="en-US" dirty="0"/>
          </a:p>
          <a:p>
            <a:pPr algn="l" rtl="0"/>
            <a:endParaRPr lang="en-US" dirty="0"/>
          </a:p>
          <a:p>
            <a:pPr algn="l" rtl="0"/>
            <a:r>
              <a:rPr lang="en-US" sz="1200" b="0" i="0" kern="1200" dirty="0">
                <a:solidFill>
                  <a:schemeClr val="tx1"/>
                </a:solidFill>
                <a:effectLst/>
                <a:latin typeface="+mn-lt"/>
                <a:ea typeface="+mn-ea"/>
                <a:cs typeface="+mn-cs"/>
              </a:rPr>
              <a:t>TypeScript is built by Microsoft</a:t>
            </a:r>
            <a:endParaRPr lang="en-US" dirty="0"/>
          </a:p>
          <a:p>
            <a:pPr algn="l" rtl="0"/>
            <a:r>
              <a:rPr lang="en-US" sz="1200" b="0" i="0" kern="1200" dirty="0">
                <a:solidFill>
                  <a:schemeClr val="tx1"/>
                </a:solidFill>
                <a:effectLst/>
                <a:latin typeface="+mn-lt"/>
                <a:ea typeface="+mn-ea"/>
                <a:cs typeface="+mn-cs"/>
              </a:rPr>
              <a:t>It’s an open source language, developed in public at </a:t>
            </a:r>
            <a:r>
              <a:rPr lang="en-US" sz="1200" b="0" i="0" u="none" strike="noStrike" kern="1200" dirty="0">
                <a:solidFill>
                  <a:schemeClr val="tx1"/>
                </a:solidFill>
                <a:effectLst/>
                <a:latin typeface="+mn-lt"/>
                <a:ea typeface="+mn-ea"/>
                <a:cs typeface="+mn-cs"/>
                <a:hlinkClick r:id="rId4"/>
              </a:rPr>
              <a:t>https://github.com/Microsoft/TypeScript</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b="1" dirty="0"/>
              <a:t>Why TS?</a:t>
            </a:r>
          </a:p>
          <a:p>
            <a:pPr algn="l" rtl="0"/>
            <a:r>
              <a:rPr lang="en-US" sz="1200" b="0" i="0" kern="1200" dirty="0">
                <a:solidFill>
                  <a:schemeClr val="tx1"/>
                </a:solidFill>
                <a:effectLst/>
                <a:latin typeface="+mn-lt"/>
                <a:ea typeface="+mn-ea"/>
                <a:cs typeface="+mn-cs"/>
              </a:rPr>
              <a:t>There are two main goals of TypeScript:</a:t>
            </a:r>
            <a:endParaRPr lang="en-US" b="1" dirty="0"/>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Provide an </a:t>
            </a:r>
            <a:r>
              <a:rPr lang="en-US" sz="1200" b="0" i="1" kern="1200" dirty="0">
                <a:solidFill>
                  <a:schemeClr val="tx1"/>
                </a:solidFill>
                <a:effectLst/>
                <a:latin typeface="+mn-lt"/>
                <a:ea typeface="+mn-ea"/>
                <a:cs typeface="+mn-cs"/>
              </a:rPr>
              <a:t>optional type system</a:t>
            </a:r>
            <a:r>
              <a:rPr lang="en-US" sz="1200" b="0" i="0" kern="1200" dirty="0">
                <a:solidFill>
                  <a:schemeClr val="tx1"/>
                </a:solidFill>
                <a:effectLst/>
                <a:latin typeface="+mn-lt"/>
                <a:ea typeface="+mn-ea"/>
                <a:cs typeface="+mn-cs"/>
              </a:rPr>
              <a:t> for JavaScript (Strong-typing — TypeScript is strongly-typed [string, Boolean etc.] or supports static typing.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You will not find this in JavaScript, which is a loosely-typed language [you don’t need to declare the type of object]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TypeScript also supports type inference using TLS [TypeScript Language Service].).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Provide planned features from future JavaScript editions to current JavaScript engines and some features that are not exist in </a:t>
            </a:r>
            <a:r>
              <a:rPr lang="en-US" sz="1200" b="0" i="0" kern="1200" dirty="0" err="1">
                <a:solidFill>
                  <a:schemeClr val="tx1"/>
                </a:solidFill>
                <a:effectLst/>
                <a:latin typeface="+mn-lt"/>
                <a:ea typeface="+mn-ea"/>
                <a:cs typeface="+mn-cs"/>
              </a:rPr>
              <a:t>ES.Next</a:t>
            </a:r>
            <a:endParaRPr lang="en-US" sz="1200" b="0" i="0" kern="1200" dirty="0">
              <a:solidFill>
                <a:schemeClr val="tx1"/>
              </a:solidFill>
              <a:effectLst/>
              <a:latin typeface="+mn-lt"/>
              <a:ea typeface="+mn-ea"/>
              <a:cs typeface="+mn-cs"/>
            </a:endParaRPr>
          </a:p>
          <a:p>
            <a:pPr algn="l" rtl="0"/>
            <a:endParaRPr lang="en-US" dirty="0"/>
          </a:p>
          <a:p>
            <a:pPr algn="l" rtl="0"/>
            <a:r>
              <a:rPr lang="en-US" dirty="0"/>
              <a:t>Other then that, it’s brining to us other benefits:</a:t>
            </a:r>
          </a:p>
          <a:p>
            <a:pPr marL="171450" indent="-171450" algn="l" rtl="0">
              <a:buFont typeface="Arial" panose="020B0604020202020204" pitchFamily="34" charset="0"/>
              <a:buChar char="•"/>
            </a:pPr>
            <a:r>
              <a:rPr lang="en-US" dirty="0"/>
              <a:t>IDE auto completion (</a:t>
            </a:r>
            <a:r>
              <a:rPr lang="en-US" sz="1200" b="0" i="0" kern="1200" dirty="0">
                <a:solidFill>
                  <a:schemeClr val="tx1"/>
                </a:solidFill>
                <a:effectLst/>
                <a:latin typeface="+mn-lt"/>
                <a:ea typeface="+mn-ea"/>
                <a:cs typeface="+mn-cs"/>
              </a:rPr>
              <a:t> provide a richer environment for spotting common errors </a:t>
            </a:r>
            <a:r>
              <a:rPr lang="en-US" sz="1200" b="0" i="1" kern="1200" dirty="0">
                <a:solidFill>
                  <a:schemeClr val="tx1"/>
                </a:solidFill>
                <a:effectLst/>
                <a:latin typeface="+mn-lt"/>
                <a:ea typeface="+mn-ea"/>
                <a:cs typeface="+mn-cs"/>
              </a:rPr>
              <a:t>as you type the code</a:t>
            </a:r>
            <a:r>
              <a:rPr lang="en-US" sz="1200" b="0" i="0" kern="1200" dirty="0">
                <a:solidFill>
                  <a:schemeClr val="tx1"/>
                </a:solidFill>
                <a:effectLst/>
                <a:latin typeface="+mn-lt"/>
                <a:ea typeface="+mn-ea"/>
                <a:cs typeface="+mn-cs"/>
              </a:rPr>
              <a:t>.</a:t>
            </a:r>
            <a:r>
              <a:rPr lang="en-US" dirty="0"/>
              <a:t>)</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Types are documentation – If you have type signature you know what you should send and what should be the result, you also have interfaces/classes/</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which will help to describe the object</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Object-oriented — You got it right. TypeScript is Object-oriented. Classes, interfaces, inheritance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AOT compilation – Ahead of time compilation - TypeScript is going to spit out any compilation error unlike the JavaScript counterpart which is an interpreted language. Programmers will be able to catch errors at the early stage during development. Thanks to the TypeScript </a:t>
            </a:r>
            <a:r>
              <a:rPr lang="en-US" sz="1200" b="0" i="0" kern="1200" dirty="0" err="1">
                <a:solidFill>
                  <a:schemeClr val="tx1"/>
                </a:solidFill>
                <a:effectLst/>
                <a:latin typeface="+mn-lt"/>
                <a:ea typeface="+mn-ea"/>
                <a:cs typeface="+mn-cs"/>
              </a:rPr>
              <a:t>transpiler</a:t>
            </a:r>
            <a:r>
              <a:rPr lang="en-US" sz="1200" b="0" i="0" kern="1200" dirty="0">
                <a:solidFill>
                  <a:schemeClr val="tx1"/>
                </a:solidFill>
                <a:effectLst/>
                <a:latin typeface="+mn-lt"/>
                <a:ea typeface="+mn-ea"/>
                <a:cs typeface="+mn-cs"/>
              </a:rPr>
              <a:t>. It’s like a linter to our code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You’re not locked in – You are not married to TS, if you will decide on  day to abound it in the future then just compile your codebase and move forward with that with very minimal additional work. Also if you want to move from JS to TS just change the file name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 ability to compile down to a version of JavaScript that runs on all browsers using Babel</a:t>
            </a:r>
            <a:endParaRPr lang="en-US" b="0" dirty="0"/>
          </a:p>
          <a:p>
            <a:pPr algn="l" rtl="0"/>
            <a:endParaRPr lang="en-US" dirty="0"/>
          </a:p>
          <a:p>
            <a:pPr algn="l" rtl="0"/>
            <a:endParaRPr lang="en-US" dirty="0"/>
          </a:p>
          <a:p>
            <a:pPr algn="l" rtl="0"/>
            <a:r>
              <a:rPr lang="en-US" b="1" dirty="0"/>
              <a:t>Who is using it right now?</a:t>
            </a:r>
          </a:p>
          <a:p>
            <a:pPr algn="l" rtl="0"/>
            <a:r>
              <a:rPr lang="en-US" sz="1200" b="0" i="0" kern="1200" dirty="0">
                <a:solidFill>
                  <a:schemeClr val="tx1"/>
                </a:solidFill>
                <a:effectLst/>
                <a:latin typeface="+mn-lt"/>
                <a:ea typeface="+mn-ea"/>
                <a:cs typeface="+mn-cs"/>
              </a:rPr>
              <a:t>Angular is probably the most known and is completely TS based,</a:t>
            </a:r>
          </a:p>
          <a:p>
            <a:pPr algn="l" rtl="0"/>
            <a:r>
              <a:rPr lang="en-US" sz="1200" b="0" i="0" kern="1200" dirty="0">
                <a:solidFill>
                  <a:schemeClr val="tx1"/>
                </a:solidFill>
                <a:effectLst/>
                <a:latin typeface="+mn-lt"/>
                <a:ea typeface="+mn-ea"/>
                <a:cs typeface="+mn-cs"/>
              </a:rPr>
              <a:t>Nest -&gt; </a:t>
            </a:r>
            <a:r>
              <a:rPr lang="en-US" sz="1200" b="0" i="0" u="none" strike="noStrike" kern="1200" dirty="0">
                <a:solidFill>
                  <a:schemeClr val="tx1"/>
                </a:solidFill>
                <a:effectLst/>
                <a:latin typeface="+mn-lt"/>
                <a:ea typeface="+mn-ea"/>
                <a:cs typeface="+mn-cs"/>
                <a:hlinkClick r:id="rId5"/>
              </a:rPr>
              <a:t>Nest - A progressive Node.js web framework</a:t>
            </a:r>
            <a:r>
              <a:rPr lang="en-US" sz="1200" b="0" i="0" kern="1200" dirty="0">
                <a:solidFill>
                  <a:schemeClr val="tx1"/>
                </a:solidFill>
                <a:effectLst/>
                <a:latin typeface="+mn-lt"/>
                <a:ea typeface="+mn-ea"/>
                <a:cs typeface="+mn-cs"/>
              </a:rPr>
              <a:t> which is more based on backend whereas Angular is more frontend based.</a:t>
            </a:r>
          </a:p>
          <a:p>
            <a:pPr algn="l" rtl="0"/>
            <a:r>
              <a:rPr lang="en-US" sz="1200" b="0" i="0" kern="1200" dirty="0">
                <a:solidFill>
                  <a:schemeClr val="tx1"/>
                </a:solidFill>
                <a:effectLst/>
                <a:latin typeface="+mn-lt"/>
                <a:ea typeface="+mn-ea"/>
                <a:cs typeface="+mn-cs"/>
              </a:rPr>
              <a:t>Vue.js is said to make version 3 using TypeScript.</a:t>
            </a:r>
          </a:p>
          <a:p>
            <a:pPr algn="l" rtl="0"/>
            <a:r>
              <a:rPr lang="en-US" sz="1200" b="0" i="0" kern="1200" dirty="0">
                <a:solidFill>
                  <a:schemeClr val="tx1"/>
                </a:solidFill>
                <a:effectLst/>
                <a:latin typeface="+mn-lt"/>
                <a:ea typeface="+mn-ea"/>
                <a:cs typeface="+mn-cs"/>
              </a:rPr>
              <a:t>React can also use TypeScript config -&gt; </a:t>
            </a:r>
            <a:r>
              <a:rPr lang="en-US" sz="1200" b="0" i="0" u="none" strike="noStrike" kern="1200" dirty="0">
                <a:solidFill>
                  <a:schemeClr val="tx1"/>
                </a:solidFill>
                <a:effectLst/>
                <a:latin typeface="+mn-lt"/>
                <a:ea typeface="+mn-ea"/>
                <a:cs typeface="+mn-cs"/>
                <a:hlinkClick r:id="rId6"/>
              </a:rPr>
              <a:t>React &amp; Webpack · TypeScript</a:t>
            </a:r>
            <a:endParaRPr lang="en-US" sz="1200" b="0" i="0" u="none" strike="noStrike" kern="1200" dirty="0">
              <a:solidFill>
                <a:schemeClr val="tx1"/>
              </a:solidFill>
              <a:effectLst/>
              <a:latin typeface="+mn-lt"/>
              <a:ea typeface="+mn-ea"/>
              <a:cs typeface="+mn-cs"/>
            </a:endParaRPr>
          </a:p>
          <a:p>
            <a:pPr algn="l" rtl="0"/>
            <a:r>
              <a:rPr lang="en-US" sz="1200" b="0" i="0" u="none" strike="noStrike" kern="1200" dirty="0" err="1">
                <a:solidFill>
                  <a:schemeClr val="tx1"/>
                </a:solidFill>
                <a:effectLst/>
                <a:latin typeface="+mn-lt"/>
                <a:ea typeface="+mn-ea"/>
                <a:cs typeface="+mn-cs"/>
              </a:rPr>
              <a:t>Inversify</a:t>
            </a:r>
            <a:r>
              <a:rPr lang="en-US" sz="1200" b="0" i="0" u="none" strike="noStrike"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In IDSE we added it to react project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Developer Survey:</a:t>
            </a:r>
          </a:p>
          <a:p>
            <a:pPr algn="l" rtl="0"/>
            <a:r>
              <a:rPr lang="en-US" sz="1200" b="0" i="0" kern="1200" dirty="0">
                <a:solidFill>
                  <a:schemeClr val="tx1"/>
                </a:solidFill>
                <a:effectLst/>
                <a:latin typeface="+mn-lt"/>
                <a:ea typeface="+mn-ea"/>
                <a:cs typeface="+mn-cs"/>
              </a:rPr>
              <a:t>The “The State of JavaScript 2018” survey, almost 50% of respondents said they used TypeScript, and would use it again. over 30% said they would like to learn it. That’s a huge percentage of people interested in it.</a:t>
            </a:r>
          </a:p>
          <a:p>
            <a:pPr algn="l" rtl="0"/>
            <a:r>
              <a:rPr lang="en-US" sz="1200" b="0" i="0" kern="1200" dirty="0">
                <a:solidFill>
                  <a:schemeClr val="tx1"/>
                </a:solidFill>
                <a:effectLst/>
                <a:latin typeface="+mn-lt"/>
                <a:ea typeface="+mn-ea"/>
                <a:cs typeface="+mn-cs"/>
              </a:rPr>
              <a:t>(</a:t>
            </a:r>
            <a:r>
              <a:rPr lang="en-US" dirty="0"/>
              <a:t>https://2018.stateofjs.com/javascript-flavors/overview/</a:t>
            </a:r>
            <a:r>
              <a:rPr lang="en-US" sz="1200" b="0" i="0" kern="1200" dirty="0">
                <a:solidFill>
                  <a:schemeClr val="tx1"/>
                </a:solidFill>
                <a:effectLst/>
                <a:latin typeface="+mn-lt"/>
                <a:ea typeface="+mn-ea"/>
                <a:cs typeface="+mn-cs"/>
              </a:rPr>
              <a:t>)</a:t>
            </a:r>
          </a:p>
          <a:p>
            <a:pPr algn="l" rtl="0"/>
            <a:endParaRPr lang="en-US" dirty="0"/>
          </a:p>
          <a:p>
            <a:pPr algn="l" rt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For each pinot show a code example in slide (https://basarat.gitbooks.io/typescript/docs/why-typescript.html)</a:t>
            </a:r>
          </a:p>
          <a:p>
            <a:pPr algn="l" rtl="0"/>
            <a:endParaRPr lang="en-US" dirty="0"/>
          </a:p>
          <a:p>
            <a:pPr marL="171450" indent="-171450" algn="l" rtl="0">
              <a:buFontTx/>
              <a:buChar char="-"/>
            </a:pPr>
            <a:r>
              <a:rPr lang="en-US" dirty="0"/>
              <a:t>https://basarat.gitbooks.io/typescript/docs/why-typescript.html</a:t>
            </a:r>
          </a:p>
          <a:p>
            <a:pPr marL="171450" indent="-171450" algn="l" rtl="0">
              <a:buFontTx/>
              <a:buChar char="-"/>
            </a:pPr>
            <a:r>
              <a:rPr lang="en-US" dirty="0"/>
              <a:t>https://2018.stateofjs.com/javascript-flavors/overview/</a:t>
            </a:r>
          </a:p>
          <a:p>
            <a:pPr marL="171450" indent="-171450" algn="l" rtl="0">
              <a:buFontTx/>
              <a:buChar char="-"/>
            </a:pPr>
            <a:r>
              <a:rPr lang="en-US" dirty="0"/>
              <a:t>https://www.quora.com/What-are-the-advantages-of-using-TypeScript</a:t>
            </a:r>
          </a:p>
          <a:p>
            <a:pPr marL="171450" indent="-171450" algn="l" rtl="0">
              <a:buFontTx/>
              <a:buChar char="-"/>
            </a:pPr>
            <a:r>
              <a:rPr lang="en-US" dirty="0"/>
              <a:t>https://medium.com/nona-web/why-typescript-6c7d5302ec6https://flaviocopes.com/typescript/</a:t>
            </a:r>
          </a:p>
          <a:p>
            <a:pPr marL="171450" indent="-171450" algn="l" rtl="0">
              <a:buFontTx/>
              <a:buChar char="-"/>
            </a:pPr>
            <a:r>
              <a:rPr lang="en-US" dirty="0"/>
              <a:t>https://www.techtalko.com/2018/03/17/typescript-the-future-of-javascript/</a:t>
            </a:r>
          </a:p>
          <a:p>
            <a:pPr marL="171450" indent="-171450" algn="l" rtl="0">
              <a:buFontTx/>
              <a:buChar char="-"/>
            </a:pPr>
            <a:r>
              <a:rPr lang="en-US" dirty="0"/>
              <a:t>https://blog.logrocket.com/7-bad-excuses-for-not-using-typescript-dbf5e603a9a8</a:t>
            </a:r>
          </a:p>
        </p:txBody>
      </p:sp>
      <p:sp>
        <p:nvSpPr>
          <p:cNvPr id="4" name="Slide Number Placeholder 3"/>
          <p:cNvSpPr>
            <a:spLocks noGrp="1"/>
          </p:cNvSpPr>
          <p:nvPr>
            <p:ph type="sldNum" sz="quarter" idx="10"/>
          </p:nvPr>
        </p:nvSpPr>
        <p:spPr/>
        <p:txBody>
          <a:bodyPr/>
          <a:lstStyle/>
          <a:p>
            <a:fld id="{595D0871-5AD0-4670-BDA8-FBE649F625DD}" type="slidenum">
              <a:rPr lang="he-IL" smtClean="0"/>
              <a:t>13</a:t>
            </a:fld>
            <a:endParaRPr lang="he-IL"/>
          </a:p>
        </p:txBody>
      </p:sp>
    </p:spTree>
    <p:extLst>
      <p:ext uri="{BB962C8B-B14F-4D97-AF65-F5344CB8AC3E}">
        <p14:creationId xmlns:p14="http://schemas.microsoft.com/office/powerpoint/2010/main" val="1056633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1" dirty="0">
                <a:solidFill>
                  <a:schemeClr val="bg1"/>
                </a:solidFill>
              </a:rPr>
              <a:t>But all of the libraries I use are in JavaScript?</a:t>
            </a:r>
          </a:p>
          <a:p>
            <a:pPr algn="l" rtl="0"/>
            <a:r>
              <a:rPr lang="en-US" sz="1200" b="0" i="0" kern="1200" dirty="0">
                <a:solidFill>
                  <a:schemeClr val="tx1"/>
                </a:solidFill>
                <a:effectLst/>
                <a:latin typeface="+mn-lt"/>
                <a:ea typeface="+mn-ea"/>
                <a:cs typeface="+mn-cs"/>
              </a:rPr>
              <a:t>To enable interoperability with existing JavaScript code, the language supports TypeScript Declaration Files (</a:t>
            </a:r>
            <a:r>
              <a:rPr lang="en-US" sz="1200" b="0" i="0" kern="1200" dirty="0" err="1">
                <a:solidFill>
                  <a:schemeClr val="tx1"/>
                </a:solidFill>
                <a:effectLst/>
                <a:latin typeface="+mn-lt"/>
                <a:ea typeface="+mn-ea"/>
                <a:cs typeface="+mn-cs"/>
              </a:rPr>
              <a:t>d.ts</a:t>
            </a:r>
            <a:r>
              <a:rPr lang="en-US" sz="1200" b="0" i="0" kern="1200" dirty="0">
                <a:solidFill>
                  <a:schemeClr val="tx1"/>
                </a:solidFill>
                <a:effectLst/>
                <a:latin typeface="+mn-lt"/>
                <a:ea typeface="+mn-ea"/>
                <a:cs typeface="+mn-cs"/>
              </a:rPr>
              <a:t> file).</a:t>
            </a:r>
          </a:p>
          <a:p>
            <a:pPr algn="l" rtl="0"/>
            <a:r>
              <a:rPr lang="en-US" sz="1200" b="0" i="0" kern="1200" dirty="0">
                <a:solidFill>
                  <a:schemeClr val="tx1"/>
                </a:solidFill>
                <a:effectLst/>
                <a:latin typeface="+mn-lt"/>
                <a:ea typeface="+mn-ea"/>
                <a:cs typeface="+mn-cs"/>
              </a:rPr>
              <a:t>After you import such declaration into your project, the TypeScript will know about the function’s types.</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 have </a:t>
            </a:r>
            <a:r>
              <a:rPr lang="en-US" sz="1200" b="0" i="0" u="none" strike="noStrike" kern="1200" dirty="0" err="1">
                <a:solidFill>
                  <a:schemeClr val="tx1"/>
                </a:solidFill>
                <a:effectLst/>
                <a:latin typeface="+mn-lt"/>
                <a:ea typeface="+mn-ea"/>
                <a:cs typeface="+mn-cs"/>
                <a:hlinkClick r:id="rId3"/>
              </a:rPr>
              <a:t>DefinitelyTyped</a:t>
            </a:r>
            <a:r>
              <a:rPr lang="en-US" sz="1200" b="0" i="0" kern="1200" dirty="0">
                <a:solidFill>
                  <a:schemeClr val="tx1"/>
                </a:solidFill>
                <a:effectLst/>
                <a:latin typeface="+mn-lt"/>
                <a:ea typeface="+mn-ea"/>
                <a:cs typeface="+mn-cs"/>
              </a:rPr>
              <a:t>, a community repository of declaration files for popular libraries, was created.</a:t>
            </a:r>
          </a:p>
          <a:p>
            <a:pPr algn="l" rtl="0"/>
            <a:r>
              <a:rPr lang="en-US" sz="1200" b="0" i="0" kern="1200" dirty="0">
                <a:solidFill>
                  <a:schemeClr val="tx1"/>
                </a:solidFill>
                <a:effectLst/>
                <a:latin typeface="+mn-lt"/>
                <a:ea typeface="+mn-ea"/>
                <a:cs typeface="+mn-cs"/>
              </a:rPr>
              <a:t>It contains declarations for over 5,000 JavaScript packages.</a:t>
            </a:r>
          </a:p>
          <a:p>
            <a:pPr algn="l" rtl="0"/>
            <a:r>
              <a:rPr lang="en-US" sz="1200" b="0" i="0" kern="1200" dirty="0">
                <a:solidFill>
                  <a:schemeClr val="tx1"/>
                </a:solidFill>
                <a:effectLst/>
                <a:latin typeface="+mn-lt"/>
                <a:ea typeface="+mn-ea"/>
                <a:cs typeface="+mn-cs"/>
              </a:rPr>
              <a:t>Using these declarations is extremely easy.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example, if you use </a:t>
            </a:r>
            <a:r>
              <a:rPr lang="en-US" sz="1200" b="0" i="0" kern="1200" dirty="0" err="1">
                <a:solidFill>
                  <a:schemeClr val="tx1"/>
                </a:solidFill>
                <a:effectLst/>
                <a:latin typeface="+mn-lt"/>
                <a:ea typeface="+mn-ea"/>
                <a:cs typeface="+mn-cs"/>
              </a:rPr>
              <a:t>Lodash</a:t>
            </a:r>
            <a:r>
              <a:rPr lang="en-US" sz="1200" b="0" i="0" kern="1200" dirty="0">
                <a:solidFill>
                  <a:schemeClr val="tx1"/>
                </a:solidFill>
                <a:effectLst/>
                <a:latin typeface="+mn-lt"/>
                <a:ea typeface="+mn-ea"/>
                <a:cs typeface="+mn-cs"/>
              </a:rPr>
              <a:t> is written in JS so, we can add d.td file by installing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 @types/</a:t>
            </a:r>
            <a:r>
              <a:rPr lang="en-US" sz="1200" b="0" i="0" kern="1200" dirty="0" err="1">
                <a:solidFill>
                  <a:schemeClr val="tx1"/>
                </a:solidFill>
                <a:effectLst/>
                <a:latin typeface="+mn-lt"/>
                <a:ea typeface="+mn-ea"/>
                <a:cs typeface="+mn-cs"/>
              </a:rPr>
              <a:t>lodash</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types will then be automatically included by the compiler, and you’ll get on-the-fly type checking and autocomplete in your code editor.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All or most of the packages you use should already have high-quality type declarations created for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either bundled in or available via the </a:t>
            </a:r>
            <a:r>
              <a:rPr lang="en-US" sz="1200" b="0" i="0" kern="1200" dirty="0" err="1">
                <a:solidFill>
                  <a:schemeClr val="tx1"/>
                </a:solidFill>
                <a:effectLst/>
                <a:latin typeface="+mn-lt"/>
                <a:ea typeface="+mn-ea"/>
                <a:cs typeface="+mn-cs"/>
              </a:rPr>
              <a:t>DefinitelyTyped</a:t>
            </a:r>
            <a:r>
              <a:rPr lang="en-US" sz="1200" b="0" i="0" kern="1200" dirty="0">
                <a:solidFill>
                  <a:schemeClr val="tx1"/>
                </a:solidFill>
                <a:effectLst/>
                <a:latin typeface="+mn-lt"/>
                <a:ea typeface="+mn-ea"/>
                <a:cs typeface="+mn-cs"/>
              </a:rPr>
              <a:t> repo.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engineering team at Slack shared </a:t>
            </a:r>
            <a:r>
              <a:rPr lang="en-US" sz="1200" b="0" i="0" u="none" strike="noStrike" kern="1200" dirty="0">
                <a:solidFill>
                  <a:schemeClr val="tx1"/>
                </a:solidFill>
                <a:effectLst/>
                <a:latin typeface="+mn-lt"/>
                <a:ea typeface="+mn-ea"/>
                <a:cs typeface="+mn-cs"/>
                <a:hlinkClick r:id="rId4"/>
              </a:rPr>
              <a:t>their experience</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Show flow how to add types to </a:t>
            </a:r>
            <a:r>
              <a:rPr lang="en-US" sz="1200" b="0" i="0" kern="1200" dirty="0" err="1">
                <a:solidFill>
                  <a:schemeClr val="tx1"/>
                </a:solidFill>
                <a:effectLst/>
                <a:latin typeface="+mn-lt"/>
                <a:ea typeface="+mn-ea"/>
                <a:cs typeface="+mn-cs"/>
              </a:rPr>
              <a:t>lodash</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endParaRPr lang="en-US" dirty="0"/>
          </a:p>
          <a:p>
            <a:pPr marL="171450" indent="-171450" algn="l" rtl="0">
              <a:buFont typeface="Arial" panose="020B0604020202020204" pitchFamily="34" charset="0"/>
              <a:buChar char="•"/>
            </a:pPr>
            <a:endParaRPr lang="en-US" dirty="0"/>
          </a:p>
          <a:p>
            <a:pPr marL="171450" indent="-171450" algn="l" rtl="0">
              <a:buFontTx/>
              <a:buChar char="-"/>
            </a:pPr>
            <a:r>
              <a:rPr lang="en-US" dirty="0"/>
              <a:t>https://blog.logrocket.com/7-bad-excuses-for-not-using-typescript-dbf5e603a9a8</a:t>
            </a:r>
          </a:p>
          <a:p>
            <a:pPr marL="171450" indent="-171450" algn="l" rtl="0">
              <a:buFontTx/>
              <a:buChar char="-"/>
            </a:pPr>
            <a:r>
              <a:rPr lang="en-US" dirty="0"/>
              <a:t>https://github.com/DefinitelyTyped/DefinitelyTyped</a:t>
            </a:r>
          </a:p>
          <a:p>
            <a:pPr marL="171450" indent="-171450" algn="l" rtl="0">
              <a:buFontTx/>
              <a:buChar char="-"/>
            </a:pPr>
            <a:r>
              <a:rPr lang="en-US" dirty="0"/>
              <a:t>https://microsoft.github.io/TypeSearch/</a:t>
            </a:r>
          </a:p>
          <a:p>
            <a:pPr marL="171450" indent="-171450" algn="l" rtl="0">
              <a:buFontTx/>
              <a:buChar cha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14</a:t>
            </a:fld>
            <a:endParaRPr lang="he-IL"/>
          </a:p>
        </p:txBody>
      </p:sp>
    </p:spTree>
    <p:extLst>
      <p:ext uri="{BB962C8B-B14F-4D97-AF65-F5344CB8AC3E}">
        <p14:creationId xmlns:p14="http://schemas.microsoft.com/office/powerpoint/2010/main" val="1616663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1" dirty="0">
                <a:solidFill>
                  <a:schemeClr val="bg1"/>
                </a:solidFill>
              </a:rPr>
              <a:t>Where TS is inserted in our JS?</a:t>
            </a:r>
          </a:p>
          <a:p>
            <a:pPr algn="l" rtl="0"/>
            <a:r>
              <a:rPr lang="en-US" sz="1200" b="0" i="0" kern="1200" dirty="0">
                <a:solidFill>
                  <a:schemeClr val="tx1"/>
                </a:solidFill>
                <a:effectLst/>
                <a:latin typeface="+mn-lt"/>
                <a:ea typeface="+mn-ea"/>
                <a:cs typeface="+mn-cs"/>
              </a:rPr>
              <a:t>TS is </a:t>
            </a:r>
            <a:r>
              <a:rPr lang="en-US" sz="1200" b="0" i="0" kern="1200" dirty="0" err="1">
                <a:solidFill>
                  <a:schemeClr val="tx1"/>
                </a:solidFill>
                <a:effectLst/>
                <a:latin typeface="+mn-lt"/>
                <a:ea typeface="+mn-ea"/>
                <a:cs typeface="+mn-cs"/>
              </a:rPr>
              <a:t>whrapping</a:t>
            </a:r>
            <a:r>
              <a:rPr lang="en-US" sz="1200" b="0" i="0" kern="1200" dirty="0">
                <a:solidFill>
                  <a:schemeClr val="tx1"/>
                </a:solidFill>
                <a:effectLst/>
                <a:latin typeface="+mn-lt"/>
                <a:ea typeface="+mn-ea"/>
                <a:cs typeface="+mn-cs"/>
              </a:rPr>
              <a:t> our latest </a:t>
            </a:r>
            <a:r>
              <a:rPr lang="en-US" sz="1200" dirty="0">
                <a:solidFill>
                  <a:schemeClr val="bg1"/>
                </a:solidFill>
              </a:rPr>
              <a:t>ECMAScript implementation, and also having some features from </a:t>
            </a:r>
            <a:r>
              <a:rPr lang="en-US" sz="1200" dirty="0" err="1">
                <a:solidFill>
                  <a:schemeClr val="bg1"/>
                </a:solidFill>
              </a:rPr>
              <a:t>ESNext</a:t>
            </a:r>
            <a:r>
              <a:rPr lang="en-US" sz="1200" dirty="0">
                <a:solidFill>
                  <a:schemeClr val="bg1"/>
                </a:solidFill>
              </a:rPr>
              <a:t> and some features (like auto completion) which we don’t have in ECMAScript.</a:t>
            </a:r>
          </a:p>
          <a:p>
            <a:pPr algn="l" rtl="0"/>
            <a:r>
              <a:rPr lang="en-US" sz="1200" dirty="0">
                <a:solidFill>
                  <a:schemeClr val="bg1"/>
                </a:solidFill>
              </a:rPr>
              <a:t>Using Babel is for downgrade our code from TS to target ECMAScript version.</a:t>
            </a:r>
          </a:p>
          <a:p>
            <a:pPr algn="l" rtl="0"/>
            <a:endParaRPr lang="en-US" dirty="0"/>
          </a:p>
          <a:p>
            <a:pPr marL="171450" indent="-171450" algn="l" rtl="0">
              <a:buFontTx/>
              <a:buChar char="-"/>
            </a:pPr>
            <a:r>
              <a:rPr lang="en-US" dirty="0"/>
              <a:t>https://www.geeksforgeeks.org/difference-between-typescript-and-javascript/</a:t>
            </a:r>
          </a:p>
        </p:txBody>
      </p:sp>
      <p:sp>
        <p:nvSpPr>
          <p:cNvPr id="4" name="Slide Number Placeholder 3"/>
          <p:cNvSpPr>
            <a:spLocks noGrp="1"/>
          </p:cNvSpPr>
          <p:nvPr>
            <p:ph type="sldNum" sz="quarter" idx="10"/>
          </p:nvPr>
        </p:nvSpPr>
        <p:spPr/>
        <p:txBody>
          <a:bodyPr/>
          <a:lstStyle/>
          <a:p>
            <a:fld id="{595D0871-5AD0-4670-BDA8-FBE649F625DD}" type="slidenum">
              <a:rPr lang="he-IL" smtClean="0"/>
              <a:t>15</a:t>
            </a:fld>
            <a:endParaRPr lang="he-IL"/>
          </a:p>
        </p:txBody>
      </p:sp>
    </p:spTree>
    <p:extLst>
      <p:ext uri="{BB962C8B-B14F-4D97-AF65-F5344CB8AC3E}">
        <p14:creationId xmlns:p14="http://schemas.microsoft.com/office/powerpoint/2010/main" val="2404147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solidFill>
                  <a:schemeClr val="bg1"/>
                </a:solidFill>
              </a:rPr>
              <a:t>What is </a:t>
            </a:r>
            <a:r>
              <a:rPr lang="en-US" sz="1200" dirty="0" err="1">
                <a:solidFill>
                  <a:schemeClr val="bg1"/>
                </a:solidFill>
              </a:rPr>
              <a:t>WebPack</a:t>
            </a:r>
            <a:r>
              <a:rPr lang="en-US" sz="1200" dirty="0">
                <a:solidFill>
                  <a:schemeClr val="bg1"/>
                </a:solidFill>
              </a:rPr>
              <a:t>?</a:t>
            </a:r>
          </a:p>
          <a:p>
            <a:pPr algn="l" rtl="0"/>
            <a:endParaRPr lang="en-US" sz="1200" b="0" u="none" strike="noStrike" kern="1200" cap="all"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Webpack is a tool that lets you compile JavaScript modules, also known as </a:t>
            </a:r>
            <a:r>
              <a:rPr lang="en-US" sz="1200" b="1" i="0" kern="1200" dirty="0">
                <a:solidFill>
                  <a:schemeClr val="tx1"/>
                </a:solidFill>
                <a:effectLst/>
                <a:latin typeface="+mn-lt"/>
                <a:ea typeface="+mn-ea"/>
                <a:cs typeface="+mn-cs"/>
              </a:rPr>
              <a:t>module bundler</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Given a large number of files, it generates a single file (or a few files) that run your app.</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It can perform many operations:</a:t>
            </a:r>
          </a:p>
          <a:p>
            <a:pPr marL="171450" indent="-171450" algn="l" rtl="0">
              <a:buFontTx/>
              <a:buChar char="-"/>
            </a:pPr>
            <a:r>
              <a:rPr lang="en-US" sz="1200" b="0" i="0" kern="1200" dirty="0">
                <a:solidFill>
                  <a:schemeClr val="tx1"/>
                </a:solidFill>
                <a:effectLst/>
                <a:latin typeface="+mn-lt"/>
                <a:ea typeface="+mn-ea"/>
                <a:cs typeface="+mn-cs"/>
              </a:rPr>
              <a:t>helps you bundle your resources.</a:t>
            </a:r>
          </a:p>
          <a:p>
            <a:pPr marL="171450" indent="-171450" algn="l" rtl="0">
              <a:buFontTx/>
              <a:buChar char="-"/>
            </a:pPr>
            <a:r>
              <a:rPr lang="en-US" sz="1200" b="0" i="0" kern="1200" dirty="0" err="1">
                <a:solidFill>
                  <a:schemeClr val="tx1"/>
                </a:solidFill>
                <a:effectLst/>
                <a:latin typeface="+mn-lt"/>
                <a:ea typeface="+mn-ea"/>
                <a:cs typeface="+mn-cs"/>
              </a:rPr>
              <a:t>Chunck</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LazyLoading</a:t>
            </a:r>
            <a:r>
              <a:rPr lang="en-US" sz="1200" b="0" i="0" kern="1200" dirty="0">
                <a:solidFill>
                  <a:schemeClr val="tx1"/>
                </a:solidFill>
                <a:effectLst/>
                <a:latin typeface="+mn-lt"/>
                <a:ea typeface="+mn-ea"/>
                <a:cs typeface="+mn-cs"/>
              </a:rPr>
              <a:t> - can split the output files into multiple files, to avoid having a huge </a:t>
            </a:r>
            <a:r>
              <a:rPr lang="en-US" sz="1200" b="0" i="0" kern="1200" dirty="0" err="1">
                <a:solidFill>
                  <a:schemeClr val="tx1"/>
                </a:solidFill>
                <a:effectLst/>
                <a:latin typeface="+mn-lt"/>
                <a:ea typeface="+mn-ea"/>
                <a:cs typeface="+mn-cs"/>
              </a:rPr>
              <a:t>js</a:t>
            </a:r>
            <a:r>
              <a:rPr lang="en-US" sz="1200" b="0" i="0" kern="1200" dirty="0">
                <a:solidFill>
                  <a:schemeClr val="tx1"/>
                </a:solidFill>
                <a:effectLst/>
                <a:latin typeface="+mn-lt"/>
                <a:ea typeface="+mn-ea"/>
                <a:cs typeface="+mn-cs"/>
              </a:rPr>
              <a:t> file to load in the first page hit.</a:t>
            </a:r>
          </a:p>
          <a:p>
            <a:pPr marL="171450" indent="-171450" algn="l" rtl="0">
              <a:buFontTx/>
              <a:buChar char="-"/>
            </a:pPr>
            <a:r>
              <a:rPr lang="en-US" sz="1200" b="0" i="0" kern="1200" dirty="0">
                <a:solidFill>
                  <a:schemeClr val="tx1"/>
                </a:solidFill>
                <a:effectLst/>
                <a:latin typeface="+mn-lt"/>
                <a:ea typeface="+mn-ea"/>
                <a:cs typeface="+mn-cs"/>
              </a:rPr>
              <a:t>can perform </a:t>
            </a:r>
            <a:r>
              <a:rPr lang="en-US" sz="1200" b="1" i="0" u="none" strike="noStrike" kern="1200" dirty="0">
                <a:solidFill>
                  <a:schemeClr val="tx1"/>
                </a:solidFill>
                <a:effectLst/>
                <a:latin typeface="+mn-lt"/>
                <a:ea typeface="+mn-ea"/>
                <a:cs typeface="+mn-cs"/>
                <a:hlinkClick r:id="rId3"/>
              </a:rPr>
              <a:t>tree shaking</a:t>
            </a:r>
            <a:r>
              <a:rPr lang="en-US" sz="1200" b="0" i="0" kern="1200" dirty="0">
                <a:solidFill>
                  <a:schemeClr val="tx1"/>
                </a:solidFill>
                <a:effectLst/>
                <a:latin typeface="+mn-lt"/>
                <a:ea typeface="+mn-ea"/>
                <a:cs typeface="+mn-cs"/>
              </a:rPr>
              <a:t>.</a:t>
            </a:r>
          </a:p>
          <a:p>
            <a:pPr marL="171450" indent="-171450" algn="l" rtl="0">
              <a:buFontTx/>
              <a:buChar char="-"/>
            </a:pPr>
            <a:r>
              <a:rPr lang="en-US" sz="1200" b="0" i="0" kern="1200" dirty="0">
                <a:solidFill>
                  <a:schemeClr val="tx1"/>
                </a:solidFill>
                <a:effectLst/>
                <a:latin typeface="+mn-lt"/>
                <a:ea typeface="+mn-ea"/>
                <a:cs typeface="+mn-cs"/>
              </a:rPr>
              <a:t>watches for changes and re-runs the tasks.</a:t>
            </a:r>
          </a:p>
          <a:p>
            <a:pPr marL="171450" indent="-171450" algn="l" rtl="0">
              <a:buFontTx/>
              <a:buChar char="-"/>
            </a:pPr>
            <a:r>
              <a:rPr lang="en-US" sz="1200" b="0" i="0" kern="1200" dirty="0">
                <a:solidFill>
                  <a:schemeClr val="tx1"/>
                </a:solidFill>
                <a:effectLst/>
                <a:latin typeface="+mn-lt"/>
                <a:ea typeface="+mn-ea"/>
                <a:cs typeface="+mn-cs"/>
              </a:rPr>
              <a:t>can run Babel </a:t>
            </a:r>
            <a:r>
              <a:rPr lang="en-US" sz="1200" b="0" i="0" kern="1200" dirty="0" err="1">
                <a:solidFill>
                  <a:schemeClr val="tx1"/>
                </a:solidFill>
                <a:effectLst/>
                <a:latin typeface="+mn-lt"/>
                <a:ea typeface="+mn-ea"/>
                <a:cs typeface="+mn-cs"/>
              </a:rPr>
              <a:t>transpilation</a:t>
            </a:r>
            <a:r>
              <a:rPr lang="en-US" sz="1200" b="0" i="0" kern="1200" dirty="0">
                <a:solidFill>
                  <a:schemeClr val="tx1"/>
                </a:solidFill>
                <a:effectLst/>
                <a:latin typeface="+mn-lt"/>
                <a:ea typeface="+mn-ea"/>
                <a:cs typeface="+mn-cs"/>
              </a:rPr>
              <a:t> to ES5, allowing you to use the latest </a:t>
            </a:r>
            <a:r>
              <a:rPr lang="en-US" sz="1200" b="0" i="0" u="none" strike="noStrike" kern="1200" dirty="0">
                <a:solidFill>
                  <a:schemeClr val="tx1"/>
                </a:solidFill>
                <a:effectLst/>
                <a:latin typeface="+mn-lt"/>
                <a:ea typeface="+mn-ea"/>
                <a:cs typeface="+mn-cs"/>
                <a:hlinkClick r:id="rId4"/>
              </a:rPr>
              <a:t>JavaScript</a:t>
            </a:r>
            <a:r>
              <a:rPr lang="en-US" sz="1200" b="0" i="0" kern="1200" dirty="0">
                <a:solidFill>
                  <a:schemeClr val="tx1"/>
                </a:solidFill>
                <a:effectLst/>
                <a:latin typeface="+mn-lt"/>
                <a:ea typeface="+mn-ea"/>
                <a:cs typeface="+mn-cs"/>
              </a:rPr>
              <a:t> features without worrying about browser support. </a:t>
            </a:r>
          </a:p>
          <a:p>
            <a:pPr marL="171450" indent="-171450" algn="l" rtl="0">
              <a:buFontTx/>
              <a:buChar char="-"/>
            </a:pPr>
            <a:r>
              <a:rPr lang="en-US" sz="1200" b="0" i="0" kern="1200" dirty="0">
                <a:solidFill>
                  <a:schemeClr val="tx1"/>
                </a:solidFill>
                <a:effectLst/>
                <a:latin typeface="+mn-lt"/>
                <a:ea typeface="+mn-ea"/>
                <a:cs typeface="+mn-cs"/>
              </a:rPr>
              <a:t>can convert inline images to data URIs.</a:t>
            </a:r>
          </a:p>
          <a:p>
            <a:pPr marL="171450" indent="-171450" algn="l" rtl="0">
              <a:buFontTx/>
              <a:buChar char="-"/>
            </a:pPr>
            <a:r>
              <a:rPr lang="en-US" sz="1200" b="0" i="0" kern="1200" dirty="0">
                <a:solidFill>
                  <a:schemeClr val="tx1"/>
                </a:solidFill>
                <a:effectLst/>
                <a:latin typeface="+mn-lt"/>
                <a:ea typeface="+mn-ea"/>
                <a:cs typeface="+mn-cs"/>
              </a:rPr>
              <a:t>allows you to use require() for CSS files.</a:t>
            </a:r>
          </a:p>
          <a:p>
            <a:pPr marL="171450" indent="-171450" algn="l" rtl="0">
              <a:buFontTx/>
              <a:buChar char="-"/>
            </a:pPr>
            <a:r>
              <a:rPr lang="en-US" sz="1200" b="0" i="0" kern="1200" dirty="0">
                <a:solidFill>
                  <a:schemeClr val="tx1"/>
                </a:solidFill>
                <a:effectLst/>
                <a:latin typeface="+mn-lt"/>
                <a:ea typeface="+mn-ea"/>
                <a:cs typeface="+mn-cs"/>
              </a:rPr>
              <a:t>can run a development webserver.</a:t>
            </a:r>
          </a:p>
          <a:p>
            <a:pPr marL="171450" indent="-171450" algn="l" rtl="0">
              <a:buFontTx/>
              <a:buChar char="-"/>
            </a:pPr>
            <a:r>
              <a:rPr lang="en-US" sz="1200" b="0" i="0" kern="1200" dirty="0">
                <a:solidFill>
                  <a:schemeClr val="tx1"/>
                </a:solidFill>
                <a:effectLst/>
                <a:latin typeface="+mn-lt"/>
                <a:ea typeface="+mn-ea"/>
                <a:cs typeface="+mn-cs"/>
              </a:rPr>
              <a:t>HMR - can handle hot module replacement.</a:t>
            </a: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https://flaviocopes.com/webpack/</a:t>
            </a:r>
            <a:endParaRPr lang="en-US" sz="1200" b="0" u="none" strike="noStrike" kern="1200" cap="all"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16</a:t>
            </a:fld>
            <a:endParaRPr lang="he-IL"/>
          </a:p>
        </p:txBody>
      </p:sp>
    </p:spTree>
    <p:extLst>
      <p:ext uri="{BB962C8B-B14F-4D97-AF65-F5344CB8AC3E}">
        <p14:creationId xmlns:p14="http://schemas.microsoft.com/office/powerpoint/2010/main" val="2767432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There are lots of similarities in what those and Webpack can do,</a:t>
            </a:r>
          </a:p>
          <a:p>
            <a:pPr algn="l" rtl="0"/>
            <a:r>
              <a:rPr lang="en-US" sz="1200" b="0" i="0" kern="1200" dirty="0">
                <a:solidFill>
                  <a:schemeClr val="tx1"/>
                </a:solidFill>
                <a:effectLst/>
                <a:latin typeface="+mn-lt"/>
                <a:ea typeface="+mn-ea"/>
                <a:cs typeface="+mn-cs"/>
              </a:rPr>
              <a:t>but the main difference is that those are known as </a:t>
            </a:r>
            <a:r>
              <a:rPr lang="en-US" sz="1200" b="1" i="0" kern="1200" dirty="0">
                <a:solidFill>
                  <a:schemeClr val="tx1"/>
                </a:solidFill>
                <a:effectLst/>
                <a:latin typeface="+mn-lt"/>
                <a:ea typeface="+mn-ea"/>
                <a:cs typeface="+mn-cs"/>
              </a:rPr>
              <a:t>task runners</a:t>
            </a:r>
            <a:r>
              <a:rPr lang="en-US" sz="1200" b="0" i="0" kern="1200" dirty="0">
                <a:solidFill>
                  <a:schemeClr val="tx1"/>
                </a:solidFill>
                <a:effectLst/>
                <a:latin typeface="+mn-lt"/>
                <a:ea typeface="+mn-ea"/>
                <a:cs typeface="+mn-cs"/>
              </a:rPr>
              <a:t>, while webpack was born as a module bundler.</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It’s a more focused tool: you specify an entry point to your app (it could even be an HTML file with script tags) and webpack analyzes the files and bundles all you need to run the app in a single JavaScript output file (or in more files if you use code splitting).</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https://flaviocopes.com/webpack/</a:t>
            </a:r>
          </a:p>
          <a:p>
            <a:pPr marL="171450" indent="-171450" algn="l" rtl="0">
              <a:buFontTx/>
              <a:buChar char="-"/>
            </a:pPr>
            <a:r>
              <a:rPr lang="en-US" sz="1200" b="0" i="0" kern="1200" dirty="0">
                <a:solidFill>
                  <a:schemeClr val="tx1"/>
                </a:solidFill>
                <a:effectLst/>
                <a:latin typeface="+mn-lt"/>
                <a:ea typeface="+mn-ea"/>
                <a:cs typeface="+mn-cs"/>
              </a:rPr>
              <a:t>https://da-14.com/blog/gulp-vs-grunt-vs-webpack-comparison-build-tools-task-runners</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17</a:t>
            </a:fld>
            <a:endParaRPr lang="he-IL"/>
          </a:p>
        </p:txBody>
      </p:sp>
    </p:spTree>
    <p:extLst>
      <p:ext uri="{BB962C8B-B14F-4D97-AF65-F5344CB8AC3E}">
        <p14:creationId xmlns:p14="http://schemas.microsoft.com/office/powerpoint/2010/main" val="879785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u="none" strike="noStrike" kern="1200" cap="all" dirty="0">
                <a:solidFill>
                  <a:schemeClr val="tx1"/>
                </a:solidFill>
                <a:effectLst/>
                <a:latin typeface="+mn-lt"/>
                <a:ea typeface="+mn-ea"/>
                <a:cs typeface="+mn-cs"/>
                <a:hlinkClick r:id="rId3"/>
              </a:rPr>
              <a:t>WHAT IS AN EVERGREEN BROWSER?</a:t>
            </a:r>
          </a:p>
          <a:p>
            <a:pPr algn="l" rtl="0"/>
            <a:endParaRPr lang="en-US" sz="1200" b="0" u="none" strike="noStrike" kern="1200" cap="all" dirty="0">
              <a:solidFill>
                <a:schemeClr val="tx1"/>
              </a:solidFill>
              <a:effectLst/>
              <a:latin typeface="+mn-lt"/>
              <a:ea typeface="+mn-ea"/>
              <a:cs typeface="+mn-cs"/>
              <a:hlinkClick r:id="rId3"/>
            </a:endParaRPr>
          </a:p>
          <a:p>
            <a:pPr algn="l"/>
            <a:r>
              <a:rPr lang="en-US" sz="1200" b="0" i="0" kern="1200" dirty="0">
                <a:solidFill>
                  <a:schemeClr val="tx1"/>
                </a:solidFill>
                <a:effectLst/>
                <a:latin typeface="+mn-lt"/>
                <a:ea typeface="+mn-ea"/>
                <a:cs typeface="+mn-cs"/>
              </a:rPr>
              <a:t>The term "evergreen" refers to the release strategy.</a:t>
            </a:r>
          </a:p>
          <a:p>
            <a:pPr algn="l"/>
            <a:r>
              <a:rPr lang="en-US" sz="1200" b="0" i="0" kern="1200" dirty="0">
                <a:solidFill>
                  <a:schemeClr val="tx1"/>
                </a:solidFill>
                <a:effectLst/>
                <a:latin typeface="+mn-lt"/>
                <a:ea typeface="+mn-ea"/>
                <a:cs typeface="+mn-cs"/>
              </a:rPr>
              <a:t>Evergreen browsers are updated frequently (</a:t>
            </a:r>
            <a:r>
              <a:rPr lang="en-US" sz="1200" b="0" i="0" u="none" strike="noStrike" kern="1200" dirty="0">
                <a:solidFill>
                  <a:schemeClr val="tx1"/>
                </a:solidFill>
                <a:effectLst/>
                <a:latin typeface="+mn-lt"/>
                <a:ea typeface="+mn-ea"/>
                <a:cs typeface="+mn-cs"/>
                <a:hlinkClick r:id="rId4"/>
              </a:rPr>
              <a:t>Microsoft Edge Changelog</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5"/>
              </a:rPr>
              <a:t>Firefox Release Calendar</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6"/>
              </a:rPr>
              <a:t>Chrome Release Schedule</a:t>
            </a:r>
            <a:r>
              <a:rPr lang="en-US" sz="1200" b="0" i="0" kern="1200" dirty="0">
                <a:solidFill>
                  <a:schemeClr val="tx1"/>
                </a:solidFill>
                <a:effectLst/>
                <a:latin typeface="+mn-lt"/>
                <a:ea typeface="+mn-ea"/>
                <a:cs typeface="+mn-cs"/>
              </a:rPr>
              <a:t>) in background, constantly updating their compliance with </a:t>
            </a:r>
            <a:r>
              <a:rPr lang="en-US" sz="1200" b="0" i="0" u="none" strike="noStrike" kern="1200" dirty="0">
                <a:solidFill>
                  <a:schemeClr val="tx1"/>
                </a:solidFill>
                <a:effectLst/>
                <a:latin typeface="+mn-lt"/>
                <a:ea typeface="+mn-ea"/>
                <a:cs typeface="+mn-cs"/>
                <a:hlinkClick r:id="rId7"/>
              </a:rPr>
              <a:t>Web Standards</a:t>
            </a:r>
            <a:r>
              <a:rPr lang="en-US" sz="1200" b="0" i="0" kern="1200" dirty="0">
                <a:solidFill>
                  <a:schemeClr val="tx1"/>
                </a:solidFill>
                <a:effectLst/>
                <a:latin typeface="+mn-lt"/>
                <a:ea typeface="+mn-ea"/>
                <a:cs typeface="+mn-cs"/>
              </a:rPr>
              <a:t> and also adding proprietary features.</a:t>
            </a:r>
          </a:p>
          <a:p>
            <a:pPr marL="0" indent="0" algn="l" rtl="0">
              <a:buFontTx/>
              <a:buNone/>
            </a:pPr>
            <a:endParaRPr lang="en-US" b="0" dirty="0"/>
          </a:p>
          <a:p>
            <a:pPr marL="0" indent="0" algn="l" rtl="0">
              <a:buFontTx/>
              <a:buNone/>
            </a:pPr>
            <a:r>
              <a:rPr lang="en-US" b="0" dirty="0"/>
              <a:t>Edge, Chrome, FF, Safari are supported by evergreen</a:t>
            </a:r>
          </a:p>
          <a:p>
            <a:pPr marL="0" indent="0" algn="l" rtl="0">
              <a:buFontTx/>
              <a:buNone/>
            </a:pPr>
            <a:r>
              <a:rPr lang="en-US" b="0" dirty="0"/>
              <a:t>IE11 - </a:t>
            </a:r>
            <a:r>
              <a:rPr lang="en-US" sz="1200" b="0" i="0" kern="1200" dirty="0">
                <a:solidFill>
                  <a:schemeClr val="tx1"/>
                </a:solidFill>
                <a:effectLst/>
                <a:latin typeface="+mn-lt"/>
                <a:ea typeface="+mn-ea"/>
                <a:cs typeface="+mn-cs"/>
              </a:rPr>
              <a:t> Microsoft does not support it because it’s going to be dead soon so it’s not ever green and will have slow upgrades.</a:t>
            </a:r>
            <a:endParaRPr lang="en-US" b="0" dirty="0"/>
          </a:p>
          <a:p>
            <a:pPr marL="0" indent="0" algn="l" rtl="0">
              <a:buFontTx/>
              <a:buNone/>
            </a:pPr>
            <a:r>
              <a:rPr lang="en-US" b="0" dirty="0"/>
              <a:t>IE10 – don’t have at all any updates</a:t>
            </a:r>
          </a:p>
          <a:p>
            <a:pPr marL="0" indent="0" algn="l" rtl="0">
              <a:buFontTx/>
              <a:buNone/>
            </a:pPr>
            <a:endParaRPr lang="en-US" b="0" dirty="0"/>
          </a:p>
          <a:p>
            <a:pPr marL="171450" indent="-171450" algn="l" rtl="0">
              <a:buFontTx/>
              <a:buChar char="-"/>
            </a:pPr>
            <a:r>
              <a:rPr lang="en-US" b="0" dirty="0"/>
              <a:t>http://www.adam-bien.com/roller/abien/entry/what_is_an_evergreen_browser</a:t>
            </a:r>
          </a:p>
          <a:p>
            <a:pPr marL="171450" indent="-171450" algn="l" rtl="0">
              <a:buFontTx/>
              <a:buChar char="-"/>
            </a:pPr>
            <a:r>
              <a:rPr lang="en-US" b="0" dirty="0"/>
              <a:t>https://www.deskdirector.com/technical-blog/the-future-of-deskdirector-on-ie-11</a:t>
            </a:r>
          </a:p>
          <a:p>
            <a:pPr marL="0" indent="0" algn="l" rtl="0">
              <a:buFontTx/>
              <a:buNone/>
            </a:pPr>
            <a:r>
              <a:rPr lang="en-US" b="0" dirty="0"/>
              <a:t>	</a:t>
            </a:r>
          </a:p>
        </p:txBody>
      </p:sp>
      <p:sp>
        <p:nvSpPr>
          <p:cNvPr id="4" name="Slide Number Placeholder 3"/>
          <p:cNvSpPr>
            <a:spLocks noGrp="1"/>
          </p:cNvSpPr>
          <p:nvPr>
            <p:ph type="sldNum" sz="quarter" idx="10"/>
          </p:nvPr>
        </p:nvSpPr>
        <p:spPr/>
        <p:txBody>
          <a:bodyPr/>
          <a:lstStyle/>
          <a:p>
            <a:fld id="{595D0871-5AD0-4670-BDA8-FBE649F625DD}" type="slidenum">
              <a:rPr lang="he-IL" smtClean="0"/>
              <a:t>18</a:t>
            </a:fld>
            <a:endParaRPr lang="he-IL"/>
          </a:p>
        </p:txBody>
      </p:sp>
    </p:spTree>
    <p:extLst>
      <p:ext uri="{BB962C8B-B14F-4D97-AF65-F5344CB8AC3E}">
        <p14:creationId xmlns:p14="http://schemas.microsoft.com/office/powerpoint/2010/main" val="3938553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What is NPM?</a:t>
            </a:r>
          </a:p>
          <a:p>
            <a:pPr algn="l" rtl="0"/>
            <a:endParaRPr lang="en-US" sz="1200" b="0" u="none" strike="noStrike" kern="1200" cap="all" dirty="0">
              <a:solidFill>
                <a:schemeClr val="tx1"/>
              </a:solidFill>
              <a:effectLst/>
              <a:latin typeface="+mn-lt"/>
              <a:ea typeface="+mn-ea"/>
              <a:cs typeface="+mn-cs"/>
              <a:hlinkClick r:id="rId3"/>
            </a:endParaRPr>
          </a:p>
          <a:p>
            <a:pPr algn="l" rtl="0"/>
            <a:r>
              <a:rPr lang="en-US" sz="1200" b="1"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is the world's largest </a:t>
            </a:r>
            <a:r>
              <a:rPr lang="en-US" sz="1200" b="1" i="0" kern="1200" dirty="0">
                <a:solidFill>
                  <a:schemeClr val="tx1"/>
                </a:solidFill>
                <a:effectLst/>
                <a:latin typeface="+mn-lt"/>
                <a:ea typeface="+mn-ea"/>
                <a:cs typeface="+mn-cs"/>
              </a:rPr>
              <a:t>Software Registry,</a:t>
            </a:r>
            <a:endParaRPr lang="en-US" sz="1200" b="0" i="0" kern="1200" dirty="0">
              <a:solidFill>
                <a:schemeClr val="tx1"/>
              </a:solidFill>
              <a:effectLst/>
              <a:latin typeface="+mn-lt"/>
              <a:ea typeface="+mn-ea"/>
              <a:cs typeface="+mn-cs"/>
            </a:endParaRPr>
          </a:p>
          <a:p>
            <a:pPr algn="l" rtl="0"/>
            <a:r>
              <a:rPr lang="en-US" sz="1200" b="1" i="0" kern="1200" dirty="0" err="1">
                <a:solidFill>
                  <a:schemeClr val="tx1"/>
                </a:solidFill>
                <a:effectLst/>
                <a:latin typeface="+mn-lt"/>
                <a:ea typeface="+mn-ea"/>
                <a:cs typeface="+mn-cs"/>
              </a:rPr>
              <a:t>npm</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is also a software </a:t>
            </a:r>
            <a:r>
              <a:rPr lang="en-US" sz="1200" b="1" i="0" kern="1200" dirty="0">
                <a:solidFill>
                  <a:schemeClr val="tx1"/>
                </a:solidFill>
                <a:effectLst/>
                <a:latin typeface="+mn-lt"/>
                <a:ea typeface="+mn-ea"/>
                <a:cs typeface="+mn-cs"/>
              </a:rPr>
              <a:t>Package Manager</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Installer</a:t>
            </a:r>
            <a:r>
              <a:rPr lang="en-US" sz="1200" b="0" i="0" kern="1200" dirty="0">
                <a:solidFill>
                  <a:schemeClr val="tx1"/>
                </a:solidFill>
                <a:effectLst/>
                <a:latin typeface="+mn-lt"/>
                <a:ea typeface="+mn-ea"/>
                <a:cs typeface="+mn-cs"/>
              </a:rPr>
              <a:t>.</a:t>
            </a:r>
          </a:p>
          <a:p>
            <a:pPr algn="l" rtl="0"/>
            <a:r>
              <a:rPr lang="en-US" sz="1200" b="0" i="0" kern="1200" dirty="0">
                <a:solidFill>
                  <a:schemeClr val="tx1"/>
                </a:solidFill>
                <a:effectLst/>
                <a:latin typeface="+mn-lt"/>
                <a:ea typeface="+mn-ea"/>
                <a:cs typeface="+mn-cs"/>
              </a:rPr>
              <a:t>The registry contains over 800,000 </a:t>
            </a:r>
            <a:r>
              <a:rPr lang="en-US" sz="1200" b="1" i="0" kern="1200" dirty="0">
                <a:solidFill>
                  <a:schemeClr val="tx1"/>
                </a:solidFill>
                <a:effectLst/>
                <a:latin typeface="+mn-lt"/>
                <a:ea typeface="+mn-ea"/>
                <a:cs typeface="+mn-cs"/>
              </a:rPr>
              <a:t>code packages</a:t>
            </a:r>
            <a:r>
              <a:rPr lang="en-US" sz="1200" b="0" i="0" kern="1200" dirty="0">
                <a:solidFill>
                  <a:schemeClr val="tx1"/>
                </a:solidFill>
                <a:effectLst/>
                <a:latin typeface="+mn-lt"/>
                <a:ea typeface="+mn-ea"/>
                <a:cs typeface="+mn-cs"/>
              </a:rPr>
              <a:t>.</a:t>
            </a:r>
          </a:p>
          <a:p>
            <a:pPr algn="l" rtl="0"/>
            <a:r>
              <a:rPr lang="en-US" sz="1200" b="1" i="0" kern="1200" dirty="0">
                <a:solidFill>
                  <a:schemeClr val="tx1"/>
                </a:solidFill>
                <a:effectLst/>
                <a:latin typeface="+mn-lt"/>
                <a:ea typeface="+mn-ea"/>
                <a:cs typeface="+mn-cs"/>
              </a:rPr>
              <a:t>Open-source</a:t>
            </a:r>
            <a:r>
              <a:rPr lang="en-US" sz="1200" b="0" i="0" kern="1200" dirty="0">
                <a:solidFill>
                  <a:schemeClr val="tx1"/>
                </a:solidFill>
                <a:effectLst/>
                <a:latin typeface="+mn-lt"/>
                <a:ea typeface="+mn-ea"/>
                <a:cs typeface="+mn-cs"/>
              </a:rPr>
              <a:t> developers use </a:t>
            </a:r>
            <a:r>
              <a:rPr lang="en-US" sz="1200" b="1"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to </a:t>
            </a:r>
            <a:r>
              <a:rPr lang="en-US" sz="1200" b="1" i="0" kern="1200" dirty="0">
                <a:solidFill>
                  <a:schemeClr val="tx1"/>
                </a:solidFill>
                <a:effectLst/>
                <a:latin typeface="+mn-lt"/>
                <a:ea typeface="+mn-ea"/>
                <a:cs typeface="+mn-cs"/>
              </a:rPr>
              <a:t>share</a:t>
            </a:r>
            <a:r>
              <a:rPr lang="en-US" sz="1200" b="0" i="0" kern="1200" dirty="0">
                <a:solidFill>
                  <a:schemeClr val="tx1"/>
                </a:solidFill>
                <a:effectLst/>
                <a:latin typeface="+mn-lt"/>
                <a:ea typeface="+mn-ea"/>
                <a:cs typeface="+mn-cs"/>
              </a:rPr>
              <a:t> software.</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 can search for package via google or official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web site</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 have also other package mangers like </a:t>
            </a:r>
            <a:r>
              <a:rPr lang="en-US" sz="1200" b="0" i="0" kern="1200" dirty="0" err="1">
                <a:solidFill>
                  <a:schemeClr val="tx1"/>
                </a:solidFill>
                <a:effectLst/>
                <a:latin typeface="+mn-lt"/>
                <a:ea typeface="+mn-ea"/>
                <a:cs typeface="+mn-cs"/>
              </a:rPr>
              <a:t>Verdaccio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Sinopia</a:t>
            </a: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19</a:t>
            </a:fld>
            <a:endParaRPr lang="he-IL"/>
          </a:p>
        </p:txBody>
      </p:sp>
    </p:spTree>
    <p:extLst>
      <p:ext uri="{BB962C8B-B14F-4D97-AF65-F5344CB8AC3E}">
        <p14:creationId xmlns:p14="http://schemas.microsoft.com/office/powerpoint/2010/main" val="122892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What is Yarn?</a:t>
            </a:r>
          </a:p>
          <a:p>
            <a:pPr algn="l" rtl="0"/>
            <a:r>
              <a:rPr lang="en-US" sz="1200" b="0" i="0" kern="1200" dirty="0">
                <a:solidFill>
                  <a:schemeClr val="tx1"/>
                </a:solidFill>
                <a:effectLst/>
                <a:latin typeface="+mn-lt"/>
                <a:ea typeface="+mn-ea"/>
                <a:cs typeface="+mn-cs"/>
              </a:rPr>
              <a:t>Yarn is a new package manager that replaces the existing workflow for the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client or other package managers while remaining compatible with the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registry.</a:t>
            </a:r>
          </a:p>
          <a:p>
            <a:pPr algn="l" rtl="0"/>
            <a:r>
              <a:rPr lang="en-US" sz="1200" b="0" i="0" kern="1200" dirty="0">
                <a:solidFill>
                  <a:schemeClr val="tx1"/>
                </a:solidFill>
                <a:effectLst/>
                <a:latin typeface="+mn-lt"/>
                <a:ea typeface="+mn-ea"/>
                <a:cs typeface="+mn-cs"/>
              </a:rPr>
              <a:t>It has the same feature set as existing workflows while operating faster, more securely, and more reliably.</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It use the same registry as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So NPM or Yarn?</a:t>
            </a:r>
          </a:p>
          <a:p>
            <a:pPr algn="l" rtl="0"/>
            <a:r>
              <a:rPr lang="en-US" sz="1200" b="0" i="0" kern="1200" dirty="0">
                <a:solidFill>
                  <a:schemeClr val="tx1"/>
                </a:solidFill>
                <a:effectLst/>
                <a:latin typeface="+mn-lt"/>
                <a:ea typeface="+mn-ea"/>
                <a:cs typeface="+mn-cs"/>
              </a:rPr>
              <a:t>In the past yarn was recommended but today it doesn’t matter, the team should secede what to use when starting a project, why? Next slide</a:t>
            </a:r>
          </a:p>
          <a:p>
            <a:pPr marL="171450" indent="-171450" algn="l" rtl="0">
              <a:buFontTx/>
              <a:buChar char="-"/>
            </a:pPr>
            <a:r>
              <a:rPr lang="en-US" sz="1200" b="0" i="0" kern="1200" dirty="0">
                <a:solidFill>
                  <a:schemeClr val="tx1"/>
                </a:solidFill>
                <a:effectLst/>
                <a:latin typeface="+mn-lt"/>
                <a:ea typeface="+mn-ea"/>
                <a:cs typeface="+mn-cs"/>
              </a:rPr>
              <a:t>Yarn was faster using parallel and not sync installation</a:t>
            </a:r>
          </a:p>
          <a:p>
            <a:pPr marL="171450" indent="-171450" algn="l" rtl="0">
              <a:buFontTx/>
              <a:buChar char="-"/>
            </a:pPr>
            <a:r>
              <a:rPr lang="en-US" sz="1200" b="0" i="0" kern="1200" dirty="0">
                <a:solidFill>
                  <a:schemeClr val="tx1"/>
                </a:solidFill>
                <a:effectLst/>
                <a:latin typeface="+mn-lt"/>
                <a:ea typeface="+mn-ea"/>
                <a:cs typeface="+mn-cs"/>
              </a:rPr>
              <a:t>Yarn was more secure</a:t>
            </a:r>
          </a:p>
          <a:p>
            <a:pPr marL="171450" indent="-171450" algn="l" rtl="0">
              <a:buFontTx/>
              <a:buChar char="-"/>
            </a:pPr>
            <a:r>
              <a:rPr lang="en-US" sz="1200" b="0" i="0" kern="1200" dirty="0">
                <a:solidFill>
                  <a:schemeClr val="tx1"/>
                </a:solidFill>
                <a:effectLst/>
                <a:latin typeface="+mn-lt"/>
                <a:ea typeface="+mn-ea"/>
                <a:cs typeface="+mn-cs"/>
              </a:rPr>
              <a:t>Yarn was using caching and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not</a:t>
            </a:r>
          </a:p>
          <a:p>
            <a:pPr marL="171450" indent="-171450" algn="l" rtl="0">
              <a:buFontTx/>
              <a:buChar char="-"/>
            </a:pPr>
            <a:r>
              <a:rPr lang="en-US" dirty="0"/>
              <a:t>License checks - </a:t>
            </a:r>
            <a:r>
              <a:rPr lang="en-US" sz="1200" b="0" i="0" kern="1200" dirty="0">
                <a:solidFill>
                  <a:schemeClr val="tx1"/>
                </a:solidFill>
                <a:effectLst/>
                <a:latin typeface="+mn-lt"/>
                <a:ea typeface="+mn-ea"/>
                <a:cs typeface="+mn-cs"/>
              </a:rPr>
              <a:t>Yarn comes with a handy license checker, which can become really powerful in case you have to check the licenses of all the modules you depend on</a:t>
            </a:r>
            <a:br>
              <a:rPr lang="en-US" dirty="0"/>
            </a:b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https://code.fb.com/web/yarn-a-new-package-manager-for-javascript/</a:t>
            </a:r>
          </a:p>
          <a:p>
            <a:pPr marL="171450" indent="-171450" algn="l" rtl="0">
              <a:buFontTx/>
              <a:buChar char="-"/>
            </a:pPr>
            <a:r>
              <a:rPr lang="en-US" sz="1200" b="0" i="0" kern="1200" dirty="0">
                <a:solidFill>
                  <a:schemeClr val="tx1"/>
                </a:solidFill>
                <a:effectLst/>
                <a:latin typeface="+mn-lt"/>
                <a:ea typeface="+mn-ea"/>
                <a:cs typeface="+mn-cs"/>
              </a:rPr>
              <a:t>https://iamturns.com/yarn-vs-npm-2018/</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20</a:t>
            </a:fld>
            <a:endParaRPr lang="he-IL"/>
          </a:p>
        </p:txBody>
      </p:sp>
    </p:spTree>
    <p:extLst>
      <p:ext uri="{BB962C8B-B14F-4D97-AF65-F5344CB8AC3E}">
        <p14:creationId xmlns:p14="http://schemas.microsoft.com/office/powerpoint/2010/main" val="2690482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What is lock file?</a:t>
            </a:r>
          </a:p>
          <a:p>
            <a:pPr algn="l" rtl="0"/>
            <a:r>
              <a:rPr lang="en-US" sz="1200" b="0" i="0" kern="1200" dirty="0">
                <a:solidFill>
                  <a:schemeClr val="tx1"/>
                </a:solidFill>
                <a:effectLst/>
                <a:latin typeface="+mn-lt"/>
                <a:ea typeface="+mn-ea"/>
                <a:cs typeface="+mn-cs"/>
              </a:rPr>
              <a:t>When we are running for the first time </a:t>
            </a:r>
            <a:r>
              <a:rPr lang="en-US" sz="1200" b="1" i="0" kern="1200" dirty="0" err="1">
                <a:solidFill>
                  <a:schemeClr val="tx1"/>
                </a:solidFill>
                <a:effectLst/>
                <a:latin typeface="+mn-lt"/>
                <a:ea typeface="+mn-ea"/>
                <a:cs typeface="+mn-cs"/>
              </a:rPr>
              <a:t>npm</a:t>
            </a:r>
            <a:r>
              <a:rPr lang="en-US" sz="1200" b="1" i="0" kern="1200" dirty="0">
                <a:solidFill>
                  <a:schemeClr val="tx1"/>
                </a:solidFill>
                <a:effectLst/>
                <a:latin typeface="+mn-lt"/>
                <a:ea typeface="+mn-ea"/>
                <a:cs typeface="+mn-cs"/>
              </a:rPr>
              <a:t> install </a:t>
            </a:r>
            <a:r>
              <a:rPr lang="en-US" sz="1200" b="0" i="0" kern="1200" dirty="0">
                <a:solidFill>
                  <a:schemeClr val="tx1"/>
                </a:solidFill>
                <a:effectLst/>
                <a:latin typeface="+mn-lt"/>
                <a:ea typeface="+mn-ea"/>
                <a:cs typeface="+mn-cs"/>
              </a:rPr>
              <a:t>a</a:t>
            </a:r>
            <a:r>
              <a:rPr lang="en-US" sz="1200" b="1" i="0" kern="1200" dirty="0">
                <a:solidFill>
                  <a:schemeClr val="tx1"/>
                </a:solidFill>
                <a:effectLst/>
                <a:latin typeface="+mn-lt"/>
                <a:ea typeface="+mn-ea"/>
                <a:cs typeface="+mn-cs"/>
              </a:rPr>
              <a:t> package-</a:t>
            </a:r>
            <a:r>
              <a:rPr lang="en-US" sz="1200" b="1" i="0" kern="1200" dirty="0" err="1">
                <a:solidFill>
                  <a:schemeClr val="tx1"/>
                </a:solidFill>
                <a:effectLst/>
                <a:latin typeface="+mn-lt"/>
                <a:ea typeface="+mn-ea"/>
                <a:cs typeface="+mn-cs"/>
              </a:rPr>
              <a:t>lock.json</a:t>
            </a:r>
            <a:r>
              <a:rPr lang="en-US" sz="1200" b="0" i="0" kern="1200" dirty="0">
                <a:solidFill>
                  <a:schemeClr val="tx1"/>
                </a:solidFill>
                <a:effectLst/>
                <a:latin typeface="+mn-lt"/>
                <a:ea typeface="+mn-ea"/>
                <a:cs typeface="+mn-cs"/>
              </a:rPr>
              <a:t> file is created.</a:t>
            </a:r>
          </a:p>
          <a:p>
            <a:pPr algn="l" rtl="0"/>
            <a:r>
              <a:rPr lang="en-US" sz="1200" b="0" i="0" kern="1200" dirty="0">
                <a:solidFill>
                  <a:schemeClr val="tx1"/>
                </a:solidFill>
                <a:effectLst/>
                <a:latin typeface="+mn-lt"/>
                <a:ea typeface="+mn-ea"/>
                <a:cs typeface="+mn-cs"/>
              </a:rPr>
              <a:t>For </a:t>
            </a:r>
            <a:r>
              <a:rPr lang="en-US" sz="1200" b="1" i="0" kern="1200" dirty="0">
                <a:solidFill>
                  <a:schemeClr val="tx1"/>
                </a:solidFill>
                <a:effectLst/>
                <a:latin typeface="+mn-lt"/>
                <a:ea typeface="+mn-ea"/>
                <a:cs typeface="+mn-cs"/>
              </a:rPr>
              <a:t>yarn install</a:t>
            </a:r>
            <a:r>
              <a:rPr lang="en-US" sz="1200" b="0" i="0" kern="1200" dirty="0">
                <a:solidFill>
                  <a:schemeClr val="tx1"/>
                </a:solidFill>
                <a:effectLst/>
                <a:latin typeface="+mn-lt"/>
                <a:ea typeface="+mn-ea"/>
                <a:cs typeface="+mn-cs"/>
              </a:rPr>
              <a:t> a </a:t>
            </a:r>
            <a:r>
              <a:rPr lang="en-US" sz="1200" b="1" i="0" kern="1200" dirty="0" err="1">
                <a:solidFill>
                  <a:schemeClr val="tx1"/>
                </a:solidFill>
                <a:effectLst/>
                <a:latin typeface="+mn-lt"/>
                <a:ea typeface="+mn-ea"/>
                <a:cs typeface="+mn-cs"/>
              </a:rPr>
              <a:t>yarn.lock</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file is created.</a:t>
            </a:r>
          </a:p>
          <a:p>
            <a:pPr algn="l" rtl="0"/>
            <a:r>
              <a:rPr lang="en-US" sz="1200" b="0" i="0" kern="1200" dirty="0">
                <a:solidFill>
                  <a:schemeClr val="tx1"/>
                </a:solidFill>
                <a:effectLst/>
                <a:latin typeface="+mn-lt"/>
                <a:ea typeface="+mn-ea"/>
                <a:cs typeface="+mn-cs"/>
              </a:rPr>
              <a:t>What this file is stand for?</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Say you’re working on a project and you have v1.4.0 of “Foo” installed as a dependency. In your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file, you have “Foo” listed as a dependency using </a:t>
            </a:r>
            <a:r>
              <a:rPr lang="en-US" sz="1200" b="0" i="0" kern="1200" dirty="0" err="1">
                <a:solidFill>
                  <a:schemeClr val="tx1"/>
                </a:solidFill>
                <a:effectLst/>
                <a:latin typeface="+mn-lt"/>
                <a:ea typeface="+mn-ea"/>
                <a:cs typeface="+mn-cs"/>
              </a:rPr>
              <a:t>semver</a:t>
            </a:r>
            <a:r>
              <a:rPr lang="en-US" sz="1200" b="0" i="0" kern="1200" dirty="0">
                <a:solidFill>
                  <a:schemeClr val="tx1"/>
                </a:solidFill>
                <a:effectLst/>
                <a:latin typeface="+mn-lt"/>
                <a:ea typeface="+mn-ea"/>
                <a:cs typeface="+mn-cs"/>
              </a:rPr>
              <a:t>: </a:t>
            </a:r>
            <a:r>
              <a:rPr lang="en-US" dirty="0"/>
              <a:t>"Foo": ^1.0.0</a:t>
            </a:r>
            <a:r>
              <a:rPr lang="en-US" sz="1200" b="0" i="0" kern="1200" dirty="0">
                <a:solidFill>
                  <a:schemeClr val="tx1"/>
                </a:solidFill>
                <a:effectLst/>
                <a:latin typeface="+mn-lt"/>
                <a:ea typeface="+mn-ea"/>
                <a:cs typeface="+mn-cs"/>
              </a:rPr>
              <a:t>. You develop your feature and push it to the remote branch. Your coworker then pulls your feature, runs </a:t>
            </a:r>
            <a:r>
              <a:rPr lang="en-US" dirty="0" err="1"/>
              <a:t>npm</a:t>
            </a:r>
            <a:r>
              <a:rPr lang="en-US" dirty="0"/>
              <a:t> install</a:t>
            </a:r>
            <a:r>
              <a:rPr lang="en-US" sz="1200" b="0" i="0" kern="1200" dirty="0">
                <a:solidFill>
                  <a:schemeClr val="tx1"/>
                </a:solidFill>
                <a:effectLst/>
                <a:latin typeface="+mn-lt"/>
                <a:ea typeface="+mn-ea"/>
                <a:cs typeface="+mn-cs"/>
              </a:rPr>
              <a:t>, but the feature you’ve just built doesn’t work. You simply look to him, shrug and say, “It works on my machine”. After some investigation you find that your coworker has version 1.7.0 of “Foo” installed which works a little different from the earlier 1.4.0 version you were using when developing. Because the package is using the </a:t>
            </a:r>
            <a:r>
              <a:rPr lang="en-US" dirty="0"/>
              <a:t>^</a:t>
            </a:r>
            <a:r>
              <a:rPr lang="en-US" sz="1200" b="0" i="0" kern="1200" dirty="0">
                <a:solidFill>
                  <a:schemeClr val="tx1"/>
                </a:solidFill>
                <a:effectLst/>
                <a:latin typeface="+mn-lt"/>
                <a:ea typeface="+mn-ea"/>
                <a:cs typeface="+mn-cs"/>
              </a:rPr>
              <a:t>symbol in your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it will install the latest minor version which is why your coworker is on version 1.7.0 when he ran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install`.</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Why this happened? Because we don’t commit </a:t>
            </a:r>
            <a:r>
              <a:rPr lang="en-US" sz="1200" b="0" i="0" kern="1200" dirty="0" err="1">
                <a:solidFill>
                  <a:schemeClr val="tx1"/>
                </a:solidFill>
                <a:effectLst/>
                <a:latin typeface="+mn-lt"/>
                <a:ea typeface="+mn-ea"/>
                <a:cs typeface="+mn-cs"/>
              </a:rPr>
              <a:t>ower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node_modules</a:t>
            </a:r>
            <a:r>
              <a:rPr lang="en-US" sz="1200" b="0" i="0" kern="1200" dirty="0">
                <a:solidFill>
                  <a:schemeClr val="tx1"/>
                </a:solidFill>
                <a:effectLst/>
                <a:latin typeface="+mn-lt"/>
                <a:ea typeface="+mn-ea"/>
                <a:cs typeface="+mn-cs"/>
              </a:rPr>
              <a:t> to our git repository (which is generally huge),</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The </a:t>
            </a:r>
            <a:r>
              <a:rPr lang="en-US" b="1" dirty="0"/>
              <a:t>package-</a:t>
            </a:r>
            <a:r>
              <a:rPr lang="en-US" b="1" dirty="0" err="1"/>
              <a:t>lock.json</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sets your currently installed version of each package </a:t>
            </a:r>
            <a:r>
              <a:rPr lang="en-US" sz="1200" b="1" i="0" kern="1200" dirty="0">
                <a:solidFill>
                  <a:schemeClr val="tx1"/>
                </a:solidFill>
                <a:effectLst/>
                <a:latin typeface="+mn-lt"/>
                <a:ea typeface="+mn-ea"/>
                <a:cs typeface="+mn-cs"/>
              </a:rPr>
              <a:t>in stone</a:t>
            </a:r>
            <a:r>
              <a:rPr lang="en-US" sz="1200" b="0" i="0" kern="1200" dirty="0">
                <a:solidFill>
                  <a:schemeClr val="tx1"/>
                </a:solidFill>
                <a:effectLst/>
                <a:latin typeface="+mn-lt"/>
                <a:ea typeface="+mn-ea"/>
                <a:cs typeface="+mn-cs"/>
              </a:rPr>
              <a:t>, and </a:t>
            </a:r>
            <a:r>
              <a:rPr lang="en-US" b="1" dirty="0" err="1"/>
              <a:t>npm</a:t>
            </a:r>
            <a:r>
              <a:rPr lang="en-US" sz="1200" b="0" i="0" kern="1200" dirty="0">
                <a:solidFill>
                  <a:schemeClr val="tx1"/>
                </a:solidFill>
                <a:effectLst/>
                <a:latin typeface="+mn-lt"/>
                <a:ea typeface="+mn-ea"/>
                <a:cs typeface="+mn-cs"/>
              </a:rPr>
              <a:t> will use those exact versions when running </a:t>
            </a:r>
            <a:r>
              <a:rPr lang="en-US" b="1" dirty="0" err="1"/>
              <a:t>npm</a:t>
            </a:r>
            <a:r>
              <a:rPr lang="en-US" b="1" dirty="0"/>
              <a:t> install</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Summary:</a:t>
            </a:r>
          </a:p>
          <a:p>
            <a:pPr marL="171450" indent="-171450" algn="l" rtl="0">
              <a:buFontTx/>
              <a:buChar char="-"/>
            </a:pPr>
            <a:r>
              <a:rPr lang="en-US" sz="1200" b="0" i="0" kern="1200" dirty="0">
                <a:solidFill>
                  <a:schemeClr val="tx1"/>
                </a:solidFill>
                <a:effectLst/>
                <a:latin typeface="+mn-lt"/>
                <a:ea typeface="+mn-ea"/>
                <a:cs typeface="+mn-cs"/>
              </a:rPr>
              <a:t>If you’re using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^5.x.x, by default a package-</a:t>
            </a:r>
            <a:r>
              <a:rPr lang="en-US" sz="1200" b="0" i="0" kern="1200" dirty="0" err="1">
                <a:solidFill>
                  <a:schemeClr val="tx1"/>
                </a:solidFill>
                <a:effectLst/>
                <a:latin typeface="+mn-lt"/>
                <a:ea typeface="+mn-ea"/>
                <a:cs typeface="+mn-cs"/>
              </a:rPr>
              <a:t>lock.json</a:t>
            </a:r>
            <a:r>
              <a:rPr lang="en-US" sz="1200" b="0" i="0" kern="1200" dirty="0">
                <a:solidFill>
                  <a:schemeClr val="tx1"/>
                </a:solidFill>
                <a:effectLst/>
                <a:latin typeface="+mn-lt"/>
                <a:ea typeface="+mn-ea"/>
                <a:cs typeface="+mn-cs"/>
              </a:rPr>
              <a:t> will be generated for you.</a:t>
            </a:r>
          </a:p>
          <a:p>
            <a:pPr marL="171450" indent="-171450" algn="l" rtl="0">
              <a:buFontTx/>
              <a:buChar char="-"/>
            </a:pPr>
            <a:r>
              <a:rPr lang="en-US" sz="1200" b="0" i="0" kern="1200" dirty="0">
                <a:solidFill>
                  <a:schemeClr val="tx1"/>
                </a:solidFill>
                <a:effectLst/>
                <a:latin typeface="+mn-lt"/>
                <a:ea typeface="+mn-ea"/>
                <a:cs typeface="+mn-cs"/>
              </a:rPr>
              <a:t>You should use package-lock to ensure a consistent install and compatible dependencies.</a:t>
            </a:r>
          </a:p>
          <a:p>
            <a:pPr marL="171450" indent="-171450" algn="l" rtl="0">
              <a:buFontTx/>
              <a:buChar char="-"/>
            </a:pPr>
            <a:r>
              <a:rPr lang="en-US" sz="1200" b="0" i="0" kern="1200" dirty="0">
                <a:solidFill>
                  <a:schemeClr val="tx1"/>
                </a:solidFill>
                <a:effectLst/>
                <a:latin typeface="+mn-lt"/>
                <a:ea typeface="+mn-ea"/>
                <a:cs typeface="+mn-cs"/>
              </a:rPr>
              <a:t>You </a:t>
            </a:r>
            <a:r>
              <a:rPr lang="en-US" sz="1200" b="1" i="0" kern="1200" dirty="0">
                <a:solidFill>
                  <a:schemeClr val="tx1"/>
                </a:solidFill>
                <a:effectLst/>
                <a:latin typeface="+mn-lt"/>
                <a:ea typeface="+mn-ea"/>
                <a:cs typeface="+mn-cs"/>
              </a:rPr>
              <a:t>SHOULD</a:t>
            </a:r>
            <a:r>
              <a:rPr lang="en-US" sz="1200" b="0" i="0" kern="1200" dirty="0">
                <a:solidFill>
                  <a:schemeClr val="tx1"/>
                </a:solidFill>
                <a:effectLst/>
                <a:latin typeface="+mn-lt"/>
                <a:ea typeface="+mn-ea"/>
                <a:cs typeface="+mn-cs"/>
              </a:rPr>
              <a:t> commit your package-lock to source control</a:t>
            </a:r>
          </a:p>
          <a:p>
            <a:pPr marL="171450" indent="-171450" algn="l" rtl="0">
              <a:buFontTx/>
              <a:buChar char="-"/>
            </a:pPr>
            <a:r>
              <a:rPr lang="en-US" sz="1200" b="0" i="0" kern="1200" dirty="0">
                <a:solidFill>
                  <a:schemeClr val="tx1"/>
                </a:solidFill>
                <a:effectLst/>
                <a:latin typeface="+mn-lt"/>
                <a:ea typeface="+mn-ea"/>
                <a:cs typeface="+mn-cs"/>
              </a:rPr>
              <a:t>As of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^5.1.x,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is now able to trump package-</a:t>
            </a:r>
            <a:r>
              <a:rPr lang="en-US" sz="1200" b="0" i="0" kern="1200" dirty="0" err="1">
                <a:solidFill>
                  <a:schemeClr val="tx1"/>
                </a:solidFill>
                <a:effectLst/>
                <a:latin typeface="+mn-lt"/>
                <a:ea typeface="+mn-ea"/>
                <a:cs typeface="+mn-cs"/>
              </a:rPr>
              <a:t>lock.json</a:t>
            </a:r>
            <a:r>
              <a:rPr lang="en-US" sz="1200" b="0" i="0" kern="1200" dirty="0">
                <a:solidFill>
                  <a:schemeClr val="tx1"/>
                </a:solidFill>
                <a:effectLst/>
                <a:latin typeface="+mn-lt"/>
                <a:ea typeface="+mn-ea"/>
                <a:cs typeface="+mn-cs"/>
              </a:rPr>
              <a:t>, so you should experience much less of a headache</a:t>
            </a:r>
          </a:p>
          <a:p>
            <a:pPr marL="171450" indent="-171450" algn="l" rtl="0">
              <a:buFontTx/>
              <a:buChar char="-"/>
            </a:pPr>
            <a:r>
              <a:rPr lang="en-US" sz="1200" b="0" i="0" kern="1200" dirty="0">
                <a:solidFill>
                  <a:schemeClr val="tx1"/>
                </a:solidFill>
                <a:effectLst/>
                <a:latin typeface="+mn-lt"/>
                <a:ea typeface="+mn-ea"/>
                <a:cs typeface="+mn-cs"/>
              </a:rPr>
              <a:t>No more deleting that package-lock just to run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install` and regenerate it</a:t>
            </a:r>
          </a:p>
          <a:p>
            <a:pPr marL="171450" indent="-171450" algn="l" rtl="0">
              <a:buFontTx/>
              <a:buChar char="-"/>
            </a:pPr>
            <a:r>
              <a:rPr lang="en-US" sz="1200" b="0" i="0" kern="1200" dirty="0">
                <a:solidFill>
                  <a:schemeClr val="tx1"/>
                </a:solidFill>
                <a:effectLst/>
                <a:latin typeface="+mn-lt"/>
                <a:ea typeface="+mn-ea"/>
                <a:cs typeface="+mn-cs"/>
              </a:rPr>
              <a:t>Use </a:t>
            </a:r>
            <a:r>
              <a:rPr lang="en-US" sz="1200" b="0" i="0" kern="1200" dirty="0" err="1">
                <a:solidFill>
                  <a:schemeClr val="tx1"/>
                </a:solidFill>
                <a:effectLst/>
                <a:latin typeface="+mn-lt"/>
                <a:ea typeface="+mn-ea"/>
                <a:cs typeface="+mn-cs"/>
              </a:rPr>
              <a:t>semver</a:t>
            </a:r>
            <a:r>
              <a:rPr lang="en-US" sz="1200" b="0" i="0" kern="1200" dirty="0">
                <a:solidFill>
                  <a:schemeClr val="tx1"/>
                </a:solidFill>
                <a:effectLst/>
                <a:latin typeface="+mn-lt"/>
                <a:ea typeface="+mn-ea"/>
                <a:cs typeface="+mn-cs"/>
              </a:rPr>
              <a:t> if your app offers an API, and adhere to the rules of </a:t>
            </a:r>
            <a:r>
              <a:rPr lang="en-US" sz="1200" b="0" i="0" kern="1200" dirty="0" err="1">
                <a:solidFill>
                  <a:schemeClr val="tx1"/>
                </a:solidFill>
                <a:effectLst/>
                <a:latin typeface="+mn-lt"/>
                <a:ea typeface="+mn-ea"/>
                <a:cs typeface="+mn-cs"/>
              </a:rPr>
              <a:t>semver</a:t>
            </a:r>
            <a:r>
              <a:rPr lang="en-US" sz="1200" b="0" i="0" kern="1200" dirty="0">
                <a:solidFill>
                  <a:schemeClr val="tx1"/>
                </a:solidFill>
                <a:effectLst/>
                <a:latin typeface="+mn-lt"/>
                <a:ea typeface="+mn-ea"/>
                <a:cs typeface="+mn-cs"/>
              </a:rPr>
              <a:t>.</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https://medium.com/@vincentnewkirk/npm-vs-yarn-2019-e88757b17038#aa85</a:t>
            </a:r>
          </a:p>
          <a:p>
            <a:pPr marL="171450" indent="-171450" algn="l" rtl="0">
              <a:buFontTx/>
              <a:buChar char="-"/>
            </a:pPr>
            <a:r>
              <a:rPr lang="en-US" sz="1200" b="0" i="0" kern="1200" dirty="0">
                <a:solidFill>
                  <a:schemeClr val="tx1"/>
                </a:solidFill>
                <a:effectLst/>
                <a:latin typeface="+mn-lt"/>
                <a:ea typeface="+mn-ea"/>
                <a:cs typeface="+mn-cs"/>
              </a:rPr>
              <a:t>https://medium.com/coinmonks/everything-you-wanted-to-know-about-package-lock-json-b81911aa8ab8</a:t>
            </a:r>
          </a:p>
          <a:p>
            <a:pPr marL="171450" indent="-171450" algn="l" rtl="0">
              <a:buFontTx/>
              <a:buChar char="-"/>
            </a:pPr>
            <a:r>
              <a:rPr lang="en-US" sz="1200" b="0" i="0" kern="1200" dirty="0">
                <a:solidFill>
                  <a:schemeClr val="tx1"/>
                </a:solidFill>
                <a:effectLst/>
                <a:latin typeface="+mn-lt"/>
                <a:ea typeface="+mn-ea"/>
                <a:cs typeface="+mn-cs"/>
              </a:rPr>
              <a:t>https://flaviocopes.com/package-lock-json/</a:t>
            </a:r>
          </a:p>
          <a:p>
            <a:pPr algn="l" rtl="0"/>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21</a:t>
            </a:fld>
            <a:endParaRPr lang="he-IL"/>
          </a:p>
        </p:txBody>
      </p:sp>
    </p:spTree>
    <p:extLst>
      <p:ext uri="{BB962C8B-B14F-4D97-AF65-F5344CB8AC3E}">
        <p14:creationId xmlns:p14="http://schemas.microsoft.com/office/powerpoint/2010/main" val="3999984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r>
              <a:rPr lang="he-IL" dirty="0"/>
              <a:t>1</a:t>
            </a:r>
            <a:r>
              <a:rPr lang="en-US" dirty="0"/>
              <a:t>)</a:t>
            </a:r>
            <a:r>
              <a:rPr lang="en-US" baseline="0" dirty="0"/>
              <a:t> Introduce myself</a:t>
            </a:r>
            <a:endParaRPr lang="he-IL"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8861653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For development, a package can be linked into another project. This is often useful to test out new features or when trying to debug an issue in a package that manifests itself in another project.</a:t>
            </a:r>
          </a:p>
          <a:p>
            <a:pPr algn="l" rtl="0"/>
            <a:r>
              <a:rPr lang="en-US" sz="1200" b="0" i="0" kern="1200" dirty="0">
                <a:solidFill>
                  <a:schemeClr val="tx1"/>
                </a:solidFill>
                <a:effectLst/>
                <a:latin typeface="+mn-lt"/>
                <a:ea typeface="+mn-ea"/>
                <a:cs typeface="+mn-cs"/>
              </a:rPr>
              <a:t>Example of IDSE project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https://medium.com/dailyjs/how-to-use-npm-link-7375b6219557</a:t>
            </a:r>
          </a:p>
          <a:p>
            <a:pPr marL="171450" indent="-171450" algn="l" rtl="0">
              <a:buFontTx/>
              <a:buChar char="-"/>
            </a:pPr>
            <a:r>
              <a:rPr lang="en-US" sz="1200" b="0" i="0" kern="1200" dirty="0">
                <a:solidFill>
                  <a:schemeClr val="tx1"/>
                </a:solidFill>
                <a:effectLst/>
                <a:latin typeface="+mn-lt"/>
                <a:ea typeface="+mn-ea"/>
                <a:cs typeface="+mn-cs"/>
              </a:rPr>
              <a:t>https://docs.npmjs.com/cli/link.html</a:t>
            </a:r>
          </a:p>
          <a:p>
            <a:pPr marL="171450" indent="-171450" algn="l" rtl="0">
              <a:buFontTx/>
              <a:buChar char="-"/>
            </a:pPr>
            <a:r>
              <a:rPr lang="en-US" sz="1200" b="0" i="0" kern="1200" dirty="0">
                <a:solidFill>
                  <a:schemeClr val="tx1"/>
                </a:solidFill>
                <a:effectLst/>
                <a:latin typeface="+mn-lt"/>
                <a:ea typeface="+mn-ea"/>
                <a:cs typeface="+mn-cs"/>
              </a:rPr>
              <a:t>https://yarnpkg.com/lang/en/docs/cli/link/</a:t>
            </a: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22</a:t>
            </a:fld>
            <a:endParaRPr lang="he-IL"/>
          </a:p>
        </p:txBody>
      </p:sp>
    </p:spTree>
    <p:extLst>
      <p:ext uri="{BB962C8B-B14F-4D97-AF65-F5344CB8AC3E}">
        <p14:creationId xmlns:p14="http://schemas.microsoft.com/office/powerpoint/2010/main" val="656375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Clone our basic project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Pre </a:t>
            </a:r>
            <a:r>
              <a:rPr lang="en-US" sz="1200" b="0" i="0" kern="1200" dirty="0" err="1">
                <a:solidFill>
                  <a:schemeClr val="tx1"/>
                </a:solidFill>
                <a:effectLst/>
                <a:latin typeface="+mn-lt"/>
                <a:ea typeface="+mn-ea"/>
                <a:cs typeface="+mn-cs"/>
              </a:rPr>
              <a:t>requsits</a:t>
            </a:r>
            <a:r>
              <a:rPr lang="en-US" sz="1200" b="0" i="0" kern="1200" dirty="0">
                <a:solidFill>
                  <a:schemeClr val="tx1"/>
                </a:solidFill>
                <a:effectLst/>
                <a:latin typeface="+mn-lt"/>
                <a:ea typeface="+mn-ea"/>
                <a:cs typeface="+mn-cs"/>
              </a:rPr>
              <a:t>:</a:t>
            </a:r>
          </a:p>
          <a:p>
            <a:pPr algn="l" rtl="0"/>
            <a:r>
              <a:rPr lang="en-US" sz="1200" b="0" i="0" kern="1200" dirty="0">
                <a:solidFill>
                  <a:schemeClr val="tx1"/>
                </a:solidFill>
                <a:effectLst/>
                <a:latin typeface="+mn-lt"/>
                <a:ea typeface="+mn-ea"/>
                <a:cs typeface="+mn-cs"/>
              </a:rPr>
              <a:t>Git &amp; ide (VS code/</a:t>
            </a:r>
            <a:r>
              <a:rPr lang="en-US" sz="1200" b="0" i="0" kern="1200" dirty="0" err="1">
                <a:solidFill>
                  <a:schemeClr val="tx1"/>
                </a:solidFill>
                <a:effectLst/>
                <a:latin typeface="+mn-lt"/>
                <a:ea typeface="+mn-ea"/>
                <a:cs typeface="+mn-cs"/>
              </a:rPr>
              <a:t>webstorm</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sz="1200" b="0" i="0" kern="1200" dirty="0" err="1">
                <a:solidFill>
                  <a:schemeClr val="tx1"/>
                </a:solidFill>
                <a:effectLst/>
                <a:latin typeface="+mn-lt"/>
                <a:ea typeface="+mn-ea"/>
                <a:cs typeface="+mn-cs"/>
              </a:rPr>
              <a:t>Comands</a:t>
            </a:r>
            <a:r>
              <a:rPr lang="en-US" sz="1200" b="0" i="0" kern="1200" dirty="0">
                <a:solidFill>
                  <a:schemeClr val="tx1"/>
                </a:solidFill>
                <a:effectLst/>
                <a:latin typeface="+mn-lt"/>
                <a:ea typeface="+mn-ea"/>
                <a:cs typeface="+mn-cs"/>
              </a:rPr>
              <a:t> to clone </a:t>
            </a:r>
            <a:r>
              <a:rPr lang="en-US" sz="1200" b="0" i="0" kern="1200" dirty="0" err="1">
                <a:solidFill>
                  <a:schemeClr val="tx1"/>
                </a:solidFill>
                <a:effectLst/>
                <a:latin typeface="+mn-lt"/>
                <a:ea typeface="+mn-ea"/>
                <a:cs typeface="+mn-cs"/>
              </a:rPr>
              <a:t>ourbase</a:t>
            </a:r>
            <a:r>
              <a:rPr lang="en-US" sz="1200" b="0" i="0" kern="1200" dirty="0">
                <a:solidFill>
                  <a:schemeClr val="tx1"/>
                </a:solidFill>
                <a:effectLst/>
                <a:latin typeface="+mn-lt"/>
                <a:ea typeface="+mn-ea"/>
                <a:cs typeface="+mn-cs"/>
              </a:rPr>
              <a:t> project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Install </a:t>
            </a:r>
            <a:r>
              <a:rPr lang="en-US" sz="1200" b="0" i="0" kern="1200" dirty="0" err="1">
                <a:solidFill>
                  <a:schemeClr val="tx1"/>
                </a:solidFill>
                <a:effectLst/>
                <a:latin typeface="+mn-lt"/>
                <a:ea typeface="+mn-ea"/>
                <a:cs typeface="+mn-cs"/>
              </a:rPr>
              <a:t>vue</a:t>
            </a:r>
            <a:r>
              <a:rPr lang="en-US" sz="1200" b="0" i="0" kern="1200" dirty="0">
                <a:solidFill>
                  <a:schemeClr val="tx1"/>
                </a:solidFill>
                <a:effectLst/>
                <a:latin typeface="+mn-lt"/>
                <a:ea typeface="+mn-ea"/>
                <a:cs typeface="+mn-cs"/>
              </a:rPr>
              <a:t>:</a:t>
            </a:r>
          </a:p>
          <a:p>
            <a:pPr algn="l" rtl="0"/>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install -g @</a:t>
            </a:r>
            <a:r>
              <a:rPr lang="en-US" sz="1200" b="0" i="0" kern="1200" dirty="0" err="1">
                <a:solidFill>
                  <a:schemeClr val="tx1"/>
                </a:solidFill>
                <a:effectLst/>
                <a:latin typeface="+mn-lt"/>
                <a:ea typeface="+mn-ea"/>
                <a:cs typeface="+mn-cs"/>
              </a:rPr>
              <a:t>vue</a:t>
            </a:r>
            <a:r>
              <a:rPr lang="en-US" sz="1200" b="0" i="0" kern="1200" dirty="0">
                <a:solidFill>
                  <a:schemeClr val="tx1"/>
                </a:solidFill>
                <a:effectLst/>
                <a:latin typeface="+mn-lt"/>
                <a:ea typeface="+mn-ea"/>
                <a:cs typeface="+mn-cs"/>
              </a:rPr>
              <a:t>/cli</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C:\git&gt;vue create cat-finder</a:t>
            </a:r>
          </a:p>
          <a:p>
            <a:pPr algn="l" rtl="0"/>
            <a:r>
              <a:rPr lang="en-US" sz="1200" b="0" i="0" kern="1200" dirty="0" err="1">
                <a:solidFill>
                  <a:schemeClr val="tx1"/>
                </a:solidFill>
                <a:effectLst/>
                <a:latin typeface="+mn-lt"/>
                <a:ea typeface="+mn-ea"/>
                <a:cs typeface="+mn-cs"/>
              </a:rPr>
              <a:t>Vue</a:t>
            </a:r>
            <a:r>
              <a:rPr lang="en-US" sz="1200" b="0" i="0" kern="1200" dirty="0">
                <a:solidFill>
                  <a:schemeClr val="tx1"/>
                </a:solidFill>
                <a:effectLst/>
                <a:latin typeface="+mn-lt"/>
                <a:ea typeface="+mn-ea"/>
                <a:cs typeface="+mn-cs"/>
              </a:rPr>
              <a:t> CLI v3.4.1</a:t>
            </a:r>
          </a:p>
          <a:p>
            <a:pPr algn="l" rtl="0"/>
            <a:r>
              <a:rPr lang="en-US" sz="1200" b="0" i="0" kern="1200" dirty="0">
                <a:solidFill>
                  <a:schemeClr val="tx1"/>
                </a:solidFill>
                <a:effectLst/>
                <a:latin typeface="+mn-lt"/>
                <a:ea typeface="+mn-ea"/>
                <a:cs typeface="+mn-cs"/>
              </a:rPr>
              <a:t>? Please pick a preset: </a:t>
            </a:r>
            <a:r>
              <a:rPr lang="en-US" sz="1200" b="1" i="0" kern="1200" dirty="0">
                <a:solidFill>
                  <a:schemeClr val="tx1"/>
                </a:solidFill>
                <a:effectLst/>
                <a:latin typeface="+mn-lt"/>
                <a:ea typeface="+mn-ea"/>
                <a:cs typeface="+mn-cs"/>
              </a:rPr>
              <a:t>Manually select features</a:t>
            </a:r>
          </a:p>
          <a:p>
            <a:pPr algn="l" rtl="0"/>
            <a:r>
              <a:rPr lang="en-US" sz="1200" b="0" i="0" kern="1200" dirty="0">
                <a:solidFill>
                  <a:schemeClr val="tx1"/>
                </a:solidFill>
                <a:effectLst/>
                <a:latin typeface="+mn-lt"/>
                <a:ea typeface="+mn-ea"/>
                <a:cs typeface="+mn-cs"/>
              </a:rPr>
              <a:t>? Check the features needed for your project: </a:t>
            </a:r>
            <a:r>
              <a:rPr lang="en-US" sz="1200" b="1" i="0" kern="1200" dirty="0">
                <a:solidFill>
                  <a:schemeClr val="tx1"/>
                </a:solidFill>
                <a:effectLst/>
                <a:latin typeface="+mn-lt"/>
                <a:ea typeface="+mn-ea"/>
                <a:cs typeface="+mn-cs"/>
              </a:rPr>
              <a:t>Babel, TS, PWA, Router, </a:t>
            </a:r>
            <a:r>
              <a:rPr lang="en-US" sz="1200" b="1" i="0" kern="1200" dirty="0" err="1">
                <a:solidFill>
                  <a:schemeClr val="tx1"/>
                </a:solidFill>
                <a:effectLst/>
                <a:latin typeface="+mn-lt"/>
                <a:ea typeface="+mn-ea"/>
                <a:cs typeface="+mn-cs"/>
              </a:rPr>
              <a:t>Vuex</a:t>
            </a:r>
            <a:r>
              <a:rPr lang="en-US" sz="1200" b="1" i="0" kern="1200" dirty="0">
                <a:solidFill>
                  <a:schemeClr val="tx1"/>
                </a:solidFill>
                <a:effectLst/>
                <a:latin typeface="+mn-lt"/>
                <a:ea typeface="+mn-ea"/>
                <a:cs typeface="+mn-cs"/>
              </a:rPr>
              <a:t>, CSS Pre-processors, Linter, Unit</a:t>
            </a:r>
          </a:p>
          <a:p>
            <a:pPr algn="l" rtl="0"/>
            <a:r>
              <a:rPr lang="en-US" sz="1200" b="0" i="0" kern="1200" dirty="0">
                <a:solidFill>
                  <a:schemeClr val="tx1"/>
                </a:solidFill>
                <a:effectLst/>
                <a:latin typeface="+mn-lt"/>
                <a:ea typeface="+mn-ea"/>
                <a:cs typeface="+mn-cs"/>
              </a:rPr>
              <a:t>? Use class-style component syntax? </a:t>
            </a:r>
            <a:r>
              <a:rPr lang="en-US" sz="1200" b="1" i="0" kern="1200" dirty="0">
                <a:solidFill>
                  <a:schemeClr val="tx1"/>
                </a:solidFill>
                <a:effectLst/>
                <a:latin typeface="+mn-lt"/>
                <a:ea typeface="+mn-ea"/>
                <a:cs typeface="+mn-cs"/>
              </a:rPr>
              <a:t>Yes</a:t>
            </a:r>
          </a:p>
          <a:p>
            <a:pPr algn="l" rtl="0"/>
            <a:r>
              <a:rPr lang="en-US" sz="1200" b="0" i="0" kern="1200" dirty="0">
                <a:solidFill>
                  <a:schemeClr val="tx1"/>
                </a:solidFill>
                <a:effectLst/>
                <a:latin typeface="+mn-lt"/>
                <a:ea typeface="+mn-ea"/>
                <a:cs typeface="+mn-cs"/>
              </a:rPr>
              <a:t>? Use Babel alongside TypeScript for auto-detected </a:t>
            </a:r>
            <a:r>
              <a:rPr lang="en-US" sz="1200" b="0" i="0" kern="1200" dirty="0" err="1">
                <a:solidFill>
                  <a:schemeClr val="tx1"/>
                </a:solidFill>
                <a:effectLst/>
                <a:latin typeface="+mn-lt"/>
                <a:ea typeface="+mn-ea"/>
                <a:cs typeface="+mn-cs"/>
              </a:rPr>
              <a:t>polyfills</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Yes</a:t>
            </a:r>
          </a:p>
          <a:p>
            <a:pPr algn="l" rtl="0"/>
            <a:r>
              <a:rPr lang="en-US" sz="1200" b="0" i="0" kern="1200" dirty="0">
                <a:solidFill>
                  <a:schemeClr val="tx1"/>
                </a:solidFill>
                <a:effectLst/>
                <a:latin typeface="+mn-lt"/>
                <a:ea typeface="+mn-ea"/>
                <a:cs typeface="+mn-cs"/>
              </a:rPr>
              <a:t>? Use history mode for router? (Requires proper server setup for index fallback in production) </a:t>
            </a:r>
            <a:r>
              <a:rPr lang="en-US" sz="1200" b="1" i="0" kern="1200" dirty="0">
                <a:solidFill>
                  <a:schemeClr val="tx1"/>
                </a:solidFill>
                <a:effectLst/>
                <a:latin typeface="+mn-lt"/>
                <a:ea typeface="+mn-ea"/>
                <a:cs typeface="+mn-cs"/>
              </a:rPr>
              <a:t>Yes</a:t>
            </a:r>
          </a:p>
          <a:p>
            <a:pPr algn="l" rtl="0"/>
            <a:r>
              <a:rPr lang="en-US" sz="1200" b="0" i="0" kern="1200" dirty="0">
                <a:solidFill>
                  <a:schemeClr val="tx1"/>
                </a:solidFill>
                <a:effectLst/>
                <a:latin typeface="+mn-lt"/>
                <a:ea typeface="+mn-ea"/>
                <a:cs typeface="+mn-cs"/>
              </a:rPr>
              <a:t>? Pick a CSS pre-processor (</a:t>
            </a:r>
            <a:r>
              <a:rPr lang="en-US" sz="1200" b="0" i="0" kern="1200" dirty="0" err="1">
                <a:solidFill>
                  <a:schemeClr val="tx1"/>
                </a:solidFill>
                <a:effectLst/>
                <a:latin typeface="+mn-lt"/>
                <a:ea typeface="+mn-ea"/>
                <a:cs typeface="+mn-cs"/>
              </a:rPr>
              <a:t>PostCSS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Autoprefixer</a:t>
            </a:r>
            <a:r>
              <a:rPr lang="en-US" sz="1200" b="0" i="0" kern="1200" dirty="0">
                <a:solidFill>
                  <a:schemeClr val="tx1"/>
                </a:solidFill>
                <a:effectLst/>
                <a:latin typeface="+mn-lt"/>
                <a:ea typeface="+mn-ea"/>
                <a:cs typeface="+mn-cs"/>
              </a:rPr>
              <a:t> and CSS Modules are supported by default): </a:t>
            </a:r>
            <a:r>
              <a:rPr lang="en-US" sz="1200" b="1" i="0" kern="1200" dirty="0">
                <a:solidFill>
                  <a:schemeClr val="tx1"/>
                </a:solidFill>
                <a:effectLst/>
                <a:latin typeface="+mn-lt"/>
                <a:ea typeface="+mn-ea"/>
                <a:cs typeface="+mn-cs"/>
              </a:rPr>
              <a:t>Less</a:t>
            </a:r>
          </a:p>
          <a:p>
            <a:pPr algn="l" rtl="0"/>
            <a:r>
              <a:rPr lang="en-US" sz="1200" b="0" i="0" kern="1200" dirty="0">
                <a:solidFill>
                  <a:schemeClr val="tx1"/>
                </a:solidFill>
                <a:effectLst/>
                <a:latin typeface="+mn-lt"/>
                <a:ea typeface="+mn-ea"/>
                <a:cs typeface="+mn-cs"/>
              </a:rPr>
              <a:t>? Pick a linter / formatter config: </a:t>
            </a:r>
            <a:r>
              <a:rPr lang="en-US" sz="1200" b="1" i="0" kern="1200" dirty="0" err="1">
                <a:solidFill>
                  <a:schemeClr val="tx1"/>
                </a:solidFill>
                <a:effectLst/>
                <a:latin typeface="+mn-lt"/>
                <a:ea typeface="+mn-ea"/>
                <a:cs typeface="+mn-cs"/>
              </a:rPr>
              <a:t>TSLint</a:t>
            </a:r>
            <a:endParaRPr lang="en-US" sz="1200" b="1"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 Pick additional lint features: </a:t>
            </a:r>
            <a:r>
              <a:rPr lang="en-US" sz="1200" b="1" i="0" kern="1200" dirty="0">
                <a:solidFill>
                  <a:schemeClr val="tx1"/>
                </a:solidFill>
                <a:effectLst/>
                <a:latin typeface="+mn-lt"/>
                <a:ea typeface="+mn-ea"/>
                <a:cs typeface="+mn-cs"/>
              </a:rPr>
              <a:t>Lint and fix on commit</a:t>
            </a:r>
          </a:p>
          <a:p>
            <a:pPr algn="l" rtl="0"/>
            <a:r>
              <a:rPr lang="en-US" sz="1200" b="0" i="0" kern="1200" dirty="0">
                <a:solidFill>
                  <a:schemeClr val="tx1"/>
                </a:solidFill>
                <a:effectLst/>
                <a:latin typeface="+mn-lt"/>
                <a:ea typeface="+mn-ea"/>
                <a:cs typeface="+mn-cs"/>
              </a:rPr>
              <a:t>? Pick a unit testing solution: </a:t>
            </a:r>
            <a:r>
              <a:rPr lang="en-US" sz="1200" b="1" i="0" kern="1200" dirty="0">
                <a:solidFill>
                  <a:schemeClr val="tx1"/>
                </a:solidFill>
                <a:effectLst/>
                <a:latin typeface="+mn-lt"/>
                <a:ea typeface="+mn-ea"/>
                <a:cs typeface="+mn-cs"/>
              </a:rPr>
              <a:t>Jest</a:t>
            </a:r>
          </a:p>
          <a:p>
            <a:pPr algn="l" rtl="0"/>
            <a:r>
              <a:rPr lang="en-US" sz="1200" b="0" i="0" kern="1200" dirty="0">
                <a:solidFill>
                  <a:schemeClr val="tx1"/>
                </a:solidFill>
                <a:effectLst/>
                <a:latin typeface="+mn-lt"/>
                <a:ea typeface="+mn-ea"/>
                <a:cs typeface="+mn-cs"/>
              </a:rPr>
              <a:t>? Where do you prefer placing config for Babel, </a:t>
            </a:r>
            <a:r>
              <a:rPr lang="en-US" sz="1200" b="0" i="0" kern="1200" dirty="0" err="1">
                <a:solidFill>
                  <a:schemeClr val="tx1"/>
                </a:solidFill>
                <a:effectLst/>
                <a:latin typeface="+mn-lt"/>
                <a:ea typeface="+mn-ea"/>
                <a:cs typeface="+mn-cs"/>
              </a:rPr>
              <a:t>PostCSS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ESLint</a:t>
            </a:r>
            <a:r>
              <a:rPr lang="en-US" sz="1200" b="0" i="0" kern="1200" dirty="0">
                <a:solidFill>
                  <a:schemeClr val="tx1"/>
                </a:solidFill>
                <a:effectLst/>
                <a:latin typeface="+mn-lt"/>
                <a:ea typeface="+mn-ea"/>
                <a:cs typeface="+mn-cs"/>
              </a:rPr>
              <a:t>, etc.?</a:t>
            </a:r>
            <a:r>
              <a:rPr lang="en-US" sz="1200" b="1" i="0" kern="1200" dirty="0">
                <a:solidFill>
                  <a:schemeClr val="tx1"/>
                </a:solidFill>
                <a:effectLst/>
                <a:latin typeface="+mn-lt"/>
                <a:ea typeface="+mn-ea"/>
                <a:cs typeface="+mn-cs"/>
              </a:rPr>
              <a:t> In dedicated config files</a:t>
            </a:r>
          </a:p>
          <a:p>
            <a:pPr algn="l" rtl="0"/>
            <a:r>
              <a:rPr lang="en-US" sz="1200" b="0" i="0" kern="1200" dirty="0">
                <a:solidFill>
                  <a:schemeClr val="tx1"/>
                </a:solidFill>
                <a:effectLst/>
                <a:latin typeface="+mn-lt"/>
                <a:ea typeface="+mn-ea"/>
                <a:cs typeface="+mn-cs"/>
              </a:rPr>
              <a:t>? Save this as a preset for future projects? </a:t>
            </a:r>
            <a:r>
              <a:rPr lang="en-US" sz="1200" b="1" i="0" kern="1200" dirty="0">
                <a:solidFill>
                  <a:schemeClr val="tx1"/>
                </a:solidFill>
                <a:effectLst/>
                <a:latin typeface="+mn-lt"/>
                <a:ea typeface="+mn-ea"/>
                <a:cs typeface="+mn-cs"/>
              </a:rPr>
              <a:t>No</a:t>
            </a:r>
          </a:p>
          <a:p>
            <a:pPr algn="l" rtl="0"/>
            <a:r>
              <a:rPr lang="en-US" sz="1200" b="0" i="0" kern="1200" dirty="0">
                <a:solidFill>
                  <a:schemeClr val="tx1"/>
                </a:solidFill>
                <a:effectLst/>
                <a:latin typeface="+mn-lt"/>
                <a:ea typeface="+mn-ea"/>
                <a:cs typeface="+mn-cs"/>
              </a:rPr>
              <a:t>? Pick the package manager to use when installing dependencies: </a:t>
            </a:r>
            <a:r>
              <a:rPr lang="en-US" sz="1200" b="1" i="0" kern="1200" dirty="0">
                <a:solidFill>
                  <a:schemeClr val="tx1"/>
                </a:solidFill>
                <a:effectLst/>
                <a:latin typeface="+mn-lt"/>
                <a:ea typeface="+mn-ea"/>
                <a:cs typeface="+mn-cs"/>
              </a:rPr>
              <a:t>Yarn</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Add HMR:</a:t>
            </a:r>
          </a:p>
          <a:p>
            <a:pPr algn="l" rtl="0"/>
            <a:r>
              <a:rPr lang="en-US" sz="1200" b="0" i="0" kern="1200" dirty="0">
                <a:solidFill>
                  <a:schemeClr val="tx1"/>
                </a:solidFill>
                <a:effectLst/>
                <a:latin typeface="+mn-lt"/>
                <a:ea typeface="+mn-ea"/>
                <a:cs typeface="+mn-cs"/>
              </a:rPr>
              <a:t>vue.config.js:</a:t>
            </a:r>
          </a:p>
          <a:p>
            <a:pPr algn="l" rtl="0"/>
            <a:r>
              <a:rPr lang="en-US" sz="1200" b="0" i="0" kern="1200" dirty="0" err="1">
                <a:solidFill>
                  <a:schemeClr val="tx1"/>
                </a:solidFill>
                <a:effectLst/>
                <a:latin typeface="+mn-lt"/>
                <a:ea typeface="+mn-ea"/>
                <a:cs typeface="+mn-cs"/>
              </a:rPr>
              <a:t>module.exports</a:t>
            </a:r>
            <a:r>
              <a:rPr lang="en-US" sz="1200" b="0" i="0" kern="1200" dirty="0">
                <a:solidFill>
                  <a:schemeClr val="tx1"/>
                </a:solidFill>
                <a:effectLst/>
                <a:latin typeface="+mn-lt"/>
                <a:ea typeface="+mn-ea"/>
                <a:cs typeface="+mn-cs"/>
              </a:rPr>
              <a:t> = {  </a:t>
            </a:r>
            <a:r>
              <a:rPr lang="en-US" sz="1200" b="0" i="0" kern="1200" dirty="0" err="1">
                <a:solidFill>
                  <a:schemeClr val="tx1"/>
                </a:solidFill>
                <a:effectLst/>
                <a:latin typeface="+mn-lt"/>
                <a:ea typeface="+mn-ea"/>
                <a:cs typeface="+mn-cs"/>
              </a:rPr>
              <a:t>lintOnSave</a:t>
            </a:r>
            <a:r>
              <a:rPr lang="en-US" sz="1200" b="0" i="0" kern="1200" dirty="0">
                <a:solidFill>
                  <a:schemeClr val="tx1"/>
                </a:solidFill>
                <a:effectLst/>
                <a:latin typeface="+mn-lt"/>
                <a:ea typeface="+mn-ea"/>
                <a:cs typeface="+mn-cs"/>
              </a:rPr>
              <a:t>: false,  </a:t>
            </a:r>
            <a:r>
              <a:rPr lang="en-US" sz="1200" b="1" i="0" kern="1200" dirty="0" err="1">
                <a:solidFill>
                  <a:schemeClr val="tx1"/>
                </a:solidFill>
                <a:effectLst/>
                <a:latin typeface="+mn-lt"/>
                <a:ea typeface="+mn-ea"/>
                <a:cs typeface="+mn-cs"/>
              </a:rPr>
              <a:t>configureWebpack</a:t>
            </a:r>
            <a:r>
              <a:rPr lang="en-US" sz="1200" b="1" i="0" kern="1200" dirty="0">
                <a:solidFill>
                  <a:schemeClr val="tx1"/>
                </a:solidFill>
                <a:effectLst/>
                <a:latin typeface="+mn-lt"/>
                <a:ea typeface="+mn-ea"/>
                <a:cs typeface="+mn-cs"/>
              </a:rPr>
              <a:t>: {        </a:t>
            </a:r>
            <a:r>
              <a:rPr lang="en-US" sz="1200" b="1" i="0" kern="1200" dirty="0" err="1">
                <a:solidFill>
                  <a:schemeClr val="tx1"/>
                </a:solidFill>
                <a:effectLst/>
                <a:latin typeface="+mn-lt"/>
                <a:ea typeface="+mn-ea"/>
                <a:cs typeface="+mn-cs"/>
              </a:rPr>
              <a:t>devServer</a:t>
            </a:r>
            <a:r>
              <a:rPr lang="en-US" sz="1200" b="1" i="0" kern="1200" dirty="0">
                <a:solidFill>
                  <a:schemeClr val="tx1"/>
                </a:solidFill>
                <a:effectLst/>
                <a:latin typeface="+mn-lt"/>
                <a:ea typeface="+mn-ea"/>
                <a:cs typeface="+mn-cs"/>
              </a:rPr>
              <a:t>: {            </a:t>
            </a:r>
            <a:r>
              <a:rPr lang="en-US" sz="1200" b="1" i="0" kern="1200" dirty="0" err="1">
                <a:solidFill>
                  <a:schemeClr val="tx1"/>
                </a:solidFill>
                <a:effectLst/>
                <a:latin typeface="+mn-lt"/>
                <a:ea typeface="+mn-ea"/>
                <a:cs typeface="+mn-cs"/>
              </a:rPr>
              <a:t>clientLogLevel</a:t>
            </a:r>
            <a:r>
              <a:rPr lang="en-US" sz="1200" b="1" i="0" kern="1200" dirty="0">
                <a:solidFill>
                  <a:schemeClr val="tx1"/>
                </a:solidFill>
                <a:effectLst/>
                <a:latin typeface="+mn-lt"/>
                <a:ea typeface="+mn-ea"/>
                <a:cs typeface="+mn-cs"/>
              </a:rPr>
              <a:t>: 'info',            </a:t>
            </a:r>
            <a:r>
              <a:rPr lang="en-US" sz="1200" b="1" i="0" kern="1200" dirty="0" err="1">
                <a:solidFill>
                  <a:schemeClr val="tx1"/>
                </a:solidFill>
                <a:effectLst/>
                <a:latin typeface="+mn-lt"/>
                <a:ea typeface="+mn-ea"/>
                <a:cs typeface="+mn-cs"/>
              </a:rPr>
              <a:t>watchOptions</a:t>
            </a:r>
            <a:r>
              <a:rPr lang="en-US" sz="1200" b="1" i="0" kern="1200" dirty="0">
                <a:solidFill>
                  <a:schemeClr val="tx1"/>
                </a:solidFill>
                <a:effectLst/>
                <a:latin typeface="+mn-lt"/>
                <a:ea typeface="+mn-ea"/>
                <a:cs typeface="+mn-cs"/>
              </a:rPr>
              <a:t>: {                poll: true            }        }    }</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 mock server????</a:t>
            </a: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https://css-tricks.com/vue-typescript-a-match-made-in-your-code-editor/</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23</a:t>
            </a:fld>
            <a:endParaRPr lang="he-IL"/>
          </a:p>
        </p:txBody>
      </p:sp>
    </p:spTree>
    <p:extLst>
      <p:ext uri="{BB962C8B-B14F-4D97-AF65-F5344CB8AC3E}">
        <p14:creationId xmlns:p14="http://schemas.microsoft.com/office/powerpoint/2010/main" val="2572092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457200" lvl="1" indent="0" algn="l" rtl="0">
              <a:buNone/>
            </a:pPr>
            <a:r>
              <a:rPr lang="en-US" dirty="0"/>
              <a:t>Ask each student</a:t>
            </a:r>
          </a:p>
          <a:p>
            <a:pPr marL="685800" lvl="1" indent="-228600" algn="l" rtl="0">
              <a:buAutoNum type="arabicParenR"/>
            </a:pPr>
            <a:r>
              <a:rPr lang="en-US" dirty="0"/>
              <a:t>What is your name</a:t>
            </a:r>
          </a:p>
          <a:p>
            <a:pPr marL="685800" lvl="1" indent="-228600" algn="l" rtl="0">
              <a:buAutoNum type="arabicParenR"/>
            </a:pPr>
            <a:r>
              <a:rPr lang="en-US" dirty="0"/>
              <a:t>What is your experience in Web</a:t>
            </a:r>
          </a:p>
          <a:p>
            <a:pPr marL="685800" lvl="1" indent="-228600" algn="l" rtl="0">
              <a:buAutoNum type="arabicParenR"/>
            </a:pPr>
            <a:r>
              <a:rPr lang="en-US" dirty="0"/>
              <a:t>What is your technology stack (Angular/</a:t>
            </a:r>
            <a:r>
              <a:rPr lang="en-US" dirty="0" err="1"/>
              <a:t>Scss</a:t>
            </a:r>
            <a:r>
              <a:rPr lang="en-US" dirty="0"/>
              <a:t>/</a:t>
            </a:r>
            <a:r>
              <a:rPr lang="en-US" dirty="0" err="1"/>
              <a:t>NodeJs</a:t>
            </a:r>
            <a:r>
              <a:rPr lang="en-US" dirty="0"/>
              <a:t>)</a:t>
            </a:r>
          </a:p>
          <a:p>
            <a:pPr marL="457200" lvl="1" indent="0" algn="l" rtl="0">
              <a:buNone/>
            </a:pPr>
            <a:endParaRPr lang="he-IL"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4189335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r>
              <a:rPr lang="en-US" baseline="0" dirty="0"/>
              <a:t>We are adding element to the DOM &amp; then we are hiding it, What will be happened?</a:t>
            </a:r>
          </a:p>
          <a:p>
            <a:pPr marL="0" indent="0" algn="l" rtl="0">
              <a:buNone/>
            </a:pPr>
            <a:r>
              <a:rPr lang="en-US" baseline="0" dirty="0"/>
              <a:t>The user is going to see flashing element before we will hide it?</a:t>
            </a:r>
          </a:p>
          <a:p>
            <a:pPr marL="0" indent="0" algn="l" rtl="0">
              <a:buNone/>
            </a:pPr>
            <a:r>
              <a:rPr lang="en-US" baseline="0" dirty="0"/>
              <a:t>Maybe we will have race condition, sometimes we will see the flashing and sometimes we will not see it?</a:t>
            </a:r>
          </a:p>
          <a:p>
            <a:pPr marL="0" indent="0" algn="l" rtl="0">
              <a:buNone/>
            </a:pPr>
            <a:r>
              <a:rPr lang="en-US" baseline="0" dirty="0"/>
              <a:t>Should we change the order of the code?</a:t>
            </a: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1559004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1103137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1141134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What is ECMAScript?</a:t>
            </a:r>
          </a:p>
          <a:p>
            <a:pPr algn="l" rtl="0"/>
            <a:r>
              <a:rPr lang="en-US" sz="1200" b="0" i="1" kern="1200" dirty="0">
                <a:solidFill>
                  <a:schemeClr val="tx1"/>
                </a:solidFill>
                <a:effectLst/>
                <a:latin typeface="+mn-lt"/>
                <a:ea typeface="+mn-ea"/>
                <a:cs typeface="+mn-cs"/>
              </a:rPr>
              <a:t>Here’s what happened long, long ago:</a:t>
            </a:r>
            <a:endParaRPr lang="en-US" sz="1200" b="0" i="0" kern="1200" dirty="0">
              <a:solidFill>
                <a:schemeClr val="tx1"/>
              </a:solidFill>
              <a:effectLst/>
              <a:latin typeface="+mn-lt"/>
              <a:ea typeface="+mn-ea"/>
              <a:cs typeface="+mn-cs"/>
            </a:endParaRPr>
          </a:p>
          <a:p>
            <a:pPr marL="228600" indent="-228600" algn="l" rtl="0">
              <a:buFont typeface="+mj-lt"/>
              <a:buAutoNum type="arabicPeriod"/>
            </a:pPr>
            <a:r>
              <a:rPr lang="en-US" sz="1200" b="0" i="0" kern="1200" dirty="0">
                <a:solidFill>
                  <a:schemeClr val="tx1"/>
                </a:solidFill>
                <a:effectLst/>
                <a:latin typeface="+mn-lt"/>
                <a:ea typeface="+mn-ea"/>
                <a:cs typeface="+mn-cs"/>
              </a:rPr>
              <a:t>JavaScript was originally named JavaScript in hopes of capitalizing on the success of Java.</a:t>
            </a:r>
          </a:p>
          <a:p>
            <a:pPr marL="228600" indent="-228600" algn="l" rtl="0">
              <a:buFont typeface="+mj-lt"/>
              <a:buAutoNum type="arabicPeriod"/>
            </a:pPr>
            <a:r>
              <a:rPr lang="en-US" sz="1200" b="0" i="0" kern="1200" dirty="0">
                <a:solidFill>
                  <a:schemeClr val="tx1"/>
                </a:solidFill>
                <a:effectLst/>
                <a:latin typeface="+mn-lt"/>
                <a:ea typeface="+mn-ea"/>
                <a:cs typeface="+mn-cs"/>
              </a:rPr>
              <a:t>Netscape then submitted JavaScript to </a:t>
            </a:r>
            <a:r>
              <a:rPr lang="en-US" sz="1200" b="0" i="0" u="none" strike="noStrike" kern="1200" dirty="0">
                <a:solidFill>
                  <a:schemeClr val="tx1"/>
                </a:solidFill>
                <a:effectLst/>
                <a:latin typeface="+mn-lt"/>
                <a:ea typeface="+mn-ea"/>
                <a:cs typeface="+mn-cs"/>
                <a:hlinkClick r:id="rId3"/>
              </a:rPr>
              <a:t>ECMA International</a:t>
            </a:r>
            <a:r>
              <a:rPr lang="en-US" sz="1200" b="0" i="0" kern="1200" dirty="0">
                <a:solidFill>
                  <a:schemeClr val="tx1"/>
                </a:solidFill>
                <a:effectLst/>
                <a:latin typeface="+mn-lt"/>
                <a:ea typeface="+mn-ea"/>
                <a:cs typeface="+mn-cs"/>
              </a:rPr>
              <a:t> for Standardization. (ECMA is an organization that standardizes information)</a:t>
            </a:r>
          </a:p>
          <a:p>
            <a:pPr marL="228600" indent="-228600" algn="l" rtl="0">
              <a:buFont typeface="+mj-lt"/>
              <a:buAutoNum type="arabicPeriod"/>
            </a:pPr>
            <a:r>
              <a:rPr lang="en-US" sz="1200" b="0" i="0" kern="1200" dirty="0">
                <a:solidFill>
                  <a:schemeClr val="tx1"/>
                </a:solidFill>
                <a:effectLst/>
                <a:latin typeface="+mn-lt"/>
                <a:ea typeface="+mn-ea"/>
                <a:cs typeface="+mn-cs"/>
              </a:rPr>
              <a:t>This results in a new language standard, known as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a:t>
            </a:r>
          </a:p>
          <a:p>
            <a:pPr marL="228600" indent="-228600" algn="l" rtl="0">
              <a:buFont typeface="+mj-lt"/>
              <a:buAutoNum type="arabicPeriod"/>
            </a:pPr>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So,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 is a standard. While </a:t>
            </a:r>
            <a:r>
              <a:rPr lang="en-US" sz="1200" b="1" i="0" kern="1200" dirty="0">
                <a:solidFill>
                  <a:schemeClr val="tx1"/>
                </a:solidFill>
                <a:effectLst/>
                <a:latin typeface="+mn-lt"/>
                <a:ea typeface="+mn-ea"/>
                <a:cs typeface="+mn-cs"/>
              </a:rPr>
              <a:t>JavaScript </a:t>
            </a:r>
            <a:r>
              <a:rPr lang="en-US" sz="1200" b="0" i="0" kern="1200" dirty="0">
                <a:solidFill>
                  <a:schemeClr val="tx1"/>
                </a:solidFill>
                <a:effectLst/>
                <a:latin typeface="+mn-lt"/>
                <a:ea typeface="+mn-ea"/>
                <a:cs typeface="+mn-cs"/>
              </a:rPr>
              <a:t>is the most popular </a:t>
            </a:r>
            <a:r>
              <a:rPr lang="en-US" sz="1200" b="0" i="1" kern="1200" dirty="0">
                <a:solidFill>
                  <a:schemeClr val="tx1"/>
                </a:solidFill>
                <a:effectLst/>
                <a:latin typeface="+mn-lt"/>
                <a:ea typeface="+mn-ea"/>
                <a:cs typeface="+mn-cs"/>
              </a:rPr>
              <a:t>implementation</a:t>
            </a:r>
            <a:r>
              <a:rPr lang="en-US" sz="1200" b="0" i="0" kern="1200" dirty="0">
                <a:solidFill>
                  <a:schemeClr val="tx1"/>
                </a:solidFill>
                <a:effectLst/>
                <a:latin typeface="+mn-lt"/>
                <a:ea typeface="+mn-ea"/>
                <a:cs typeface="+mn-cs"/>
              </a:rPr>
              <a:t> of that standard. JavaScript implements ECMAScript and builds on top of it.</a:t>
            </a:r>
          </a:p>
          <a:p>
            <a:pPr algn="l" rtl="0"/>
            <a:endParaRPr lang="en-US" dirty="0"/>
          </a:p>
          <a:p>
            <a:pPr algn="l"/>
            <a:r>
              <a:rPr lang="en-US" sz="1200" b="1" i="0" kern="1200" dirty="0">
                <a:solidFill>
                  <a:schemeClr val="tx1"/>
                </a:solidFill>
                <a:effectLst/>
                <a:latin typeface="+mn-lt"/>
                <a:ea typeface="+mn-ea"/>
                <a:cs typeface="+mn-cs"/>
              </a:rPr>
              <a:t>What is ‘ES’…?</a:t>
            </a:r>
          </a:p>
          <a:p>
            <a:pPr algn="l"/>
            <a:r>
              <a:rPr lang="en-US" sz="1200" b="1" i="0" kern="1200" dirty="0">
                <a:solidFill>
                  <a:schemeClr val="tx1"/>
                </a:solidFill>
                <a:effectLst/>
                <a:latin typeface="+mn-lt"/>
                <a:ea typeface="+mn-ea"/>
                <a:cs typeface="+mn-cs"/>
              </a:rPr>
              <a:t>ES </a:t>
            </a:r>
            <a:r>
              <a:rPr lang="en-US" sz="1200" b="0" i="0" kern="1200" dirty="0">
                <a:solidFill>
                  <a:schemeClr val="tx1"/>
                </a:solidFill>
                <a:effectLst/>
                <a:latin typeface="+mn-lt"/>
                <a:ea typeface="+mn-ea"/>
                <a:cs typeface="+mn-cs"/>
              </a:rPr>
              <a:t>is simply short for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a:t>
            </a:r>
          </a:p>
          <a:p>
            <a:pPr algn="l"/>
            <a:r>
              <a:rPr lang="en-US" sz="1200" b="0" i="0" kern="1200" dirty="0">
                <a:solidFill>
                  <a:schemeClr val="tx1"/>
                </a:solidFill>
                <a:effectLst/>
                <a:latin typeface="+mn-lt"/>
                <a:ea typeface="+mn-ea"/>
                <a:cs typeface="+mn-cs"/>
              </a:rPr>
              <a:t>Every time you see </a:t>
            </a:r>
            <a:r>
              <a:rPr lang="en-US" sz="1200" b="1" i="0" kern="1200" dirty="0">
                <a:solidFill>
                  <a:schemeClr val="tx1"/>
                </a:solidFill>
                <a:effectLst/>
                <a:latin typeface="+mn-lt"/>
                <a:ea typeface="+mn-ea"/>
                <a:cs typeface="+mn-cs"/>
              </a:rPr>
              <a:t>ES</a:t>
            </a:r>
            <a:r>
              <a:rPr lang="en-US" sz="1200" b="0" i="0" kern="1200" dirty="0">
                <a:solidFill>
                  <a:schemeClr val="tx1"/>
                </a:solidFill>
                <a:effectLst/>
                <a:latin typeface="+mn-lt"/>
                <a:ea typeface="+mn-ea"/>
                <a:cs typeface="+mn-cs"/>
              </a:rPr>
              <a:t> followed by a number, it is referencing an edition of ECMAScript.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There are eight editions of ECMAScript published. Lets dive into them:</a:t>
            </a:r>
          </a:p>
          <a:p>
            <a:pPr algn="l" rtl="0"/>
            <a:r>
              <a:rPr lang="en-US" sz="1200" b="1" i="0" kern="1200" dirty="0">
                <a:solidFill>
                  <a:schemeClr val="tx1"/>
                </a:solidFill>
                <a:effectLst/>
                <a:latin typeface="+mn-lt"/>
                <a:ea typeface="+mn-ea"/>
                <a:cs typeface="+mn-cs"/>
              </a:rPr>
              <a:t>ES1, ES2, ES3, ES4</a:t>
            </a:r>
          </a:p>
          <a:p>
            <a:pPr algn="l" rtl="0"/>
            <a:r>
              <a:rPr lang="en-US" sz="1200" b="1" i="1" kern="1200" dirty="0">
                <a:solidFill>
                  <a:schemeClr val="tx1"/>
                </a:solidFill>
                <a:effectLst/>
                <a:latin typeface="+mn-lt"/>
                <a:ea typeface="+mn-ea"/>
                <a:cs typeface="+mn-cs"/>
              </a:rPr>
              <a:t>ES1</a:t>
            </a:r>
            <a:r>
              <a:rPr lang="en-US" sz="1200" b="0" i="1" kern="1200" dirty="0">
                <a:solidFill>
                  <a:schemeClr val="tx1"/>
                </a:solidFill>
                <a:effectLst/>
                <a:latin typeface="+mn-lt"/>
                <a:ea typeface="+mn-ea"/>
                <a:cs typeface="+mn-cs"/>
              </a:rPr>
              <a:t>: June 1997 —</a:t>
            </a:r>
            <a:r>
              <a:rPr lang="en-US" sz="1200" b="1" i="1" kern="1200" dirty="0">
                <a:solidFill>
                  <a:schemeClr val="tx1"/>
                </a:solidFill>
                <a:effectLst/>
                <a:latin typeface="+mn-lt"/>
                <a:ea typeface="+mn-ea"/>
                <a:cs typeface="+mn-cs"/>
              </a:rPr>
              <a:t> ES2</a:t>
            </a:r>
            <a:r>
              <a:rPr lang="en-US" sz="1200" b="0" i="1" kern="1200" dirty="0">
                <a:solidFill>
                  <a:schemeClr val="tx1"/>
                </a:solidFill>
                <a:effectLst/>
                <a:latin typeface="+mn-lt"/>
                <a:ea typeface="+mn-ea"/>
                <a:cs typeface="+mn-cs"/>
              </a:rPr>
              <a:t>: June 1998 — </a:t>
            </a:r>
            <a:r>
              <a:rPr lang="en-US" sz="1200" b="1" i="1" kern="1200" dirty="0">
                <a:solidFill>
                  <a:schemeClr val="tx1"/>
                </a:solidFill>
                <a:effectLst/>
                <a:latin typeface="+mn-lt"/>
                <a:ea typeface="+mn-ea"/>
                <a:cs typeface="+mn-cs"/>
              </a:rPr>
              <a:t>ES3</a:t>
            </a:r>
            <a:r>
              <a:rPr lang="en-US" sz="1200" b="0" i="1" kern="1200" dirty="0">
                <a:solidFill>
                  <a:schemeClr val="tx1"/>
                </a:solidFill>
                <a:effectLst/>
                <a:latin typeface="+mn-lt"/>
                <a:ea typeface="+mn-ea"/>
                <a:cs typeface="+mn-cs"/>
              </a:rPr>
              <a:t>: Dec. 1999 — </a:t>
            </a:r>
            <a:r>
              <a:rPr lang="en-US" sz="1200" b="1" i="1" kern="1200" dirty="0">
                <a:solidFill>
                  <a:schemeClr val="tx1"/>
                </a:solidFill>
                <a:effectLst/>
                <a:latin typeface="+mn-lt"/>
                <a:ea typeface="+mn-ea"/>
                <a:cs typeface="+mn-cs"/>
              </a:rPr>
              <a:t>ES4</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Never released &amp; </a:t>
            </a:r>
            <a:r>
              <a:rPr lang="en-US" sz="1200" b="0" i="1" kern="1200" dirty="0">
                <a:solidFill>
                  <a:schemeClr val="tx1"/>
                </a:solidFill>
                <a:effectLst/>
                <a:latin typeface="+mn-lt"/>
                <a:ea typeface="+mn-ea"/>
                <a:cs typeface="+mn-cs"/>
              </a:rPr>
              <a:t>Abandoned (</a:t>
            </a:r>
            <a:r>
              <a:rPr lang="en-US" sz="1200" b="0" i="0" kern="1200" dirty="0">
                <a:solidFill>
                  <a:schemeClr val="tx1"/>
                </a:solidFill>
                <a:effectLst/>
                <a:latin typeface="+mn-lt"/>
                <a:ea typeface="+mn-ea"/>
                <a:cs typeface="+mn-cs"/>
              </a:rPr>
              <a:t>due to political differences.</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a:t>
            </a:r>
          </a:p>
          <a:p>
            <a:pPr algn="l" rtl="0"/>
            <a:endParaRPr lang="en-US" sz="1200" b="1"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ES5</a:t>
            </a:r>
          </a:p>
          <a:p>
            <a:pPr algn="l" rtl="0"/>
            <a:r>
              <a:rPr lang="en-US" sz="1200" b="0" i="0" kern="1200" dirty="0">
                <a:solidFill>
                  <a:schemeClr val="tx1"/>
                </a:solidFill>
                <a:effectLst/>
                <a:latin typeface="+mn-lt"/>
                <a:ea typeface="+mn-ea"/>
                <a:cs typeface="+mn-cs"/>
              </a:rPr>
              <a:t>Was released in 2009. It would then take almost six years for the next version of </a:t>
            </a:r>
            <a:r>
              <a:rPr lang="en-US" sz="1200" b="1" i="0" kern="1200" dirty="0">
                <a:solidFill>
                  <a:schemeClr val="tx1"/>
                </a:solidFill>
                <a:effectLst/>
                <a:latin typeface="+mn-lt"/>
                <a:ea typeface="+mn-ea"/>
                <a:cs typeface="+mn-cs"/>
              </a:rPr>
              <a:t>ECMAScript </a:t>
            </a:r>
            <a:r>
              <a:rPr lang="en-US" sz="1200" b="0" i="0" kern="1200" dirty="0">
                <a:solidFill>
                  <a:schemeClr val="tx1"/>
                </a:solidFill>
                <a:effectLst/>
                <a:latin typeface="+mn-lt"/>
                <a:ea typeface="+mn-ea"/>
                <a:cs typeface="+mn-cs"/>
              </a:rPr>
              <a:t>to be released.</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ES6 / ES2015</a:t>
            </a:r>
          </a:p>
          <a:p>
            <a:pPr algn="l" rtl="0"/>
            <a:r>
              <a:rPr lang="en-US" sz="1200" b="1" i="0" kern="1200" dirty="0">
                <a:solidFill>
                  <a:schemeClr val="tx1"/>
                </a:solidFill>
                <a:effectLst/>
                <a:latin typeface="+mn-lt"/>
                <a:ea typeface="+mn-ea"/>
                <a:cs typeface="+mn-cs"/>
              </a:rPr>
              <a:t>ES6 and ES2015 are the same thing</a:t>
            </a:r>
            <a:r>
              <a:rPr lang="en-US" sz="1200" b="0" i="0" kern="1200" dirty="0">
                <a:solidFill>
                  <a:schemeClr val="tx1"/>
                </a:solidFill>
                <a:effectLst/>
                <a:latin typeface="+mn-lt"/>
                <a:ea typeface="+mn-ea"/>
                <a:cs typeface="+mn-cs"/>
              </a:rPr>
              <a:t>.</a:t>
            </a:r>
          </a:p>
          <a:p>
            <a:pPr algn="l" rtl="0"/>
            <a:r>
              <a:rPr lang="en-US" sz="1200" b="1" i="0" kern="1200" dirty="0">
                <a:solidFill>
                  <a:schemeClr val="tx1"/>
                </a:solidFill>
                <a:effectLst/>
                <a:latin typeface="+mn-lt"/>
                <a:ea typeface="+mn-ea"/>
                <a:cs typeface="+mn-cs"/>
              </a:rPr>
              <a:t>ES6 </a:t>
            </a:r>
            <a:r>
              <a:rPr lang="en-US" sz="1200" b="0" i="0" kern="1200" dirty="0">
                <a:solidFill>
                  <a:schemeClr val="tx1"/>
                </a:solidFill>
                <a:effectLst/>
                <a:latin typeface="+mn-lt"/>
                <a:ea typeface="+mn-ea"/>
                <a:cs typeface="+mn-cs"/>
              </a:rPr>
              <a:t>was the popularized name prior to release. However, the committee that oversees ECMAScript specifications made the decision to move to annual updates. With this change, the edition was renamed to </a:t>
            </a:r>
            <a:r>
              <a:rPr lang="en-US" sz="1200" b="1" i="0" kern="1200" dirty="0">
                <a:solidFill>
                  <a:schemeClr val="tx1"/>
                </a:solidFill>
                <a:effectLst/>
                <a:latin typeface="+mn-lt"/>
                <a:ea typeface="+mn-ea"/>
                <a:cs typeface="+mn-cs"/>
              </a:rPr>
              <a:t>ES 2015</a:t>
            </a:r>
            <a:r>
              <a:rPr lang="en-US" sz="1200" b="0" i="0" kern="1200" dirty="0">
                <a:solidFill>
                  <a:schemeClr val="tx1"/>
                </a:solidFill>
                <a:effectLst/>
                <a:latin typeface="+mn-lt"/>
                <a:ea typeface="+mn-ea"/>
                <a:cs typeface="+mn-cs"/>
              </a:rPr>
              <a:t> to reflect the year of release</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Subsequent releases will therefor also be named according to the year they are released.</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ES2016 (ES7)</a:t>
            </a:r>
          </a:p>
          <a:p>
            <a:pPr algn="l" rtl="0"/>
            <a:r>
              <a:rPr lang="en-US" sz="1200" b="0" i="1" kern="1200" dirty="0">
                <a:solidFill>
                  <a:schemeClr val="tx1"/>
                </a:solidFill>
                <a:effectLst/>
                <a:latin typeface="+mn-lt"/>
                <a:ea typeface="+mn-ea"/>
                <a:cs typeface="+mn-cs"/>
              </a:rPr>
              <a:t>June 2016</a:t>
            </a:r>
            <a:r>
              <a:rPr lang="en-US" sz="1200" b="0" i="0" kern="1200" dirty="0">
                <a:solidFill>
                  <a:schemeClr val="tx1"/>
                </a:solidFill>
                <a:effectLst/>
                <a:latin typeface="+mn-lt"/>
                <a:ea typeface="+mn-ea"/>
                <a:cs typeface="+mn-cs"/>
              </a:rPr>
              <a:t>: Seventh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ES2017 (ES8)</a:t>
            </a:r>
          </a:p>
          <a:p>
            <a:pPr algn="l" rtl="0"/>
            <a:r>
              <a:rPr lang="en-US" sz="1200" b="0" i="1" kern="1200" dirty="0">
                <a:solidFill>
                  <a:schemeClr val="tx1"/>
                </a:solidFill>
                <a:effectLst/>
                <a:latin typeface="+mn-lt"/>
                <a:ea typeface="+mn-ea"/>
                <a:cs typeface="+mn-cs"/>
              </a:rPr>
              <a:t>June 2017</a:t>
            </a:r>
            <a:r>
              <a:rPr lang="en-US" sz="1200" b="0" i="0" kern="1200" dirty="0">
                <a:solidFill>
                  <a:schemeClr val="tx1"/>
                </a:solidFill>
                <a:effectLst/>
                <a:latin typeface="+mn-lt"/>
                <a:ea typeface="+mn-ea"/>
                <a:cs typeface="+mn-cs"/>
              </a:rPr>
              <a:t>: Eighth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ES2018 (ES9)</a:t>
            </a:r>
          </a:p>
          <a:p>
            <a:pPr algn="l" rtl="0"/>
            <a:r>
              <a:rPr lang="en-US" sz="1200" b="0" i="1" kern="1200" dirty="0">
                <a:solidFill>
                  <a:schemeClr val="tx1"/>
                </a:solidFill>
                <a:effectLst/>
                <a:latin typeface="+mn-lt"/>
                <a:ea typeface="+mn-ea"/>
                <a:cs typeface="+mn-cs"/>
              </a:rPr>
              <a:t>June 2018</a:t>
            </a:r>
            <a:r>
              <a:rPr lang="en-US" sz="1200" b="0" i="0" kern="1200" dirty="0">
                <a:solidFill>
                  <a:schemeClr val="tx1"/>
                </a:solidFill>
                <a:effectLst/>
                <a:latin typeface="+mn-lt"/>
                <a:ea typeface="+mn-ea"/>
                <a:cs typeface="+mn-cs"/>
              </a:rPr>
              <a:t>: Ninth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err="1">
                <a:solidFill>
                  <a:schemeClr val="tx1"/>
                </a:solidFill>
                <a:effectLst/>
                <a:latin typeface="+mn-lt"/>
                <a:ea typeface="+mn-ea"/>
                <a:cs typeface="+mn-cs"/>
              </a:rPr>
              <a:t>ES.Next</a:t>
            </a:r>
            <a:endParaRPr lang="en-US" sz="1200" b="1"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This term is dynamic and references the next version of ECMAScript coming out.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TC39</a:t>
            </a:r>
          </a:p>
          <a:p>
            <a:pPr algn="l" rtl="0"/>
            <a:r>
              <a:rPr lang="en-US" sz="1200" b="0" i="0" kern="1200" dirty="0">
                <a:solidFill>
                  <a:schemeClr val="tx1"/>
                </a:solidFill>
                <a:effectLst/>
                <a:latin typeface="+mn-lt"/>
                <a:ea typeface="+mn-ea"/>
                <a:cs typeface="+mn-cs"/>
              </a:rPr>
              <a:t>TC39 means Technical Committee number 39. It is part of ECMA, the institution which standardizes the JavaScript language under the “ECMAScript” specification. It works on the standardization of the general purpose, cross platform, vendor-neutral programming language that is ECMAScript. This includes the language syntax, semantics, libraries, and complementary technologies that support the language.</a:t>
            </a:r>
            <a:endParaRPr lang="en-US" sz="1200" b="1"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TC39 Process:</a:t>
            </a:r>
          </a:p>
          <a:p>
            <a:pPr algn="l" rtl="0"/>
            <a:r>
              <a:rPr lang="en-US" sz="1200" b="0" i="0" kern="1200" dirty="0">
                <a:solidFill>
                  <a:schemeClr val="tx1"/>
                </a:solidFill>
                <a:effectLst/>
                <a:latin typeface="+mn-lt"/>
                <a:ea typeface="+mn-ea"/>
                <a:cs typeface="+mn-cs"/>
              </a:rPr>
              <a:t>There is a process how to add a features to next ECMAScript</a:t>
            </a:r>
          </a:p>
          <a:p>
            <a:pPr algn="l" rtl="0"/>
            <a:r>
              <a:rPr lang="en-US" sz="1200" b="0" i="0" kern="1200" dirty="0">
                <a:solidFill>
                  <a:schemeClr val="tx1"/>
                </a:solidFill>
                <a:effectLst/>
                <a:latin typeface="+mn-lt"/>
                <a:ea typeface="+mn-ea"/>
                <a:cs typeface="+mn-cs"/>
              </a:rPr>
              <a:t>https://tc39.github.io/process-document/</a:t>
            </a:r>
          </a:p>
          <a:p>
            <a:pPr algn="l" rtl="0"/>
            <a:endParaRPr lang="en-US" dirty="0"/>
          </a:p>
          <a:p>
            <a:pPr marL="171450" indent="-171450" algn="l" rtl="0">
              <a:buFontTx/>
              <a:buChar char="-"/>
            </a:pPr>
            <a:r>
              <a:rPr lang="en-US" dirty="0"/>
              <a:t>Maybe we can give example what was added in each version</a:t>
            </a:r>
          </a:p>
          <a:p>
            <a:pPr marL="171450" indent="-171450" algn="l" rtl="0">
              <a:buFontTx/>
              <a:buChar char="-"/>
            </a:pPr>
            <a:r>
              <a:rPr lang="en-US" dirty="0"/>
              <a:t>For Example, in ES7 or ES8 ‘,’ was added to object last line this is good practice for 2 reasons, 1) for duplicate line code, 2) for </a:t>
            </a:r>
            <a:r>
              <a:rPr lang="en-US" dirty="0" err="1"/>
              <a:t>github</a:t>
            </a:r>
            <a:r>
              <a:rPr lang="en-US" dirty="0"/>
              <a:t> not marking this line as changed</a:t>
            </a:r>
          </a:p>
          <a:p>
            <a:pPr algn="l" rtl="0"/>
            <a:endParaRPr lang="en-US" dirty="0"/>
          </a:p>
          <a:p>
            <a:pPr algn="l" rtl="0"/>
            <a:endParaRPr lang="en-US" dirty="0"/>
          </a:p>
          <a:p>
            <a:pPr algn="l" rtl="0"/>
            <a:endParaRPr lang="en-US" dirty="0"/>
          </a:p>
          <a:p>
            <a:pPr algn="l" rtl="0"/>
            <a:r>
              <a:rPr lang="en-US" dirty="0"/>
              <a:t>https://codeburst.io/javascript-wtf-is-es6-es8-es-2017-ecmascript-dca859e4821c</a:t>
            </a:r>
          </a:p>
          <a:p>
            <a:pPr algn="l" rtl="0"/>
            <a:r>
              <a:rPr lang="en-US" dirty="0"/>
              <a:t>https://www.w3schools.com/js/js_versions.asp</a:t>
            </a:r>
          </a:p>
          <a:p>
            <a:pPr algn="l" rtl="0"/>
            <a:r>
              <a:rPr lang="en-US" dirty="0"/>
              <a:t>https://en.wikipedia.org/wiki/ECMAScript</a:t>
            </a:r>
          </a:p>
          <a:p>
            <a:pPr algn="l" rtl="0"/>
            <a:r>
              <a:rPr lang="en-US" dirty="0"/>
              <a:t>https://medium.freecodecamp.org/whats-the-difference-between-javascript-and-ecmascript-cba48c73a2b5</a:t>
            </a:r>
          </a:p>
          <a:p>
            <a:pPr algn="l" rtl="0"/>
            <a:r>
              <a:rPr lang="en-US" dirty="0"/>
              <a:t>https://www.reddit.com/r/javascript/comments/34ps9z/why_was_es_4_skipped_but_typescript_is_taking_all/</a:t>
            </a:r>
          </a:p>
          <a:p>
            <a:pPr algn="l" rtl="0"/>
            <a:r>
              <a:rPr lang="en-US" dirty="0"/>
              <a:t>https://medium.freecodecamp.org/tc39-and-its-contributions-to-ecmascript-c178b77f32e1</a:t>
            </a:r>
          </a:p>
          <a:p>
            <a:pPr algn="l" rtl="0"/>
            <a:r>
              <a:rPr lang="en-US" dirty="0"/>
              <a:t>https://medium.com/sfl-newsroom/ecmascript-from-roots-to-ecmascript-2017-ce92afc96447</a:t>
            </a:r>
          </a:p>
          <a:p>
            <a:pPr algn="l" rtl="0"/>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9</a:t>
            </a:fld>
            <a:endParaRPr lang="he-IL"/>
          </a:p>
        </p:txBody>
      </p:sp>
    </p:spTree>
    <p:extLst>
      <p:ext uri="{BB962C8B-B14F-4D97-AF65-F5344CB8AC3E}">
        <p14:creationId xmlns:p14="http://schemas.microsoft.com/office/powerpoint/2010/main" val="1019167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We have a problem:</a:t>
            </a:r>
          </a:p>
          <a:p>
            <a:pPr algn="l" rtl="0"/>
            <a:r>
              <a:rPr lang="en-US" sz="1200" b="0" i="0" kern="1200" dirty="0">
                <a:solidFill>
                  <a:schemeClr val="tx1"/>
                </a:solidFill>
                <a:effectLst/>
                <a:latin typeface="+mn-lt"/>
                <a:ea typeface="+mn-ea"/>
                <a:cs typeface="+mn-cs"/>
              </a:rPr>
              <a:t>A feature of JavaScript (ES*) is available in the latest release of a browser, but not in the older versions.</a:t>
            </a:r>
          </a:p>
          <a:p>
            <a:pPr algn="l" rtl="0"/>
            <a:r>
              <a:rPr lang="en-US" sz="1200" b="0" i="0" kern="1200" dirty="0">
                <a:solidFill>
                  <a:schemeClr val="tx1"/>
                </a:solidFill>
                <a:effectLst/>
                <a:latin typeface="+mn-lt"/>
                <a:ea typeface="+mn-ea"/>
                <a:cs typeface="+mn-cs"/>
              </a:rPr>
              <a:t>Or maybe Chrome or Firefox implement it, but Safari iOS and Edge do not.</a:t>
            </a:r>
          </a:p>
          <a:p>
            <a:pPr algn="l" rtl="0"/>
            <a:r>
              <a:rPr lang="en-US" sz="1200" b="0" i="0" kern="1200" dirty="0">
                <a:solidFill>
                  <a:schemeClr val="tx1"/>
                </a:solidFill>
                <a:effectLst/>
                <a:latin typeface="+mn-lt"/>
                <a:ea typeface="+mn-ea"/>
                <a:cs typeface="+mn-cs"/>
              </a:rPr>
              <a:t>For example, ES6 introduced the </a:t>
            </a:r>
            <a:r>
              <a:rPr lang="en-US" sz="1200" b="1" i="0" kern="1200" dirty="0">
                <a:solidFill>
                  <a:schemeClr val="tx1"/>
                </a:solidFill>
                <a:effectLst/>
                <a:latin typeface="+mn-lt"/>
                <a:ea typeface="+mn-ea"/>
                <a:cs typeface="+mn-cs"/>
              </a:rPr>
              <a:t>arrow function</a:t>
            </a:r>
            <a:r>
              <a:rPr lang="en-US" sz="1200" b="0" i="0" kern="1200" dirty="0">
                <a:solidFill>
                  <a:schemeClr val="tx1"/>
                </a:solidFill>
                <a:effectLst/>
                <a:latin typeface="+mn-lt"/>
                <a:ea typeface="+mn-ea"/>
                <a:cs typeface="+mn-cs"/>
              </a:rPr>
              <a:t>:</a:t>
            </a:r>
          </a:p>
          <a:p>
            <a:pPr algn="l" rtl="0"/>
            <a:r>
              <a:rPr lang="pt-BR" sz="1200" kern="1200" dirty="0">
                <a:solidFill>
                  <a:schemeClr val="tx1"/>
                </a:solidFill>
                <a:effectLst/>
                <a:latin typeface="+mn-lt"/>
                <a:ea typeface="+mn-ea"/>
                <a:cs typeface="+mn-cs"/>
              </a:rPr>
              <a:t>	[1,</a:t>
            </a:r>
            <a:r>
              <a:rPr lang="pt-BR" dirty="0"/>
              <a:t> </a:t>
            </a:r>
            <a:r>
              <a:rPr lang="pt-BR" sz="1200" kern="1200" dirty="0">
                <a:solidFill>
                  <a:schemeClr val="tx1"/>
                </a:solidFill>
                <a:effectLst/>
                <a:latin typeface="+mn-lt"/>
                <a:ea typeface="+mn-ea"/>
                <a:cs typeface="+mn-cs"/>
              </a:rPr>
              <a:t>2,</a:t>
            </a:r>
            <a:r>
              <a:rPr lang="pt-BR" dirty="0"/>
              <a:t> </a:t>
            </a:r>
            <a:r>
              <a:rPr lang="pt-BR" sz="1200" kern="1200" dirty="0">
                <a:solidFill>
                  <a:schemeClr val="tx1"/>
                </a:solidFill>
                <a:effectLst/>
                <a:latin typeface="+mn-lt"/>
                <a:ea typeface="+mn-ea"/>
                <a:cs typeface="+mn-cs"/>
              </a:rPr>
              <a:t>3].map((</a:t>
            </a:r>
            <a:r>
              <a:rPr lang="pt-BR" dirty="0"/>
              <a:t>n</a:t>
            </a:r>
            <a:r>
              <a:rPr lang="pt-BR" sz="1200" kern="1200" dirty="0">
                <a:solidFill>
                  <a:schemeClr val="tx1"/>
                </a:solidFill>
                <a:effectLst/>
                <a:latin typeface="+mn-lt"/>
                <a:ea typeface="+mn-ea"/>
                <a:cs typeface="+mn-cs"/>
              </a:rPr>
              <a:t>)</a:t>
            </a:r>
            <a:r>
              <a:rPr lang="pt-BR" dirty="0"/>
              <a:t> </a:t>
            </a:r>
            <a:r>
              <a:rPr lang="pt-BR" sz="1200" kern="1200" dirty="0">
                <a:solidFill>
                  <a:schemeClr val="tx1"/>
                </a:solidFill>
                <a:effectLst/>
                <a:latin typeface="+mn-lt"/>
                <a:ea typeface="+mn-ea"/>
                <a:cs typeface="+mn-cs"/>
              </a:rPr>
              <a:t>=&gt;</a:t>
            </a:r>
            <a:r>
              <a:rPr lang="pt-BR" dirty="0"/>
              <a:t> n </a:t>
            </a:r>
            <a:r>
              <a:rPr lang="pt-BR" sz="1200" kern="1200" dirty="0">
                <a:solidFill>
                  <a:schemeClr val="tx1"/>
                </a:solidFill>
                <a:effectLst/>
                <a:latin typeface="+mn-lt"/>
                <a:ea typeface="+mn-ea"/>
                <a:cs typeface="+mn-cs"/>
              </a:rPr>
              <a:t>+</a:t>
            </a:r>
            <a:r>
              <a:rPr lang="pt-BR" dirty="0"/>
              <a:t> </a:t>
            </a:r>
            <a:r>
              <a:rPr lang="pt-BR" sz="1200" kern="1200" dirty="0">
                <a:solidFill>
                  <a:schemeClr val="tx1"/>
                </a:solidFill>
                <a:effectLst/>
                <a:latin typeface="+mn-lt"/>
                <a:ea typeface="+mn-ea"/>
                <a:cs typeface="+mn-cs"/>
              </a:rPr>
              <a:t>1)</a:t>
            </a:r>
          </a:p>
          <a:p>
            <a:pPr algn="l" rtl="0"/>
            <a:r>
              <a:rPr lang="en-US" sz="1200" b="0" i="0" kern="1200" dirty="0">
                <a:solidFill>
                  <a:schemeClr val="tx1"/>
                </a:solidFill>
                <a:effectLst/>
                <a:latin typeface="+mn-lt"/>
                <a:ea typeface="+mn-ea"/>
                <a:cs typeface="+mn-cs"/>
              </a:rPr>
              <a:t>Which is now supported by all modern browsers. IE11 does not support it, </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So, how can we solve this problem?</a:t>
            </a:r>
          </a:p>
          <a:p>
            <a:pPr algn="l" rtl="0"/>
            <a:r>
              <a:rPr lang="en-US" sz="1200" b="0" i="0" kern="1200" dirty="0">
                <a:solidFill>
                  <a:schemeClr val="tx1"/>
                </a:solidFill>
                <a:effectLst/>
                <a:latin typeface="+mn-lt"/>
                <a:ea typeface="+mn-ea"/>
                <a:cs typeface="+mn-cs"/>
              </a:rPr>
              <a:t>Should we write in old approach or continue without supporting old browsers?</a:t>
            </a:r>
          </a:p>
          <a:p>
            <a:pPr algn="l" rtl="0"/>
            <a:endParaRPr lang="en-US" b="0" dirty="0"/>
          </a:p>
          <a:p>
            <a:pPr algn="l" rtl="0"/>
            <a:endParaRPr lang="en-US" b="0" dirty="0"/>
          </a:p>
          <a:p>
            <a:pPr marL="171450" indent="-171450" algn="l" rtl="0">
              <a:buFontTx/>
              <a:buChar char="-"/>
            </a:pPr>
            <a:r>
              <a:rPr lang="en-US" b="0" dirty="0"/>
              <a:t>https://flaviocopes.com/babel/</a:t>
            </a:r>
          </a:p>
          <a:p>
            <a:pPr marL="171450" indent="-171450" algn="l" rtl="0">
              <a:buFontTx/>
              <a:buChar cha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10</a:t>
            </a:fld>
            <a:endParaRPr lang="he-IL"/>
          </a:p>
        </p:txBody>
      </p:sp>
    </p:spTree>
    <p:extLst>
      <p:ext uri="{BB962C8B-B14F-4D97-AF65-F5344CB8AC3E}">
        <p14:creationId xmlns:p14="http://schemas.microsoft.com/office/powerpoint/2010/main" val="763221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To solve this issues, this is the place Babel is enter</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What is </a:t>
            </a:r>
            <a:r>
              <a:rPr lang="en-US" sz="1200" b="1" i="0" kern="1200" dirty="0" err="1">
                <a:solidFill>
                  <a:schemeClr val="tx1"/>
                </a:solidFill>
                <a:effectLst/>
                <a:latin typeface="+mn-lt"/>
                <a:ea typeface="+mn-ea"/>
                <a:cs typeface="+mn-cs"/>
              </a:rPr>
              <a:t>Bable</a:t>
            </a:r>
            <a:r>
              <a:rPr lang="en-US" sz="1200" b="1" i="0" kern="1200" dirty="0">
                <a:solidFill>
                  <a:schemeClr val="tx1"/>
                </a:solidFill>
                <a:effectLst/>
                <a:latin typeface="+mn-lt"/>
                <a:ea typeface="+mn-ea"/>
                <a:cs typeface="+mn-cs"/>
              </a:rPr>
              <a:t>?</a:t>
            </a:r>
          </a:p>
          <a:p>
            <a:pPr algn="l" rtl="0"/>
            <a:r>
              <a:rPr lang="en-US" sz="1200" b="0" i="0" kern="1200" dirty="0">
                <a:solidFill>
                  <a:schemeClr val="tx1"/>
                </a:solidFill>
                <a:effectLst/>
                <a:latin typeface="+mn-lt"/>
                <a:ea typeface="+mn-ea"/>
                <a:cs typeface="+mn-cs"/>
              </a:rPr>
              <a:t>Babel is a </a:t>
            </a:r>
            <a:r>
              <a:rPr lang="en-US" sz="1200" b="1" i="0" kern="1200" dirty="0">
                <a:solidFill>
                  <a:schemeClr val="tx1"/>
                </a:solidFill>
                <a:effectLst/>
                <a:latin typeface="+mn-lt"/>
                <a:ea typeface="+mn-ea"/>
                <a:cs typeface="+mn-cs"/>
              </a:rPr>
              <a:t>compiler</a:t>
            </a:r>
            <a:r>
              <a:rPr lang="en-US" sz="1200" b="0" i="0" kern="1200" dirty="0">
                <a:solidFill>
                  <a:schemeClr val="tx1"/>
                </a:solidFill>
                <a:effectLst/>
                <a:latin typeface="+mn-lt"/>
                <a:ea typeface="+mn-ea"/>
                <a:cs typeface="+mn-cs"/>
              </a:rPr>
              <a:t>: it takes code written in one standard, and it </a:t>
            </a:r>
            <a:r>
              <a:rPr lang="en-US" sz="1200" b="0" i="0" kern="1200" dirty="0" err="1">
                <a:solidFill>
                  <a:schemeClr val="tx1"/>
                </a:solidFill>
                <a:effectLst/>
                <a:latin typeface="+mn-lt"/>
                <a:ea typeface="+mn-ea"/>
                <a:cs typeface="+mn-cs"/>
              </a:rPr>
              <a:t>transpiles</a:t>
            </a:r>
            <a:r>
              <a:rPr lang="en-US" sz="1200" b="0" i="0" kern="1200" dirty="0">
                <a:solidFill>
                  <a:schemeClr val="tx1"/>
                </a:solidFill>
                <a:effectLst/>
                <a:latin typeface="+mn-lt"/>
                <a:ea typeface="+mn-ea"/>
                <a:cs typeface="+mn-cs"/>
              </a:rPr>
              <a:t> it to code written into another standard.</a:t>
            </a:r>
          </a:p>
          <a:p>
            <a:pPr algn="l" rtl="0"/>
            <a:r>
              <a:rPr lang="en-US" sz="1200" b="0" i="0" kern="1200" dirty="0">
                <a:solidFill>
                  <a:schemeClr val="tx1"/>
                </a:solidFill>
                <a:effectLst/>
                <a:latin typeface="+mn-lt"/>
                <a:ea typeface="+mn-ea"/>
                <a:cs typeface="+mn-cs"/>
              </a:rPr>
              <a:t>You can configure Babel to </a:t>
            </a:r>
            <a:r>
              <a:rPr lang="en-US" sz="1200" b="0" i="0" kern="1200" dirty="0" err="1">
                <a:solidFill>
                  <a:schemeClr val="tx1"/>
                </a:solidFill>
                <a:effectLst/>
                <a:latin typeface="+mn-lt"/>
                <a:ea typeface="+mn-ea"/>
                <a:cs typeface="+mn-cs"/>
              </a:rPr>
              <a:t>transpile</a:t>
            </a:r>
            <a:r>
              <a:rPr lang="en-US" sz="1200" b="0" i="0" kern="1200" dirty="0">
                <a:solidFill>
                  <a:schemeClr val="tx1"/>
                </a:solidFill>
                <a:effectLst/>
                <a:latin typeface="+mn-lt"/>
                <a:ea typeface="+mn-ea"/>
                <a:cs typeface="+mn-cs"/>
              </a:rPr>
              <a:t> modern ES2017 JavaScript into JavaScript ES5 syntax, in our arrow function example:</a:t>
            </a:r>
          </a:p>
          <a:p>
            <a:pPr algn="l" rtl="0"/>
            <a:r>
              <a:rPr lang="en-US" sz="1200" kern="1200" dirty="0">
                <a:solidFill>
                  <a:schemeClr val="tx1"/>
                </a:solidFill>
                <a:effectLst/>
                <a:latin typeface="+mn-lt"/>
                <a:ea typeface="+mn-ea"/>
                <a:cs typeface="+mn-cs"/>
              </a:rPr>
              <a:t>	[1,</a:t>
            </a:r>
            <a:r>
              <a:rPr lang="en-US" dirty="0"/>
              <a:t> </a:t>
            </a:r>
            <a:r>
              <a:rPr lang="en-US" sz="1200" kern="1200" dirty="0">
                <a:solidFill>
                  <a:schemeClr val="tx1"/>
                </a:solidFill>
                <a:effectLst/>
                <a:latin typeface="+mn-lt"/>
                <a:ea typeface="+mn-ea"/>
                <a:cs typeface="+mn-cs"/>
              </a:rPr>
              <a:t>2,</a:t>
            </a:r>
            <a:r>
              <a:rPr lang="en-US" dirty="0"/>
              <a:t> </a:t>
            </a:r>
            <a:r>
              <a:rPr lang="en-US" sz="1200" kern="1200" dirty="0">
                <a:solidFill>
                  <a:schemeClr val="tx1"/>
                </a:solidFill>
                <a:effectLst/>
                <a:latin typeface="+mn-lt"/>
                <a:ea typeface="+mn-ea"/>
                <a:cs typeface="+mn-cs"/>
              </a:rPr>
              <a:t>3].map(function(</a:t>
            </a:r>
            <a:r>
              <a:rPr lang="en-US" dirty="0"/>
              <a:t>n</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return</a:t>
            </a:r>
            <a:r>
              <a:rPr lang="en-US" dirty="0"/>
              <a:t> n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1</a:t>
            </a:r>
            <a:r>
              <a:rPr lang="en-US" dirty="0"/>
              <a:t> </a:t>
            </a:r>
            <a:r>
              <a:rPr lang="en-US" sz="120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This must happen at build time, so you must setup a workflow that handles this for you. </a:t>
            </a:r>
            <a:r>
              <a:rPr lang="en-US" sz="1200" b="0" i="0" u="none" strike="noStrike" kern="1200" dirty="0">
                <a:solidFill>
                  <a:schemeClr val="tx1"/>
                </a:solidFill>
                <a:effectLst/>
                <a:latin typeface="+mn-lt"/>
                <a:ea typeface="+mn-ea"/>
                <a:cs typeface="+mn-cs"/>
                <a:hlinkClick r:id="rId3"/>
              </a:rPr>
              <a:t>Webpack</a:t>
            </a:r>
            <a:r>
              <a:rPr lang="en-US" sz="1200" b="0" i="0" kern="1200" dirty="0">
                <a:solidFill>
                  <a:schemeClr val="tx1"/>
                </a:solidFill>
                <a:effectLst/>
                <a:latin typeface="+mn-lt"/>
                <a:ea typeface="+mn-ea"/>
                <a:cs typeface="+mn-cs"/>
              </a:rPr>
              <a:t> is a common solution.</a:t>
            </a:r>
          </a:p>
          <a:p>
            <a:pPr algn="l" rtl="0"/>
            <a:endParaRPr lang="en-US" b="0" dirty="0"/>
          </a:p>
          <a:p>
            <a:pPr algn="l" rtl="0"/>
            <a:endParaRPr lang="en-US" b="0" dirty="0"/>
          </a:p>
          <a:p>
            <a:pPr marL="171450" indent="-171450" algn="l" rtl="0">
              <a:buFontTx/>
              <a:buChar char="-"/>
            </a:pPr>
            <a:r>
              <a:rPr lang="en-US" b="0" dirty="0"/>
              <a:t>https://flaviocopes.com/babel/</a:t>
            </a:r>
          </a:p>
          <a:p>
            <a:pPr marL="171450" indent="-171450" algn="l" rtl="0">
              <a:buFontTx/>
              <a:buChar cha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11</a:t>
            </a:fld>
            <a:endParaRPr lang="he-IL"/>
          </a:p>
        </p:txBody>
      </p:sp>
    </p:spTree>
    <p:extLst>
      <p:ext uri="{BB962C8B-B14F-4D97-AF65-F5344CB8AC3E}">
        <p14:creationId xmlns:p14="http://schemas.microsoft.com/office/powerpoint/2010/main" val="4221747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ח'/אלול/תשע"ט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ח'/אלול/תשע"ט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ח'/אלול/תשע"ט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a:t> </a:t>
            </a:r>
            <a:endParaRPr lang="en-US" dirty="0"/>
          </a:p>
        </p:txBody>
      </p:sp>
      <p:sp>
        <p:nvSpPr>
          <p:cNvPr id="2" name="Title 1"/>
          <p:cNvSpPr>
            <a:spLocks noGrp="1"/>
          </p:cNvSpPr>
          <p:nvPr>
            <p:ph type="title"/>
          </p:nvPr>
        </p:nvSpPr>
        <p:spPr>
          <a:xfrm>
            <a:off x="487788" y="522779"/>
            <a:ext cx="11211984" cy="342206"/>
          </a:xfrm>
        </p:spPr>
        <p:txBody>
          <a:bodyPr/>
          <a:lstStyle>
            <a:lvl1pPr>
              <a:defRPr>
                <a:solidFill>
                  <a:schemeClr val="tx2"/>
                </a:solidFill>
              </a:defRPr>
            </a:lvl1pPr>
          </a:lstStyle>
          <a:p>
            <a:r>
              <a:rPr lang="en-US"/>
              <a:t>Click to edit Master title style</a:t>
            </a:r>
            <a:endParaRPr lang="en-US" dirty="0"/>
          </a:p>
        </p:txBody>
      </p:sp>
      <p:sp>
        <p:nvSpPr>
          <p:cNvPr id="6" name="Text Placeholder 3"/>
          <p:cNvSpPr>
            <a:spLocks noGrp="1"/>
          </p:cNvSpPr>
          <p:nvPr>
            <p:ph type="body" sz="quarter" idx="14"/>
          </p:nvPr>
        </p:nvSpPr>
        <p:spPr>
          <a:xfrm>
            <a:off x="487789" y="1117916"/>
            <a:ext cx="11216217" cy="4833623"/>
          </a:xfrm>
        </p:spPr>
        <p:txBody>
          <a:bodyPr/>
          <a:lstStyle>
            <a:lvl1pPr marL="173038" indent="-173038">
              <a:lnSpc>
                <a:spcPct val="90000"/>
              </a:lnSpc>
              <a:spcAft>
                <a:spcPts val="1000"/>
              </a:spcAft>
              <a:defRPr sz="3200">
                <a:solidFill>
                  <a:schemeClr val="tx1"/>
                </a:solidFill>
              </a:defRPr>
            </a:lvl1pPr>
            <a:lvl2pPr marL="740664" indent="-285750">
              <a:spcAft>
                <a:spcPts val="1000"/>
              </a:spcAft>
              <a:buClr>
                <a:schemeClr val="tx2"/>
              </a:buClr>
              <a:buFont typeface="Lucida Grande"/>
              <a:buChar char="—"/>
              <a:defRPr i="1">
                <a:solidFill>
                  <a:schemeClr val="tx2"/>
                </a:solidFill>
              </a:defRPr>
            </a:lvl2pPr>
            <a:lvl3pPr marL="0" indent="0">
              <a:buClr>
                <a:schemeClr val="tx2"/>
              </a:buClr>
              <a:buFontTx/>
              <a:buNone/>
              <a:defRPr>
                <a:solidFill>
                  <a:schemeClr val="tx2"/>
                </a:solidFill>
              </a:defRPr>
            </a:lvl3pPr>
            <a:lvl4pPr marL="0" indent="0">
              <a:buClr>
                <a:schemeClr val="tx2"/>
              </a:buClr>
              <a:buFontTx/>
              <a:buNone/>
              <a:defRPr>
                <a:solidFill>
                  <a:schemeClr val="tx2"/>
                </a:solidFill>
              </a:defRPr>
            </a:lvl4pPr>
            <a:lvl5pPr marL="0" indent="0">
              <a:buClr>
                <a:schemeClr val="tx2"/>
              </a:buClr>
              <a:buFontTx/>
              <a:buNone/>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0969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ח'/אלול/תשע"ט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ח'/אלול/תשע"ט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ח'/אלול/תשע"ט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ח'/אלול/תשע"ט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ח'/אלול/תשע"ט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ח'/אלול/תשע"ט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ח'/אלול/תשע"ט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ח'/אלול/תשע"ט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ח'/אלול/תשע"ט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כותרת 1"/>
          <p:cNvSpPr>
            <a:spLocks noGrp="1"/>
          </p:cNvSpPr>
          <p:nvPr>
            <p:ph type="ctrTitle"/>
          </p:nvPr>
        </p:nvSpPr>
        <p:spPr>
          <a:xfrm>
            <a:off x="0" y="1122362"/>
            <a:ext cx="12192000" cy="2801937"/>
          </a:xfrm>
        </p:spPr>
        <p:txBody>
          <a:bodyPr>
            <a:normAutofit/>
          </a:bodyPr>
          <a:lstStyle/>
          <a:p>
            <a:pPr>
              <a:lnSpc>
                <a:spcPct val="80000"/>
              </a:lnSpc>
            </a:pPr>
            <a:r>
              <a:rPr lang="en-US" sz="9600" dirty="0">
                <a:solidFill>
                  <a:schemeClr val="bg1"/>
                </a:solidFill>
                <a:latin typeface="+mn-lt"/>
                <a:cs typeface="Roboto Slab Light"/>
              </a:rPr>
              <a:t>Practical Web Dev</a:t>
            </a:r>
          </a:p>
        </p:txBody>
      </p:sp>
      <p:sp>
        <p:nvSpPr>
          <p:cNvPr id="3" name="כותרת משנה 2"/>
          <p:cNvSpPr>
            <a:spLocks noGrp="1"/>
          </p:cNvSpPr>
          <p:nvPr>
            <p:ph type="subTitle" idx="1"/>
          </p:nvPr>
        </p:nvSpPr>
        <p:spPr>
          <a:xfrm>
            <a:off x="304800" y="4736572"/>
            <a:ext cx="9144000" cy="1655762"/>
          </a:xfrm>
        </p:spPr>
        <p:txBody>
          <a:bodyPr>
            <a:normAutofit/>
          </a:bodyPr>
          <a:lstStyle/>
          <a:p>
            <a:pPr algn="l" rtl="0"/>
            <a:r>
              <a:rPr lang="en-US" sz="2800" dirty="0">
                <a:solidFill>
                  <a:schemeClr val="bg1"/>
                </a:solidFill>
              </a:rPr>
              <a:t>Dan Nahari &amp; Ivan </a:t>
            </a:r>
            <a:r>
              <a:rPr lang="sv-SE" sz="2800" dirty="0">
                <a:solidFill>
                  <a:schemeClr val="bg1"/>
                </a:solidFill>
              </a:rPr>
              <a:t>Zelenovsky</a:t>
            </a:r>
            <a:endParaRPr lang="en-US" sz="2800" dirty="0">
              <a:solidFill>
                <a:schemeClr val="bg1"/>
              </a:solidFill>
            </a:endParaRPr>
          </a:p>
        </p:txBody>
      </p:sp>
    </p:spTree>
    <p:extLst>
      <p:ext uri="{BB962C8B-B14F-4D97-AF65-F5344CB8AC3E}">
        <p14:creationId xmlns:p14="http://schemas.microsoft.com/office/powerpoint/2010/main" val="70481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ES* Problem</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31634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Babel</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20054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Compatibility Table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0410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TypeScript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732133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r>
              <a:rPr lang="en-US" b="1" dirty="0">
                <a:solidFill>
                  <a:schemeClr val="bg1"/>
                </a:solidFill>
              </a:rPr>
              <a:t>But all of the libraries I use are in JavaScript</a:t>
            </a:r>
          </a:p>
        </p:txBody>
      </p:sp>
    </p:spTree>
    <p:extLst>
      <p:ext uri="{BB962C8B-B14F-4D97-AF65-F5344CB8AC3E}">
        <p14:creationId xmlns:p14="http://schemas.microsoft.com/office/powerpoint/2010/main" val="319723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a:r>
              <a:rPr lang="en-US" b="1" dirty="0">
                <a:solidFill>
                  <a:schemeClr val="bg1"/>
                </a:solidFill>
              </a:rPr>
              <a:t>Where TS in JS? </a:t>
            </a:r>
          </a:p>
        </p:txBody>
      </p:sp>
    </p:spTree>
    <p:extLst>
      <p:ext uri="{BB962C8B-B14F-4D97-AF65-F5344CB8AC3E}">
        <p14:creationId xmlns:p14="http://schemas.microsoft.com/office/powerpoint/2010/main" val="296626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WebPack</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61097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WebPack</a:t>
            </a:r>
            <a:r>
              <a:rPr lang="en-US" sz="6000" dirty="0">
                <a:solidFill>
                  <a:schemeClr val="bg1"/>
                </a:solidFill>
              </a:rPr>
              <a:t> vs Gulp vs Grunt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03024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EverGreen</a:t>
            </a:r>
            <a:r>
              <a:rPr lang="en-US" sz="6000" dirty="0">
                <a:solidFill>
                  <a:schemeClr val="bg1"/>
                </a:solidFill>
              </a:rPr>
              <a:t> Browsers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60884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NPM</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504853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0496" y="-424070"/>
            <a:ext cx="6858000" cy="6858000"/>
          </a:xfrm>
          <a:prstGeom prst="rect">
            <a:avLst/>
          </a:prstGeom>
        </p:spPr>
      </p:pic>
      <p:pic>
        <p:nvPicPr>
          <p:cNvPr id="2" name="minions hello - Best Ringtones--">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2442825" y="4378325"/>
            <a:ext cx="609600" cy="609600"/>
          </a:xfrm>
          <a:prstGeom prst="rect">
            <a:avLst/>
          </a:prstGeom>
        </p:spPr>
      </p:pic>
    </p:spTree>
    <p:extLst>
      <p:ext uri="{BB962C8B-B14F-4D97-AF65-F5344CB8AC3E}">
        <p14:creationId xmlns:p14="http://schemas.microsoft.com/office/powerpoint/2010/main" val="3287087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4519"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NPM vs Yarn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60258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a:t>
            </a:r>
            <a:r>
              <a:rPr lang="en-US" sz="6000" dirty="0" err="1">
                <a:solidFill>
                  <a:schemeClr val="bg1"/>
                </a:solidFill>
              </a:rPr>
              <a:t>lockfile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39579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Yarn link</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09122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Hands-on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5367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lgn="r" rtl="0"/>
            <a:fld id="{12CB907E-C602-C34B-93F7-CA9E40714286}" type="slidenum">
              <a:rPr lang="en-US" smtClean="0"/>
              <a:pPr algn="r" rtl="0"/>
              <a:t>3</a:t>
            </a:fld>
            <a:r>
              <a:rPr lang="en-US"/>
              <a:t> </a:t>
            </a:r>
            <a:endParaRPr lang="en-US" dirty="0"/>
          </a:p>
        </p:txBody>
      </p:sp>
      <p:sp>
        <p:nvSpPr>
          <p:cNvPr id="4" name="Title 3" title="Quote slide"/>
          <p:cNvSpPr>
            <a:spLocks noGrp="1"/>
          </p:cNvSpPr>
          <p:nvPr>
            <p:ph type="title"/>
          </p:nvPr>
        </p:nvSpPr>
        <p:spPr/>
        <p:txBody>
          <a:bodyPr>
            <a:normAutofit fontScale="90000"/>
          </a:bodyPr>
          <a:lstStyle/>
          <a:p>
            <a:pPr algn="l" rtl="0"/>
            <a:r>
              <a:rPr lang="en-US" dirty="0"/>
              <a:t>Motivation</a:t>
            </a:r>
          </a:p>
        </p:txBody>
      </p:sp>
      <p:sp>
        <p:nvSpPr>
          <p:cNvPr id="5" name="Text Placeholder 4" title="Quote box"/>
          <p:cNvSpPr>
            <a:spLocks noGrp="1"/>
          </p:cNvSpPr>
          <p:nvPr>
            <p:ph type="body" sz="quarter" idx="14"/>
          </p:nvPr>
        </p:nvSpPr>
        <p:spPr/>
        <p:txBody>
          <a:bodyPr/>
          <a:lstStyle/>
          <a:p>
            <a:pPr marL="342900" lvl="2" indent="-342900" algn="l" rtl="0">
              <a:buFont typeface="Arial" panose="020B0604020202020204" pitchFamily="34" charset="0"/>
              <a:buChar char="•"/>
            </a:pPr>
            <a:r>
              <a:rPr lang="en-US" sz="2400" dirty="0"/>
              <a:t>Enhancing client development principles.</a:t>
            </a:r>
          </a:p>
          <a:p>
            <a:pPr marL="342900" lvl="2" indent="-342900" algn="l" rtl="0">
              <a:buFont typeface="Arial" panose="020B0604020202020204" pitchFamily="34" charset="0"/>
              <a:buChar char="•"/>
            </a:pPr>
            <a:r>
              <a:rPr lang="en-US" sz="2400" dirty="0"/>
              <a:t>Understanding modern web  application structure and components.</a:t>
            </a:r>
          </a:p>
          <a:p>
            <a:pPr marL="342900" lvl="2" indent="-342900" algn="l" rtl="0">
              <a:buFont typeface="Arial" panose="020B0604020202020204" pitchFamily="34" charset="0"/>
              <a:buChar char="•"/>
            </a:pPr>
            <a:r>
              <a:rPr lang="en-US" sz="2400" dirty="0"/>
              <a:t>Reviewing and implementing practical development methods.</a:t>
            </a:r>
          </a:p>
          <a:p>
            <a:pPr marL="342900" lvl="2" indent="-342900" algn="l" rtl="0">
              <a:buFont typeface="Arial" panose="020B0604020202020204" pitchFamily="34" charset="0"/>
              <a:buChar char="•"/>
            </a:pPr>
            <a:endParaRPr lang="en-US" dirty="0"/>
          </a:p>
          <a:p>
            <a:pPr marL="342900" lvl="2" indent="-342900" algn="l" rtl="0">
              <a:buFont typeface="Arial" panose="020B0604020202020204" pitchFamily="34" charset="0"/>
              <a:buChar char="•"/>
            </a:pPr>
            <a:endParaRPr lang="en-US" dirty="0"/>
          </a:p>
        </p:txBody>
      </p:sp>
    </p:spTree>
    <p:extLst>
      <p:ext uri="{BB962C8B-B14F-4D97-AF65-F5344CB8AC3E}">
        <p14:creationId xmlns:p14="http://schemas.microsoft.com/office/powerpoint/2010/main" val="539509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840420" y="6383645"/>
            <a:ext cx="2743200" cy="365125"/>
          </a:xfrm>
        </p:spPr>
        <p:txBody>
          <a:bodyPr/>
          <a:lstStyle/>
          <a:p>
            <a:fld id="{12CB907E-C602-C34B-93F7-CA9E40714286}" type="slidenum">
              <a:rPr lang="en-US" smtClean="0"/>
              <a:pPr/>
              <a:t>4</a:t>
            </a:fld>
            <a:r>
              <a:rPr lang="en-US"/>
              <a:t> </a:t>
            </a:r>
            <a:endParaRPr lang="en-US" dirty="0"/>
          </a:p>
        </p:txBody>
      </p:sp>
      <p:sp>
        <p:nvSpPr>
          <p:cNvPr id="4" name="Title 3" title="Quote slide"/>
          <p:cNvSpPr>
            <a:spLocks noGrp="1"/>
          </p:cNvSpPr>
          <p:nvPr>
            <p:ph type="title"/>
          </p:nvPr>
        </p:nvSpPr>
        <p:spPr>
          <a:xfrm>
            <a:off x="490008" y="550074"/>
            <a:ext cx="11211984" cy="342206"/>
          </a:xfrm>
        </p:spPr>
        <p:txBody>
          <a:bodyPr>
            <a:normAutofit fontScale="90000"/>
          </a:bodyPr>
          <a:lstStyle/>
          <a:p>
            <a:pPr algn="l"/>
            <a:r>
              <a:rPr lang="en-US" dirty="0"/>
              <a:t>Structure</a:t>
            </a:r>
          </a:p>
        </p:txBody>
      </p:sp>
      <p:sp>
        <p:nvSpPr>
          <p:cNvPr id="5" name="Text Placeholder 4" title="Quote box"/>
          <p:cNvSpPr>
            <a:spLocks noGrp="1"/>
          </p:cNvSpPr>
          <p:nvPr>
            <p:ph type="body" sz="quarter" idx="14"/>
          </p:nvPr>
        </p:nvSpPr>
        <p:spPr>
          <a:xfrm>
            <a:off x="490009" y="1145211"/>
            <a:ext cx="11216217" cy="4833623"/>
          </a:xfrm>
        </p:spPr>
        <p:txBody>
          <a:bodyPr/>
          <a:lstStyle/>
          <a:p>
            <a:pPr marL="342900" lvl="2" indent="-342900" algn="l">
              <a:buFont typeface="Arial" panose="020B0604020202020204" pitchFamily="34" charset="0"/>
              <a:buChar char="•"/>
            </a:pPr>
            <a:r>
              <a:rPr lang="en-US" sz="2400" dirty="0"/>
              <a:t>4 days course.</a:t>
            </a:r>
          </a:p>
          <a:p>
            <a:pPr marL="342900" lvl="2" indent="-342900" algn="l">
              <a:buFont typeface="Arial" panose="020B0604020202020204" pitchFamily="34" charset="0"/>
              <a:buChar char="•"/>
            </a:pPr>
            <a:r>
              <a:rPr lang="en-US" sz="2400" dirty="0"/>
              <a:t>Day Schedule</a:t>
            </a:r>
          </a:p>
          <a:p>
            <a:pPr lvl="5" algn="l"/>
            <a:r>
              <a:rPr lang="en-US" sz="2400" dirty="0"/>
              <a:t>9:00-12:00 – Part 1</a:t>
            </a:r>
          </a:p>
          <a:p>
            <a:pPr lvl="5" algn="l"/>
            <a:r>
              <a:rPr lang="en-US" sz="2400" dirty="0"/>
              <a:t>12:00-13:00 – Break</a:t>
            </a:r>
          </a:p>
          <a:p>
            <a:pPr lvl="5" algn="l"/>
            <a:r>
              <a:rPr lang="en-US" sz="2400" dirty="0"/>
              <a:t>13:00-14:30 – Part 2</a:t>
            </a:r>
          </a:p>
          <a:p>
            <a:pPr marL="342900" lvl="2" indent="-342900" algn="l">
              <a:buFont typeface="Arial" panose="020B0604020202020204" pitchFamily="34" charset="0"/>
              <a:buChar char="•"/>
            </a:pPr>
            <a:endParaRPr lang="en-US" dirty="0"/>
          </a:p>
          <a:p>
            <a:pPr marL="342900" lvl="2"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2314946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0578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781170" y="751344"/>
            <a:ext cx="8362830" cy="535531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Introduction</a:t>
            </a:r>
          </a:p>
          <a:p>
            <a:pPr marL="742950" lvl="1" indent="-285750" algn="l" rtl="0">
              <a:buFont typeface="Arial" panose="020B0604020202020204" pitchFamily="34" charset="0"/>
              <a:buChar char="•"/>
            </a:pPr>
            <a:r>
              <a:rPr lang="en-US" dirty="0"/>
              <a:t>ECMAScript History and Future</a:t>
            </a:r>
          </a:p>
          <a:p>
            <a:pPr marL="742950" lvl="1" indent="-285750" algn="l" rtl="0">
              <a:buFont typeface="Arial" panose="020B0604020202020204" pitchFamily="34" charset="0"/>
              <a:buChar char="•"/>
            </a:pPr>
            <a:r>
              <a:rPr lang="en-US" dirty="0"/>
              <a:t>Babel</a:t>
            </a:r>
          </a:p>
          <a:p>
            <a:pPr marL="742950" lvl="1" indent="-285750" algn="l" rtl="0">
              <a:buFont typeface="Arial" panose="020B0604020202020204" pitchFamily="34" charset="0"/>
              <a:buChar char="•"/>
            </a:pPr>
            <a:r>
              <a:rPr lang="en-US" dirty="0"/>
              <a:t>Typescript</a:t>
            </a:r>
          </a:p>
          <a:p>
            <a:pPr marL="742950" lvl="1" indent="-285750" algn="l" rtl="0">
              <a:buFont typeface="Arial" panose="020B0604020202020204" pitchFamily="34" charset="0"/>
              <a:buChar char="•"/>
            </a:pPr>
            <a:r>
              <a:rPr lang="en-US" dirty="0"/>
              <a:t>Webpack</a:t>
            </a:r>
          </a:p>
          <a:p>
            <a:pPr lvl="1" algn="l" rtl="0"/>
            <a:endParaRPr lang="en-US" dirty="0"/>
          </a:p>
          <a:p>
            <a:pPr marL="342900" indent="-342900" algn="l" rtl="0">
              <a:buFont typeface="+mj-lt"/>
              <a:buAutoNum type="arabicPeriod"/>
            </a:pPr>
            <a:r>
              <a:rPr lang="en-US" b="1" dirty="0"/>
              <a:t>CSS, how does it work</a:t>
            </a:r>
          </a:p>
          <a:p>
            <a:pPr marL="800100" lvl="1" indent="-342900" algn="l" rtl="0">
              <a:buFont typeface="Arial" panose="020B0604020202020204" pitchFamily="34" charset="0"/>
              <a:buChar char="•"/>
            </a:pPr>
            <a:r>
              <a:rPr lang="en-US" dirty="0"/>
              <a:t>CSS Mindset</a:t>
            </a:r>
          </a:p>
          <a:p>
            <a:pPr marL="800100" lvl="1" indent="-342900" algn="l" rtl="0">
              <a:buFont typeface="Arial" panose="020B0604020202020204" pitchFamily="34" charset="0"/>
              <a:buChar char="•"/>
            </a:pPr>
            <a:r>
              <a:rPr lang="en-US" dirty="0"/>
              <a:t>Cascading</a:t>
            </a:r>
          </a:p>
          <a:p>
            <a:pPr marL="800100" lvl="1" indent="-342900" algn="l" rtl="0">
              <a:buFont typeface="Arial" panose="020B0604020202020204" pitchFamily="34" charset="0"/>
              <a:buChar char="•"/>
            </a:pPr>
            <a:r>
              <a:rPr lang="en-US" dirty="0"/>
              <a:t>Specificity</a:t>
            </a:r>
          </a:p>
          <a:p>
            <a:pPr marL="800100" lvl="1" indent="-342900" algn="l" rtl="0">
              <a:buFont typeface="Arial" panose="020B0604020202020204" pitchFamily="34" charset="0"/>
              <a:buChar char="•"/>
            </a:pPr>
            <a:r>
              <a:rPr lang="en-US" dirty="0"/>
              <a:t>Inheritance </a:t>
            </a:r>
          </a:p>
          <a:p>
            <a:pPr lvl="1" algn="l" rtl="0"/>
            <a:endParaRPr lang="en-US" dirty="0"/>
          </a:p>
          <a:p>
            <a:pPr marL="342900" indent="-342900" algn="l" rtl="0">
              <a:buFont typeface="+mj-lt"/>
              <a:buAutoNum type="arabicPeriod"/>
            </a:pPr>
            <a:r>
              <a:rPr lang="en-US" b="1" dirty="0"/>
              <a:t>JS OOP &amp; more</a:t>
            </a:r>
          </a:p>
          <a:p>
            <a:pPr marL="800100" lvl="1" indent="-342900" algn="l" rtl="0">
              <a:buFont typeface="Arial" panose="020B0604020202020204" pitchFamily="34" charset="0"/>
              <a:buChar char="•"/>
            </a:pPr>
            <a:r>
              <a:rPr lang="en-US" dirty="0"/>
              <a:t>Classes </a:t>
            </a:r>
          </a:p>
          <a:p>
            <a:pPr marL="800100" lvl="1" indent="-342900" algn="l" rtl="0">
              <a:buFont typeface="Arial" panose="020B0604020202020204" pitchFamily="34" charset="0"/>
              <a:buChar char="•"/>
            </a:pPr>
            <a:r>
              <a:rPr lang="en-US" dirty="0"/>
              <a:t>Inheritance</a:t>
            </a:r>
          </a:p>
          <a:p>
            <a:pPr marL="800100" lvl="1" indent="-342900" algn="l" rtl="0">
              <a:buFont typeface="Arial" panose="020B0604020202020204" pitchFamily="34" charset="0"/>
              <a:buChar char="•"/>
            </a:pPr>
            <a:r>
              <a:rPr lang="en-US" dirty="0"/>
              <a:t>Prototype</a:t>
            </a:r>
          </a:p>
          <a:p>
            <a:pPr marL="800100" lvl="1" indent="-342900" algn="l" rtl="0">
              <a:buFont typeface="Arial" panose="020B0604020202020204" pitchFamily="34" charset="0"/>
              <a:buChar char="•"/>
            </a:pPr>
            <a:r>
              <a:rPr lang="en-US" dirty="0"/>
              <a:t>Arrow functions and Lambda expressions</a:t>
            </a:r>
          </a:p>
          <a:p>
            <a:pPr marL="800100" lvl="1" indent="-342900" algn="l" rtl="0">
              <a:buFont typeface="Arial" panose="020B0604020202020204" pitchFamily="34" charset="0"/>
              <a:buChar char="•"/>
            </a:pPr>
            <a:r>
              <a:rPr lang="en-US" dirty="0"/>
              <a:t>Variables types</a:t>
            </a:r>
          </a:p>
          <a:p>
            <a:pPr lvl="0" algn="l"/>
            <a:endParaRPr lang="en-US" dirty="0"/>
          </a:p>
        </p:txBody>
      </p:sp>
    </p:spTree>
    <p:extLst>
      <p:ext uri="{BB962C8B-B14F-4D97-AF65-F5344CB8AC3E}">
        <p14:creationId xmlns:p14="http://schemas.microsoft.com/office/powerpoint/2010/main" val="2653828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863057" y="1028343"/>
            <a:ext cx="8362830" cy="480131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Transition to SPA</a:t>
            </a:r>
          </a:p>
          <a:p>
            <a:pPr marL="800100" lvl="1" indent="-342900" algn="l" rtl="0">
              <a:buFont typeface="Arial" panose="020B0604020202020204" pitchFamily="34" charset="0"/>
              <a:buChar char="•"/>
            </a:pPr>
            <a:r>
              <a:rPr lang="en-US" b="1" dirty="0"/>
              <a:t>Routing in SPA </a:t>
            </a:r>
          </a:p>
          <a:p>
            <a:pPr marL="800100" lvl="1" indent="-342900" algn="l" rtl="0">
              <a:buFont typeface="Arial" panose="020B0604020202020204" pitchFamily="34" charset="0"/>
              <a:buChar char="•"/>
            </a:pPr>
            <a:r>
              <a:rPr lang="en-US" b="1" dirty="0"/>
              <a:t>Modern Layout</a:t>
            </a:r>
          </a:p>
          <a:p>
            <a:pPr marL="1257300" lvl="2" indent="-342900" algn="l" rtl="0">
              <a:buFont typeface="Courier New" panose="02070309020205020404" pitchFamily="49" charset="0"/>
              <a:buChar char="o"/>
            </a:pPr>
            <a:r>
              <a:rPr lang="en-US" b="1" dirty="0"/>
              <a:t>Web design evolution</a:t>
            </a:r>
          </a:p>
          <a:p>
            <a:pPr marL="1257300" lvl="2" indent="-342900" algn="l" rtl="0">
              <a:buFont typeface="Courier New" panose="02070309020205020404" pitchFamily="49" charset="0"/>
              <a:buChar char="o"/>
            </a:pPr>
            <a:r>
              <a:rPr lang="en-US" b="1" dirty="0"/>
              <a:t>CSS</a:t>
            </a:r>
          </a:p>
          <a:p>
            <a:pPr marL="1714500" lvl="3" indent="-342900" algn="l" rtl="0">
              <a:buFont typeface="Wingdings" panose="05000000000000000000" pitchFamily="2" charset="2"/>
              <a:buChar char="v"/>
            </a:pPr>
            <a:r>
              <a:rPr lang="en-US" dirty="0"/>
              <a:t>Formatting Contexts</a:t>
            </a:r>
          </a:p>
          <a:p>
            <a:pPr marL="1714500" lvl="3" indent="-342900" algn="l" rtl="0">
              <a:buFont typeface="Wingdings" panose="05000000000000000000" pitchFamily="2" charset="2"/>
              <a:buChar char="v"/>
            </a:pPr>
            <a:r>
              <a:rPr lang="en-US" dirty="0"/>
              <a:t>Box Model</a:t>
            </a:r>
          </a:p>
          <a:p>
            <a:pPr marL="1714500" lvl="3" indent="-342900" algn="l" rtl="0">
              <a:buFont typeface="Wingdings" panose="05000000000000000000" pitchFamily="2" charset="2"/>
              <a:buChar char="v"/>
            </a:pPr>
            <a:r>
              <a:rPr lang="en-US" dirty="0"/>
              <a:t>Sizing  &amp; Measurement Units (</a:t>
            </a:r>
            <a:r>
              <a:rPr lang="en-US" dirty="0" err="1"/>
              <a:t>vh</a:t>
            </a:r>
            <a:r>
              <a:rPr lang="en-US" dirty="0"/>
              <a:t>/</a:t>
            </a:r>
            <a:r>
              <a:rPr lang="en-US" dirty="0" err="1"/>
              <a:t>vw</a:t>
            </a:r>
            <a:r>
              <a:rPr lang="en-US" dirty="0"/>
              <a:t>, %, </a:t>
            </a:r>
            <a:r>
              <a:rPr lang="en-US" dirty="0" err="1"/>
              <a:t>em</a:t>
            </a:r>
            <a:r>
              <a:rPr lang="en-US" dirty="0"/>
              <a:t>, rem, </a:t>
            </a:r>
            <a:r>
              <a:rPr lang="en-US" dirty="0" err="1"/>
              <a:t>px</a:t>
            </a:r>
            <a:r>
              <a:rPr lang="en-US" dirty="0"/>
              <a:t>)</a:t>
            </a:r>
          </a:p>
          <a:p>
            <a:pPr marL="1714500" lvl="3" indent="-342900" algn="l" rtl="0">
              <a:buFont typeface="Wingdings" panose="05000000000000000000" pitchFamily="2" charset="2"/>
              <a:buChar char="v"/>
            </a:pPr>
            <a:r>
              <a:rPr lang="en-US" dirty="0"/>
              <a:t>Positioning</a:t>
            </a:r>
          </a:p>
          <a:p>
            <a:pPr marL="342900" indent="-342900" algn="l" rtl="0">
              <a:buFont typeface="+mj-lt"/>
              <a:buAutoNum type="arabicPeriod"/>
            </a:pPr>
            <a:r>
              <a:rPr lang="en-US" b="1" dirty="0"/>
              <a:t>Components Base Development</a:t>
            </a:r>
          </a:p>
          <a:p>
            <a:pPr marL="800100" lvl="1" indent="-342900" algn="l" rtl="0">
              <a:buFont typeface="Arial" panose="020B0604020202020204" pitchFamily="34" charset="0"/>
              <a:buChar char="•"/>
            </a:pPr>
            <a:r>
              <a:rPr lang="en-US" dirty="0"/>
              <a:t>What is component</a:t>
            </a:r>
          </a:p>
          <a:p>
            <a:pPr marL="800100" lvl="1" indent="-342900" algn="l" rtl="0">
              <a:buFont typeface="Arial" panose="020B0604020202020204" pitchFamily="34" charset="0"/>
              <a:buChar char="•"/>
            </a:pPr>
            <a:r>
              <a:rPr lang="en-US" dirty="0"/>
              <a:t>Components mindset</a:t>
            </a:r>
          </a:p>
          <a:p>
            <a:pPr marL="800100" lvl="1" indent="-342900" algn="l" rtl="0">
              <a:buFont typeface="Arial" panose="020B0604020202020204" pitchFamily="34" charset="0"/>
              <a:buChar char="•"/>
            </a:pPr>
            <a:r>
              <a:rPr lang="en-US" dirty="0"/>
              <a:t>CSS encapsulation</a:t>
            </a:r>
          </a:p>
          <a:p>
            <a:pPr marL="800100" lvl="1" indent="-342900" algn="l" rtl="0">
              <a:buFont typeface="Arial" panose="020B0604020202020204" pitchFamily="34" charset="0"/>
              <a:buChar char="•"/>
            </a:pPr>
            <a:r>
              <a:rPr lang="en-US" dirty="0"/>
              <a:t>CSS Naming Conventions</a:t>
            </a:r>
          </a:p>
          <a:p>
            <a:pPr marL="800100" lvl="1" indent="-342900" algn="l" rtl="0">
              <a:buFont typeface="Arial" panose="020B0604020202020204" pitchFamily="34" charset="0"/>
              <a:buChar char="•"/>
            </a:pPr>
            <a:r>
              <a:rPr lang="en-US" dirty="0"/>
              <a:t>LESS/SASS Nesting CSS properties </a:t>
            </a:r>
          </a:p>
          <a:p>
            <a:pPr marL="800100" lvl="1" indent="-342900" algn="l" rtl="0">
              <a:buFont typeface="Arial" panose="020B0604020202020204" pitchFamily="34" charset="0"/>
              <a:buChar char="•"/>
            </a:pPr>
            <a:r>
              <a:rPr lang="en-US" dirty="0"/>
              <a:t>Building project specific CSS Framework</a:t>
            </a:r>
          </a:p>
          <a:p>
            <a:pPr lvl="0" algn="l"/>
            <a:endParaRPr lang="en-US" dirty="0"/>
          </a:p>
        </p:txBody>
      </p:sp>
    </p:spTree>
    <p:extLst>
      <p:ext uri="{BB962C8B-B14F-4D97-AF65-F5344CB8AC3E}">
        <p14:creationId xmlns:p14="http://schemas.microsoft.com/office/powerpoint/2010/main" val="139837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0AF48BCA-38A9-460E-B889-900DBF832D97}"/>
              </a:ext>
            </a:extLst>
          </p:cNvPr>
          <p:cNvSpPr>
            <a:spLocks noChangeArrowheads="1"/>
          </p:cNvSpPr>
          <p:nvPr/>
        </p:nvSpPr>
        <p:spPr bwMode="auto">
          <a:xfrm>
            <a:off x="10223145" y="1559818"/>
            <a:ext cx="6618191" cy="36933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l"/>
            <a:r>
              <a:rPr lang="en-US" dirty="0"/>
              <a:t> </a:t>
            </a:r>
          </a:p>
        </p:txBody>
      </p:sp>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863057" y="1859339"/>
            <a:ext cx="8362830" cy="313932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Optimistic Programing</a:t>
            </a:r>
          </a:p>
          <a:p>
            <a:pPr marL="342900" lvl="0" indent="-342900" algn="l" rtl="0">
              <a:buFont typeface="+mj-lt"/>
              <a:buAutoNum type="arabicPeriod"/>
            </a:pPr>
            <a:r>
              <a:rPr lang="en-US" b="1" dirty="0"/>
              <a:t>Responsive web design</a:t>
            </a:r>
          </a:p>
          <a:p>
            <a:pPr marL="342900" lvl="0" indent="-342900" algn="l" rtl="0">
              <a:buFont typeface="+mj-lt"/>
              <a:buAutoNum type="arabicPeriod"/>
            </a:pPr>
            <a:r>
              <a:rPr lang="en-US" b="1" dirty="0"/>
              <a:t>Web App Optimization</a:t>
            </a:r>
          </a:p>
          <a:p>
            <a:pPr marL="800100" lvl="1" indent="-342900" algn="l" rtl="0">
              <a:buFont typeface="Arial" panose="020B0604020202020204" pitchFamily="34" charset="0"/>
              <a:buChar char="•"/>
            </a:pPr>
            <a:r>
              <a:rPr lang="en-US" dirty="0"/>
              <a:t>Tools: Lighthouse, </a:t>
            </a:r>
            <a:r>
              <a:rPr lang="en-US" dirty="0" err="1"/>
              <a:t>WebPageTest</a:t>
            </a:r>
            <a:endParaRPr lang="en-US" dirty="0"/>
          </a:p>
          <a:p>
            <a:pPr marL="800100" lvl="1" indent="-342900" algn="l" rtl="0">
              <a:buFont typeface="Arial" panose="020B0604020202020204" pitchFamily="34" charset="0"/>
              <a:buChar char="•"/>
            </a:pPr>
            <a:r>
              <a:rPr lang="en-US" dirty="0"/>
              <a:t>Payload</a:t>
            </a:r>
          </a:p>
          <a:p>
            <a:pPr marL="800100" lvl="1" indent="-342900" algn="l" rtl="0">
              <a:buFont typeface="Arial" panose="020B0604020202020204" pitchFamily="34" charset="0"/>
              <a:buChar char="•"/>
            </a:pPr>
            <a:r>
              <a:rPr lang="en-US" dirty="0"/>
              <a:t>Lazy Loading. Chunks. Offscreen images.</a:t>
            </a:r>
          </a:p>
          <a:p>
            <a:pPr marL="800100" lvl="1" indent="-342900" algn="l" rtl="0">
              <a:buFont typeface="Arial" panose="020B0604020202020204" pitchFamily="34" charset="0"/>
              <a:buChar char="•"/>
            </a:pPr>
            <a:r>
              <a:rPr lang="en-US" dirty="0"/>
              <a:t>CSS Critical Path</a:t>
            </a:r>
          </a:p>
          <a:p>
            <a:pPr marL="800100" lvl="1" indent="-342900" algn="l" rtl="0">
              <a:buFont typeface="Arial" panose="020B0604020202020204" pitchFamily="34" charset="0"/>
              <a:buChar char="•"/>
            </a:pPr>
            <a:r>
              <a:rPr lang="en-US" dirty="0"/>
              <a:t>Optimal DOM tree</a:t>
            </a:r>
          </a:p>
          <a:p>
            <a:pPr marL="800100" lvl="1" indent="-342900" algn="l" rtl="0">
              <a:buFont typeface="Arial" panose="020B0604020202020204" pitchFamily="34" charset="0"/>
              <a:buChar char="•"/>
            </a:pPr>
            <a:r>
              <a:rPr lang="en-US" dirty="0"/>
              <a:t>CDN</a:t>
            </a:r>
          </a:p>
          <a:p>
            <a:pPr marL="800100" lvl="1" indent="-342900" algn="l" rtl="0">
              <a:buFont typeface="Arial" panose="020B0604020202020204" pitchFamily="34" charset="0"/>
              <a:buChar char="•"/>
            </a:pPr>
            <a:r>
              <a:rPr lang="en-US" dirty="0"/>
              <a:t>SSR-Server Side Rendering</a:t>
            </a:r>
          </a:p>
          <a:p>
            <a:pPr lvl="0" algn="l"/>
            <a:endParaRPr lang="en-US" dirty="0"/>
          </a:p>
        </p:txBody>
      </p:sp>
    </p:spTree>
    <p:extLst>
      <p:ext uri="{BB962C8B-B14F-4D97-AF65-F5344CB8AC3E}">
        <p14:creationId xmlns:p14="http://schemas.microsoft.com/office/powerpoint/2010/main" val="326287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l" rtl="0" eaLnBrk="0" fontAlgn="base" hangingPunct="0">
              <a:spcAft>
                <a:spcPct val="0"/>
              </a:spcAft>
            </a:pPr>
            <a:r>
              <a:rPr lang="en-US" sz="6000" dirty="0">
                <a:solidFill>
                  <a:schemeClr val="bg1"/>
                </a:solidFill>
              </a:rPr>
              <a:t>ECMAScript History and Future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212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77736</TotalTime>
  <Words>1377</Words>
  <Application>Microsoft Office PowerPoint</Application>
  <PresentationFormat>Widescreen</PresentationFormat>
  <Paragraphs>391</Paragraphs>
  <Slides>23</Slides>
  <Notes>21</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Calibri</vt:lpstr>
      <vt:lpstr>Calibri (Body)</vt:lpstr>
      <vt:lpstr>Calibri Light</vt:lpstr>
      <vt:lpstr>Courier New</vt:lpstr>
      <vt:lpstr>Lucida Grande</vt:lpstr>
      <vt:lpstr>Roboto Slab Light</vt:lpstr>
      <vt:lpstr>Times New Roman</vt:lpstr>
      <vt:lpstr>Wingdings</vt:lpstr>
      <vt:lpstr>ערכת נושא Office</vt:lpstr>
      <vt:lpstr>Practical Web Dev</vt:lpstr>
      <vt:lpstr>PowerPoint Presentation</vt:lpstr>
      <vt:lpstr>Motivation</vt:lpstr>
      <vt:lpstr>Structure</vt:lpstr>
      <vt:lpstr>PowerPoint Presentation</vt:lpstr>
      <vt:lpstr>PowerPoint Presentation</vt:lpstr>
      <vt:lpstr>PowerPoint Presentation</vt:lpstr>
      <vt:lpstr>PowerPoint Presentation</vt:lpstr>
      <vt:lpstr>ECMAScript History and Future</vt:lpstr>
      <vt:lpstr>ES* Problem</vt:lpstr>
      <vt:lpstr>Babel</vt:lpstr>
      <vt:lpstr>Compatibility Table</vt:lpstr>
      <vt:lpstr>TypeScript</vt:lpstr>
      <vt:lpstr>But all of the libraries I use are in JavaScript</vt:lpstr>
      <vt:lpstr>Where TS in JS? </vt:lpstr>
      <vt:lpstr>WebPack</vt:lpstr>
      <vt:lpstr>WebPack vs Gulp vs Grunt</vt:lpstr>
      <vt:lpstr>EverGreen Browsers</vt:lpstr>
      <vt:lpstr>NPM</vt:lpstr>
      <vt:lpstr>NPM vs Yarn</vt:lpstr>
      <vt:lpstr>.lockfile</vt:lpstr>
      <vt:lpstr>Yarn link</vt:lpstr>
      <vt:lpstr>Hands-on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 Performance</dc:title>
  <dc:creator>dan nahari</dc:creator>
  <cp:lastModifiedBy>Nahari, Dan</cp:lastModifiedBy>
  <cp:revision>1592</cp:revision>
  <dcterms:created xsi:type="dcterms:W3CDTF">2016-09-19T19:56:06Z</dcterms:created>
  <dcterms:modified xsi:type="dcterms:W3CDTF">2019-09-08T04:07:09Z</dcterms:modified>
</cp:coreProperties>
</file>