
<file path=[Content_Types].xml><?xml version="1.0" encoding="utf-8"?>
<Types xmlns="http://schemas.openxmlformats.org/package/2006/content-types">
  <Default Extension="mp3" ContentType="audio/mpeg"/>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7"/>
  </p:notesMasterIdLst>
  <p:sldIdLst>
    <p:sldId id="256" r:id="rId2"/>
    <p:sldId id="257" r:id="rId3"/>
    <p:sldId id="369" r:id="rId4"/>
    <p:sldId id="370" r:id="rId5"/>
    <p:sldId id="264" r:id="rId6"/>
    <p:sldId id="300" r:id="rId7"/>
    <p:sldId id="371" r:id="rId8"/>
    <p:sldId id="372" r:id="rId9"/>
    <p:sldId id="373" r:id="rId10"/>
    <p:sldId id="375" r:id="rId11"/>
    <p:sldId id="378" r:id="rId12"/>
    <p:sldId id="376" r:id="rId13"/>
    <p:sldId id="374" r:id="rId14"/>
    <p:sldId id="379" r:id="rId15"/>
    <p:sldId id="377" r:id="rId16"/>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ldId id="256"/>
            <p14:sldId id="257"/>
            <p14:sldId id="369"/>
            <p14:sldId id="370"/>
            <p14:sldId id="264"/>
            <p14:sldId id="300"/>
            <p14:sldId id="371"/>
            <p14:sldId id="372"/>
            <p14:sldId id="373"/>
            <p14:sldId id="375"/>
            <p14:sldId id="378"/>
            <p14:sldId id="376"/>
            <p14:sldId id="374"/>
            <p14:sldId id="379"/>
            <p14:sldId id="377"/>
          </p14:sldIdLst>
        </p14:section>
        <p14:section name="Untitled Section" id="{C1D0E545-2C7D-473A-832A-0A18554C7EA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778" autoAdjust="0"/>
    <p:restoredTop sz="61565" autoAdjust="0"/>
  </p:normalViewPr>
  <p:slideViewPr>
    <p:cSldViewPr snapToGrid="0">
      <p:cViewPr varScale="1">
        <p:scale>
          <a:sx n="70" d="100"/>
          <a:sy n="70" d="100"/>
        </p:scale>
        <p:origin x="208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ה'/אדר א/תשע"ט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Microsoft/TypeScript"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www.typescriptlang.org/docs/handbook/react-&amp;-webpack.html" TargetMode="External"/><Relationship Id="rId4" Type="http://schemas.openxmlformats.org/officeDocument/2006/relationships/hyperlink" Target="https://nestjs.com/"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DefinitelyTyped/DefinitelyTyped"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slack.engineering/typescript-at-slack-a81307fa288d"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ecma-international.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flaviocopes.com/webpack/"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748711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If you want to know ES* feature is supported in what browser then check the following link:</a:t>
            </a:r>
          </a:p>
          <a:p>
            <a:pPr marL="171450" indent="-171450" algn="l" rtl="0">
              <a:buFontTx/>
              <a:buChar char="-"/>
            </a:pPr>
            <a:r>
              <a:rPr lang="en-US" b="0" dirty="0"/>
              <a:t>http://kangax.github.io/compat-table/es6/</a:t>
            </a:r>
          </a:p>
          <a:p>
            <a:pPr marL="171450" indent="-171450" algn="l" rtl="0">
              <a:buFontTx/>
              <a:buChar char="-"/>
            </a:pPr>
            <a:endParaRPr lang="en-US" b="0" dirty="0"/>
          </a:p>
          <a:p>
            <a:pPr marL="0" indent="0" algn="l" rtl="0">
              <a:buFontTx/>
              <a:buNone/>
            </a:pPr>
            <a:r>
              <a:rPr lang="en-US" b="0" dirty="0"/>
              <a:t>For example, IE11 does not support arrow function</a:t>
            </a:r>
          </a:p>
          <a:p>
            <a:pPr marL="0" indent="0" algn="l" rtl="0">
              <a:buFontTx/>
              <a:buNone/>
            </a:pPr>
            <a:r>
              <a:rPr lang="en-US" b="0" dirty="0"/>
              <a:t>http://kangax.github.io/compat-table/es6/#test-arrow_functions</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2251115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What is TypeScript?</a:t>
            </a:r>
          </a:p>
          <a:p>
            <a:pPr algn="l" rtl="0"/>
            <a:r>
              <a:rPr lang="en-US" dirty="0"/>
              <a:t>TypeScript is a typed superset of JavaScript that compiles to plain JavaScript (</a:t>
            </a:r>
            <a:r>
              <a:rPr lang="en-US" sz="1200" b="0" i="0" kern="1200" dirty="0">
                <a:solidFill>
                  <a:schemeClr val="tx1"/>
                </a:solidFill>
                <a:effectLst/>
                <a:latin typeface="+mn-lt"/>
                <a:ea typeface="+mn-ea"/>
                <a:cs typeface="+mn-cs"/>
              </a:rPr>
              <a:t>It’s a bit like what SCSS is for CSS.</a:t>
            </a:r>
            <a:r>
              <a:rPr lang="en-US" dirty="0"/>
              <a:t>)</a:t>
            </a:r>
          </a:p>
          <a:p>
            <a:pPr algn="l" rtl="0"/>
            <a:endParaRPr lang="en-US" dirty="0"/>
          </a:p>
          <a:p>
            <a:pPr algn="l" rtl="0"/>
            <a:r>
              <a:rPr lang="en-US" sz="1200" b="0" i="0" kern="1200" dirty="0">
                <a:solidFill>
                  <a:schemeClr val="tx1"/>
                </a:solidFill>
                <a:effectLst/>
                <a:latin typeface="+mn-lt"/>
                <a:ea typeface="+mn-ea"/>
                <a:cs typeface="+mn-cs"/>
              </a:rPr>
              <a:t>TypeScript is built by Microsoft</a:t>
            </a:r>
            <a:endParaRPr lang="en-US" dirty="0"/>
          </a:p>
          <a:p>
            <a:pPr algn="l" rtl="0"/>
            <a:r>
              <a:rPr lang="en-US" sz="1200" b="0" i="0" kern="1200" dirty="0">
                <a:solidFill>
                  <a:schemeClr val="tx1"/>
                </a:solidFill>
                <a:effectLst/>
                <a:latin typeface="+mn-lt"/>
                <a:ea typeface="+mn-ea"/>
                <a:cs typeface="+mn-cs"/>
              </a:rPr>
              <a:t>It’s an open source language, developed in public at </a:t>
            </a:r>
            <a:r>
              <a:rPr lang="en-US" sz="1200" b="0" i="0" u="none" strike="noStrike" kern="1200" dirty="0">
                <a:solidFill>
                  <a:schemeClr val="tx1"/>
                </a:solidFill>
                <a:effectLst/>
                <a:latin typeface="+mn-lt"/>
                <a:ea typeface="+mn-ea"/>
                <a:cs typeface="+mn-cs"/>
                <a:hlinkClick r:id="rId3"/>
              </a:rPr>
              <a:t>https://github.com/Microsoft/TypeScript</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algn="l" rtl="0"/>
            <a:r>
              <a:rPr lang="en-US" b="1" dirty="0"/>
              <a:t>Why TS?</a:t>
            </a:r>
          </a:p>
          <a:p>
            <a:pPr algn="l" rtl="0"/>
            <a:r>
              <a:rPr lang="en-US" sz="1200" b="0" i="0" kern="1200" dirty="0">
                <a:solidFill>
                  <a:schemeClr val="tx1"/>
                </a:solidFill>
                <a:effectLst/>
                <a:latin typeface="+mn-lt"/>
                <a:ea typeface="+mn-ea"/>
                <a:cs typeface="+mn-cs"/>
              </a:rPr>
              <a:t>There are two main goals of TypeScript:</a:t>
            </a:r>
            <a:endParaRPr lang="en-US" b="1" dirty="0"/>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Provide an </a:t>
            </a:r>
            <a:r>
              <a:rPr lang="en-US" sz="1200" b="0" i="1" kern="1200" dirty="0">
                <a:solidFill>
                  <a:schemeClr val="tx1"/>
                </a:solidFill>
                <a:effectLst/>
                <a:latin typeface="+mn-lt"/>
                <a:ea typeface="+mn-ea"/>
                <a:cs typeface="+mn-cs"/>
              </a:rPr>
              <a:t>optional type system</a:t>
            </a:r>
            <a:r>
              <a:rPr lang="en-US" sz="1200" b="0" i="0" kern="1200" dirty="0">
                <a:solidFill>
                  <a:schemeClr val="tx1"/>
                </a:solidFill>
                <a:effectLst/>
                <a:latin typeface="+mn-lt"/>
                <a:ea typeface="+mn-ea"/>
                <a:cs typeface="+mn-cs"/>
              </a:rPr>
              <a:t> for JavaScript (Strong-typing — TypeScript is strongly-typed [string, Boolean etc.] or supports static typing. You will not find this in JavaScript, which is a loosely-typed language [you don’t need to declare the type of object] . TypeScript also supports type inference using TLS [TypeScript Language Service].).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Provide planned features from future JavaScript editions to current JavaScript engines and some features that are not exist in </a:t>
            </a:r>
            <a:r>
              <a:rPr lang="en-US" sz="1200" b="0" i="0" kern="1200" dirty="0" err="1">
                <a:solidFill>
                  <a:schemeClr val="tx1"/>
                </a:solidFill>
                <a:effectLst/>
                <a:latin typeface="+mn-lt"/>
                <a:ea typeface="+mn-ea"/>
                <a:cs typeface="+mn-cs"/>
              </a:rPr>
              <a:t>ES.Next</a:t>
            </a:r>
            <a:endParaRPr lang="en-US" sz="1200" b="0" i="0" kern="1200" dirty="0">
              <a:solidFill>
                <a:schemeClr val="tx1"/>
              </a:solidFill>
              <a:effectLst/>
              <a:latin typeface="+mn-lt"/>
              <a:ea typeface="+mn-ea"/>
              <a:cs typeface="+mn-cs"/>
            </a:endParaRPr>
          </a:p>
          <a:p>
            <a:pPr algn="l" rtl="0"/>
            <a:endParaRPr lang="en-US" dirty="0"/>
          </a:p>
          <a:p>
            <a:pPr algn="l" rtl="0"/>
            <a:r>
              <a:rPr lang="en-US" dirty="0"/>
              <a:t>Other then that, it’s brining to us other benefits:</a:t>
            </a:r>
          </a:p>
          <a:p>
            <a:pPr marL="171450" indent="-171450" algn="l" rtl="0">
              <a:buFont typeface="Arial" panose="020B0604020202020204" pitchFamily="34" charset="0"/>
              <a:buChar char="•"/>
            </a:pPr>
            <a:r>
              <a:rPr lang="en-US" dirty="0"/>
              <a:t>IDE auto completion (</a:t>
            </a:r>
            <a:r>
              <a:rPr lang="en-US" sz="1200" b="0" i="0" kern="1200" dirty="0">
                <a:solidFill>
                  <a:schemeClr val="tx1"/>
                </a:solidFill>
                <a:effectLst/>
                <a:latin typeface="+mn-lt"/>
                <a:ea typeface="+mn-ea"/>
                <a:cs typeface="+mn-cs"/>
              </a:rPr>
              <a:t> provide a richer environment for spotting common errors </a:t>
            </a:r>
            <a:r>
              <a:rPr lang="en-US" sz="1200" b="0" i="1" kern="1200" dirty="0">
                <a:solidFill>
                  <a:schemeClr val="tx1"/>
                </a:solidFill>
                <a:effectLst/>
                <a:latin typeface="+mn-lt"/>
                <a:ea typeface="+mn-ea"/>
                <a:cs typeface="+mn-cs"/>
              </a:rPr>
              <a:t>as you type the code</a:t>
            </a:r>
            <a:r>
              <a:rPr lang="en-US" sz="1200" b="0" i="0" kern="1200" dirty="0">
                <a:solidFill>
                  <a:schemeClr val="tx1"/>
                </a:solidFill>
                <a:effectLst/>
                <a:latin typeface="+mn-lt"/>
                <a:ea typeface="+mn-ea"/>
                <a:cs typeface="+mn-cs"/>
              </a:rPr>
              <a:t>.</a:t>
            </a:r>
            <a:r>
              <a:rPr lang="en-US" dirty="0"/>
              <a:t>)</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Types are documentation – If you have type signature you know what you should send and what should be the result, you also have interfaces/classes/</a:t>
            </a:r>
            <a:r>
              <a:rPr lang="en-US" sz="1200" b="0" i="0" kern="1200" dirty="0" err="1">
                <a:solidFill>
                  <a:schemeClr val="tx1"/>
                </a:solidFill>
                <a:effectLst/>
                <a:latin typeface="+mn-lt"/>
                <a:ea typeface="+mn-ea"/>
                <a:cs typeface="+mn-cs"/>
              </a:rPr>
              <a:t>enum</a:t>
            </a:r>
            <a:r>
              <a:rPr lang="en-US" sz="1200" b="0" i="0" kern="1200" dirty="0">
                <a:solidFill>
                  <a:schemeClr val="tx1"/>
                </a:solidFill>
                <a:effectLst/>
                <a:latin typeface="+mn-lt"/>
                <a:ea typeface="+mn-ea"/>
                <a:cs typeface="+mn-cs"/>
              </a:rPr>
              <a:t> which will help to describe the object</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Object-oriented — You got it right. TypeScript is Object-oriented. Classes, interfaces, inheritance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AOT compilation – Ahead of time compilation - TypeScript is going to spit out any compilation error unlike the JavaScript counterpart which is an interpreted language. Programmers will be able to catch errors at the early stage during development. Thanks to the TypeScript </a:t>
            </a:r>
            <a:r>
              <a:rPr lang="en-US" sz="1200" b="0" i="0" kern="1200" dirty="0" err="1">
                <a:solidFill>
                  <a:schemeClr val="tx1"/>
                </a:solidFill>
                <a:effectLst/>
                <a:latin typeface="+mn-lt"/>
                <a:ea typeface="+mn-ea"/>
                <a:cs typeface="+mn-cs"/>
              </a:rPr>
              <a:t>transpiler</a:t>
            </a:r>
            <a:r>
              <a:rPr lang="en-US" sz="1200" b="0" i="0" kern="1200" dirty="0">
                <a:solidFill>
                  <a:schemeClr val="tx1"/>
                </a:solidFill>
                <a:effectLst/>
                <a:latin typeface="+mn-lt"/>
                <a:ea typeface="+mn-ea"/>
                <a:cs typeface="+mn-cs"/>
              </a:rPr>
              <a:t>. It’s like a linter to our code</a:t>
            </a: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You’re not locked in – You are not married to TS, if you will decide on  day to abound it in the future then just compile your codebase and move forward with that with very minimal additional work. Also if you want to move from JS to TS just change the file name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ability to compile down to a version of JavaScript that runs on all browsers using Babel</a:t>
            </a:r>
            <a:endParaRPr lang="en-US" b="0" dirty="0"/>
          </a:p>
          <a:p>
            <a:pPr algn="l" rtl="0"/>
            <a:endParaRPr lang="en-US" dirty="0"/>
          </a:p>
          <a:p>
            <a:pPr algn="l" rtl="0"/>
            <a:endParaRPr lang="en-US" dirty="0"/>
          </a:p>
          <a:p>
            <a:pPr algn="l" rtl="0"/>
            <a:r>
              <a:rPr lang="en-US" b="1" dirty="0"/>
              <a:t>Who is using it right now?</a:t>
            </a:r>
          </a:p>
          <a:p>
            <a:pPr algn="l" rtl="0"/>
            <a:r>
              <a:rPr lang="en-US" sz="1200" b="0" i="0" kern="1200" dirty="0">
                <a:solidFill>
                  <a:schemeClr val="tx1"/>
                </a:solidFill>
                <a:effectLst/>
                <a:latin typeface="+mn-lt"/>
                <a:ea typeface="+mn-ea"/>
                <a:cs typeface="+mn-cs"/>
              </a:rPr>
              <a:t>Angular is probably the most known and is completely TS based,</a:t>
            </a:r>
          </a:p>
          <a:p>
            <a:pPr algn="l" rtl="0"/>
            <a:r>
              <a:rPr lang="en-US" sz="1200" b="0" i="0" kern="1200" dirty="0">
                <a:solidFill>
                  <a:schemeClr val="tx1"/>
                </a:solidFill>
                <a:effectLst/>
                <a:latin typeface="+mn-lt"/>
                <a:ea typeface="+mn-ea"/>
                <a:cs typeface="+mn-cs"/>
              </a:rPr>
              <a:t>Nest -&gt; </a:t>
            </a:r>
            <a:r>
              <a:rPr lang="en-US" sz="1200" b="0" i="0" u="none" strike="noStrike" kern="1200" dirty="0">
                <a:solidFill>
                  <a:schemeClr val="tx1"/>
                </a:solidFill>
                <a:effectLst/>
                <a:latin typeface="+mn-lt"/>
                <a:ea typeface="+mn-ea"/>
                <a:cs typeface="+mn-cs"/>
                <a:hlinkClick r:id="rId4"/>
              </a:rPr>
              <a:t>Nest - A progressive Node.js web framework</a:t>
            </a:r>
            <a:r>
              <a:rPr lang="en-US" sz="1200" b="0" i="0" kern="1200" dirty="0">
                <a:solidFill>
                  <a:schemeClr val="tx1"/>
                </a:solidFill>
                <a:effectLst/>
                <a:latin typeface="+mn-lt"/>
                <a:ea typeface="+mn-ea"/>
                <a:cs typeface="+mn-cs"/>
              </a:rPr>
              <a:t> which is more based on backend whereas Angular is more frontend based.</a:t>
            </a:r>
          </a:p>
          <a:p>
            <a:pPr algn="l" rtl="0"/>
            <a:r>
              <a:rPr lang="en-US" sz="1200" b="0" i="0" kern="1200" dirty="0">
                <a:solidFill>
                  <a:schemeClr val="tx1"/>
                </a:solidFill>
                <a:effectLst/>
                <a:latin typeface="+mn-lt"/>
                <a:ea typeface="+mn-ea"/>
                <a:cs typeface="+mn-cs"/>
              </a:rPr>
              <a:t>Vue.js is said to make version 3 using TypeScript.</a:t>
            </a:r>
          </a:p>
          <a:p>
            <a:pPr algn="l" rtl="0"/>
            <a:r>
              <a:rPr lang="en-US" sz="1200" b="0" i="0" kern="1200" dirty="0">
                <a:solidFill>
                  <a:schemeClr val="tx1"/>
                </a:solidFill>
                <a:effectLst/>
                <a:latin typeface="+mn-lt"/>
                <a:ea typeface="+mn-ea"/>
                <a:cs typeface="+mn-cs"/>
              </a:rPr>
              <a:t>React can also use TypeScript config -&gt; </a:t>
            </a:r>
            <a:r>
              <a:rPr lang="en-US" sz="1200" b="0" i="0" u="none" strike="noStrike" kern="1200" dirty="0">
                <a:solidFill>
                  <a:schemeClr val="tx1"/>
                </a:solidFill>
                <a:effectLst/>
                <a:latin typeface="+mn-lt"/>
                <a:ea typeface="+mn-ea"/>
                <a:cs typeface="+mn-cs"/>
                <a:hlinkClick r:id="rId5"/>
              </a:rPr>
              <a:t>React &amp; Webpack · TypeScript</a:t>
            </a:r>
            <a:endParaRPr lang="en-US" sz="1200" b="0" i="0" u="none" strike="noStrike" kern="1200" dirty="0">
              <a:solidFill>
                <a:schemeClr val="tx1"/>
              </a:solidFill>
              <a:effectLst/>
              <a:latin typeface="+mn-lt"/>
              <a:ea typeface="+mn-ea"/>
              <a:cs typeface="+mn-cs"/>
            </a:endParaRPr>
          </a:p>
          <a:p>
            <a:pPr algn="l" rtl="0"/>
            <a:r>
              <a:rPr lang="en-US" sz="1200" b="0" i="0" u="none" strike="noStrike" kern="1200" dirty="0" err="1">
                <a:solidFill>
                  <a:schemeClr val="tx1"/>
                </a:solidFill>
                <a:effectLst/>
                <a:latin typeface="+mn-lt"/>
                <a:ea typeface="+mn-ea"/>
                <a:cs typeface="+mn-cs"/>
              </a:rPr>
              <a:t>Inversify</a:t>
            </a:r>
            <a:r>
              <a:rPr lang="en-US" sz="1200" b="0" i="0" u="none" strike="noStrike"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In IDSE we added it to react project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Developer Survey:</a:t>
            </a:r>
          </a:p>
          <a:p>
            <a:pPr algn="l" rtl="0"/>
            <a:r>
              <a:rPr lang="en-US" sz="1200" b="0" i="0" kern="1200" dirty="0">
                <a:solidFill>
                  <a:schemeClr val="tx1"/>
                </a:solidFill>
                <a:effectLst/>
                <a:latin typeface="+mn-lt"/>
                <a:ea typeface="+mn-ea"/>
                <a:cs typeface="+mn-cs"/>
              </a:rPr>
              <a:t>The “The State of JavaScript 2018” survey, almost 50% of respondents said they used TypeScript, and would use it again. over 30% said they would like to learn it. That’s a huge percentage of people interested in it.</a:t>
            </a:r>
          </a:p>
          <a:p>
            <a:pPr algn="l" rtl="0"/>
            <a:r>
              <a:rPr lang="en-US" sz="1200" b="0" i="0" kern="1200" dirty="0">
                <a:solidFill>
                  <a:schemeClr val="tx1"/>
                </a:solidFill>
                <a:effectLst/>
                <a:latin typeface="+mn-lt"/>
                <a:ea typeface="+mn-ea"/>
                <a:cs typeface="+mn-cs"/>
              </a:rPr>
              <a:t>(</a:t>
            </a:r>
            <a:r>
              <a:rPr lang="en-US" dirty="0"/>
              <a:t>https://2018.stateofjs.com/javascript-flavors/overview/</a:t>
            </a:r>
            <a:r>
              <a:rPr lang="en-US" sz="1200" b="0" i="0" kern="1200" dirty="0">
                <a:solidFill>
                  <a:schemeClr val="tx1"/>
                </a:solidFill>
                <a:effectLst/>
                <a:latin typeface="+mn-lt"/>
                <a:ea typeface="+mn-ea"/>
                <a:cs typeface="+mn-cs"/>
              </a:rPr>
              <a:t>)</a:t>
            </a:r>
          </a:p>
          <a:p>
            <a:pPr algn="l" rtl="0"/>
            <a:endParaRPr lang="en-US" dirty="0"/>
          </a:p>
          <a:p>
            <a:pPr algn="l" rt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each pinot show a code example in slide (https://basarat.gitbooks.io/typescript/docs/why-typescript.html)</a:t>
            </a:r>
          </a:p>
          <a:p>
            <a:pPr algn="l" rtl="0"/>
            <a:endParaRPr lang="en-US" dirty="0"/>
          </a:p>
          <a:p>
            <a:pPr marL="171450" indent="-171450" algn="l" rtl="0">
              <a:buFontTx/>
              <a:buChar char="-"/>
            </a:pPr>
            <a:r>
              <a:rPr lang="en-US" dirty="0"/>
              <a:t>https://basarat.gitbooks.io/typescript/docs/why-typescript.html</a:t>
            </a:r>
          </a:p>
          <a:p>
            <a:pPr marL="171450" indent="-171450" algn="l" rtl="0">
              <a:buFontTx/>
              <a:buChar char="-"/>
            </a:pPr>
            <a:r>
              <a:rPr lang="en-US" dirty="0"/>
              <a:t>https://2018.stateofjs.com/javascript-flavors/overview/</a:t>
            </a:r>
          </a:p>
          <a:p>
            <a:pPr marL="171450" indent="-171450" algn="l" rtl="0">
              <a:buFontTx/>
              <a:buChar char="-"/>
            </a:pPr>
            <a:r>
              <a:rPr lang="en-US" dirty="0"/>
              <a:t>https://www.quora.com/What-are-the-advantages-of-using-TypeScript</a:t>
            </a:r>
          </a:p>
          <a:p>
            <a:pPr marL="171450" indent="-171450" algn="l" rtl="0">
              <a:buFontTx/>
              <a:buChar char="-"/>
            </a:pPr>
            <a:r>
              <a:rPr lang="en-US" dirty="0"/>
              <a:t>https://medium.com/nona-web/why-typescript-6c7d5302ec6https://flaviocopes.com/typescript/</a:t>
            </a:r>
          </a:p>
          <a:p>
            <a:pPr marL="171450" indent="-171450" algn="l" rtl="0">
              <a:buFontTx/>
              <a:buChar char="-"/>
            </a:pPr>
            <a:r>
              <a:rPr lang="en-US" dirty="0"/>
              <a:t>https://www.techtalko.com/2018/03/17/typescript-the-future-of-javascript/</a:t>
            </a:r>
          </a:p>
          <a:p>
            <a:pPr marL="171450" indent="-171450" algn="l" rtl="0">
              <a:buFontTx/>
              <a:buChar char="-"/>
            </a:pPr>
            <a:r>
              <a:rPr lang="en-US" dirty="0"/>
              <a:t>https://blog.logrocket.com/7-bad-excuses-for-not-using-typescript-dbf5e603a9a8</a:t>
            </a:r>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1056633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dirty="0">
                <a:solidFill>
                  <a:schemeClr val="bg1"/>
                </a:solidFill>
              </a:rPr>
              <a:t>But all of the libraries I use are in JavaScript?</a:t>
            </a:r>
          </a:p>
          <a:p>
            <a:pPr algn="l" rtl="0"/>
            <a:r>
              <a:rPr lang="en-US" sz="1200" b="0" i="0" kern="1200" dirty="0">
                <a:solidFill>
                  <a:schemeClr val="tx1"/>
                </a:solidFill>
                <a:effectLst/>
                <a:latin typeface="+mn-lt"/>
                <a:ea typeface="+mn-ea"/>
                <a:cs typeface="+mn-cs"/>
              </a:rPr>
              <a:t>To enable interoperability with existing JavaScript code, the language supports TypeScript Declaration Files (</a:t>
            </a:r>
            <a:r>
              <a:rPr lang="en-US" sz="1200" b="0" i="0" kern="1200" dirty="0" err="1">
                <a:solidFill>
                  <a:schemeClr val="tx1"/>
                </a:solidFill>
                <a:effectLst/>
                <a:latin typeface="+mn-lt"/>
                <a:ea typeface="+mn-ea"/>
                <a:cs typeface="+mn-cs"/>
              </a:rPr>
              <a:t>d.ts</a:t>
            </a:r>
            <a:r>
              <a:rPr lang="en-US" sz="1200" b="0" i="0" kern="1200" dirty="0">
                <a:solidFill>
                  <a:schemeClr val="tx1"/>
                </a:solidFill>
                <a:effectLst/>
                <a:latin typeface="+mn-lt"/>
                <a:ea typeface="+mn-ea"/>
                <a:cs typeface="+mn-cs"/>
              </a:rPr>
              <a:t> file).</a:t>
            </a:r>
          </a:p>
          <a:p>
            <a:pPr algn="l" rtl="0"/>
            <a:r>
              <a:rPr lang="en-US" sz="1200" b="0" i="0" kern="1200" dirty="0">
                <a:solidFill>
                  <a:schemeClr val="tx1"/>
                </a:solidFill>
                <a:effectLst/>
                <a:latin typeface="+mn-lt"/>
                <a:ea typeface="+mn-ea"/>
                <a:cs typeface="+mn-cs"/>
              </a:rPr>
              <a:t>After you import such declaration into your project, the TypeScript will know about the function’s types.</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We have </a:t>
            </a:r>
            <a:r>
              <a:rPr lang="en-US" sz="1200" b="0" i="0" u="none" strike="noStrike" kern="1200" dirty="0" err="1">
                <a:solidFill>
                  <a:schemeClr val="tx1"/>
                </a:solidFill>
                <a:effectLst/>
                <a:latin typeface="+mn-lt"/>
                <a:ea typeface="+mn-ea"/>
                <a:cs typeface="+mn-cs"/>
                <a:hlinkClick r:id="rId3"/>
              </a:rPr>
              <a:t>DefinitelyTyped</a:t>
            </a:r>
            <a:r>
              <a:rPr lang="en-US" sz="1200" b="0" i="0" kern="1200" dirty="0">
                <a:solidFill>
                  <a:schemeClr val="tx1"/>
                </a:solidFill>
                <a:effectLst/>
                <a:latin typeface="+mn-lt"/>
                <a:ea typeface="+mn-ea"/>
                <a:cs typeface="+mn-cs"/>
              </a:rPr>
              <a:t>, a community repository of declaration files for popular libraries, was created.</a:t>
            </a:r>
          </a:p>
          <a:p>
            <a:pPr algn="l" rtl="0"/>
            <a:r>
              <a:rPr lang="en-US" sz="1200" b="0" i="0" kern="1200" dirty="0">
                <a:solidFill>
                  <a:schemeClr val="tx1"/>
                </a:solidFill>
                <a:effectLst/>
                <a:latin typeface="+mn-lt"/>
                <a:ea typeface="+mn-ea"/>
                <a:cs typeface="+mn-cs"/>
              </a:rPr>
              <a:t>It contains declarations for over 5,000 JavaScript packages.</a:t>
            </a:r>
          </a:p>
          <a:p>
            <a:pPr algn="l" rtl="0"/>
            <a:r>
              <a:rPr lang="en-US" sz="1200" b="0" i="0" kern="1200" dirty="0">
                <a:solidFill>
                  <a:schemeClr val="tx1"/>
                </a:solidFill>
                <a:effectLst/>
                <a:latin typeface="+mn-lt"/>
                <a:ea typeface="+mn-ea"/>
                <a:cs typeface="+mn-cs"/>
              </a:rPr>
              <a:t>Using these declarations is extremely easy.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 example, if you use </a:t>
            </a:r>
            <a:r>
              <a:rPr lang="en-US" sz="1200" b="0" i="0" kern="1200" dirty="0" err="1">
                <a:solidFill>
                  <a:schemeClr val="tx1"/>
                </a:solidFill>
                <a:effectLst/>
                <a:latin typeface="+mn-lt"/>
                <a:ea typeface="+mn-ea"/>
                <a:cs typeface="+mn-cs"/>
              </a:rPr>
              <a:t>Lodash</a:t>
            </a:r>
            <a:r>
              <a:rPr lang="en-US" sz="1200" b="0" i="0" kern="1200" dirty="0">
                <a:solidFill>
                  <a:schemeClr val="tx1"/>
                </a:solidFill>
                <a:effectLst/>
                <a:latin typeface="+mn-lt"/>
                <a:ea typeface="+mn-ea"/>
                <a:cs typeface="+mn-cs"/>
              </a:rPr>
              <a:t> is written in JS so, we can add d.td file by installing </a:t>
            </a:r>
            <a:r>
              <a:rPr lang="en-US" sz="1200" b="0" i="0" kern="1200" dirty="0" err="1">
                <a:solidFill>
                  <a:schemeClr val="tx1"/>
                </a:solidFill>
                <a:effectLst/>
                <a:latin typeface="+mn-lt"/>
                <a:ea typeface="+mn-ea"/>
                <a:cs typeface="+mn-cs"/>
              </a:rPr>
              <a:t>npm</a:t>
            </a:r>
            <a:r>
              <a:rPr lang="en-US" sz="1200" b="0" i="0" kern="1200" dirty="0">
                <a:solidFill>
                  <a:schemeClr val="tx1"/>
                </a:solidFill>
                <a:effectLst/>
                <a:latin typeface="+mn-lt"/>
                <a:ea typeface="+mn-ea"/>
                <a:cs typeface="+mn-cs"/>
              </a:rPr>
              <a:t> I @types/</a:t>
            </a:r>
            <a:r>
              <a:rPr lang="en-US" sz="1200" b="0" i="0" kern="1200" dirty="0" err="1">
                <a:solidFill>
                  <a:schemeClr val="tx1"/>
                </a:solidFill>
                <a:effectLst/>
                <a:latin typeface="+mn-lt"/>
                <a:ea typeface="+mn-ea"/>
                <a:cs typeface="+mn-cs"/>
              </a:rPr>
              <a:t>lodash</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types will then be automatically included by the compiler, and you’ll get on-the-fly type checking and autocomplete in your code editor.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All or most of the packages you use should already have high-quality type declarations created for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either bundled in or available via the </a:t>
            </a:r>
            <a:r>
              <a:rPr lang="en-US" sz="1200" b="0" i="0" kern="1200" dirty="0" err="1">
                <a:solidFill>
                  <a:schemeClr val="tx1"/>
                </a:solidFill>
                <a:effectLst/>
                <a:latin typeface="+mn-lt"/>
                <a:ea typeface="+mn-ea"/>
                <a:cs typeface="+mn-cs"/>
              </a:rPr>
              <a:t>DefinitelyTyped</a:t>
            </a:r>
            <a:r>
              <a:rPr lang="en-US" sz="1200" b="0" i="0" kern="1200" dirty="0">
                <a:solidFill>
                  <a:schemeClr val="tx1"/>
                </a:solidFill>
                <a:effectLst/>
                <a:latin typeface="+mn-lt"/>
                <a:ea typeface="+mn-ea"/>
                <a:cs typeface="+mn-cs"/>
              </a:rPr>
              <a:t> repo.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engineering team at Slack shared </a:t>
            </a:r>
            <a:r>
              <a:rPr lang="en-US" sz="1200" b="0" i="0" u="none" strike="noStrike" kern="1200" dirty="0">
                <a:solidFill>
                  <a:schemeClr val="tx1"/>
                </a:solidFill>
                <a:effectLst/>
                <a:latin typeface="+mn-lt"/>
                <a:ea typeface="+mn-ea"/>
                <a:cs typeface="+mn-cs"/>
                <a:hlinkClick r:id="rId4"/>
              </a:rPr>
              <a:t>their experience</a:t>
            </a:r>
            <a:r>
              <a:rPr lang="en-US" sz="1200" b="0" i="0" kern="1200" dirty="0">
                <a:solidFill>
                  <a:schemeClr val="tx1"/>
                </a:solidFill>
                <a:effectLst/>
                <a:latin typeface="+mn-lt"/>
                <a:ea typeface="+mn-ea"/>
                <a:cs typeface="+mn-cs"/>
              </a:rPr>
              <a:t>:</a:t>
            </a:r>
          </a:p>
          <a:p>
            <a:pPr algn="l" rtl="0"/>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r>
              <a:rPr lang="en-US" sz="1200" b="0" i="0" kern="1200" dirty="0">
                <a:solidFill>
                  <a:schemeClr val="tx1"/>
                </a:solidFill>
                <a:effectLst/>
                <a:latin typeface="+mn-lt"/>
                <a:ea typeface="+mn-ea"/>
                <a:cs typeface="+mn-cs"/>
              </a:rPr>
              <a:t>Show flow how to add types to </a:t>
            </a:r>
            <a:r>
              <a:rPr lang="en-US" sz="1200" b="0" i="0" kern="1200" dirty="0" err="1">
                <a:solidFill>
                  <a:schemeClr val="tx1"/>
                </a:solidFill>
                <a:effectLst/>
                <a:latin typeface="+mn-lt"/>
                <a:ea typeface="+mn-ea"/>
                <a:cs typeface="+mn-cs"/>
              </a:rPr>
              <a:t>lodash</a:t>
            </a:r>
            <a:endParaRPr lang="en-US" sz="1200" b="0" i="0" kern="1200" dirty="0">
              <a:solidFill>
                <a:schemeClr val="tx1"/>
              </a:solidFill>
              <a:effectLst/>
              <a:latin typeface="+mn-lt"/>
              <a:ea typeface="+mn-ea"/>
              <a:cs typeface="+mn-cs"/>
            </a:endParaRPr>
          </a:p>
          <a:p>
            <a:pPr marL="171450" indent="-171450" algn="l" rtl="0">
              <a:buFont typeface="Arial" panose="020B0604020202020204" pitchFamily="34" charset="0"/>
              <a:buChar char="•"/>
            </a:pPr>
            <a:endParaRPr lang="en-US" dirty="0"/>
          </a:p>
          <a:p>
            <a:pPr marL="171450" indent="-171450" algn="l" rtl="0">
              <a:buFont typeface="Arial" panose="020B0604020202020204" pitchFamily="34" charset="0"/>
              <a:buChar char="•"/>
            </a:pPr>
            <a:endParaRPr lang="en-US" dirty="0"/>
          </a:p>
          <a:p>
            <a:pPr marL="171450" indent="-171450" algn="l" rtl="0">
              <a:buFontTx/>
              <a:buChar char="-"/>
            </a:pPr>
            <a:r>
              <a:rPr lang="en-US" dirty="0"/>
              <a:t>https://blog.logrocket.com/7-bad-excuses-for-not-using-typescript-dbf5e603a9a8</a:t>
            </a:r>
          </a:p>
          <a:p>
            <a:pPr marL="171450" indent="-171450" algn="l" rtl="0">
              <a:buFontTx/>
              <a:buChar char="-"/>
            </a:pPr>
            <a:r>
              <a:rPr lang="en-US" dirty="0"/>
              <a:t>https://github.com/DefinitelyTyped/DefinitelyTyped</a:t>
            </a:r>
          </a:p>
          <a:p>
            <a:pPr marL="171450" indent="-171450" algn="l" rtl="0">
              <a:buFontTx/>
              <a:buChar char="-"/>
            </a:pPr>
            <a:r>
              <a:rPr lang="en-US" dirty="0"/>
              <a:t>https://microsoft.github.io/TypeSearch/</a:t>
            </a:r>
          </a:p>
          <a:p>
            <a:pPr marL="171450" indent="-171450" algn="l" rtl="0">
              <a:buFontTx/>
              <a:buChar char="-"/>
            </a:pPr>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1616663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a:buFontTx/>
              <a:buChar cha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2767432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r>
              <a:rPr lang="he-IL" dirty="0"/>
              <a:t>1</a:t>
            </a:r>
            <a:r>
              <a:rPr lang="en-US" dirty="0"/>
              <a:t>)</a:t>
            </a:r>
            <a:r>
              <a:rPr lang="en-US" baseline="0" dirty="0"/>
              <a:t> Introduce myself</a:t>
            </a:r>
            <a:endParaRPr lang="he-IL"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886165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457200" lvl="1" indent="0" algn="l" rtl="0">
              <a:buNone/>
            </a:pPr>
            <a:r>
              <a:rPr lang="en-US" dirty="0"/>
              <a:t>Ask each student</a:t>
            </a:r>
          </a:p>
          <a:p>
            <a:pPr marL="685800" lvl="1" indent="-228600" algn="l" rtl="0">
              <a:buAutoNum type="arabicParenR"/>
            </a:pPr>
            <a:r>
              <a:rPr lang="en-US" dirty="0"/>
              <a:t>What is your name</a:t>
            </a:r>
          </a:p>
          <a:p>
            <a:pPr marL="685800" lvl="1" indent="-228600" algn="l" rtl="0">
              <a:buAutoNum type="arabicParenR"/>
            </a:pPr>
            <a:r>
              <a:rPr lang="en-US" dirty="0"/>
              <a:t>What is your experience in Web</a:t>
            </a:r>
          </a:p>
          <a:p>
            <a:pPr marL="685800" lvl="1" indent="-228600" algn="l" rtl="0">
              <a:buAutoNum type="arabicParenR"/>
            </a:pPr>
            <a:r>
              <a:rPr lang="en-US" dirty="0"/>
              <a:t>What is your technology stack (Angular/</a:t>
            </a:r>
            <a:r>
              <a:rPr lang="en-US" dirty="0" err="1"/>
              <a:t>Scss</a:t>
            </a:r>
            <a:r>
              <a:rPr lang="en-US" dirty="0"/>
              <a:t>/</a:t>
            </a:r>
            <a:r>
              <a:rPr lang="en-US" dirty="0" err="1"/>
              <a:t>NodeJs</a:t>
            </a:r>
            <a:r>
              <a:rPr lang="en-US" dirty="0"/>
              <a:t>)</a:t>
            </a:r>
          </a:p>
          <a:p>
            <a:pPr marL="457200" lvl="1" indent="0" algn="l" rtl="0">
              <a:buNone/>
            </a:pPr>
            <a:endParaRPr lang="he-IL"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4189335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r>
              <a:rPr lang="en-US" baseline="0" dirty="0"/>
              <a:t>We are adding element to the DOM &amp; then we are hiding it, What will be happened?</a:t>
            </a:r>
          </a:p>
          <a:p>
            <a:pPr marL="0" indent="0" algn="l" rtl="0">
              <a:buNone/>
            </a:pPr>
            <a:r>
              <a:rPr lang="en-US" baseline="0" dirty="0"/>
              <a:t>The user is going to see flashing element before we will hide it?</a:t>
            </a:r>
          </a:p>
          <a:p>
            <a:pPr marL="0" indent="0" algn="l" rtl="0">
              <a:buNone/>
            </a:pPr>
            <a:r>
              <a:rPr lang="en-US" baseline="0" dirty="0"/>
              <a:t>Maybe we will have race condition, sometimes we will see the flashing and sometimes we will not see it?</a:t>
            </a:r>
          </a:p>
          <a:p>
            <a:pPr marL="0" indent="0" algn="l" rtl="0">
              <a:buNone/>
            </a:pPr>
            <a:r>
              <a:rPr lang="en-US" baseline="0" dirty="0"/>
              <a:t>Should we change the order of the code?</a:t>
            </a: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155900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1103137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lgn="l" rtl="0">
              <a:buNone/>
            </a:pPr>
            <a:endParaRPr lang="en-US" dirty="0"/>
          </a:p>
        </p:txBody>
      </p:sp>
      <p:sp>
        <p:nvSpPr>
          <p:cNvPr id="4" name="מציין מיקום של מספר שקופית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1141134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What is ECMAScript?</a:t>
            </a:r>
          </a:p>
          <a:p>
            <a:pPr algn="l" rtl="0"/>
            <a:r>
              <a:rPr lang="en-US" sz="1200" b="0" i="1" kern="1200" dirty="0">
                <a:solidFill>
                  <a:schemeClr val="tx1"/>
                </a:solidFill>
                <a:effectLst/>
                <a:latin typeface="+mn-lt"/>
                <a:ea typeface="+mn-ea"/>
                <a:cs typeface="+mn-cs"/>
              </a:rPr>
              <a:t>Here’s what happened long, long ago:</a:t>
            </a:r>
            <a:endParaRPr lang="en-US" sz="1200" b="0" i="0" kern="1200" dirty="0">
              <a:solidFill>
                <a:schemeClr val="tx1"/>
              </a:solidFill>
              <a:effectLst/>
              <a:latin typeface="+mn-lt"/>
              <a:ea typeface="+mn-ea"/>
              <a:cs typeface="+mn-cs"/>
            </a:endParaRPr>
          </a:p>
          <a:p>
            <a:pPr marL="228600" indent="-228600" algn="l" rtl="0">
              <a:buFont typeface="+mj-lt"/>
              <a:buAutoNum type="arabicPeriod"/>
            </a:pPr>
            <a:r>
              <a:rPr lang="en-US" sz="1200" b="0" i="0" kern="1200" dirty="0">
                <a:solidFill>
                  <a:schemeClr val="tx1"/>
                </a:solidFill>
                <a:effectLst/>
                <a:latin typeface="+mn-lt"/>
                <a:ea typeface="+mn-ea"/>
                <a:cs typeface="+mn-cs"/>
              </a:rPr>
              <a:t>JavaScript was originally named JavaScript in hopes of capitalizing on the success of Java.</a:t>
            </a:r>
          </a:p>
          <a:p>
            <a:pPr marL="228600" indent="-228600" algn="l" rtl="0">
              <a:buFont typeface="+mj-lt"/>
              <a:buAutoNum type="arabicPeriod"/>
            </a:pPr>
            <a:r>
              <a:rPr lang="en-US" sz="1200" b="0" i="0" kern="1200" dirty="0">
                <a:solidFill>
                  <a:schemeClr val="tx1"/>
                </a:solidFill>
                <a:effectLst/>
                <a:latin typeface="+mn-lt"/>
                <a:ea typeface="+mn-ea"/>
                <a:cs typeface="+mn-cs"/>
              </a:rPr>
              <a:t>Netscape then submitted JavaScript to </a:t>
            </a:r>
            <a:r>
              <a:rPr lang="en-US" sz="1200" b="0" i="0" u="none" strike="noStrike" kern="1200" dirty="0">
                <a:solidFill>
                  <a:schemeClr val="tx1"/>
                </a:solidFill>
                <a:effectLst/>
                <a:latin typeface="+mn-lt"/>
                <a:ea typeface="+mn-ea"/>
                <a:cs typeface="+mn-cs"/>
                <a:hlinkClick r:id="rId3"/>
              </a:rPr>
              <a:t>ECMA International</a:t>
            </a:r>
            <a:r>
              <a:rPr lang="en-US" sz="1200" b="0" i="0" kern="1200" dirty="0">
                <a:solidFill>
                  <a:schemeClr val="tx1"/>
                </a:solidFill>
                <a:effectLst/>
                <a:latin typeface="+mn-lt"/>
                <a:ea typeface="+mn-ea"/>
                <a:cs typeface="+mn-cs"/>
              </a:rPr>
              <a:t> for Standardization. (ECMA is an organization that standardizes information)</a:t>
            </a:r>
          </a:p>
          <a:p>
            <a:pPr marL="228600" indent="-228600" algn="l" rtl="0">
              <a:buFont typeface="+mj-lt"/>
              <a:buAutoNum type="arabicPeriod"/>
            </a:pPr>
            <a:r>
              <a:rPr lang="en-US" sz="1200" b="0" i="0" kern="1200" dirty="0">
                <a:solidFill>
                  <a:schemeClr val="tx1"/>
                </a:solidFill>
                <a:effectLst/>
                <a:latin typeface="+mn-lt"/>
                <a:ea typeface="+mn-ea"/>
                <a:cs typeface="+mn-cs"/>
              </a:rPr>
              <a:t>This results in a new language standard, known as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a:t>
            </a:r>
          </a:p>
          <a:p>
            <a:pPr marL="228600" indent="-228600" algn="l" rtl="0">
              <a:buFont typeface="+mj-lt"/>
              <a:buAutoNum type="arabicPeriod"/>
            </a:pPr>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 is a standard. While </a:t>
            </a:r>
            <a:r>
              <a:rPr lang="en-US" sz="1200" b="1" i="0" kern="1200" dirty="0">
                <a:solidFill>
                  <a:schemeClr val="tx1"/>
                </a:solidFill>
                <a:effectLst/>
                <a:latin typeface="+mn-lt"/>
                <a:ea typeface="+mn-ea"/>
                <a:cs typeface="+mn-cs"/>
              </a:rPr>
              <a:t>JavaScript </a:t>
            </a:r>
            <a:r>
              <a:rPr lang="en-US" sz="1200" b="0" i="0" kern="1200" dirty="0">
                <a:solidFill>
                  <a:schemeClr val="tx1"/>
                </a:solidFill>
                <a:effectLst/>
                <a:latin typeface="+mn-lt"/>
                <a:ea typeface="+mn-ea"/>
                <a:cs typeface="+mn-cs"/>
              </a:rPr>
              <a:t>is the most popular </a:t>
            </a:r>
            <a:r>
              <a:rPr lang="en-US" sz="1200" b="0" i="1" kern="1200" dirty="0">
                <a:solidFill>
                  <a:schemeClr val="tx1"/>
                </a:solidFill>
                <a:effectLst/>
                <a:latin typeface="+mn-lt"/>
                <a:ea typeface="+mn-ea"/>
                <a:cs typeface="+mn-cs"/>
              </a:rPr>
              <a:t>implementation</a:t>
            </a:r>
            <a:r>
              <a:rPr lang="en-US" sz="1200" b="0" i="0" kern="1200" dirty="0">
                <a:solidFill>
                  <a:schemeClr val="tx1"/>
                </a:solidFill>
                <a:effectLst/>
                <a:latin typeface="+mn-lt"/>
                <a:ea typeface="+mn-ea"/>
                <a:cs typeface="+mn-cs"/>
              </a:rPr>
              <a:t> of that standard. JavaScript implements ECMAScript and builds on top of it.</a:t>
            </a:r>
          </a:p>
          <a:p>
            <a:pPr algn="l" rtl="0"/>
            <a:endParaRPr lang="en-US" dirty="0"/>
          </a:p>
          <a:p>
            <a:pPr algn="l"/>
            <a:r>
              <a:rPr lang="en-US" sz="1200" b="1" i="0" kern="1200" dirty="0">
                <a:solidFill>
                  <a:schemeClr val="tx1"/>
                </a:solidFill>
                <a:effectLst/>
                <a:latin typeface="+mn-lt"/>
                <a:ea typeface="+mn-ea"/>
                <a:cs typeface="+mn-cs"/>
              </a:rPr>
              <a:t>What is ‘ES’…?</a:t>
            </a:r>
          </a:p>
          <a:p>
            <a:pPr algn="l"/>
            <a:r>
              <a:rPr lang="en-US" sz="1200" b="1" i="0" kern="1200" dirty="0">
                <a:solidFill>
                  <a:schemeClr val="tx1"/>
                </a:solidFill>
                <a:effectLst/>
                <a:latin typeface="+mn-lt"/>
                <a:ea typeface="+mn-ea"/>
                <a:cs typeface="+mn-cs"/>
              </a:rPr>
              <a:t>ES </a:t>
            </a:r>
            <a:r>
              <a:rPr lang="en-US" sz="1200" b="0" i="0" kern="1200" dirty="0">
                <a:solidFill>
                  <a:schemeClr val="tx1"/>
                </a:solidFill>
                <a:effectLst/>
                <a:latin typeface="+mn-lt"/>
                <a:ea typeface="+mn-ea"/>
                <a:cs typeface="+mn-cs"/>
              </a:rPr>
              <a:t>is simply short for </a:t>
            </a:r>
            <a:r>
              <a:rPr lang="en-US" sz="1200" b="1" i="0" kern="1200" dirty="0">
                <a:solidFill>
                  <a:schemeClr val="tx1"/>
                </a:solidFill>
                <a:effectLst/>
                <a:latin typeface="+mn-lt"/>
                <a:ea typeface="+mn-ea"/>
                <a:cs typeface="+mn-cs"/>
              </a:rPr>
              <a:t>ECMAScript</a:t>
            </a:r>
            <a:r>
              <a:rPr lang="en-US" sz="1200" b="0" i="0" kern="1200" dirty="0">
                <a:solidFill>
                  <a:schemeClr val="tx1"/>
                </a:solidFill>
                <a:effectLst/>
                <a:latin typeface="+mn-lt"/>
                <a:ea typeface="+mn-ea"/>
                <a:cs typeface="+mn-cs"/>
              </a:rPr>
              <a:t>.</a:t>
            </a:r>
          </a:p>
          <a:p>
            <a:pPr algn="l"/>
            <a:r>
              <a:rPr lang="en-US" sz="1200" b="0" i="0" kern="1200" dirty="0">
                <a:solidFill>
                  <a:schemeClr val="tx1"/>
                </a:solidFill>
                <a:effectLst/>
                <a:latin typeface="+mn-lt"/>
                <a:ea typeface="+mn-ea"/>
                <a:cs typeface="+mn-cs"/>
              </a:rPr>
              <a:t>Every time you see </a:t>
            </a:r>
            <a:r>
              <a:rPr lang="en-US" sz="1200" b="1" i="0" kern="1200" dirty="0">
                <a:solidFill>
                  <a:schemeClr val="tx1"/>
                </a:solidFill>
                <a:effectLst/>
                <a:latin typeface="+mn-lt"/>
                <a:ea typeface="+mn-ea"/>
                <a:cs typeface="+mn-cs"/>
              </a:rPr>
              <a:t>ES</a:t>
            </a:r>
            <a:r>
              <a:rPr lang="en-US" sz="1200" b="0" i="0" kern="1200" dirty="0">
                <a:solidFill>
                  <a:schemeClr val="tx1"/>
                </a:solidFill>
                <a:effectLst/>
                <a:latin typeface="+mn-lt"/>
                <a:ea typeface="+mn-ea"/>
                <a:cs typeface="+mn-cs"/>
              </a:rPr>
              <a:t> followed by a number, it is referencing an edition of ECMAScript.</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There are eight editions of ECMAScript published. Lets dive into them:</a:t>
            </a:r>
          </a:p>
          <a:p>
            <a:pPr algn="l" rtl="0"/>
            <a:r>
              <a:rPr lang="en-US" sz="1200" b="1" i="0" kern="1200" dirty="0">
                <a:solidFill>
                  <a:schemeClr val="tx1"/>
                </a:solidFill>
                <a:effectLst/>
                <a:latin typeface="+mn-lt"/>
                <a:ea typeface="+mn-ea"/>
                <a:cs typeface="+mn-cs"/>
              </a:rPr>
              <a:t>ES1, ES2, ES3, ES4</a:t>
            </a:r>
          </a:p>
          <a:p>
            <a:pPr algn="l" rtl="0"/>
            <a:r>
              <a:rPr lang="en-US" sz="1200" b="1" i="1" kern="1200" dirty="0">
                <a:solidFill>
                  <a:schemeClr val="tx1"/>
                </a:solidFill>
                <a:effectLst/>
                <a:latin typeface="+mn-lt"/>
                <a:ea typeface="+mn-ea"/>
                <a:cs typeface="+mn-cs"/>
              </a:rPr>
              <a:t>ES1</a:t>
            </a:r>
            <a:r>
              <a:rPr lang="en-US" sz="1200" b="0" i="1" kern="1200" dirty="0">
                <a:solidFill>
                  <a:schemeClr val="tx1"/>
                </a:solidFill>
                <a:effectLst/>
                <a:latin typeface="+mn-lt"/>
                <a:ea typeface="+mn-ea"/>
                <a:cs typeface="+mn-cs"/>
              </a:rPr>
              <a:t>: June 1997 —</a:t>
            </a:r>
            <a:r>
              <a:rPr lang="en-US" sz="1200" b="1" i="1" kern="1200" dirty="0">
                <a:solidFill>
                  <a:schemeClr val="tx1"/>
                </a:solidFill>
                <a:effectLst/>
                <a:latin typeface="+mn-lt"/>
                <a:ea typeface="+mn-ea"/>
                <a:cs typeface="+mn-cs"/>
              </a:rPr>
              <a:t> ES2</a:t>
            </a:r>
            <a:r>
              <a:rPr lang="en-US" sz="1200" b="0" i="1" kern="1200" dirty="0">
                <a:solidFill>
                  <a:schemeClr val="tx1"/>
                </a:solidFill>
                <a:effectLst/>
                <a:latin typeface="+mn-lt"/>
                <a:ea typeface="+mn-ea"/>
                <a:cs typeface="+mn-cs"/>
              </a:rPr>
              <a:t>: June 1998 — </a:t>
            </a:r>
            <a:r>
              <a:rPr lang="en-US" sz="1200" b="1" i="1" kern="1200" dirty="0">
                <a:solidFill>
                  <a:schemeClr val="tx1"/>
                </a:solidFill>
                <a:effectLst/>
                <a:latin typeface="+mn-lt"/>
                <a:ea typeface="+mn-ea"/>
                <a:cs typeface="+mn-cs"/>
              </a:rPr>
              <a:t>ES3</a:t>
            </a:r>
            <a:r>
              <a:rPr lang="en-US" sz="1200" b="0" i="1" kern="1200" dirty="0">
                <a:solidFill>
                  <a:schemeClr val="tx1"/>
                </a:solidFill>
                <a:effectLst/>
                <a:latin typeface="+mn-lt"/>
                <a:ea typeface="+mn-ea"/>
                <a:cs typeface="+mn-cs"/>
              </a:rPr>
              <a:t>: Dec. 1999 — </a:t>
            </a:r>
            <a:r>
              <a:rPr lang="en-US" sz="1200" b="1" i="1" kern="1200" dirty="0">
                <a:solidFill>
                  <a:schemeClr val="tx1"/>
                </a:solidFill>
                <a:effectLst/>
                <a:latin typeface="+mn-lt"/>
                <a:ea typeface="+mn-ea"/>
                <a:cs typeface="+mn-cs"/>
              </a:rPr>
              <a:t>ES4</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Never released &amp; </a:t>
            </a:r>
            <a:r>
              <a:rPr lang="en-US" sz="1200" b="0" i="1" kern="1200" dirty="0">
                <a:solidFill>
                  <a:schemeClr val="tx1"/>
                </a:solidFill>
                <a:effectLst/>
                <a:latin typeface="+mn-lt"/>
                <a:ea typeface="+mn-ea"/>
                <a:cs typeface="+mn-cs"/>
              </a:rPr>
              <a:t>Abandoned (</a:t>
            </a:r>
            <a:r>
              <a:rPr lang="en-US" sz="1200" b="0" i="0" kern="1200" dirty="0">
                <a:solidFill>
                  <a:schemeClr val="tx1"/>
                </a:solidFill>
                <a:effectLst/>
                <a:latin typeface="+mn-lt"/>
                <a:ea typeface="+mn-ea"/>
                <a:cs typeface="+mn-cs"/>
              </a:rPr>
              <a:t>due to political differences.</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a:t>
            </a:r>
          </a:p>
          <a:p>
            <a:pPr algn="l" rtl="0"/>
            <a:endParaRPr lang="en-US" sz="1200" b="1"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ES5</a:t>
            </a:r>
          </a:p>
          <a:p>
            <a:pPr algn="l" rtl="0"/>
            <a:r>
              <a:rPr lang="en-US" sz="1200" b="0" i="0" kern="1200" dirty="0">
                <a:solidFill>
                  <a:schemeClr val="tx1"/>
                </a:solidFill>
                <a:effectLst/>
                <a:latin typeface="+mn-lt"/>
                <a:ea typeface="+mn-ea"/>
                <a:cs typeface="+mn-cs"/>
              </a:rPr>
              <a:t>Was released in 2009. It would then take almost six years for the next version of </a:t>
            </a:r>
            <a:r>
              <a:rPr lang="en-US" sz="1200" b="1" i="0" kern="1200" dirty="0">
                <a:solidFill>
                  <a:schemeClr val="tx1"/>
                </a:solidFill>
                <a:effectLst/>
                <a:latin typeface="+mn-lt"/>
                <a:ea typeface="+mn-ea"/>
                <a:cs typeface="+mn-cs"/>
              </a:rPr>
              <a:t>ECMAScript </a:t>
            </a:r>
            <a:r>
              <a:rPr lang="en-US" sz="1200" b="0" i="0" kern="1200" dirty="0">
                <a:solidFill>
                  <a:schemeClr val="tx1"/>
                </a:solidFill>
                <a:effectLst/>
                <a:latin typeface="+mn-lt"/>
                <a:ea typeface="+mn-ea"/>
                <a:cs typeface="+mn-cs"/>
              </a:rPr>
              <a:t>to be released.</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ES6 / ES2015</a:t>
            </a:r>
          </a:p>
          <a:p>
            <a:pPr algn="l" rtl="0"/>
            <a:r>
              <a:rPr lang="en-US" sz="1200" b="1" i="0" kern="1200" dirty="0">
                <a:solidFill>
                  <a:schemeClr val="tx1"/>
                </a:solidFill>
                <a:effectLst/>
                <a:latin typeface="+mn-lt"/>
                <a:ea typeface="+mn-ea"/>
                <a:cs typeface="+mn-cs"/>
              </a:rPr>
              <a:t>ES6 and ES2015 are the same thing</a:t>
            </a:r>
            <a:r>
              <a:rPr lang="en-US" sz="1200" b="0" i="0" kern="1200" dirty="0">
                <a:solidFill>
                  <a:schemeClr val="tx1"/>
                </a:solidFill>
                <a:effectLst/>
                <a:latin typeface="+mn-lt"/>
                <a:ea typeface="+mn-ea"/>
                <a:cs typeface="+mn-cs"/>
              </a:rPr>
              <a:t>.</a:t>
            </a:r>
          </a:p>
          <a:p>
            <a:pPr algn="l" rtl="0"/>
            <a:r>
              <a:rPr lang="en-US" sz="1200" b="1" i="0" kern="1200" dirty="0">
                <a:solidFill>
                  <a:schemeClr val="tx1"/>
                </a:solidFill>
                <a:effectLst/>
                <a:latin typeface="+mn-lt"/>
                <a:ea typeface="+mn-ea"/>
                <a:cs typeface="+mn-cs"/>
              </a:rPr>
              <a:t>ES6 </a:t>
            </a:r>
            <a:r>
              <a:rPr lang="en-US" sz="1200" b="0" i="0" kern="1200" dirty="0">
                <a:solidFill>
                  <a:schemeClr val="tx1"/>
                </a:solidFill>
                <a:effectLst/>
                <a:latin typeface="+mn-lt"/>
                <a:ea typeface="+mn-ea"/>
                <a:cs typeface="+mn-cs"/>
              </a:rPr>
              <a:t>was the popularized name prior to release. However, the committee that oversees ECMAScript specifications made the decision to move to annual updates. With this change, the edition was renamed to </a:t>
            </a:r>
            <a:r>
              <a:rPr lang="en-US" sz="1200" b="1" i="0" kern="1200" dirty="0">
                <a:solidFill>
                  <a:schemeClr val="tx1"/>
                </a:solidFill>
                <a:effectLst/>
                <a:latin typeface="+mn-lt"/>
                <a:ea typeface="+mn-ea"/>
                <a:cs typeface="+mn-cs"/>
              </a:rPr>
              <a:t>ES 2015</a:t>
            </a:r>
            <a:r>
              <a:rPr lang="en-US" sz="1200" b="0" i="0" kern="1200" dirty="0">
                <a:solidFill>
                  <a:schemeClr val="tx1"/>
                </a:solidFill>
                <a:effectLst/>
                <a:latin typeface="+mn-lt"/>
                <a:ea typeface="+mn-ea"/>
                <a:cs typeface="+mn-cs"/>
              </a:rPr>
              <a:t> to reflect the year of release</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Subsequent releases will therefor also be named according to the year they are released.</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ES2016 (ES7)</a:t>
            </a:r>
          </a:p>
          <a:p>
            <a:pPr algn="l" rtl="0"/>
            <a:r>
              <a:rPr lang="en-US" sz="1200" b="0" i="1" kern="1200" dirty="0">
                <a:solidFill>
                  <a:schemeClr val="tx1"/>
                </a:solidFill>
                <a:effectLst/>
                <a:latin typeface="+mn-lt"/>
                <a:ea typeface="+mn-ea"/>
                <a:cs typeface="+mn-cs"/>
              </a:rPr>
              <a:t>June 2016</a:t>
            </a:r>
            <a:r>
              <a:rPr lang="en-US" sz="1200" b="0" i="0" kern="1200" dirty="0">
                <a:solidFill>
                  <a:schemeClr val="tx1"/>
                </a:solidFill>
                <a:effectLst/>
                <a:latin typeface="+mn-lt"/>
                <a:ea typeface="+mn-ea"/>
                <a:cs typeface="+mn-cs"/>
              </a:rPr>
              <a:t>: Seventh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ES2017 (ES8)</a:t>
            </a:r>
          </a:p>
          <a:p>
            <a:pPr algn="l" rtl="0"/>
            <a:r>
              <a:rPr lang="en-US" sz="1200" b="0" i="1" kern="1200" dirty="0">
                <a:solidFill>
                  <a:schemeClr val="tx1"/>
                </a:solidFill>
                <a:effectLst/>
                <a:latin typeface="+mn-lt"/>
                <a:ea typeface="+mn-ea"/>
                <a:cs typeface="+mn-cs"/>
              </a:rPr>
              <a:t>June 2017</a:t>
            </a:r>
            <a:r>
              <a:rPr lang="en-US" sz="1200" b="0" i="0" kern="1200" dirty="0">
                <a:solidFill>
                  <a:schemeClr val="tx1"/>
                </a:solidFill>
                <a:effectLst/>
                <a:latin typeface="+mn-lt"/>
                <a:ea typeface="+mn-ea"/>
                <a:cs typeface="+mn-cs"/>
              </a:rPr>
              <a:t>: Eighth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ES2018 (ES9)</a:t>
            </a:r>
          </a:p>
          <a:p>
            <a:pPr algn="l" rtl="0"/>
            <a:r>
              <a:rPr lang="en-US" sz="1200" b="0" i="1" kern="1200" dirty="0">
                <a:solidFill>
                  <a:schemeClr val="tx1"/>
                </a:solidFill>
                <a:effectLst/>
                <a:latin typeface="+mn-lt"/>
                <a:ea typeface="+mn-ea"/>
                <a:cs typeface="+mn-cs"/>
              </a:rPr>
              <a:t>June 2018</a:t>
            </a:r>
            <a:r>
              <a:rPr lang="en-US" sz="1200" b="0" i="0" kern="1200" dirty="0">
                <a:solidFill>
                  <a:schemeClr val="tx1"/>
                </a:solidFill>
                <a:effectLst/>
                <a:latin typeface="+mn-lt"/>
                <a:ea typeface="+mn-ea"/>
                <a:cs typeface="+mn-cs"/>
              </a:rPr>
              <a:t>: Ninth edition of ECMAScript.</a:t>
            </a:r>
          </a:p>
          <a:p>
            <a:pPr algn="l" rtl="0"/>
            <a:endParaRPr lang="en-US" sz="1200" b="0" i="0" kern="1200" dirty="0">
              <a:solidFill>
                <a:schemeClr val="tx1"/>
              </a:solidFill>
              <a:effectLst/>
              <a:latin typeface="+mn-lt"/>
              <a:ea typeface="+mn-ea"/>
              <a:cs typeface="+mn-cs"/>
            </a:endParaRPr>
          </a:p>
          <a:p>
            <a:pPr algn="l" rtl="0"/>
            <a:r>
              <a:rPr lang="en-US" sz="1200" b="1" i="0" kern="1200" dirty="0" err="1">
                <a:solidFill>
                  <a:schemeClr val="tx1"/>
                </a:solidFill>
                <a:effectLst/>
                <a:latin typeface="+mn-lt"/>
                <a:ea typeface="+mn-ea"/>
                <a:cs typeface="+mn-cs"/>
              </a:rPr>
              <a:t>ES.Next</a:t>
            </a:r>
            <a:endParaRPr lang="en-US" sz="1200" b="1"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This term is dynamic and references the next version of ECMAScript coming out.</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TC39</a:t>
            </a:r>
          </a:p>
          <a:p>
            <a:pPr algn="l" rtl="0"/>
            <a:r>
              <a:rPr lang="en-US" sz="1200" b="0" i="0" kern="1200" dirty="0">
                <a:solidFill>
                  <a:schemeClr val="tx1"/>
                </a:solidFill>
                <a:effectLst/>
                <a:latin typeface="+mn-lt"/>
                <a:ea typeface="+mn-ea"/>
                <a:cs typeface="+mn-cs"/>
              </a:rPr>
              <a:t>TC39 means Technical Committee number 39. It is part of ECMA, the institution which standardizes the JavaScript language under the “ECMAScript” specification. It works on the standardization of the general purpose, cross platform, vendor-neutral programming language that is ECMAScript. This includes the language syntax, semantics, libraries, and complementary technologies that support the language.</a:t>
            </a:r>
            <a:endParaRPr lang="en-US" sz="1200" b="1"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TC39 Process:</a:t>
            </a:r>
          </a:p>
          <a:p>
            <a:pPr algn="l" rtl="0"/>
            <a:r>
              <a:rPr lang="en-US" sz="1200" b="0" i="0" kern="1200" dirty="0">
                <a:solidFill>
                  <a:schemeClr val="tx1"/>
                </a:solidFill>
                <a:effectLst/>
                <a:latin typeface="+mn-lt"/>
                <a:ea typeface="+mn-ea"/>
                <a:cs typeface="+mn-cs"/>
              </a:rPr>
              <a:t>There is a process how to add a features to next ECMAScript</a:t>
            </a:r>
          </a:p>
          <a:p>
            <a:pPr algn="l" rtl="0"/>
            <a:r>
              <a:rPr lang="en-US" sz="1200" b="0" i="0" kern="1200" dirty="0">
                <a:solidFill>
                  <a:schemeClr val="tx1"/>
                </a:solidFill>
                <a:effectLst/>
                <a:latin typeface="+mn-lt"/>
                <a:ea typeface="+mn-ea"/>
                <a:cs typeface="+mn-cs"/>
              </a:rPr>
              <a:t>https://tc39.github.io/process-document/</a:t>
            </a:r>
          </a:p>
          <a:p>
            <a:pPr algn="l" rtl="0"/>
            <a:endParaRPr lang="en-US" dirty="0"/>
          </a:p>
          <a:p>
            <a:pPr marL="171450" indent="-171450" algn="l" rtl="0">
              <a:buFontTx/>
              <a:buChar char="-"/>
            </a:pPr>
            <a:r>
              <a:rPr lang="en-US" dirty="0"/>
              <a:t>Maybe we can give example what was added in each version</a:t>
            </a:r>
          </a:p>
          <a:p>
            <a:pPr marL="171450" indent="-171450" algn="l" rtl="0">
              <a:buFontTx/>
              <a:buChar char="-"/>
            </a:pPr>
            <a:r>
              <a:rPr lang="en-US" dirty="0"/>
              <a:t>For Example, in ES7 or ES8 ‘,’ was added to object last line this is good practice for 2 reasons, 1) for duplicate line code, 2) for </a:t>
            </a:r>
            <a:r>
              <a:rPr lang="en-US" dirty="0" err="1"/>
              <a:t>github</a:t>
            </a:r>
            <a:r>
              <a:rPr lang="en-US" dirty="0"/>
              <a:t> not marking this line as changed</a:t>
            </a:r>
          </a:p>
          <a:p>
            <a:pPr algn="l" rtl="0"/>
            <a:endParaRPr lang="en-US" dirty="0"/>
          </a:p>
          <a:p>
            <a:pPr algn="l" rtl="0"/>
            <a:endParaRPr lang="en-US" dirty="0"/>
          </a:p>
          <a:p>
            <a:pPr algn="l" rtl="0"/>
            <a:endParaRPr lang="en-US" dirty="0"/>
          </a:p>
          <a:p>
            <a:pPr algn="l" rtl="0"/>
            <a:r>
              <a:rPr lang="en-US" dirty="0"/>
              <a:t>https://codeburst.io/javascript-wtf-is-es6-es8-es-2017-ecmascript-dca859e4821c</a:t>
            </a:r>
          </a:p>
          <a:p>
            <a:pPr algn="l" rtl="0"/>
            <a:r>
              <a:rPr lang="en-US" dirty="0"/>
              <a:t>https://www.w3schools.com/js/js_versions.asp</a:t>
            </a:r>
          </a:p>
          <a:p>
            <a:pPr algn="l" rtl="0"/>
            <a:r>
              <a:rPr lang="en-US" dirty="0"/>
              <a:t>https://en.wikipedia.org/wiki/ECMAScript</a:t>
            </a:r>
          </a:p>
          <a:p>
            <a:pPr algn="l" rtl="0"/>
            <a:r>
              <a:rPr lang="en-US" dirty="0"/>
              <a:t>https://medium.freecodecamp.org/whats-the-difference-between-javascript-and-ecmascript-cba48c73a2b5</a:t>
            </a:r>
          </a:p>
          <a:p>
            <a:pPr algn="l" rtl="0"/>
            <a:r>
              <a:rPr lang="en-US" dirty="0"/>
              <a:t>https://www.reddit.com/r/javascript/comments/34ps9z/why_was_es_4_skipped_but_typescript_is_taking_all/</a:t>
            </a:r>
          </a:p>
          <a:p>
            <a:pPr algn="l" rtl="0"/>
            <a:r>
              <a:rPr lang="en-US" dirty="0"/>
              <a:t>https://medium.freecodecamp.org/tc39-and-its-contributions-to-ecmascript-c178b77f32e1</a:t>
            </a:r>
          </a:p>
          <a:p>
            <a:pPr algn="l" rtl="0"/>
            <a:r>
              <a:rPr lang="en-US" dirty="0"/>
              <a:t>https://medium.com/sfl-newsroom/ecmascript-from-roots-to-ecmascript-2017-ce92afc96447</a:t>
            </a:r>
          </a:p>
          <a:p>
            <a:pPr algn="l" rtl="0"/>
            <a:endParaRPr lang="en-US"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1019167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kern="1200" dirty="0">
                <a:solidFill>
                  <a:schemeClr val="tx1"/>
                </a:solidFill>
                <a:effectLst/>
                <a:latin typeface="+mn-lt"/>
                <a:ea typeface="+mn-ea"/>
                <a:cs typeface="+mn-cs"/>
              </a:rPr>
              <a:t>We have a problem:</a:t>
            </a:r>
          </a:p>
          <a:p>
            <a:pPr algn="l" rtl="0"/>
            <a:r>
              <a:rPr lang="en-US" sz="1200" b="0" i="0" kern="1200" dirty="0">
                <a:solidFill>
                  <a:schemeClr val="tx1"/>
                </a:solidFill>
                <a:effectLst/>
                <a:latin typeface="+mn-lt"/>
                <a:ea typeface="+mn-ea"/>
                <a:cs typeface="+mn-cs"/>
              </a:rPr>
              <a:t>A feature of JavaScript (ES*) is available in the latest release of a browser, but not in the older versions.</a:t>
            </a:r>
          </a:p>
          <a:p>
            <a:pPr algn="l" rtl="0"/>
            <a:r>
              <a:rPr lang="en-US" sz="1200" b="0" i="0" kern="1200" dirty="0">
                <a:solidFill>
                  <a:schemeClr val="tx1"/>
                </a:solidFill>
                <a:effectLst/>
                <a:latin typeface="+mn-lt"/>
                <a:ea typeface="+mn-ea"/>
                <a:cs typeface="+mn-cs"/>
              </a:rPr>
              <a:t>Or maybe Chrome or Firefox implement it, but Safari iOS and Edge do not.</a:t>
            </a:r>
          </a:p>
          <a:p>
            <a:pPr algn="l" rtl="0"/>
            <a:r>
              <a:rPr lang="en-US" sz="1200" b="0" i="0" kern="1200" dirty="0">
                <a:solidFill>
                  <a:schemeClr val="tx1"/>
                </a:solidFill>
                <a:effectLst/>
                <a:latin typeface="+mn-lt"/>
                <a:ea typeface="+mn-ea"/>
                <a:cs typeface="+mn-cs"/>
              </a:rPr>
              <a:t>For example, ES6 introduced the </a:t>
            </a:r>
            <a:r>
              <a:rPr lang="en-US" sz="1200" b="1" i="0" kern="1200" dirty="0">
                <a:solidFill>
                  <a:schemeClr val="tx1"/>
                </a:solidFill>
                <a:effectLst/>
                <a:latin typeface="+mn-lt"/>
                <a:ea typeface="+mn-ea"/>
                <a:cs typeface="+mn-cs"/>
              </a:rPr>
              <a:t>arrow function</a:t>
            </a:r>
            <a:r>
              <a:rPr lang="en-US" sz="1200" b="0" i="0" kern="1200" dirty="0">
                <a:solidFill>
                  <a:schemeClr val="tx1"/>
                </a:solidFill>
                <a:effectLst/>
                <a:latin typeface="+mn-lt"/>
                <a:ea typeface="+mn-ea"/>
                <a:cs typeface="+mn-cs"/>
              </a:rPr>
              <a:t>:</a:t>
            </a:r>
          </a:p>
          <a:p>
            <a:pPr algn="l" rtl="0"/>
            <a:r>
              <a:rPr lang="pt-BR" sz="1200" kern="1200" dirty="0">
                <a:solidFill>
                  <a:schemeClr val="tx1"/>
                </a:solidFill>
                <a:effectLst/>
                <a:latin typeface="+mn-lt"/>
                <a:ea typeface="+mn-ea"/>
                <a:cs typeface="+mn-cs"/>
              </a:rPr>
              <a:t>	[1,</a:t>
            </a:r>
            <a:r>
              <a:rPr lang="pt-BR" dirty="0"/>
              <a:t> </a:t>
            </a:r>
            <a:r>
              <a:rPr lang="pt-BR" sz="1200" kern="1200" dirty="0">
                <a:solidFill>
                  <a:schemeClr val="tx1"/>
                </a:solidFill>
                <a:effectLst/>
                <a:latin typeface="+mn-lt"/>
                <a:ea typeface="+mn-ea"/>
                <a:cs typeface="+mn-cs"/>
              </a:rPr>
              <a:t>2,</a:t>
            </a:r>
            <a:r>
              <a:rPr lang="pt-BR" dirty="0"/>
              <a:t> </a:t>
            </a:r>
            <a:r>
              <a:rPr lang="pt-BR" sz="1200" kern="1200" dirty="0">
                <a:solidFill>
                  <a:schemeClr val="tx1"/>
                </a:solidFill>
                <a:effectLst/>
                <a:latin typeface="+mn-lt"/>
                <a:ea typeface="+mn-ea"/>
                <a:cs typeface="+mn-cs"/>
              </a:rPr>
              <a:t>3].map((</a:t>
            </a:r>
            <a:r>
              <a:rPr lang="pt-BR" dirty="0"/>
              <a:t>n</a:t>
            </a:r>
            <a:r>
              <a:rPr lang="pt-BR" sz="1200" kern="1200" dirty="0">
                <a:solidFill>
                  <a:schemeClr val="tx1"/>
                </a:solidFill>
                <a:effectLst/>
                <a:latin typeface="+mn-lt"/>
                <a:ea typeface="+mn-ea"/>
                <a:cs typeface="+mn-cs"/>
              </a:rPr>
              <a:t>)</a:t>
            </a:r>
            <a:r>
              <a:rPr lang="pt-BR" dirty="0"/>
              <a:t> </a:t>
            </a:r>
            <a:r>
              <a:rPr lang="pt-BR" sz="1200" kern="1200" dirty="0">
                <a:solidFill>
                  <a:schemeClr val="tx1"/>
                </a:solidFill>
                <a:effectLst/>
                <a:latin typeface="+mn-lt"/>
                <a:ea typeface="+mn-ea"/>
                <a:cs typeface="+mn-cs"/>
              </a:rPr>
              <a:t>=&gt;</a:t>
            </a:r>
            <a:r>
              <a:rPr lang="pt-BR" dirty="0"/>
              <a:t> n </a:t>
            </a:r>
            <a:r>
              <a:rPr lang="pt-BR" sz="1200" kern="1200" dirty="0">
                <a:solidFill>
                  <a:schemeClr val="tx1"/>
                </a:solidFill>
                <a:effectLst/>
                <a:latin typeface="+mn-lt"/>
                <a:ea typeface="+mn-ea"/>
                <a:cs typeface="+mn-cs"/>
              </a:rPr>
              <a:t>+</a:t>
            </a:r>
            <a:r>
              <a:rPr lang="pt-BR" dirty="0"/>
              <a:t> </a:t>
            </a:r>
            <a:r>
              <a:rPr lang="pt-BR" sz="1200" kern="1200" dirty="0">
                <a:solidFill>
                  <a:schemeClr val="tx1"/>
                </a:solidFill>
                <a:effectLst/>
                <a:latin typeface="+mn-lt"/>
                <a:ea typeface="+mn-ea"/>
                <a:cs typeface="+mn-cs"/>
              </a:rPr>
              <a:t>1)</a:t>
            </a:r>
          </a:p>
          <a:p>
            <a:pPr algn="l" rtl="0"/>
            <a:r>
              <a:rPr lang="en-US" sz="1200" b="0" i="0" kern="1200" dirty="0">
                <a:solidFill>
                  <a:schemeClr val="tx1"/>
                </a:solidFill>
                <a:effectLst/>
                <a:latin typeface="+mn-lt"/>
                <a:ea typeface="+mn-ea"/>
                <a:cs typeface="+mn-cs"/>
              </a:rPr>
              <a:t>Which is now supported by all modern browsers. IE11 does not support it, </a:t>
            </a: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So, how can we solve this problem?</a:t>
            </a:r>
          </a:p>
          <a:p>
            <a:pPr algn="l" rtl="0"/>
            <a:r>
              <a:rPr lang="en-US" sz="1200" b="0" i="0" kern="1200" dirty="0">
                <a:solidFill>
                  <a:schemeClr val="tx1"/>
                </a:solidFill>
                <a:effectLst/>
                <a:latin typeface="+mn-lt"/>
                <a:ea typeface="+mn-ea"/>
                <a:cs typeface="+mn-cs"/>
              </a:rPr>
              <a:t>Should we write in old approach or continue without supporting old browsers?</a:t>
            </a:r>
          </a:p>
          <a:p>
            <a:pPr algn="l" rtl="0"/>
            <a:endParaRPr lang="en-US" b="0" dirty="0"/>
          </a:p>
          <a:p>
            <a:pPr algn="l" rtl="0"/>
            <a:endParaRPr lang="en-US" b="0" dirty="0"/>
          </a:p>
          <a:p>
            <a:pPr marL="171450" indent="-171450" algn="l" rtl="0">
              <a:buFontTx/>
              <a:buChar char="-"/>
            </a:pPr>
            <a:r>
              <a:rPr lang="en-US" b="0" dirty="0"/>
              <a:t>https://flaviocopes.com/babel/</a:t>
            </a:r>
          </a:p>
          <a:p>
            <a:pPr marL="171450" indent="-171450" algn="l" rtl="0">
              <a:buFontTx/>
              <a:buChar cha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763221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kern="1200" dirty="0">
                <a:solidFill>
                  <a:schemeClr val="tx1"/>
                </a:solidFill>
                <a:effectLst/>
                <a:latin typeface="+mn-lt"/>
                <a:ea typeface="+mn-ea"/>
                <a:cs typeface="+mn-cs"/>
              </a:rPr>
              <a:t>To solve this issues, this is the place Babel is enter</a:t>
            </a:r>
          </a:p>
          <a:p>
            <a:pPr algn="l" rtl="0"/>
            <a:endParaRPr lang="en-US" sz="1200" b="0" i="0" kern="1200" dirty="0">
              <a:solidFill>
                <a:schemeClr val="tx1"/>
              </a:solidFill>
              <a:effectLst/>
              <a:latin typeface="+mn-lt"/>
              <a:ea typeface="+mn-ea"/>
              <a:cs typeface="+mn-cs"/>
            </a:endParaRPr>
          </a:p>
          <a:p>
            <a:pPr algn="l" rtl="0"/>
            <a:r>
              <a:rPr lang="en-US" sz="1200" b="1" i="0" kern="1200" dirty="0">
                <a:solidFill>
                  <a:schemeClr val="tx1"/>
                </a:solidFill>
                <a:effectLst/>
                <a:latin typeface="+mn-lt"/>
                <a:ea typeface="+mn-ea"/>
                <a:cs typeface="+mn-cs"/>
              </a:rPr>
              <a:t>What is </a:t>
            </a:r>
            <a:r>
              <a:rPr lang="en-US" sz="1200" b="1" i="0" kern="1200" dirty="0" err="1">
                <a:solidFill>
                  <a:schemeClr val="tx1"/>
                </a:solidFill>
                <a:effectLst/>
                <a:latin typeface="+mn-lt"/>
                <a:ea typeface="+mn-ea"/>
                <a:cs typeface="+mn-cs"/>
              </a:rPr>
              <a:t>Bable</a:t>
            </a:r>
            <a:r>
              <a:rPr lang="en-US" sz="1200" b="1" i="0" kern="1200" dirty="0">
                <a:solidFill>
                  <a:schemeClr val="tx1"/>
                </a:solidFill>
                <a:effectLst/>
                <a:latin typeface="+mn-lt"/>
                <a:ea typeface="+mn-ea"/>
                <a:cs typeface="+mn-cs"/>
              </a:rPr>
              <a:t>?</a:t>
            </a:r>
          </a:p>
          <a:p>
            <a:pPr algn="l" rtl="0"/>
            <a:r>
              <a:rPr lang="en-US" sz="1200" b="0" i="0" kern="1200" dirty="0">
                <a:solidFill>
                  <a:schemeClr val="tx1"/>
                </a:solidFill>
                <a:effectLst/>
                <a:latin typeface="+mn-lt"/>
                <a:ea typeface="+mn-ea"/>
                <a:cs typeface="+mn-cs"/>
              </a:rPr>
              <a:t>Babel is a </a:t>
            </a:r>
            <a:r>
              <a:rPr lang="en-US" sz="1200" b="1" i="0" kern="1200" dirty="0">
                <a:solidFill>
                  <a:schemeClr val="tx1"/>
                </a:solidFill>
                <a:effectLst/>
                <a:latin typeface="+mn-lt"/>
                <a:ea typeface="+mn-ea"/>
                <a:cs typeface="+mn-cs"/>
              </a:rPr>
              <a:t>compiler</a:t>
            </a:r>
            <a:r>
              <a:rPr lang="en-US" sz="1200" b="0" i="0" kern="1200" dirty="0">
                <a:solidFill>
                  <a:schemeClr val="tx1"/>
                </a:solidFill>
                <a:effectLst/>
                <a:latin typeface="+mn-lt"/>
                <a:ea typeface="+mn-ea"/>
                <a:cs typeface="+mn-cs"/>
              </a:rPr>
              <a:t>: it takes code written in one standard, and it </a:t>
            </a:r>
            <a:r>
              <a:rPr lang="en-US" sz="1200" b="0" i="0" kern="1200" dirty="0" err="1">
                <a:solidFill>
                  <a:schemeClr val="tx1"/>
                </a:solidFill>
                <a:effectLst/>
                <a:latin typeface="+mn-lt"/>
                <a:ea typeface="+mn-ea"/>
                <a:cs typeface="+mn-cs"/>
              </a:rPr>
              <a:t>transpiles</a:t>
            </a:r>
            <a:r>
              <a:rPr lang="en-US" sz="1200" b="0" i="0" kern="1200" dirty="0">
                <a:solidFill>
                  <a:schemeClr val="tx1"/>
                </a:solidFill>
                <a:effectLst/>
                <a:latin typeface="+mn-lt"/>
                <a:ea typeface="+mn-ea"/>
                <a:cs typeface="+mn-cs"/>
              </a:rPr>
              <a:t> it to code written into another standard.</a:t>
            </a:r>
          </a:p>
          <a:p>
            <a:pPr algn="l" rtl="0"/>
            <a:r>
              <a:rPr lang="en-US" sz="1200" b="0" i="0" kern="1200" dirty="0">
                <a:solidFill>
                  <a:schemeClr val="tx1"/>
                </a:solidFill>
                <a:effectLst/>
                <a:latin typeface="+mn-lt"/>
                <a:ea typeface="+mn-ea"/>
                <a:cs typeface="+mn-cs"/>
              </a:rPr>
              <a:t>You can configure Babel to </a:t>
            </a:r>
            <a:r>
              <a:rPr lang="en-US" sz="1200" b="0" i="0" kern="1200" dirty="0" err="1">
                <a:solidFill>
                  <a:schemeClr val="tx1"/>
                </a:solidFill>
                <a:effectLst/>
                <a:latin typeface="+mn-lt"/>
                <a:ea typeface="+mn-ea"/>
                <a:cs typeface="+mn-cs"/>
              </a:rPr>
              <a:t>transpile</a:t>
            </a:r>
            <a:r>
              <a:rPr lang="en-US" sz="1200" b="0" i="0" kern="1200" dirty="0">
                <a:solidFill>
                  <a:schemeClr val="tx1"/>
                </a:solidFill>
                <a:effectLst/>
                <a:latin typeface="+mn-lt"/>
                <a:ea typeface="+mn-ea"/>
                <a:cs typeface="+mn-cs"/>
              </a:rPr>
              <a:t> modern ES2017 JavaScript into JavaScript ES5 syntax, in our arrow function example:</a:t>
            </a:r>
          </a:p>
          <a:p>
            <a:pPr algn="l" rtl="0"/>
            <a:r>
              <a:rPr lang="en-US" sz="1200" kern="1200" dirty="0">
                <a:solidFill>
                  <a:schemeClr val="tx1"/>
                </a:solidFill>
                <a:effectLst/>
                <a:latin typeface="+mn-lt"/>
                <a:ea typeface="+mn-ea"/>
                <a:cs typeface="+mn-cs"/>
              </a:rPr>
              <a:t>	[1,</a:t>
            </a:r>
            <a:r>
              <a:rPr lang="en-US" dirty="0"/>
              <a:t> </a:t>
            </a:r>
            <a:r>
              <a:rPr lang="en-US" sz="1200" kern="1200" dirty="0">
                <a:solidFill>
                  <a:schemeClr val="tx1"/>
                </a:solidFill>
                <a:effectLst/>
                <a:latin typeface="+mn-lt"/>
                <a:ea typeface="+mn-ea"/>
                <a:cs typeface="+mn-cs"/>
              </a:rPr>
              <a:t>2,</a:t>
            </a:r>
            <a:r>
              <a:rPr lang="en-US" dirty="0"/>
              <a:t> </a:t>
            </a:r>
            <a:r>
              <a:rPr lang="en-US" sz="1200" kern="1200" dirty="0">
                <a:solidFill>
                  <a:schemeClr val="tx1"/>
                </a:solidFill>
                <a:effectLst/>
                <a:latin typeface="+mn-lt"/>
                <a:ea typeface="+mn-ea"/>
                <a:cs typeface="+mn-cs"/>
              </a:rPr>
              <a:t>3].map(function(</a:t>
            </a:r>
            <a:r>
              <a:rPr lang="en-US" dirty="0"/>
              <a:t>n</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return</a:t>
            </a:r>
            <a:r>
              <a:rPr lang="en-US" dirty="0"/>
              <a:t> n </a:t>
            </a:r>
            <a:r>
              <a:rPr lang="en-US" sz="1200" kern="1200" dirty="0">
                <a:solidFill>
                  <a:schemeClr val="tx1"/>
                </a:solidFill>
                <a:effectLst/>
                <a:latin typeface="+mn-lt"/>
                <a:ea typeface="+mn-ea"/>
                <a:cs typeface="+mn-cs"/>
              </a:rPr>
              <a:t>+</a:t>
            </a:r>
            <a:r>
              <a:rPr lang="en-US" dirty="0"/>
              <a:t> </a:t>
            </a:r>
            <a:r>
              <a:rPr lang="en-US" sz="1200" kern="1200" dirty="0">
                <a:solidFill>
                  <a:schemeClr val="tx1"/>
                </a:solidFill>
                <a:effectLst/>
                <a:latin typeface="+mn-lt"/>
                <a:ea typeface="+mn-ea"/>
                <a:cs typeface="+mn-cs"/>
              </a:rPr>
              <a:t>1</a:t>
            </a:r>
            <a:r>
              <a:rPr lang="en-US" dirty="0"/>
              <a:t> </a:t>
            </a:r>
            <a:r>
              <a:rPr lang="en-US" sz="120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algn="l" rtl="0"/>
            <a:endParaRPr lang="en-US" sz="1200" b="0" i="0" kern="1200" dirty="0">
              <a:solidFill>
                <a:schemeClr val="tx1"/>
              </a:solidFill>
              <a:effectLst/>
              <a:latin typeface="+mn-lt"/>
              <a:ea typeface="+mn-ea"/>
              <a:cs typeface="+mn-cs"/>
            </a:endParaRPr>
          </a:p>
          <a:p>
            <a:pPr algn="l" rtl="0"/>
            <a:r>
              <a:rPr lang="en-US" sz="1200" b="0" i="0" kern="1200" dirty="0">
                <a:solidFill>
                  <a:schemeClr val="tx1"/>
                </a:solidFill>
                <a:effectLst/>
                <a:latin typeface="+mn-lt"/>
                <a:ea typeface="+mn-ea"/>
                <a:cs typeface="+mn-cs"/>
              </a:rPr>
              <a:t>This must happen at build time, so you must setup a workflow that handles this for you. </a:t>
            </a:r>
            <a:r>
              <a:rPr lang="en-US" sz="1200" b="0" i="0" u="none" strike="noStrike" kern="1200" dirty="0">
                <a:solidFill>
                  <a:schemeClr val="tx1"/>
                </a:solidFill>
                <a:effectLst/>
                <a:latin typeface="+mn-lt"/>
                <a:ea typeface="+mn-ea"/>
                <a:cs typeface="+mn-cs"/>
                <a:hlinkClick r:id="rId3"/>
              </a:rPr>
              <a:t>Webpack</a:t>
            </a:r>
            <a:r>
              <a:rPr lang="en-US" sz="1200" b="0" i="0" kern="1200" dirty="0">
                <a:solidFill>
                  <a:schemeClr val="tx1"/>
                </a:solidFill>
                <a:effectLst/>
                <a:latin typeface="+mn-lt"/>
                <a:ea typeface="+mn-ea"/>
                <a:cs typeface="+mn-cs"/>
              </a:rPr>
              <a:t> is a common solution.</a:t>
            </a:r>
          </a:p>
          <a:p>
            <a:pPr algn="l" rtl="0"/>
            <a:endParaRPr lang="en-US" b="0" dirty="0"/>
          </a:p>
          <a:p>
            <a:pPr algn="l" rtl="0"/>
            <a:endParaRPr lang="en-US" b="0" dirty="0"/>
          </a:p>
          <a:p>
            <a:pPr marL="171450" indent="-171450" algn="l" rtl="0">
              <a:buFontTx/>
              <a:buChar char="-"/>
            </a:pPr>
            <a:r>
              <a:rPr lang="en-US" b="0" dirty="0"/>
              <a:t>https://flaviocopes.com/babel/</a:t>
            </a:r>
          </a:p>
          <a:p>
            <a:pPr marL="171450" indent="-171450" algn="l" rtl="0">
              <a:buFontTx/>
              <a:buChar cha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422174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ה'/אדר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ה'/אדר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ה'/אדר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12CB907E-C602-C34B-93F7-CA9E40714286}" type="slidenum">
              <a:rPr lang="en-US" smtClean="0"/>
              <a:pPr/>
              <a:t>‹#›</a:t>
            </a:fld>
            <a:r>
              <a:rPr lang="en-US"/>
              <a:t> </a:t>
            </a:r>
            <a:endParaRPr lang="en-US" dirty="0"/>
          </a:p>
        </p:txBody>
      </p:sp>
      <p:sp>
        <p:nvSpPr>
          <p:cNvPr id="2" name="Title 1"/>
          <p:cNvSpPr>
            <a:spLocks noGrp="1"/>
          </p:cNvSpPr>
          <p:nvPr>
            <p:ph type="title"/>
          </p:nvPr>
        </p:nvSpPr>
        <p:spPr>
          <a:xfrm>
            <a:off x="487788" y="522779"/>
            <a:ext cx="11211984" cy="342206"/>
          </a:xfrm>
        </p:spPr>
        <p:txBody>
          <a:bodyPr/>
          <a:lstStyle>
            <a:lvl1pPr>
              <a:defRPr>
                <a:solidFill>
                  <a:schemeClr val="tx2"/>
                </a:solidFill>
              </a:defRPr>
            </a:lvl1pPr>
          </a:lstStyle>
          <a:p>
            <a:r>
              <a:rPr lang="en-US"/>
              <a:t>Click to edit Master title style</a:t>
            </a:r>
            <a:endParaRPr lang="en-US" dirty="0"/>
          </a:p>
        </p:txBody>
      </p:sp>
      <p:sp>
        <p:nvSpPr>
          <p:cNvPr id="6" name="Text Placeholder 3"/>
          <p:cNvSpPr>
            <a:spLocks noGrp="1"/>
          </p:cNvSpPr>
          <p:nvPr>
            <p:ph type="body" sz="quarter" idx="14"/>
          </p:nvPr>
        </p:nvSpPr>
        <p:spPr>
          <a:xfrm>
            <a:off x="487789" y="1117916"/>
            <a:ext cx="11216217" cy="4833623"/>
          </a:xfrm>
        </p:spPr>
        <p:txBody>
          <a:bodyPr/>
          <a:lstStyle>
            <a:lvl1pPr marL="173038" indent="-173038">
              <a:lnSpc>
                <a:spcPct val="90000"/>
              </a:lnSpc>
              <a:spcAft>
                <a:spcPts val="1000"/>
              </a:spcAft>
              <a:defRPr sz="3200">
                <a:solidFill>
                  <a:schemeClr val="tx1"/>
                </a:solidFill>
              </a:defRPr>
            </a:lvl1pPr>
            <a:lvl2pPr marL="740664" indent="-285750">
              <a:spcAft>
                <a:spcPts val="1000"/>
              </a:spcAft>
              <a:buClr>
                <a:schemeClr val="tx2"/>
              </a:buClr>
              <a:buFont typeface="Lucida Grande"/>
              <a:buChar char="—"/>
              <a:defRPr i="1">
                <a:solidFill>
                  <a:schemeClr val="tx2"/>
                </a:solidFill>
              </a:defRPr>
            </a:lvl2pPr>
            <a:lvl3pPr marL="0" indent="0">
              <a:buClr>
                <a:schemeClr val="tx2"/>
              </a:buClr>
              <a:buFontTx/>
              <a:buNone/>
              <a:defRPr>
                <a:solidFill>
                  <a:schemeClr val="tx2"/>
                </a:solidFill>
              </a:defRPr>
            </a:lvl3pPr>
            <a:lvl4pPr marL="0" indent="0">
              <a:buClr>
                <a:schemeClr val="tx2"/>
              </a:buClr>
              <a:buFontTx/>
              <a:buNone/>
              <a:defRPr>
                <a:solidFill>
                  <a:schemeClr val="tx2"/>
                </a:solidFill>
              </a:defRPr>
            </a:lvl4pPr>
            <a:lvl5pPr marL="0" indent="0">
              <a:buClr>
                <a:schemeClr val="tx2"/>
              </a:buClr>
              <a:buFontTx/>
              <a:buNone/>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096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ה'/אדר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ה'/אדר א/תשע"ט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ה'/אדר א/תשע"ט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ה'/אדר א/תשע"ט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ה'/אדר א/תשע"ט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ה'/אדר א/תשע"ט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ה'/אדר א/תשע"ט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ה'/אדר א/תשע"ט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ה'/אדר א/תשע"ט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כותרת 1"/>
          <p:cNvSpPr>
            <a:spLocks noGrp="1"/>
          </p:cNvSpPr>
          <p:nvPr>
            <p:ph type="ctrTitle"/>
          </p:nvPr>
        </p:nvSpPr>
        <p:spPr>
          <a:xfrm>
            <a:off x="0" y="1122362"/>
            <a:ext cx="12192000" cy="2801937"/>
          </a:xfrm>
        </p:spPr>
        <p:txBody>
          <a:bodyPr>
            <a:normAutofit/>
          </a:bodyPr>
          <a:lstStyle/>
          <a:p>
            <a:pPr>
              <a:lnSpc>
                <a:spcPct val="80000"/>
              </a:lnSpc>
            </a:pPr>
            <a:r>
              <a:rPr lang="en-US" sz="9600" dirty="0">
                <a:solidFill>
                  <a:schemeClr val="bg1"/>
                </a:solidFill>
                <a:latin typeface="+mn-lt"/>
                <a:cs typeface="Roboto Slab Light"/>
              </a:rPr>
              <a:t>Practical Web Dev</a:t>
            </a:r>
          </a:p>
        </p:txBody>
      </p:sp>
      <p:sp>
        <p:nvSpPr>
          <p:cNvPr id="3" name="כותרת משנה 2"/>
          <p:cNvSpPr>
            <a:spLocks noGrp="1"/>
          </p:cNvSpPr>
          <p:nvPr>
            <p:ph type="subTitle" idx="1"/>
          </p:nvPr>
        </p:nvSpPr>
        <p:spPr>
          <a:xfrm>
            <a:off x="304800" y="4736572"/>
            <a:ext cx="9144000" cy="1655762"/>
          </a:xfrm>
        </p:spPr>
        <p:txBody>
          <a:bodyPr>
            <a:normAutofit/>
          </a:bodyPr>
          <a:lstStyle/>
          <a:p>
            <a:pPr algn="l" rtl="0"/>
            <a:r>
              <a:rPr lang="en-US" sz="2800" dirty="0">
                <a:solidFill>
                  <a:schemeClr val="bg1"/>
                </a:solidFill>
              </a:rPr>
              <a:t>Dan Nahari &amp; Ivan </a:t>
            </a:r>
            <a:r>
              <a:rPr lang="sv-SE" sz="2800" dirty="0">
                <a:solidFill>
                  <a:schemeClr val="bg1"/>
                </a:solidFill>
              </a:rPr>
              <a:t>Zelenovsky</a:t>
            </a:r>
            <a:endParaRPr lang="en-US" sz="2800" dirty="0">
              <a:solidFill>
                <a:schemeClr val="bg1"/>
              </a:solidFill>
            </a:endParaRPr>
          </a:p>
        </p:txBody>
      </p:sp>
    </p:spTree>
    <p:extLst>
      <p:ext uri="{BB962C8B-B14F-4D97-AF65-F5344CB8AC3E}">
        <p14:creationId xmlns:p14="http://schemas.microsoft.com/office/powerpoint/2010/main" val="70481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ES* Problem</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31634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Babel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2005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Compatibility Table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0410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TypeScript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73213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r>
              <a:rPr lang="en-US" b="1" dirty="0">
                <a:solidFill>
                  <a:schemeClr val="bg1"/>
                </a:solidFill>
              </a:rPr>
              <a:t>But all of the libraries I use are in JavaScript</a:t>
            </a:r>
          </a:p>
        </p:txBody>
      </p:sp>
    </p:spTree>
    <p:extLst>
      <p:ext uri="{BB962C8B-B14F-4D97-AF65-F5344CB8AC3E}">
        <p14:creationId xmlns:p14="http://schemas.microsoft.com/office/powerpoint/2010/main" val="319723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err="1">
                <a:solidFill>
                  <a:schemeClr val="bg1"/>
                </a:solidFill>
              </a:rPr>
              <a:t>EverGreen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61097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0496" y="-424070"/>
            <a:ext cx="6858000" cy="6858000"/>
          </a:xfrm>
          <a:prstGeom prst="rect">
            <a:avLst/>
          </a:prstGeom>
        </p:spPr>
      </p:pic>
      <p:pic>
        <p:nvPicPr>
          <p:cNvPr id="2" name="minions hello - Best Ringtone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2442825" y="4378325"/>
            <a:ext cx="609600" cy="609600"/>
          </a:xfrm>
          <a:prstGeom prst="rect">
            <a:avLst/>
          </a:prstGeom>
        </p:spPr>
      </p:pic>
    </p:spTree>
    <p:extLst>
      <p:ext uri="{BB962C8B-B14F-4D97-AF65-F5344CB8AC3E}">
        <p14:creationId xmlns:p14="http://schemas.microsoft.com/office/powerpoint/2010/main" val="328708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451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lgn="r" rtl="0"/>
            <a:fld id="{12CB907E-C602-C34B-93F7-CA9E40714286}" type="slidenum">
              <a:rPr lang="en-US" smtClean="0"/>
              <a:pPr algn="r" rtl="0"/>
              <a:t>3</a:t>
            </a:fld>
            <a:r>
              <a:rPr lang="en-US"/>
              <a:t> </a:t>
            </a:r>
            <a:endParaRPr lang="en-US" dirty="0"/>
          </a:p>
        </p:txBody>
      </p:sp>
      <p:sp>
        <p:nvSpPr>
          <p:cNvPr id="4" name="Title 3" title="Quote slide"/>
          <p:cNvSpPr>
            <a:spLocks noGrp="1"/>
          </p:cNvSpPr>
          <p:nvPr>
            <p:ph type="title"/>
          </p:nvPr>
        </p:nvSpPr>
        <p:spPr/>
        <p:txBody>
          <a:bodyPr>
            <a:normAutofit fontScale="90000"/>
          </a:bodyPr>
          <a:lstStyle/>
          <a:p>
            <a:pPr algn="l" rtl="0"/>
            <a:r>
              <a:rPr lang="en-US" dirty="0"/>
              <a:t>Motivation</a:t>
            </a:r>
          </a:p>
        </p:txBody>
      </p:sp>
      <p:sp>
        <p:nvSpPr>
          <p:cNvPr id="5" name="Text Placeholder 4" title="Quote box"/>
          <p:cNvSpPr>
            <a:spLocks noGrp="1"/>
          </p:cNvSpPr>
          <p:nvPr>
            <p:ph type="body" sz="quarter" idx="14"/>
          </p:nvPr>
        </p:nvSpPr>
        <p:spPr/>
        <p:txBody>
          <a:bodyPr/>
          <a:lstStyle/>
          <a:p>
            <a:pPr marL="342900" lvl="2" indent="-342900" algn="l" rtl="0">
              <a:buFont typeface="Arial" panose="020B0604020202020204" pitchFamily="34" charset="0"/>
              <a:buChar char="•"/>
            </a:pPr>
            <a:r>
              <a:rPr lang="en-US" sz="2400" dirty="0"/>
              <a:t>Enhancing client development principles.</a:t>
            </a:r>
          </a:p>
          <a:p>
            <a:pPr marL="342900" lvl="2" indent="-342900" algn="l" rtl="0">
              <a:buFont typeface="Arial" panose="020B0604020202020204" pitchFamily="34" charset="0"/>
              <a:buChar char="•"/>
            </a:pPr>
            <a:r>
              <a:rPr lang="en-US" sz="2400" dirty="0"/>
              <a:t>Understanding modern web  application structure and components.</a:t>
            </a:r>
          </a:p>
          <a:p>
            <a:pPr marL="342900" lvl="2" indent="-342900" algn="l" rtl="0">
              <a:buFont typeface="Arial" panose="020B0604020202020204" pitchFamily="34" charset="0"/>
              <a:buChar char="•"/>
            </a:pPr>
            <a:r>
              <a:rPr lang="en-US" sz="2400" dirty="0"/>
              <a:t>Reviewing and implementing practical development methods.</a:t>
            </a:r>
          </a:p>
          <a:p>
            <a:pPr marL="342900" lvl="2" indent="-342900" algn="l" rtl="0">
              <a:buFont typeface="Arial" panose="020B0604020202020204" pitchFamily="34" charset="0"/>
              <a:buChar char="•"/>
            </a:pPr>
            <a:endParaRPr lang="en-US" dirty="0"/>
          </a:p>
          <a:p>
            <a:pPr marL="342900" lvl="2" indent="-342900" algn="l" rtl="0">
              <a:buFont typeface="Arial" panose="020B0604020202020204" pitchFamily="34" charset="0"/>
              <a:buChar char="•"/>
            </a:pPr>
            <a:endParaRPr lang="en-US" dirty="0"/>
          </a:p>
        </p:txBody>
      </p:sp>
    </p:spTree>
    <p:extLst>
      <p:ext uri="{BB962C8B-B14F-4D97-AF65-F5344CB8AC3E}">
        <p14:creationId xmlns:p14="http://schemas.microsoft.com/office/powerpoint/2010/main" val="539509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840420" y="6383645"/>
            <a:ext cx="2743200" cy="365125"/>
          </a:xfrm>
        </p:spPr>
        <p:txBody>
          <a:bodyPr/>
          <a:lstStyle/>
          <a:p>
            <a:fld id="{12CB907E-C602-C34B-93F7-CA9E40714286}" type="slidenum">
              <a:rPr lang="en-US" smtClean="0"/>
              <a:pPr/>
              <a:t>4</a:t>
            </a:fld>
            <a:r>
              <a:rPr lang="en-US"/>
              <a:t> </a:t>
            </a:r>
            <a:endParaRPr lang="en-US" dirty="0"/>
          </a:p>
        </p:txBody>
      </p:sp>
      <p:sp>
        <p:nvSpPr>
          <p:cNvPr id="4" name="Title 3" title="Quote slide"/>
          <p:cNvSpPr>
            <a:spLocks noGrp="1"/>
          </p:cNvSpPr>
          <p:nvPr>
            <p:ph type="title"/>
          </p:nvPr>
        </p:nvSpPr>
        <p:spPr>
          <a:xfrm>
            <a:off x="490008" y="550074"/>
            <a:ext cx="11211984" cy="342206"/>
          </a:xfrm>
        </p:spPr>
        <p:txBody>
          <a:bodyPr>
            <a:normAutofit fontScale="90000"/>
          </a:bodyPr>
          <a:lstStyle/>
          <a:p>
            <a:pPr algn="l"/>
            <a:r>
              <a:rPr lang="en-US" dirty="0"/>
              <a:t>Structure</a:t>
            </a:r>
          </a:p>
        </p:txBody>
      </p:sp>
      <p:sp>
        <p:nvSpPr>
          <p:cNvPr id="5" name="Text Placeholder 4" title="Quote box"/>
          <p:cNvSpPr>
            <a:spLocks noGrp="1"/>
          </p:cNvSpPr>
          <p:nvPr>
            <p:ph type="body" sz="quarter" idx="14"/>
          </p:nvPr>
        </p:nvSpPr>
        <p:spPr>
          <a:xfrm>
            <a:off x="490009" y="1145211"/>
            <a:ext cx="11216217" cy="4833623"/>
          </a:xfrm>
        </p:spPr>
        <p:txBody>
          <a:bodyPr/>
          <a:lstStyle/>
          <a:p>
            <a:pPr marL="342900" lvl="2" indent="-342900" algn="l">
              <a:buFont typeface="Arial" panose="020B0604020202020204" pitchFamily="34" charset="0"/>
              <a:buChar char="•"/>
            </a:pPr>
            <a:r>
              <a:rPr lang="en-US" sz="2400" dirty="0"/>
              <a:t>4 days course.</a:t>
            </a:r>
          </a:p>
          <a:p>
            <a:pPr marL="342900" lvl="2" indent="-342900" algn="l">
              <a:buFont typeface="Arial" panose="020B0604020202020204" pitchFamily="34" charset="0"/>
              <a:buChar char="•"/>
            </a:pPr>
            <a:r>
              <a:rPr lang="en-US" sz="2400" dirty="0"/>
              <a:t>Day Schedule</a:t>
            </a:r>
          </a:p>
          <a:p>
            <a:pPr lvl="5" algn="l"/>
            <a:r>
              <a:rPr lang="en-US" sz="2400" dirty="0"/>
              <a:t>9:00-12:00 – Part 1</a:t>
            </a:r>
          </a:p>
          <a:p>
            <a:pPr lvl="5" algn="l"/>
            <a:r>
              <a:rPr lang="en-US" sz="2400" dirty="0"/>
              <a:t>12:00-13:00 – Break</a:t>
            </a:r>
          </a:p>
          <a:p>
            <a:pPr lvl="5" algn="l"/>
            <a:r>
              <a:rPr lang="en-US" sz="2400" dirty="0"/>
              <a:t>13:00-14:30 – Part 2</a:t>
            </a:r>
          </a:p>
          <a:p>
            <a:pPr marL="342900" lvl="2" indent="-342900" algn="l">
              <a:buFont typeface="Arial" panose="020B0604020202020204" pitchFamily="34" charset="0"/>
              <a:buChar char="•"/>
            </a:pPr>
            <a:endParaRPr lang="en-US" dirty="0"/>
          </a:p>
          <a:p>
            <a:pPr marL="342900" lvl="2"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314946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0578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781170" y="751344"/>
            <a:ext cx="8362830" cy="535531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Introduction</a:t>
            </a:r>
          </a:p>
          <a:p>
            <a:pPr marL="742950" lvl="1" indent="-285750" algn="l" rtl="0">
              <a:buFont typeface="Arial" panose="020B0604020202020204" pitchFamily="34" charset="0"/>
              <a:buChar char="•"/>
            </a:pPr>
            <a:r>
              <a:rPr lang="en-US" dirty="0"/>
              <a:t>ECMAScript History and Future</a:t>
            </a:r>
          </a:p>
          <a:p>
            <a:pPr marL="742950" lvl="1" indent="-285750" algn="l" rtl="0">
              <a:buFont typeface="Arial" panose="020B0604020202020204" pitchFamily="34" charset="0"/>
              <a:buChar char="•"/>
            </a:pPr>
            <a:r>
              <a:rPr lang="en-US" dirty="0"/>
              <a:t>Babel</a:t>
            </a:r>
          </a:p>
          <a:p>
            <a:pPr marL="742950" lvl="1" indent="-285750" algn="l" rtl="0">
              <a:buFont typeface="Arial" panose="020B0604020202020204" pitchFamily="34" charset="0"/>
              <a:buChar char="•"/>
            </a:pPr>
            <a:r>
              <a:rPr lang="en-US" dirty="0"/>
              <a:t>Typescript</a:t>
            </a:r>
          </a:p>
          <a:p>
            <a:pPr marL="742950" lvl="1" indent="-285750" algn="l" rtl="0">
              <a:buFont typeface="Arial" panose="020B0604020202020204" pitchFamily="34" charset="0"/>
              <a:buChar char="•"/>
            </a:pPr>
            <a:r>
              <a:rPr lang="en-US" dirty="0"/>
              <a:t>Webpack</a:t>
            </a:r>
          </a:p>
          <a:p>
            <a:pPr lvl="1" algn="l" rtl="0"/>
            <a:endParaRPr lang="en-US" dirty="0"/>
          </a:p>
          <a:p>
            <a:pPr marL="342900" indent="-342900" algn="l" rtl="0">
              <a:buFont typeface="+mj-lt"/>
              <a:buAutoNum type="arabicPeriod"/>
            </a:pPr>
            <a:r>
              <a:rPr lang="en-US" b="1" dirty="0"/>
              <a:t>CSS, how does it work</a:t>
            </a:r>
          </a:p>
          <a:p>
            <a:pPr marL="800100" lvl="1" indent="-342900" algn="l" rtl="0">
              <a:buFont typeface="Arial" panose="020B0604020202020204" pitchFamily="34" charset="0"/>
              <a:buChar char="•"/>
            </a:pPr>
            <a:r>
              <a:rPr lang="en-US" dirty="0"/>
              <a:t>CSS Mindset</a:t>
            </a:r>
          </a:p>
          <a:p>
            <a:pPr marL="800100" lvl="1" indent="-342900" algn="l" rtl="0">
              <a:buFont typeface="Arial" panose="020B0604020202020204" pitchFamily="34" charset="0"/>
              <a:buChar char="•"/>
            </a:pPr>
            <a:r>
              <a:rPr lang="en-US" dirty="0"/>
              <a:t>Cascading</a:t>
            </a:r>
          </a:p>
          <a:p>
            <a:pPr marL="800100" lvl="1" indent="-342900" algn="l" rtl="0">
              <a:buFont typeface="Arial" panose="020B0604020202020204" pitchFamily="34" charset="0"/>
              <a:buChar char="•"/>
            </a:pPr>
            <a:r>
              <a:rPr lang="en-US" dirty="0"/>
              <a:t>Specificity</a:t>
            </a:r>
          </a:p>
          <a:p>
            <a:pPr marL="800100" lvl="1" indent="-342900" algn="l" rtl="0">
              <a:buFont typeface="Arial" panose="020B0604020202020204" pitchFamily="34" charset="0"/>
              <a:buChar char="•"/>
            </a:pPr>
            <a:r>
              <a:rPr lang="en-US" dirty="0"/>
              <a:t>Inheritance </a:t>
            </a:r>
          </a:p>
          <a:p>
            <a:pPr lvl="1" algn="l" rtl="0"/>
            <a:endParaRPr lang="en-US" dirty="0"/>
          </a:p>
          <a:p>
            <a:pPr marL="342900" indent="-342900" algn="l" rtl="0">
              <a:buFont typeface="+mj-lt"/>
              <a:buAutoNum type="arabicPeriod"/>
            </a:pPr>
            <a:r>
              <a:rPr lang="en-US" b="1" dirty="0"/>
              <a:t>JS OOP &amp; more</a:t>
            </a:r>
          </a:p>
          <a:p>
            <a:pPr marL="800100" lvl="1" indent="-342900" algn="l" rtl="0">
              <a:buFont typeface="Arial" panose="020B0604020202020204" pitchFamily="34" charset="0"/>
              <a:buChar char="•"/>
            </a:pPr>
            <a:r>
              <a:rPr lang="en-US" dirty="0"/>
              <a:t>Classes </a:t>
            </a:r>
          </a:p>
          <a:p>
            <a:pPr marL="800100" lvl="1" indent="-342900" algn="l" rtl="0">
              <a:buFont typeface="Arial" panose="020B0604020202020204" pitchFamily="34" charset="0"/>
              <a:buChar char="•"/>
            </a:pPr>
            <a:r>
              <a:rPr lang="en-US" dirty="0"/>
              <a:t>Inheritance</a:t>
            </a:r>
          </a:p>
          <a:p>
            <a:pPr marL="800100" lvl="1" indent="-342900" algn="l" rtl="0">
              <a:buFont typeface="Arial" panose="020B0604020202020204" pitchFamily="34" charset="0"/>
              <a:buChar char="•"/>
            </a:pPr>
            <a:r>
              <a:rPr lang="en-US" dirty="0"/>
              <a:t>Prototype</a:t>
            </a:r>
          </a:p>
          <a:p>
            <a:pPr marL="800100" lvl="1" indent="-342900" algn="l" rtl="0">
              <a:buFont typeface="Arial" panose="020B0604020202020204" pitchFamily="34" charset="0"/>
              <a:buChar char="•"/>
            </a:pPr>
            <a:r>
              <a:rPr lang="en-US" dirty="0"/>
              <a:t>Arrow functions and Lambda expressions</a:t>
            </a:r>
          </a:p>
          <a:p>
            <a:pPr marL="800100" lvl="1" indent="-342900" algn="l" rtl="0">
              <a:buFont typeface="Arial" panose="020B0604020202020204" pitchFamily="34" charset="0"/>
              <a:buChar char="•"/>
            </a:pPr>
            <a:r>
              <a:rPr lang="en-US" dirty="0"/>
              <a:t>Variables types</a:t>
            </a:r>
          </a:p>
          <a:p>
            <a:pPr lvl="0" algn="l"/>
            <a:endParaRPr lang="en-US" dirty="0"/>
          </a:p>
        </p:txBody>
      </p:sp>
    </p:spTree>
    <p:extLst>
      <p:ext uri="{BB962C8B-B14F-4D97-AF65-F5344CB8AC3E}">
        <p14:creationId xmlns:p14="http://schemas.microsoft.com/office/powerpoint/2010/main" val="2653828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863057" y="1028343"/>
            <a:ext cx="8362830" cy="480131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Transition to SPA</a:t>
            </a:r>
          </a:p>
          <a:p>
            <a:pPr marL="800100" lvl="1" indent="-342900" algn="l" rtl="0">
              <a:buFont typeface="Arial" panose="020B0604020202020204" pitchFamily="34" charset="0"/>
              <a:buChar char="•"/>
            </a:pPr>
            <a:r>
              <a:rPr lang="en-US" b="1" dirty="0"/>
              <a:t>Routing in SPA </a:t>
            </a:r>
          </a:p>
          <a:p>
            <a:pPr marL="800100" lvl="1" indent="-342900" algn="l" rtl="0">
              <a:buFont typeface="Arial" panose="020B0604020202020204" pitchFamily="34" charset="0"/>
              <a:buChar char="•"/>
            </a:pPr>
            <a:r>
              <a:rPr lang="en-US" b="1" dirty="0"/>
              <a:t>Modern Layout</a:t>
            </a:r>
          </a:p>
          <a:p>
            <a:pPr marL="1257300" lvl="2" indent="-342900" algn="l" rtl="0">
              <a:buFont typeface="Courier New" panose="02070309020205020404" pitchFamily="49" charset="0"/>
              <a:buChar char="o"/>
            </a:pPr>
            <a:r>
              <a:rPr lang="en-US" b="1" dirty="0"/>
              <a:t>Web design evolution</a:t>
            </a:r>
          </a:p>
          <a:p>
            <a:pPr marL="1257300" lvl="2" indent="-342900" algn="l" rtl="0">
              <a:buFont typeface="Courier New" panose="02070309020205020404" pitchFamily="49" charset="0"/>
              <a:buChar char="o"/>
            </a:pPr>
            <a:r>
              <a:rPr lang="en-US" b="1" dirty="0"/>
              <a:t>CSS</a:t>
            </a:r>
          </a:p>
          <a:p>
            <a:pPr marL="1714500" lvl="3" indent="-342900" algn="l" rtl="0">
              <a:buFont typeface="Wingdings" panose="05000000000000000000" pitchFamily="2" charset="2"/>
              <a:buChar char="v"/>
            </a:pPr>
            <a:r>
              <a:rPr lang="en-US" dirty="0"/>
              <a:t>Formatting Contexts</a:t>
            </a:r>
          </a:p>
          <a:p>
            <a:pPr marL="1714500" lvl="3" indent="-342900" algn="l" rtl="0">
              <a:buFont typeface="Wingdings" panose="05000000000000000000" pitchFamily="2" charset="2"/>
              <a:buChar char="v"/>
            </a:pPr>
            <a:r>
              <a:rPr lang="en-US" dirty="0"/>
              <a:t>Box Model</a:t>
            </a:r>
          </a:p>
          <a:p>
            <a:pPr marL="1714500" lvl="3" indent="-342900" algn="l" rtl="0">
              <a:buFont typeface="Wingdings" panose="05000000000000000000" pitchFamily="2" charset="2"/>
              <a:buChar char="v"/>
            </a:pPr>
            <a:r>
              <a:rPr lang="en-US" dirty="0"/>
              <a:t>Sizing  &amp; Measurement Units (</a:t>
            </a:r>
            <a:r>
              <a:rPr lang="en-US" dirty="0" err="1"/>
              <a:t>vh</a:t>
            </a:r>
            <a:r>
              <a:rPr lang="en-US" dirty="0"/>
              <a:t>/</a:t>
            </a:r>
            <a:r>
              <a:rPr lang="en-US" dirty="0" err="1"/>
              <a:t>vw</a:t>
            </a:r>
            <a:r>
              <a:rPr lang="en-US" dirty="0"/>
              <a:t>, %, </a:t>
            </a:r>
            <a:r>
              <a:rPr lang="en-US" dirty="0" err="1"/>
              <a:t>em</a:t>
            </a:r>
            <a:r>
              <a:rPr lang="en-US" dirty="0"/>
              <a:t>, rem, </a:t>
            </a:r>
            <a:r>
              <a:rPr lang="en-US" dirty="0" err="1"/>
              <a:t>px</a:t>
            </a:r>
            <a:r>
              <a:rPr lang="en-US" dirty="0"/>
              <a:t>)</a:t>
            </a:r>
          </a:p>
          <a:p>
            <a:pPr marL="1714500" lvl="3" indent="-342900" algn="l" rtl="0">
              <a:buFont typeface="Wingdings" panose="05000000000000000000" pitchFamily="2" charset="2"/>
              <a:buChar char="v"/>
            </a:pPr>
            <a:r>
              <a:rPr lang="en-US" dirty="0"/>
              <a:t>Positioning</a:t>
            </a:r>
          </a:p>
          <a:p>
            <a:pPr marL="342900" indent="-342900" algn="l" rtl="0">
              <a:buFont typeface="+mj-lt"/>
              <a:buAutoNum type="arabicPeriod"/>
            </a:pPr>
            <a:r>
              <a:rPr lang="en-US" b="1" dirty="0"/>
              <a:t>Components Base Development</a:t>
            </a:r>
          </a:p>
          <a:p>
            <a:pPr marL="800100" lvl="1" indent="-342900" algn="l" rtl="0">
              <a:buFont typeface="Arial" panose="020B0604020202020204" pitchFamily="34" charset="0"/>
              <a:buChar char="•"/>
            </a:pPr>
            <a:r>
              <a:rPr lang="en-US" dirty="0"/>
              <a:t>What is component</a:t>
            </a:r>
          </a:p>
          <a:p>
            <a:pPr marL="800100" lvl="1" indent="-342900" algn="l" rtl="0">
              <a:buFont typeface="Arial" panose="020B0604020202020204" pitchFamily="34" charset="0"/>
              <a:buChar char="•"/>
            </a:pPr>
            <a:r>
              <a:rPr lang="en-US" dirty="0"/>
              <a:t>Components mindset</a:t>
            </a:r>
          </a:p>
          <a:p>
            <a:pPr marL="800100" lvl="1" indent="-342900" algn="l" rtl="0">
              <a:buFont typeface="Arial" panose="020B0604020202020204" pitchFamily="34" charset="0"/>
              <a:buChar char="•"/>
            </a:pPr>
            <a:r>
              <a:rPr lang="en-US" dirty="0"/>
              <a:t>CSS encapsulation</a:t>
            </a:r>
          </a:p>
          <a:p>
            <a:pPr marL="800100" lvl="1" indent="-342900" algn="l" rtl="0">
              <a:buFont typeface="Arial" panose="020B0604020202020204" pitchFamily="34" charset="0"/>
              <a:buChar char="•"/>
            </a:pPr>
            <a:r>
              <a:rPr lang="en-US" dirty="0"/>
              <a:t>CSS Naming Conventions</a:t>
            </a:r>
          </a:p>
          <a:p>
            <a:pPr marL="800100" lvl="1" indent="-342900" algn="l" rtl="0">
              <a:buFont typeface="Arial" panose="020B0604020202020204" pitchFamily="34" charset="0"/>
              <a:buChar char="•"/>
            </a:pPr>
            <a:r>
              <a:rPr lang="en-US" dirty="0"/>
              <a:t>LESS/SASS Nesting CSS properties </a:t>
            </a:r>
          </a:p>
          <a:p>
            <a:pPr marL="800100" lvl="1" indent="-342900" algn="l" rtl="0">
              <a:buFont typeface="Arial" panose="020B0604020202020204" pitchFamily="34" charset="0"/>
              <a:buChar char="•"/>
            </a:pPr>
            <a:r>
              <a:rPr lang="en-US" dirty="0"/>
              <a:t>Building project specific CSS Framework</a:t>
            </a:r>
          </a:p>
          <a:p>
            <a:pPr lvl="0" algn="l"/>
            <a:endParaRPr lang="en-US" dirty="0"/>
          </a:p>
        </p:txBody>
      </p:sp>
    </p:spTree>
    <p:extLst>
      <p:ext uri="{BB962C8B-B14F-4D97-AF65-F5344CB8AC3E}">
        <p14:creationId xmlns:p14="http://schemas.microsoft.com/office/powerpoint/2010/main" val="139837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0AF48BCA-38A9-460E-B889-900DBF832D97}"/>
              </a:ext>
            </a:extLst>
          </p:cNvPr>
          <p:cNvSpPr>
            <a:spLocks noChangeArrowheads="1"/>
          </p:cNvSpPr>
          <p:nvPr/>
        </p:nvSpPr>
        <p:spPr bwMode="auto">
          <a:xfrm>
            <a:off x="10223145" y="1559818"/>
            <a:ext cx="6618191" cy="3693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l"/>
            <a:r>
              <a:rPr lang="en-US" dirty="0"/>
              <a:t> </a:t>
            </a:r>
          </a:p>
        </p:txBody>
      </p:sp>
      <p:sp>
        <p:nvSpPr>
          <p:cNvPr id="4" name="Rectangle 6">
            <a:extLst>
              <a:ext uri="{FF2B5EF4-FFF2-40B4-BE49-F238E27FC236}">
                <a16:creationId xmlns:a16="http://schemas.microsoft.com/office/drawing/2014/main" id="{BBA34A15-EB3E-4ED3-8F79-288F9BFC9F4B}"/>
              </a:ext>
            </a:extLst>
          </p:cNvPr>
          <p:cNvSpPr>
            <a:spLocks noChangeArrowheads="1"/>
          </p:cNvSpPr>
          <p:nvPr/>
        </p:nvSpPr>
        <p:spPr bwMode="auto">
          <a:xfrm>
            <a:off x="863057" y="1859339"/>
            <a:ext cx="8362830" cy="31393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lvl="0" indent="-342900" algn="l" rtl="0">
              <a:buFont typeface="+mj-lt"/>
              <a:buAutoNum type="arabicPeriod"/>
            </a:pPr>
            <a:r>
              <a:rPr lang="en-US" b="1" dirty="0"/>
              <a:t>Optimistic Programing</a:t>
            </a:r>
          </a:p>
          <a:p>
            <a:pPr marL="342900" lvl="0" indent="-342900" algn="l" rtl="0">
              <a:buFont typeface="+mj-lt"/>
              <a:buAutoNum type="arabicPeriod"/>
            </a:pPr>
            <a:r>
              <a:rPr lang="en-US" b="1" dirty="0"/>
              <a:t>Responsive web design</a:t>
            </a:r>
          </a:p>
          <a:p>
            <a:pPr marL="342900" lvl="0" indent="-342900" algn="l" rtl="0">
              <a:buFont typeface="+mj-lt"/>
              <a:buAutoNum type="arabicPeriod"/>
            </a:pPr>
            <a:r>
              <a:rPr lang="en-US" b="1" dirty="0"/>
              <a:t>Web App Optimization</a:t>
            </a:r>
          </a:p>
          <a:p>
            <a:pPr marL="800100" lvl="1" indent="-342900" algn="l" rtl="0">
              <a:buFont typeface="Arial" panose="020B0604020202020204" pitchFamily="34" charset="0"/>
              <a:buChar char="•"/>
            </a:pPr>
            <a:r>
              <a:rPr lang="en-US" dirty="0"/>
              <a:t>Tools: Lighthouse, </a:t>
            </a:r>
            <a:r>
              <a:rPr lang="en-US" dirty="0" err="1"/>
              <a:t>WebPageTest</a:t>
            </a:r>
            <a:endParaRPr lang="en-US" dirty="0"/>
          </a:p>
          <a:p>
            <a:pPr marL="800100" lvl="1" indent="-342900" algn="l" rtl="0">
              <a:buFont typeface="Arial" panose="020B0604020202020204" pitchFamily="34" charset="0"/>
              <a:buChar char="•"/>
            </a:pPr>
            <a:r>
              <a:rPr lang="en-US" dirty="0"/>
              <a:t>Payload</a:t>
            </a:r>
          </a:p>
          <a:p>
            <a:pPr marL="800100" lvl="1" indent="-342900" algn="l" rtl="0">
              <a:buFont typeface="Arial" panose="020B0604020202020204" pitchFamily="34" charset="0"/>
              <a:buChar char="•"/>
            </a:pPr>
            <a:r>
              <a:rPr lang="en-US" dirty="0"/>
              <a:t>Lazy Loading. Chunks. Offscreen images.</a:t>
            </a:r>
          </a:p>
          <a:p>
            <a:pPr marL="800100" lvl="1" indent="-342900" algn="l" rtl="0">
              <a:buFont typeface="Arial" panose="020B0604020202020204" pitchFamily="34" charset="0"/>
              <a:buChar char="•"/>
            </a:pPr>
            <a:r>
              <a:rPr lang="en-US" dirty="0"/>
              <a:t>CSS Critical Path</a:t>
            </a:r>
          </a:p>
          <a:p>
            <a:pPr marL="800100" lvl="1" indent="-342900" algn="l" rtl="0">
              <a:buFont typeface="Arial" panose="020B0604020202020204" pitchFamily="34" charset="0"/>
              <a:buChar char="•"/>
            </a:pPr>
            <a:r>
              <a:rPr lang="en-US" dirty="0"/>
              <a:t>Optimal DOM tree</a:t>
            </a:r>
          </a:p>
          <a:p>
            <a:pPr marL="800100" lvl="1" indent="-342900" algn="l" rtl="0">
              <a:buFont typeface="Arial" panose="020B0604020202020204" pitchFamily="34" charset="0"/>
              <a:buChar char="•"/>
            </a:pPr>
            <a:r>
              <a:rPr lang="en-US" dirty="0"/>
              <a:t>CDN</a:t>
            </a:r>
          </a:p>
          <a:p>
            <a:pPr marL="800100" lvl="1" indent="-342900" algn="l" rtl="0">
              <a:buFont typeface="Arial" panose="020B0604020202020204" pitchFamily="34" charset="0"/>
              <a:buChar char="•"/>
            </a:pPr>
            <a:r>
              <a:rPr lang="en-US" dirty="0"/>
              <a:t>SSR-Server Side Rendering</a:t>
            </a:r>
          </a:p>
          <a:p>
            <a:pPr lvl="0" algn="l"/>
            <a:endParaRPr lang="en-US" dirty="0"/>
          </a:p>
        </p:txBody>
      </p:sp>
    </p:spTree>
    <p:extLst>
      <p:ext uri="{BB962C8B-B14F-4D97-AF65-F5344CB8AC3E}">
        <p14:creationId xmlns:p14="http://schemas.microsoft.com/office/powerpoint/2010/main" val="326287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l" rtl="0" eaLnBrk="0" fontAlgn="base" hangingPunct="0">
              <a:spcAft>
                <a:spcPct val="0"/>
              </a:spcAft>
            </a:pPr>
            <a:r>
              <a:rPr lang="en-US" sz="6000" dirty="0">
                <a:solidFill>
                  <a:schemeClr val="bg1"/>
                </a:solidFill>
              </a:rPr>
              <a:t>ECMAScript History and Future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1212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29615</TotalTime>
  <Words>666</Words>
  <Application>Microsoft Office PowerPoint</Application>
  <PresentationFormat>Widescreen</PresentationFormat>
  <Paragraphs>231</Paragraphs>
  <Slides>15</Slides>
  <Notes>13</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Calibri (Body)</vt:lpstr>
      <vt:lpstr>Calibri Light</vt:lpstr>
      <vt:lpstr>Courier New</vt:lpstr>
      <vt:lpstr>Lucida Grande</vt:lpstr>
      <vt:lpstr>Roboto Slab Light</vt:lpstr>
      <vt:lpstr>Times New Roman</vt:lpstr>
      <vt:lpstr>Wingdings</vt:lpstr>
      <vt:lpstr>ערכת נושא Office</vt:lpstr>
      <vt:lpstr>Practical Web Dev</vt:lpstr>
      <vt:lpstr>PowerPoint Presentation</vt:lpstr>
      <vt:lpstr>Motivation</vt:lpstr>
      <vt:lpstr>Structure</vt:lpstr>
      <vt:lpstr>PowerPoint Presentation</vt:lpstr>
      <vt:lpstr>PowerPoint Presentation</vt:lpstr>
      <vt:lpstr>PowerPoint Presentation</vt:lpstr>
      <vt:lpstr>PowerPoint Presentation</vt:lpstr>
      <vt:lpstr>ECMAScript History and Future</vt:lpstr>
      <vt:lpstr>ES* Problem</vt:lpstr>
      <vt:lpstr>Babel</vt:lpstr>
      <vt:lpstr>Compatibility Table</vt:lpstr>
      <vt:lpstr>TypeScript</vt:lpstr>
      <vt:lpstr>But all of the libraries I use are in JavaScript</vt:lpstr>
      <vt:lpstr>EverGreen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1334</cp:revision>
  <dcterms:created xsi:type="dcterms:W3CDTF">2016-09-19T19:56:06Z</dcterms:created>
  <dcterms:modified xsi:type="dcterms:W3CDTF">2019-02-10T17:06:05Z</dcterms:modified>
</cp:coreProperties>
</file>