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34"/>
  </p:notesMasterIdLst>
  <p:sldIdLst>
    <p:sldId id="408" r:id="rId2"/>
    <p:sldId id="409" r:id="rId3"/>
    <p:sldId id="410" r:id="rId4"/>
    <p:sldId id="431" r:id="rId5"/>
    <p:sldId id="442" r:id="rId6"/>
    <p:sldId id="432" r:id="rId7"/>
    <p:sldId id="430" r:id="rId8"/>
    <p:sldId id="429" r:id="rId9"/>
    <p:sldId id="427" r:id="rId10"/>
    <p:sldId id="428" r:id="rId11"/>
    <p:sldId id="416" r:id="rId12"/>
    <p:sldId id="417" r:id="rId13"/>
    <p:sldId id="418" r:id="rId14"/>
    <p:sldId id="419" r:id="rId15"/>
    <p:sldId id="415" r:id="rId16"/>
    <p:sldId id="413" r:id="rId17"/>
    <p:sldId id="422" r:id="rId18"/>
    <p:sldId id="414" r:id="rId19"/>
    <p:sldId id="426" r:id="rId20"/>
    <p:sldId id="423" r:id="rId21"/>
    <p:sldId id="424" r:id="rId22"/>
    <p:sldId id="436" r:id="rId23"/>
    <p:sldId id="433" r:id="rId24"/>
    <p:sldId id="420" r:id="rId25"/>
    <p:sldId id="421" r:id="rId26"/>
    <p:sldId id="411" r:id="rId27"/>
    <p:sldId id="434" r:id="rId28"/>
    <p:sldId id="435" r:id="rId29"/>
    <p:sldId id="440" r:id="rId30"/>
    <p:sldId id="439" r:id="rId31"/>
    <p:sldId id="437" r:id="rId32"/>
    <p:sldId id="441" r:id="rId33"/>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959802-9629-49BD-BD16-CC94A1649ACF}">
          <p14:sldIdLst/>
        </p14:section>
        <p14:section name="Untitled Section" id="{C1D0E545-2C7D-473A-832A-0A18554C7EAE}">
          <p14:sldIdLst>
            <p14:sldId id="408"/>
            <p14:sldId id="409"/>
            <p14:sldId id="410"/>
            <p14:sldId id="431"/>
            <p14:sldId id="442"/>
            <p14:sldId id="432"/>
            <p14:sldId id="430"/>
            <p14:sldId id="429"/>
            <p14:sldId id="427"/>
            <p14:sldId id="428"/>
            <p14:sldId id="416"/>
            <p14:sldId id="417"/>
            <p14:sldId id="418"/>
            <p14:sldId id="419"/>
            <p14:sldId id="415"/>
            <p14:sldId id="413"/>
            <p14:sldId id="422"/>
            <p14:sldId id="414"/>
            <p14:sldId id="426"/>
            <p14:sldId id="423"/>
            <p14:sldId id="424"/>
            <p14:sldId id="436"/>
            <p14:sldId id="433"/>
            <p14:sldId id="420"/>
            <p14:sldId id="421"/>
            <p14:sldId id="411"/>
            <p14:sldId id="434"/>
            <p14:sldId id="435"/>
            <p14:sldId id="440"/>
            <p14:sldId id="439"/>
            <p14:sldId id="437"/>
            <p14:sldId id="44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778" autoAdjust="0"/>
    <p:restoredTop sz="61358" autoAdjust="0"/>
  </p:normalViewPr>
  <p:slideViewPr>
    <p:cSldViewPr snapToGrid="0">
      <p:cViewPr varScale="1">
        <p:scale>
          <a:sx n="68" d="100"/>
          <a:sy n="68" d="100"/>
        </p:scale>
        <p:origin x="2160"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53C1D94-E0DD-4250-8C1B-3D8C3DA9B2B6}" type="datetimeFigureOut">
              <a:rPr lang="he-IL" smtClean="0"/>
              <a:t>י"א/אלול/תשע"ט</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95D0871-5AD0-4670-BDA8-FBE649F625DD}" type="slidenum">
              <a:rPr lang="he-IL" smtClean="0"/>
              <a:t>‹#›</a:t>
            </a:fld>
            <a:endParaRPr lang="he-IL"/>
          </a:p>
        </p:txBody>
      </p:sp>
    </p:spTree>
    <p:extLst>
      <p:ext uri="{BB962C8B-B14F-4D97-AF65-F5344CB8AC3E}">
        <p14:creationId xmlns:p14="http://schemas.microsoft.com/office/powerpoint/2010/main" val="186376505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www.ecma-international.org/ecma-262/"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s://medium.com/nmc-techblog/advanced-javascript-es6-temporal-dead-zone-default-parameters-and-let-vs-var-deep-dive-ca588fcde21b" TargetMode="External"/><Relationship Id="rId4" Type="http://schemas.openxmlformats.org/officeDocument/2006/relationships/hyperlink" Target="https://medium.com/nmc-techblog/what-is-hoisting-in-javascript-bf73980d9dac"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he.wikipedia.org/wiki/%D7%AA%D7%9B%D7%A0%D7%95%D7%AA_%D7%9E%D7%95%D7%A0%D7%97%D7%94-%D7%A2%D7%A6%D7%9E%D7%99%D7%9D"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vlib.eitan.ac.il/cplusplus/index2.htm"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Function/bind"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www.w3schools.com/js/js_object_prototypes.asp"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developer.mozilla.org/en-US/docs/Learn/JavaScript/Objects/Object_prototypes"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frontendnotes.net/what-the-difference-between-object-create-and-new-keyword/"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medium.com/@jonathanvox01/understanding-the-difference-between-object-create-and-the-new-operator-b2a2f4749358"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javascriptissexy.com/oop-in-javascript-what-you-need-to-know/"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medium.freecodecamp.org/an-introduction-to-object-oriented-programming-in-javascript-8900124e316a"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javascript.info/type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a:t>
            </a:fld>
            <a:endParaRPr lang="he-IL"/>
          </a:p>
        </p:txBody>
      </p:sp>
    </p:spTree>
    <p:extLst>
      <p:ext uri="{BB962C8B-B14F-4D97-AF65-F5344CB8AC3E}">
        <p14:creationId xmlns:p14="http://schemas.microsoft.com/office/powerpoint/2010/main" val="555616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we will declare on variable x, by default it automatically will added to the global scope,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we can access it by just writing x to by writing </a:t>
            </a:r>
            <a:r>
              <a:rPr lang="en-US" b="0" dirty="0" err="1"/>
              <a:t>window.x</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10</a:t>
            </a:fld>
            <a:endParaRPr lang="he-IL"/>
          </a:p>
        </p:txBody>
      </p:sp>
    </p:spTree>
    <p:extLst>
      <p:ext uri="{BB962C8B-B14F-4D97-AF65-F5344CB8AC3E}">
        <p14:creationId xmlns:p14="http://schemas.microsoft.com/office/powerpoint/2010/main" val="3531191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java, inside the curly brackets we defined y, this is creating a new scope and y can be access only in this scope,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we will try to access it outside we will receive error.</a:t>
            </a:r>
          </a:p>
        </p:txBody>
      </p:sp>
      <p:sp>
        <p:nvSpPr>
          <p:cNvPr id="4" name="Slide Number Placeholder 3"/>
          <p:cNvSpPr>
            <a:spLocks noGrp="1"/>
          </p:cNvSpPr>
          <p:nvPr>
            <p:ph type="sldNum" sz="quarter" idx="10"/>
          </p:nvPr>
        </p:nvSpPr>
        <p:spPr/>
        <p:txBody>
          <a:bodyPr/>
          <a:lstStyle/>
          <a:p>
            <a:fld id="{595D0871-5AD0-4670-BDA8-FBE649F625DD}" type="slidenum">
              <a:rPr lang="he-IL" smtClean="0"/>
              <a:t>11</a:t>
            </a:fld>
            <a:endParaRPr lang="he-IL"/>
          </a:p>
        </p:txBody>
      </p:sp>
    </p:spTree>
    <p:extLst>
      <p:ext uri="{BB962C8B-B14F-4D97-AF65-F5344CB8AC3E}">
        <p14:creationId xmlns:p14="http://schemas.microsoft.com/office/powerpoint/2010/main" val="3070182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if we will write same code in JS it will work,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declaring variable, it’s automatically added to global scope, which in our case is window,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console.log(y) is like console.log(</a:t>
            </a:r>
            <a:r>
              <a:rPr lang="en-US" b="0" dirty="0" err="1"/>
              <a:t>window.y</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12</a:t>
            </a:fld>
            <a:endParaRPr lang="he-IL"/>
          </a:p>
        </p:txBody>
      </p:sp>
    </p:spTree>
    <p:extLst>
      <p:ext uri="{BB962C8B-B14F-4D97-AF65-F5344CB8AC3E}">
        <p14:creationId xmlns:p14="http://schemas.microsoft.com/office/powerpoint/2010/main" val="4292035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This makes global scope very danger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algn="l" rtl="0"/>
            <a:r>
              <a:rPr lang="en-US" sz="1200" b="0" i="0" kern="1200" dirty="0">
                <a:solidFill>
                  <a:schemeClr val="tx1"/>
                </a:solidFill>
                <a:effectLst/>
                <a:latin typeface="+mn-lt"/>
                <a:ea typeface="+mn-ea"/>
                <a:cs typeface="+mn-cs"/>
              </a:rPr>
              <a:t>Do NOT create global variables unless you intend to.</a:t>
            </a:r>
          </a:p>
          <a:p>
            <a:pPr algn="l" rtl="0"/>
            <a:r>
              <a:rPr lang="en-US" sz="1200" b="0" i="0" kern="1200" dirty="0">
                <a:solidFill>
                  <a:schemeClr val="tx1"/>
                </a:solidFill>
                <a:effectLst/>
                <a:latin typeface="+mn-lt"/>
                <a:ea typeface="+mn-ea"/>
                <a:cs typeface="+mn-cs"/>
              </a:rPr>
              <a:t>Your global variables (or functions) can overwrite window variables (or functions).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Any function, including the window object, can overwrite your global variables and functions.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it might usually happened?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using 3-rd party lib, if they are putting values on the scope, you &amp; them might override each other.</a:t>
            </a:r>
          </a:p>
        </p:txBody>
      </p:sp>
      <p:sp>
        <p:nvSpPr>
          <p:cNvPr id="4" name="Slide Number Placeholder 3"/>
          <p:cNvSpPr>
            <a:spLocks noGrp="1"/>
          </p:cNvSpPr>
          <p:nvPr>
            <p:ph type="sldNum" sz="quarter" idx="10"/>
          </p:nvPr>
        </p:nvSpPr>
        <p:spPr/>
        <p:txBody>
          <a:bodyPr/>
          <a:lstStyle/>
          <a:p>
            <a:fld id="{595D0871-5AD0-4670-BDA8-FBE649F625DD}" type="slidenum">
              <a:rPr lang="he-IL" smtClean="0"/>
              <a:t>13</a:t>
            </a:fld>
            <a:endParaRPr lang="he-IL"/>
          </a:p>
        </p:txBody>
      </p:sp>
    </p:spTree>
    <p:extLst>
      <p:ext uri="{BB962C8B-B14F-4D97-AF65-F5344CB8AC3E}">
        <p14:creationId xmlns:p14="http://schemas.microsoft.com/office/powerpoint/2010/main" val="1518424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what will happened if we will load 2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They are in different scope, 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Well, no, they are under the same global scope so `x` is accessible by the second file.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Like we said, We have just </a:t>
            </a:r>
            <a:r>
              <a:rPr lang="en-US" b="1" dirty="0"/>
              <a:t>one</a:t>
            </a:r>
            <a:r>
              <a:rPr lang="en-US" b="0" dirty="0"/>
              <a:t>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14</a:t>
            </a:fld>
            <a:endParaRPr lang="he-IL"/>
          </a:p>
        </p:txBody>
      </p:sp>
    </p:spTree>
    <p:extLst>
      <p:ext uri="{BB962C8B-B14F-4D97-AF65-F5344CB8AC3E}">
        <p14:creationId xmlns:p14="http://schemas.microsoft.com/office/powerpoint/2010/main" val="2526643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said we don’t have scope in JS, this is true but there is one case of scope in JS and it’s function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Each function creates a new scope (</a:t>
            </a:r>
            <a:r>
              <a:rPr lang="en-US" b="0" dirty="0"/>
              <a:t>Function scope called also local scope</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this example we can see that defined </a:t>
            </a:r>
            <a:r>
              <a:rPr lang="en-US" b="0" dirty="0" err="1"/>
              <a:t>carName</a:t>
            </a:r>
            <a:r>
              <a:rPr lang="en-US" b="0" dirty="0"/>
              <a:t> inside function is not access outside of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in the second example we can see if we are </a:t>
            </a:r>
            <a:r>
              <a:rPr lang="en-US" b="0" dirty="0" err="1"/>
              <a:t>defineding</a:t>
            </a:r>
            <a:r>
              <a:rPr lang="en-US" b="0" dirty="0"/>
              <a:t> </a:t>
            </a:r>
            <a:r>
              <a:rPr lang="en-US" b="0" dirty="0" err="1"/>
              <a:t>carName</a:t>
            </a:r>
            <a:r>
              <a:rPr lang="en-US" b="0" dirty="0"/>
              <a:t> outside the function then it’s accessible inside the function as well</a:t>
            </a:r>
          </a:p>
        </p:txBody>
      </p:sp>
      <p:sp>
        <p:nvSpPr>
          <p:cNvPr id="4" name="Slide Number Placeholder 3"/>
          <p:cNvSpPr>
            <a:spLocks noGrp="1"/>
          </p:cNvSpPr>
          <p:nvPr>
            <p:ph type="sldNum" sz="quarter" idx="10"/>
          </p:nvPr>
        </p:nvSpPr>
        <p:spPr/>
        <p:txBody>
          <a:bodyPr/>
          <a:lstStyle/>
          <a:p>
            <a:fld id="{595D0871-5AD0-4670-BDA8-FBE649F625DD}" type="slidenum">
              <a:rPr lang="he-IL" smtClean="0"/>
              <a:t>15</a:t>
            </a:fld>
            <a:endParaRPr lang="he-IL"/>
          </a:p>
        </p:txBody>
      </p:sp>
    </p:spTree>
    <p:extLst>
      <p:ext uri="{BB962C8B-B14F-4D97-AF65-F5344CB8AC3E}">
        <p14:creationId xmlns:p14="http://schemas.microsoft.com/office/powerpoint/2010/main" val="7167259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IIFE - Immediately Invoked Function Expression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other words, </a:t>
            </a:r>
            <a:r>
              <a:rPr lang="en-US" dirty="0"/>
              <a:t>Self Invoking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a </a:t>
            </a:r>
            <a:r>
              <a:rPr lang="en-US" sz="1200" dirty="0"/>
              <a:t>method</a:t>
            </a:r>
            <a:r>
              <a:rPr lang="en-US" dirty="0"/>
              <a:t> who invoking itself,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Why do we need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issue it’s coming to solve?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This technique is useful for isolating code from the global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You remember  we talk about scope issue that we are facing when declaring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They are added to global scope, how can we make them inside a new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By using IIFE function we basically creating a new scope because it’s a  function which invoking itself, so by default it’s creating a new scope and will solve our global scope issue.</a:t>
            </a:r>
          </a:p>
        </p:txBody>
      </p:sp>
      <p:sp>
        <p:nvSpPr>
          <p:cNvPr id="4" name="Slide Number Placeholder 3"/>
          <p:cNvSpPr>
            <a:spLocks noGrp="1"/>
          </p:cNvSpPr>
          <p:nvPr>
            <p:ph type="sldNum" sz="quarter" idx="10"/>
          </p:nvPr>
        </p:nvSpPr>
        <p:spPr/>
        <p:txBody>
          <a:bodyPr/>
          <a:lstStyle/>
          <a:p>
            <a:fld id="{595D0871-5AD0-4670-BDA8-FBE649F625DD}" type="slidenum">
              <a:rPr lang="he-IL" smtClean="0"/>
              <a:t>16</a:t>
            </a:fld>
            <a:endParaRPr lang="he-IL"/>
          </a:p>
        </p:txBody>
      </p:sp>
    </p:spTree>
    <p:extLst>
      <p:ext uri="{BB962C8B-B14F-4D97-AF65-F5344CB8AC3E}">
        <p14:creationId xmlns:p14="http://schemas.microsoft.com/office/powerpoint/2010/main" val="3637625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is closure?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algn="l" rtl="0"/>
            <a:r>
              <a:rPr lang="en-US" sz="1200" b="0" i="0" kern="1200" dirty="0">
                <a:solidFill>
                  <a:schemeClr val="tx1"/>
                </a:solidFill>
                <a:effectLst/>
                <a:latin typeface="+mn-lt"/>
                <a:ea typeface="+mn-ea"/>
                <a:cs typeface="+mn-cs"/>
              </a:rPr>
              <a:t>A closure is a feature in JavaScript where an inner function has access to the outer (enclosing) function’s variables — a scope chain.</a:t>
            </a:r>
          </a:p>
          <a:p>
            <a:pPr algn="l" rtl="0"/>
            <a:r>
              <a:rPr lang="en-US" sz="1200" b="0" i="0" kern="1200" dirty="0">
                <a:solidFill>
                  <a:schemeClr val="tx1"/>
                </a:solidFill>
                <a:effectLst/>
                <a:latin typeface="+mn-lt"/>
                <a:ea typeface="+mn-ea"/>
                <a:cs typeface="+mn-cs"/>
              </a:rPr>
              <a:t>The closure has three scope chains:</a:t>
            </a:r>
          </a:p>
          <a:p>
            <a:pPr algn="l" rtl="0"/>
            <a:r>
              <a:rPr lang="en-US" sz="1200" b="0" i="0" kern="1200" dirty="0">
                <a:solidFill>
                  <a:schemeClr val="tx1"/>
                </a:solidFill>
                <a:effectLst/>
                <a:latin typeface="+mn-lt"/>
                <a:ea typeface="+mn-ea"/>
                <a:cs typeface="+mn-cs"/>
              </a:rPr>
              <a:t>it has access to its own scope — variables defined between its curly brackets</a:t>
            </a:r>
          </a:p>
          <a:p>
            <a:pPr algn="l" rtl="0"/>
            <a:r>
              <a:rPr lang="en-US" sz="1200" b="0" i="0" kern="1200" dirty="0">
                <a:solidFill>
                  <a:schemeClr val="tx1"/>
                </a:solidFill>
                <a:effectLst/>
                <a:latin typeface="+mn-lt"/>
                <a:ea typeface="+mn-ea"/>
                <a:cs typeface="+mn-cs"/>
              </a:rPr>
              <a:t>it has access to the outer function’s variables</a:t>
            </a:r>
          </a:p>
          <a:p>
            <a:pPr algn="l" rtl="0"/>
            <a:r>
              <a:rPr lang="en-US" sz="1200" b="0" i="0" kern="1200" dirty="0">
                <a:solidFill>
                  <a:schemeClr val="tx1"/>
                </a:solidFill>
                <a:effectLst/>
                <a:latin typeface="+mn-lt"/>
                <a:ea typeface="+mn-ea"/>
                <a:cs typeface="+mn-cs"/>
              </a:rPr>
              <a:t>it has access to the global variables</a:t>
            </a:r>
          </a:p>
          <a:p>
            <a:pPr algn="l" rtl="0"/>
            <a:r>
              <a:rPr lang="en-US" sz="1200" b="0" i="0" kern="1200" dirty="0">
                <a:solidFill>
                  <a:schemeClr val="tx1"/>
                </a:solidFill>
                <a:effectLst/>
                <a:latin typeface="+mn-lt"/>
                <a:ea typeface="+mn-ea"/>
                <a:cs typeface="+mn-cs"/>
              </a:rPr>
              <a:t>To the uninitiated, this definition might seem like just a whole lot of jargon!</a:t>
            </a: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https://medium.freecodecamp.org/javascript-closures-simplified-d0d23fa06ba4</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17</a:t>
            </a:fld>
            <a:endParaRPr lang="he-IL"/>
          </a:p>
        </p:txBody>
      </p:sp>
    </p:spTree>
    <p:extLst>
      <p:ext uri="{BB962C8B-B14F-4D97-AF65-F5344CB8AC3E}">
        <p14:creationId xmlns:p14="http://schemas.microsoft.com/office/powerpoint/2010/main" val="631576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Hoisting?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Hoisting is JavaScript's default behavior of moving declarations to the top.</a:t>
            </a:r>
          </a:p>
          <a:p>
            <a:pPr algn="l"/>
            <a:r>
              <a:rPr lang="en-US" sz="1200" b="0" i="0" kern="1200" dirty="0">
                <a:solidFill>
                  <a:schemeClr val="tx1"/>
                </a:solidFill>
                <a:effectLst/>
                <a:latin typeface="+mn-lt"/>
                <a:ea typeface="+mn-ea"/>
                <a:cs typeface="+mn-cs"/>
              </a:rPr>
              <a:t>In JavaScript, a variable can be declared after it has been used.</a:t>
            </a:r>
          </a:p>
          <a:p>
            <a:pPr algn="l"/>
            <a:r>
              <a:rPr lang="en-US" sz="1200" b="0" i="0" kern="1200" dirty="0">
                <a:solidFill>
                  <a:schemeClr val="tx1"/>
                </a:solidFill>
                <a:effectLst/>
                <a:latin typeface="+mn-lt"/>
                <a:ea typeface="+mn-ea"/>
                <a:cs typeface="+mn-cs"/>
              </a:rPr>
              <a:t>In other words; a variable can be used before it has been declared.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https://www.w3schools.com/js/js_hoisting.asp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https://codeburst.io/javascript-what-is-hoisting-dfa84512dd28</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18</a:t>
            </a:fld>
            <a:endParaRPr lang="he-IL"/>
          </a:p>
        </p:txBody>
      </p:sp>
    </p:spTree>
    <p:extLst>
      <p:ext uri="{BB962C8B-B14F-4D97-AF65-F5344CB8AC3E}">
        <p14:creationId xmlns:p14="http://schemas.microsoft.com/office/powerpoint/2010/main" val="3802600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First Example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A side: declaring X -&gt; assign 5 to X -&gt; printing X value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B side: assign 5 to X -&gt; printing X value -&gt; declaring 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both examples we will receive the same output/result,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Because hoisting behavior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Second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 see another example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A side: printing X value -&gt; declaring X &amp; assign 5 value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What will be the out put?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Undefined,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happing behind the scene?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Let see what happened in B side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2) B side:  declaring X -&gt; printing X value -&gt; assign 5 to X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 basically we are declaring x but not populating it, after the declaring we are printing x value and this is way we receive undefined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Third Example: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Same behavior is happened for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 see an example: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A side: declaring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function-&gt; 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B side: 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 -&gt; declaring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will receive the same result? Why? Because like variables, also function declaration are hoisted to the top of the scope, so basically B side is transfer to A side.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Fourth Example: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What will happened if we are assigning function to a variable? (right side is variable name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and left side is anonymous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1) A side – 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 -&gt; declaring on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variable &amp; </a:t>
            </a:r>
            <a:r>
              <a:rPr lang="en-US" sz="1200" b="0" i="0" kern="1200" dirty="0" err="1">
                <a:solidFill>
                  <a:schemeClr val="tx1"/>
                </a:solidFill>
                <a:effectLst/>
                <a:latin typeface="+mn-lt"/>
                <a:ea typeface="+mn-ea"/>
                <a:cs typeface="+mn-cs"/>
              </a:rPr>
              <a:t>assinning</a:t>
            </a:r>
            <a:r>
              <a:rPr lang="en-US" sz="1200" b="0" i="0" kern="1200" dirty="0">
                <a:solidFill>
                  <a:schemeClr val="tx1"/>
                </a:solidFill>
                <a:effectLst/>
                <a:latin typeface="+mn-lt"/>
                <a:ea typeface="+mn-ea"/>
                <a:cs typeface="+mn-cs"/>
              </a:rPr>
              <a:t> anonymous function.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will receive Error, why? Let see what happened behind the scene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2) B side – </a:t>
            </a:r>
            <a:r>
              <a:rPr lang="en-US" sz="1200" b="0" i="0" kern="1200" dirty="0" err="1">
                <a:solidFill>
                  <a:schemeClr val="tx1"/>
                </a:solidFill>
                <a:effectLst/>
                <a:latin typeface="+mn-lt"/>
                <a:ea typeface="+mn-ea"/>
                <a:cs typeface="+mn-cs"/>
              </a:rPr>
              <a:t>decleration</a:t>
            </a:r>
            <a:r>
              <a:rPr lang="en-US" sz="1200" b="0" i="0" kern="1200" dirty="0">
                <a:solidFill>
                  <a:schemeClr val="tx1"/>
                </a:solidFill>
                <a:effectLst/>
                <a:latin typeface="+mn-lt"/>
                <a:ea typeface="+mn-ea"/>
                <a:cs typeface="+mn-cs"/>
              </a:rPr>
              <a:t> of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is hoisted to the top -&gt; </a:t>
            </a:r>
            <a:r>
              <a:rPr lang="en-US" b="0" dirty="0"/>
              <a:t>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 -&gt; </a:t>
            </a:r>
            <a:r>
              <a:rPr lang="en-US" sz="1200" b="0" i="0" kern="1200" dirty="0" err="1">
                <a:solidFill>
                  <a:schemeClr val="tx1"/>
                </a:solidFill>
                <a:effectLst/>
                <a:latin typeface="+mn-lt"/>
                <a:ea typeface="+mn-ea"/>
                <a:cs typeface="+mn-cs"/>
              </a:rPr>
              <a:t>assinning</a:t>
            </a:r>
            <a:r>
              <a:rPr lang="en-US" sz="1200" b="0" i="0" kern="1200" dirty="0">
                <a:solidFill>
                  <a:schemeClr val="tx1"/>
                </a:solidFill>
                <a:effectLst/>
                <a:latin typeface="+mn-lt"/>
                <a:ea typeface="+mn-ea"/>
                <a:cs typeface="+mn-cs"/>
              </a:rPr>
              <a:t> anonymous function to variable </a:t>
            </a:r>
            <a:r>
              <a:rPr lang="en-US" sz="1200" b="0" i="0" kern="1200" dirty="0" err="1">
                <a:solidFill>
                  <a:schemeClr val="tx1"/>
                </a:solidFill>
                <a:effectLst/>
                <a:latin typeface="+mn-lt"/>
                <a:ea typeface="+mn-ea"/>
                <a:cs typeface="+mn-cs"/>
              </a:rPr>
              <a:t>cowSays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we can see we are trying to invoke </a:t>
            </a:r>
            <a:r>
              <a:rPr lang="en-US" sz="1200" b="0" i="0" u="none" strike="noStrike" kern="1200" baseline="0" dirty="0" err="1">
                <a:solidFill>
                  <a:schemeClr val="tx1"/>
                </a:solidFill>
                <a:latin typeface="+mn-lt"/>
                <a:ea typeface="+mn-ea"/>
                <a:cs typeface="+mn-cs"/>
              </a:rPr>
              <a:t>cowSays</a:t>
            </a:r>
            <a:r>
              <a:rPr lang="en-US" sz="1200" b="0" i="0" u="none" strike="noStrike" kern="1200" baseline="0" dirty="0">
                <a:solidFill>
                  <a:schemeClr val="tx1"/>
                </a:solidFill>
                <a:latin typeface="+mn-lt"/>
                <a:ea typeface="+mn-ea"/>
                <a:cs typeface="+mn-cs"/>
              </a:rPr>
              <a:t> function but we didn’t assign it yet to this variable.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Fifth Example: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kern="1200" baseline="0" dirty="0">
                <a:solidFill>
                  <a:schemeClr val="tx1"/>
                </a:solidFill>
                <a:latin typeface="+mn-lt"/>
                <a:ea typeface="+mn-ea"/>
                <a:cs typeface="+mn-cs"/>
              </a:rPr>
              <a:t>But, how code inside function will behaved?</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function we have internal scope so it will behave same as before but just inside the function, if we will take a look at left side then message declaration will move to the top of function scope -&gt; then we will print message -&gt; assigning string to the message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Hoisting does not exist: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“Hoisting” in JavaScript? According to the </a:t>
            </a:r>
            <a:r>
              <a:rPr lang="en-US" sz="1200" b="1" i="0" u="none" strike="noStrike" kern="1200" dirty="0">
                <a:solidFill>
                  <a:schemeClr val="tx1"/>
                </a:solidFill>
                <a:effectLst/>
                <a:latin typeface="+mn-lt"/>
                <a:ea typeface="+mn-ea"/>
                <a:cs typeface="+mn-cs"/>
                <a:hlinkClick r:id="rId3"/>
              </a:rPr>
              <a:t>ECMAScript</a:t>
            </a:r>
            <a:r>
              <a:rPr lang="en-US" sz="1200" b="0" i="0" kern="1200" dirty="0">
                <a:solidFill>
                  <a:schemeClr val="tx1"/>
                </a:solidFill>
                <a:effectLst/>
                <a:latin typeface="+mn-lt"/>
                <a:ea typeface="+mn-ea"/>
                <a:cs typeface="+mn-cs"/>
              </a:rPr>
              <a:t> Spec:</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hlinkClick r:id="rId4"/>
              </a:rPr>
              <a:t>https://medium.com/nmc-techblog/what-is-hoisting-in-javascript-bf73980d9dac</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Advanced JavaScript ES6 — Temporal Dead Zone, </a:t>
            </a:r>
            <a:r>
              <a:rPr lang="en-US" sz="1200" b="1" i="0" kern="1200" dirty="0">
                <a:solidFill>
                  <a:schemeClr val="tx1"/>
                </a:solidFill>
                <a:effectLst/>
                <a:latin typeface="+mn-lt"/>
                <a:ea typeface="+mn-ea"/>
                <a:cs typeface="+mn-cs"/>
              </a:rPr>
              <a:t>Default Parameters And Le</a:t>
            </a:r>
            <a:r>
              <a:rPr lang="en-US" sz="1200" b="0" i="0" kern="1200" dirty="0">
                <a:solidFill>
                  <a:schemeClr val="tx1"/>
                </a:solidFill>
                <a:effectLst/>
                <a:latin typeface="+mn-lt"/>
                <a:ea typeface="+mn-ea"/>
                <a:cs typeface="+mn-cs"/>
              </a:rPr>
              <a:t>t vs Var — Deep dive!:</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5"/>
              </a:rPr>
              <a:t>https://medium.com/nmc-techblog/advanced-javascript-es6-temporal-dead-zone-default-parameters-and-let-vs-var-deep-dive-ca588fcde21b</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19</a:t>
            </a:fld>
            <a:endParaRPr lang="he-IL"/>
          </a:p>
        </p:txBody>
      </p:sp>
    </p:spTree>
    <p:extLst>
      <p:ext uri="{BB962C8B-B14F-4D97-AF65-F5344CB8AC3E}">
        <p14:creationId xmlns:p14="http://schemas.microsoft.com/office/powerpoint/2010/main" val="2282709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Maybe we can skip on it? Or ask if someone want to explain?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OOP?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Object Oriented Programming (OOP) refers to using self-contained pieces of code to develop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call these self-contained pieces of code </a:t>
            </a:r>
            <a:r>
              <a:rPr lang="en-US" sz="1200" b="1" i="0" kern="1200" dirty="0">
                <a:solidFill>
                  <a:schemeClr val="tx1"/>
                </a:solidFill>
                <a:effectLst/>
                <a:latin typeface="+mn-lt"/>
                <a:ea typeface="+mn-ea"/>
                <a:cs typeface="+mn-cs"/>
              </a:rPr>
              <a:t>objects</a:t>
            </a:r>
            <a:r>
              <a:rPr lang="en-US" sz="1200" b="0" i="0" kern="1200" dirty="0">
                <a:solidFill>
                  <a:schemeClr val="tx1"/>
                </a:solidFill>
                <a:effectLst/>
                <a:latin typeface="+mn-lt"/>
                <a:ea typeface="+mn-ea"/>
                <a:cs typeface="+mn-cs"/>
              </a:rPr>
              <a:t>, better known as </a:t>
            </a:r>
            <a:r>
              <a:rPr lang="en-US" sz="1200" b="0" i="1" kern="1200" dirty="0">
                <a:solidFill>
                  <a:schemeClr val="tx1"/>
                </a:solidFill>
                <a:effectLst/>
                <a:latin typeface="+mn-lt"/>
                <a:ea typeface="+mn-ea"/>
                <a:cs typeface="+mn-cs"/>
              </a:rPr>
              <a:t>Classes</a:t>
            </a:r>
            <a:r>
              <a:rPr lang="en-US" sz="1200" b="0" i="0" kern="1200" dirty="0">
                <a:solidFill>
                  <a:schemeClr val="tx1"/>
                </a:solidFill>
                <a:effectLst/>
                <a:latin typeface="+mn-lt"/>
                <a:ea typeface="+mn-ea"/>
                <a:cs typeface="+mn-cs"/>
              </a:rPr>
              <a:t> in most OOP programming 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use objects as building blocks for our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Building applications with objects allows us to adopt some valuable techniques, namely, </a:t>
            </a:r>
            <a:r>
              <a:rPr lang="en-US" sz="1200" b="1" i="0" kern="1200" dirty="0">
                <a:solidFill>
                  <a:schemeClr val="tx1"/>
                </a:solidFill>
                <a:effectLst/>
                <a:latin typeface="+mn-lt"/>
                <a:ea typeface="+mn-ea"/>
                <a:cs typeface="+mn-cs"/>
              </a:rPr>
              <a:t>Inheritance</a:t>
            </a:r>
            <a:r>
              <a:rPr lang="en-US" sz="1200" b="0" i="0" kern="1200" dirty="0">
                <a:solidFill>
                  <a:schemeClr val="tx1"/>
                </a:solidFill>
                <a:effectLst/>
                <a:latin typeface="+mn-lt"/>
                <a:ea typeface="+mn-ea"/>
                <a:cs typeface="+mn-cs"/>
              </a:rPr>
              <a:t> (objects can inherit features from other objects), </a:t>
            </a:r>
            <a:r>
              <a:rPr lang="en-US" sz="1200" b="1" i="0" kern="1200" dirty="0">
                <a:solidFill>
                  <a:schemeClr val="tx1"/>
                </a:solidFill>
                <a:effectLst/>
                <a:latin typeface="+mn-lt"/>
                <a:ea typeface="+mn-ea"/>
                <a:cs typeface="+mn-cs"/>
              </a:rPr>
              <a:t>Polymorphism</a:t>
            </a:r>
            <a:r>
              <a:rPr lang="en-US" sz="1200" b="0" i="0" kern="1200" dirty="0">
                <a:solidFill>
                  <a:schemeClr val="tx1"/>
                </a:solidFill>
                <a:effectLst/>
                <a:latin typeface="+mn-lt"/>
                <a:ea typeface="+mn-ea"/>
                <a:cs typeface="+mn-cs"/>
              </a:rPr>
              <a:t> (objects can share the same interface—how they are accessed and used—while their underlying implementation of the interface may differ), and </a:t>
            </a:r>
            <a:r>
              <a:rPr lang="en-US" sz="1200" b="1" i="0" kern="1200" dirty="0">
                <a:solidFill>
                  <a:schemeClr val="tx1"/>
                </a:solidFill>
                <a:effectLst/>
                <a:latin typeface="+mn-lt"/>
                <a:ea typeface="+mn-ea"/>
                <a:cs typeface="+mn-cs"/>
              </a:rPr>
              <a:t>Encapsulation</a:t>
            </a:r>
            <a:r>
              <a:rPr lang="en-US" sz="1200" b="0" i="0" kern="1200" dirty="0">
                <a:solidFill>
                  <a:schemeClr val="tx1"/>
                </a:solidFill>
                <a:effectLst/>
                <a:latin typeface="+mn-lt"/>
                <a:ea typeface="+mn-ea"/>
                <a:cs typeface="+mn-cs"/>
              </a:rPr>
              <a:t> (each object is responsible for specific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2400" b="1" dirty="0">
                <a:solidFill>
                  <a:schemeClr val="tx1">
                    <a:lumMod val="75000"/>
                  </a:schemeClr>
                </a:solidFill>
              </a:rPr>
              <a:t>Object-oriented programming (OOP) </a:t>
            </a:r>
            <a:r>
              <a:rPr lang="en-US" sz="2400" dirty="0"/>
              <a:t>is a classification of a programing language that is based on the ability of creating and working with </a:t>
            </a:r>
            <a:r>
              <a:rPr lang="en-US" sz="2400" b="1" dirty="0">
                <a:solidFill>
                  <a:schemeClr val="tx1">
                    <a:lumMod val="75000"/>
                  </a:schemeClr>
                </a:solidFill>
              </a:rPr>
              <a:t>objects</a:t>
            </a:r>
            <a:r>
              <a:rPr lang="en-US"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An </a:t>
            </a:r>
            <a:r>
              <a:rPr lang="en-US" sz="2400" b="1" dirty="0">
                <a:solidFill>
                  <a:schemeClr val="tx1">
                    <a:lumMod val="75000"/>
                  </a:schemeClr>
                </a:solidFill>
              </a:rPr>
              <a:t>object</a:t>
            </a:r>
            <a:r>
              <a:rPr lang="en-US" sz="2400" dirty="0"/>
              <a:t> is a complex variable type which is constructed from members (sub variable) and methods (object oriented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OOP languages:</a:t>
            </a:r>
          </a:p>
          <a:p>
            <a:pPr lvl="2" indent="-228600" algn="l" rtl="0"/>
            <a:r>
              <a:rPr lang="en-US" sz="2400" dirty="0"/>
              <a:t>Java, C++, C#, Python, PHP, Ruby, Perl, Objective-C.</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https://javascriptissexy.com/oop-in-javascript-what-you-need-to-know/</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https://www.techopedia.com/definition/3233/object-oriented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https://he.wikipedia.org/wiki/%D7%AA%D7%9B%D7%A0%D7%95%D7%AA_%D7%9E%D7%95%D7%A0%D7%97%D7%94-%D7%A2%D7%A6%D7%9E%D7%99%D7%9D</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http://vlib.eitan.ac.il/cplusplus/index2.htm</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hlinkClick r:id="rId3"/>
              </a:rPr>
              <a:t>https://he.wikipedia.org/wiki/%D7%AA%D7%9B%D7%A0%D7%95%D7%AA_%D7%9E%D7%95%D7%A0%D7%97%D7%94-%D7%A2%D7%A6%D7%9E%D7%99%D7%9D</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a:t>
            </a:fld>
            <a:endParaRPr lang="he-IL"/>
          </a:p>
        </p:txBody>
      </p:sp>
    </p:spTree>
    <p:extLst>
      <p:ext uri="{BB962C8B-B14F-4D97-AF65-F5344CB8AC3E}">
        <p14:creationId xmlns:p14="http://schemas.microsoft.com/office/powerpoint/2010/main" val="1187732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JS unlike Java is a weak typing, which means we don’t need to declare the type of the variable,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java for example we have string, int, double, etc.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JS we have just </a:t>
            </a:r>
            <a:r>
              <a:rPr lang="en-US" b="0" dirty="0" err="1"/>
              <a:t>var</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And this is was the case until ES6, over there was added 2 more </a:t>
            </a:r>
            <a:r>
              <a:rPr lang="en-US" sz="1200" b="0" i="0" kern="1200" dirty="0">
                <a:solidFill>
                  <a:schemeClr val="tx1"/>
                </a:solidFill>
                <a:effectLst/>
                <a:latin typeface="+mn-lt"/>
                <a:ea typeface="+mn-ea"/>
                <a:cs typeface="+mn-cs"/>
              </a:rPr>
              <a:t>keyword</a:t>
            </a:r>
            <a:r>
              <a:rPr lang="en-US" b="0" dirty="0"/>
              <a:t>, let &amp; const.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what is the different between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let recap, we have global scope &amp; we have function scope (local scope), when es6 was introduce we have also </a:t>
            </a:r>
            <a:r>
              <a:rPr lang="en-US" sz="1200" b="0" i="0" kern="1200" dirty="0">
                <a:solidFill>
                  <a:schemeClr val="tx1"/>
                </a:solidFill>
                <a:effectLst/>
                <a:latin typeface="+mn-lt"/>
                <a:ea typeface="+mn-ea"/>
                <a:cs typeface="+mn-cs"/>
              </a:rPr>
              <a:t>block scoped.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Unlike variables declared with </a:t>
            </a:r>
            <a:r>
              <a:rPr lang="en-US" dirty="0" err="1"/>
              <a:t>var</a:t>
            </a:r>
            <a:r>
              <a:rPr lang="en-US" sz="1200" b="0" i="0" kern="1200" dirty="0">
                <a:solidFill>
                  <a:schemeClr val="tx1"/>
                </a:solidFill>
                <a:effectLst/>
                <a:latin typeface="+mn-lt"/>
                <a:ea typeface="+mn-ea"/>
                <a:cs typeface="+mn-cs"/>
              </a:rPr>
              <a:t> that are function-scoped, variables declared with </a:t>
            </a:r>
            <a:r>
              <a:rPr lang="en-US" dirty="0"/>
              <a:t>let</a:t>
            </a:r>
            <a:r>
              <a:rPr lang="en-US" sz="1200" b="0" i="0" kern="1200" dirty="0">
                <a:solidFill>
                  <a:schemeClr val="tx1"/>
                </a:solidFill>
                <a:effectLst/>
                <a:latin typeface="+mn-lt"/>
                <a:ea typeface="+mn-ea"/>
                <a:cs typeface="+mn-cs"/>
              </a:rPr>
              <a:t> are block-scoped: they only exist in the block they are defined 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Declares a local variable in block scope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Can declared only once, but value can be changes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It’s not hoisted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behaves in a very similar way to let, however, one key difference. Once variable declared using </a:t>
            </a: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keyword is assigned a value, you cannot reassign it.  You also need to initialize the variable immediately when declaring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Declares a local variable in block scope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Can declared only once &amp; value must be assigned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It’s not hoisted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It’s only reference locked but you can change nested object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make a real </a:t>
            </a: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object just use </a:t>
            </a:r>
            <a:r>
              <a:rPr lang="en-US" sz="1200" b="0" i="0" kern="1200" dirty="0" err="1">
                <a:solidFill>
                  <a:schemeClr val="tx1"/>
                </a:solidFill>
                <a:effectLst/>
                <a:latin typeface="+mn-lt"/>
                <a:ea typeface="+mn-ea"/>
                <a:cs typeface="+mn-cs"/>
              </a:rPr>
              <a:t>Object.freeze</a:t>
            </a:r>
            <a:r>
              <a:rPr lang="en-US" sz="1200" b="0" i="0" kern="1200" dirty="0">
                <a:solidFill>
                  <a:schemeClr val="tx1"/>
                </a:solidFill>
                <a:effectLst/>
                <a:latin typeface="+mn-lt"/>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b="1" dirty="0" err="1">
                <a:effectLst/>
              </a:rPr>
              <a:t>Object.freeze</a:t>
            </a:r>
            <a:r>
              <a:rPr lang="en-US" b="1" dirty="0">
                <a:effectLst/>
              </a:rPr>
              <a:t>()</a:t>
            </a:r>
            <a:r>
              <a:rPr lang="en-US" sz="1200" b="0" i="0" kern="1200" dirty="0">
                <a:solidFill>
                  <a:schemeClr val="tx1"/>
                </a:solidFill>
                <a:effectLst/>
                <a:latin typeface="+mn-lt"/>
                <a:ea typeface="+mn-ea"/>
                <a:cs typeface="+mn-cs"/>
              </a:rPr>
              <a:t> method </a:t>
            </a:r>
            <a:r>
              <a:rPr lang="en-US" sz="1200" b="1" i="0" kern="1200" dirty="0">
                <a:solidFill>
                  <a:schemeClr val="tx1"/>
                </a:solidFill>
                <a:effectLst/>
                <a:latin typeface="+mn-lt"/>
                <a:ea typeface="+mn-ea"/>
                <a:cs typeface="+mn-cs"/>
              </a:rPr>
              <a:t>freezes</a:t>
            </a:r>
            <a:r>
              <a:rPr lang="en-US" sz="1200" b="0" i="0" kern="1200" dirty="0">
                <a:solidFill>
                  <a:schemeClr val="tx1"/>
                </a:solidFill>
                <a:effectLst/>
                <a:latin typeface="+mn-lt"/>
                <a:ea typeface="+mn-ea"/>
                <a:cs typeface="+mn-cs"/>
              </a:rPr>
              <a:t> an object. A frozen object can no longer be changed; freezing an object prevents new properties from being added to it, existing properties from being removed, prevents changing the enumerability, configurability, or writability of existing properties, and prevents the values of existing properties from being changed. In addition, freezing an object also prevents its prototype from being changed. </a:t>
            </a:r>
            <a:r>
              <a:rPr lang="en-US" dirty="0"/>
              <a:t>freeze()</a:t>
            </a:r>
            <a:r>
              <a:rPr lang="en-US" sz="1200" b="0" i="0" kern="1200" dirty="0">
                <a:solidFill>
                  <a:schemeClr val="tx1"/>
                </a:solidFill>
                <a:effectLst/>
                <a:latin typeface="+mn-lt"/>
                <a:ea typeface="+mn-ea"/>
                <a:cs typeface="+mn-cs"/>
              </a:rPr>
              <a:t> returns the same object that was passed 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remember, freeze is doing only for the first level, for nested object it will not work from second level and go 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As best practice, DON’T use </a:t>
            </a:r>
            <a:r>
              <a:rPr lang="en-US" b="0" dirty="0" err="1"/>
              <a:t>var</a:t>
            </a:r>
            <a:r>
              <a:rPr lang="en-US" b="0" dirty="0"/>
              <a:t>, only let &amp; const.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https://www.w3schools.com/js/js_let.asp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http://ccoenraets.github.io/es6-tutorial/let/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https://scotch.io/tutorials/understanding-hoisting-in-javascript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https://www.geekboots.com/story/let-vs-const-vs-var-in-javascript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https://developer.mozilla.org/en-US/docs/Web/JavaScript/Reference/Global_Objects/Object/freeze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20</a:t>
            </a:fld>
            <a:endParaRPr lang="he-IL"/>
          </a:p>
        </p:txBody>
      </p:sp>
    </p:spTree>
    <p:extLst>
      <p:ext uri="{BB962C8B-B14F-4D97-AF65-F5344CB8AC3E}">
        <p14:creationId xmlns:p14="http://schemas.microsoft.com/office/powerpoint/2010/main" val="35683496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a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Run code late.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When we are calling/invoking a function, except the parameters we are declaring in function signature we also receiving behind the scene 2 parameters: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&amp; arguments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Arguments – all the parameters we receive even if they are not declared in the signature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 is our context, </a:t>
            </a:r>
            <a:r>
              <a:rPr lang="en-US" dirty="0"/>
              <a:t>its value is determined by the invocation pattern</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have 4 invocations: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Method Invocation Pattern - When a function is stored as a property of an object, we call it a method. When a method is invoked, this is bound to that object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Function Invocation Pattern - </a:t>
            </a:r>
            <a:r>
              <a:rPr lang="en-US" dirty="0"/>
              <a:t>When a function is not the property of an object, then it is invoked as a function: When a function is invoked with this pattern, this is bound to the global object.</a:t>
            </a:r>
            <a:br>
              <a:rPr lang="en-US" dirty="0"/>
            </a:br>
            <a:r>
              <a:rPr lang="en-US" dirty="0"/>
              <a:t>In first example for add function, this will be the global scope – window.</a:t>
            </a:r>
            <a:br>
              <a:rPr lang="en-US" dirty="0"/>
            </a:br>
            <a:r>
              <a:rPr lang="en-US" dirty="0"/>
              <a:t>In second example there is something interesting, when we are invoking thru dot notation then `this` is the object but if we will assign it to a variable then the invocation changed from method the function pattern.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Constructor Invocation Pattern - </a:t>
            </a:r>
            <a:r>
              <a:rPr lang="en-US" dirty="0"/>
              <a:t>If a function is invoked with the new prefix, then a new object will be created with a hidden link to the value of the function's prototype member, and this will be bound to that new object.</a:t>
            </a:r>
            <a:br>
              <a:rPr lang="en-US" dirty="0"/>
            </a:br>
            <a:r>
              <a:rPr lang="en-US" dirty="0"/>
              <a:t>We will talk on this one later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Apply/Call Invocation Pattern -  apply method lets us construct an array of arguments to use to invoke a function. It also lets us choose the value of this. The apply method takes two parameters.</a:t>
            </a:r>
            <a:br>
              <a:rPr lang="en-US" b="0" dirty="0"/>
            </a:br>
            <a:r>
              <a:rPr lang="en-US" b="0" dirty="0"/>
              <a:t>The first is the value that should be bound to this. The second is an array of parameters.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and why I need to use call/apply?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21</a:t>
            </a:fld>
            <a:endParaRPr lang="he-IL"/>
          </a:p>
        </p:txBody>
      </p:sp>
    </p:spTree>
    <p:extLst>
      <p:ext uri="{BB962C8B-B14F-4D97-AF65-F5344CB8AC3E}">
        <p14:creationId xmlns:p14="http://schemas.microsoft.com/office/powerpoint/2010/main" val="18533706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b="1" dirty="0">
                <a:effectLst/>
              </a:rPr>
              <a:t>bind()</a:t>
            </a:r>
            <a:r>
              <a:rPr lang="en-US" sz="1200" b="0" i="0" kern="1200" dirty="0">
                <a:solidFill>
                  <a:schemeClr val="tx1"/>
                </a:solidFill>
                <a:effectLst/>
                <a:latin typeface="+mn-lt"/>
                <a:ea typeface="+mn-ea"/>
                <a:cs typeface="+mn-cs"/>
              </a:rPr>
              <a:t> method creates a new function that, when called, has its </a:t>
            </a:r>
            <a:r>
              <a:rPr lang="en-US" dirty="0"/>
              <a:t>this</a:t>
            </a:r>
            <a:r>
              <a:rPr lang="en-US" sz="1200" b="0" i="0" kern="1200" dirty="0">
                <a:solidFill>
                  <a:schemeClr val="tx1"/>
                </a:solidFill>
                <a:effectLst/>
                <a:latin typeface="+mn-lt"/>
                <a:ea typeface="+mn-ea"/>
                <a:cs typeface="+mn-cs"/>
              </a:rPr>
              <a:t> keyword set to the provided value, with a given sequence of arguments preceding any provided when the new function is called.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other words, It’s creating a new function and saving our/provided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first example we can see that using bind we save `this` context, and also bind create for us a new instance.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second example, we can see that we also pass some variables that will always pass to the function no matter when we will invoke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bind is working behind the </a:t>
            </a:r>
            <a:r>
              <a:rPr lang="en-US" sz="1200" b="0" i="0" kern="1200" dirty="0" err="1">
                <a:solidFill>
                  <a:schemeClr val="tx1"/>
                </a:solidFill>
                <a:effectLst/>
                <a:latin typeface="+mn-lt"/>
                <a:ea typeface="+mn-ea"/>
                <a:cs typeface="+mn-cs"/>
              </a:rPr>
              <a:t>secne</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It’s using </a:t>
            </a:r>
            <a:r>
              <a:rPr lang="en-US" sz="1200" b="0" i="0" kern="1200" dirty="0" err="1">
                <a:solidFill>
                  <a:schemeClr val="tx1"/>
                </a:solidFill>
                <a:effectLst/>
                <a:latin typeface="+mn-lt"/>
                <a:ea typeface="+mn-ea"/>
                <a:cs typeface="+mn-cs"/>
              </a:rPr>
              <a:t>clouser</a:t>
            </a:r>
            <a:r>
              <a:rPr lang="en-US" sz="1200" b="0" i="0" kern="1200" dirty="0">
                <a:solidFill>
                  <a:schemeClr val="tx1"/>
                </a:solidFill>
                <a:effectLst/>
                <a:latin typeface="+mn-lt"/>
                <a:ea typeface="+mn-ea"/>
                <a:cs typeface="+mn-cs"/>
              </a:rPr>
              <a:t> and saving provided context (`this`) and by using apply when we will invoke the method it will pass provided context as well.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https://developer.mozilla.org/en-US/docs/Web/JavaScript/Reference/Global_objects/Function/bind</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22</a:t>
            </a:fld>
            <a:endParaRPr lang="he-IL"/>
          </a:p>
        </p:txBody>
      </p:sp>
    </p:spTree>
    <p:extLst>
      <p:ext uri="{BB962C8B-B14F-4D97-AF65-F5344CB8AC3E}">
        <p14:creationId xmlns:p14="http://schemas.microsoft.com/office/powerpoint/2010/main" val="37249905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arrow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ECMAScript 6 arrow function syntax is a shorthand for the ECMAScript 5 function syntax. It supports both block and expression bodies. The value of </a:t>
            </a:r>
            <a:r>
              <a:rPr lang="en-US" dirty="0"/>
              <a:t>this</a:t>
            </a:r>
            <a:r>
              <a:rPr lang="en-US" sz="1200" b="0" i="0" kern="1200" dirty="0">
                <a:solidFill>
                  <a:schemeClr val="tx1"/>
                </a:solidFill>
                <a:effectLst/>
                <a:latin typeface="+mn-lt"/>
                <a:ea typeface="+mn-ea"/>
                <a:cs typeface="+mn-cs"/>
              </a:rPr>
              <a:t> inside the function is not altered: it is the same as the value of </a:t>
            </a:r>
            <a:r>
              <a:rPr lang="en-US" dirty="0"/>
              <a:t>this</a:t>
            </a:r>
            <a:r>
              <a:rPr lang="en-US" sz="1200" b="0" i="0" kern="1200" dirty="0">
                <a:solidFill>
                  <a:schemeClr val="tx1"/>
                </a:solidFill>
                <a:effectLst/>
                <a:latin typeface="+mn-lt"/>
                <a:ea typeface="+mn-ea"/>
                <a:cs typeface="+mn-cs"/>
              </a:rPr>
              <a:t> outside the function. No more </a:t>
            </a:r>
            <a:r>
              <a:rPr lang="en-US" dirty="0" err="1"/>
              <a:t>var</a:t>
            </a:r>
            <a:r>
              <a:rPr lang="en-US" dirty="0"/>
              <a:t> self = this</a:t>
            </a:r>
            <a:r>
              <a:rPr lang="en-US" sz="1200" b="0" i="0" kern="1200" dirty="0">
                <a:solidFill>
                  <a:schemeClr val="tx1"/>
                </a:solidFill>
                <a:effectLst/>
                <a:latin typeface="+mn-lt"/>
                <a:ea typeface="+mn-ea"/>
                <a:cs typeface="+mn-cs"/>
              </a:rPr>
              <a:t> to keep track of the current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take a look at the syntax.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lot of developers, usually new but also experience are using the arrow function without understanding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issue it’s coming to solve?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take a look at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have an object, when invoking counter function, we are setting a timeout, what will be `this` in callback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It will be the window,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How did we solve it in the past? There are 2 familiar ways, use `that` or use `bind`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with arrow function it will do that for us automatically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other cases we might want to use arrow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Callback function for </a:t>
            </a:r>
            <a:r>
              <a:rPr lang="en-US" b="0" dirty="0" err="1"/>
              <a:t>dom</a:t>
            </a:r>
            <a:r>
              <a:rPr lang="en-US" b="0" dirty="0"/>
              <a:t> events,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Callback function for iteration function like map or </a:t>
            </a:r>
            <a:r>
              <a:rPr lang="en-US" sz="1200" b="0" i="0" kern="1200" dirty="0">
                <a:solidFill>
                  <a:schemeClr val="tx1"/>
                </a:solidFill>
                <a:effectLst/>
                <a:latin typeface="+mn-lt"/>
                <a:ea typeface="+mn-ea"/>
                <a:cs typeface="+mn-cs"/>
              </a:rPr>
              <a:t>reduce, </a:t>
            </a:r>
            <a:r>
              <a:rPr lang="en-US" b="0" dirty="0" err="1"/>
              <a:t>forEach</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https://medium.freecodecamp.org/when-and-why-you-should-use-es6-arrow-functions-and-when-you-shouldnt-3d851d7f0b26</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https://developer.mozilla.org/en-US/docs/Web/JavaScript/Reference/Functions/Arrow_functions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http://ccoenraets.github.io/es6-tutorial/arrow-functions/</a:t>
            </a:r>
          </a:p>
        </p:txBody>
      </p:sp>
      <p:sp>
        <p:nvSpPr>
          <p:cNvPr id="4" name="Slide Number Placeholder 3"/>
          <p:cNvSpPr>
            <a:spLocks noGrp="1"/>
          </p:cNvSpPr>
          <p:nvPr>
            <p:ph type="sldNum" sz="quarter" idx="10"/>
          </p:nvPr>
        </p:nvSpPr>
        <p:spPr/>
        <p:txBody>
          <a:bodyPr/>
          <a:lstStyle/>
          <a:p>
            <a:fld id="{595D0871-5AD0-4670-BDA8-FBE649F625DD}" type="slidenum">
              <a:rPr lang="he-IL" smtClean="0"/>
              <a:t>23</a:t>
            </a:fld>
            <a:endParaRPr lang="he-IL"/>
          </a:p>
        </p:txBody>
      </p:sp>
    </p:spTree>
    <p:extLst>
      <p:ext uri="{BB962C8B-B14F-4D97-AF65-F5344CB8AC3E}">
        <p14:creationId xmlns:p14="http://schemas.microsoft.com/office/powerpoint/2010/main" val="203576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 strict";</a:t>
            </a:r>
            <a:r>
              <a:rPr lang="en-US" sz="1200" b="0" i="0" kern="1200" dirty="0">
                <a:solidFill>
                  <a:schemeClr val="tx1"/>
                </a:solidFill>
                <a:effectLst/>
                <a:latin typeface="+mn-lt"/>
                <a:ea typeface="+mn-ea"/>
                <a:cs typeface="+mn-cs"/>
              </a:rPr>
              <a:t> Defines that JavaScript code should be executed in "strict mode".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Strict mode makes several changes to normal JavaScript semantics.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general it will help to:</a:t>
            </a:r>
          </a:p>
          <a:p>
            <a:pPr marL="228600" indent="-228600" algn="l" rtl="0">
              <a:buAutoNum type="arabicParenR"/>
            </a:pPr>
            <a:r>
              <a:rPr lang="en-US" sz="1200" b="0" i="0" kern="1200" dirty="0">
                <a:solidFill>
                  <a:schemeClr val="tx1"/>
                </a:solidFill>
                <a:effectLst/>
                <a:latin typeface="+mn-lt"/>
                <a:ea typeface="+mn-ea"/>
                <a:cs typeface="+mn-cs"/>
              </a:rPr>
              <a:t>Eliminates some JavaScript silent errors by changing them to throw errors.</a:t>
            </a:r>
          </a:p>
          <a:p>
            <a:pPr marL="228600" indent="-228600" algn="l" rtl="0">
              <a:buAutoNum type="arabicParenR"/>
            </a:pPr>
            <a:r>
              <a:rPr lang="en-US" sz="1200" b="0" i="0" kern="1200" dirty="0">
                <a:solidFill>
                  <a:schemeClr val="tx1"/>
                </a:solidFill>
                <a:effectLst/>
                <a:latin typeface="+mn-lt"/>
                <a:ea typeface="+mn-ea"/>
                <a:cs typeface="+mn-cs"/>
              </a:rPr>
              <a:t>Fixes mistakes that make it difficult for JavaScript engines to perform optimizations: strict mode code can sometimes be made to run faster than identical code that's not strict mode.</a:t>
            </a:r>
          </a:p>
          <a:p>
            <a:pPr marL="228600" indent="-228600" algn="l" rtl="0">
              <a:buAutoNum type="arabicParenR"/>
            </a:pPr>
            <a:r>
              <a:rPr lang="en-US" sz="1200" b="0" i="0" kern="1200" dirty="0">
                <a:solidFill>
                  <a:schemeClr val="tx1"/>
                </a:solidFill>
                <a:effectLst/>
                <a:latin typeface="+mn-lt"/>
                <a:ea typeface="+mn-ea"/>
                <a:cs typeface="+mn-cs"/>
              </a:rPr>
              <a:t>Prohibits some syntax likely to be defined in future versions of ECMAScript.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short, </a:t>
            </a:r>
            <a:r>
              <a:rPr lang="en-US" sz="1200" b="0" i="0" kern="1200" dirty="0">
                <a:solidFill>
                  <a:schemeClr val="tx1"/>
                </a:solidFill>
                <a:effectLst/>
                <a:latin typeface="+mn-lt"/>
                <a:ea typeface="+mn-ea"/>
                <a:cs typeface="+mn-cs"/>
              </a:rPr>
              <a:t>Strict mode throws more errors and disables some features in an effort to make your code more robust, readable, and accurate.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Strict mode should be at the top of our script (it will apply on the whole script) or at the top of our function (will apply only on the function) (</a:t>
            </a:r>
            <a:r>
              <a:rPr lang="en-US" b="0" dirty="0"/>
              <a:t>Should be at the beginning of script/function)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It’s  strict mode and added by default by </a:t>
            </a:r>
            <a:r>
              <a:rPr lang="en-US" b="0" dirty="0" err="1"/>
              <a:t>bable</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Exmpales</a:t>
            </a:r>
            <a:r>
              <a:rPr lang="en-US" sz="1200" b="0" i="0" kern="1200" dirty="0">
                <a:solidFill>
                  <a:schemeClr val="tx1"/>
                </a:solidFill>
                <a:effectLst/>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err="1"/>
              <a:t>mistypeVariable</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17; - assign value to variable we didn’t declare will throw error in strict mode but in </a:t>
            </a:r>
            <a:r>
              <a:rPr lang="en-US" sz="1200" kern="1200" dirty="0" err="1">
                <a:solidFill>
                  <a:schemeClr val="tx1"/>
                </a:solidFill>
                <a:effectLst/>
                <a:latin typeface="+mn-lt"/>
                <a:ea typeface="+mn-ea"/>
                <a:cs typeface="+mn-cs"/>
              </a:rPr>
              <a:t>sloopy</a:t>
            </a:r>
            <a:r>
              <a:rPr lang="en-US" sz="1200" kern="1200" dirty="0">
                <a:solidFill>
                  <a:schemeClr val="tx1"/>
                </a:solidFill>
                <a:effectLst/>
                <a:latin typeface="+mn-lt"/>
                <a:ea typeface="+mn-ea"/>
                <a:cs typeface="+mn-cs"/>
              </a:rPr>
              <a:t> mode it will be created and added to global scope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a:solidFill>
                  <a:schemeClr val="tx1"/>
                </a:solidFill>
                <a:effectLst/>
                <a:latin typeface="+mn-lt"/>
                <a:ea typeface="+mn-ea"/>
                <a:cs typeface="+mn-cs"/>
              </a:rPr>
              <a:t>Assignment to a non-writable global will throw error:</a:t>
            </a:r>
            <a:br>
              <a:rPr lang="en-US" sz="1200" kern="1200" dirty="0">
                <a:solidFill>
                  <a:schemeClr val="tx1"/>
                </a:solidFill>
                <a:effectLst/>
                <a:latin typeface="+mn-lt"/>
                <a:ea typeface="+mn-ea"/>
                <a:cs typeface="+mn-cs"/>
              </a:rPr>
            </a:br>
            <a:r>
              <a:rPr lang="en-US" sz="1200" kern="1200" dirty="0" err="1">
                <a:solidFill>
                  <a:schemeClr val="tx1"/>
                </a:solidFill>
                <a:effectLst/>
                <a:latin typeface="+mn-lt"/>
                <a:ea typeface="+mn-ea"/>
                <a:cs typeface="+mn-cs"/>
              </a:rPr>
              <a:t>var</a:t>
            </a:r>
            <a:r>
              <a:rPr lang="en-US" dirty="0"/>
              <a:t> undefined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5;</a:t>
            </a:r>
            <a:r>
              <a:rPr lang="en-US" dirty="0"/>
              <a:t> </a:t>
            </a:r>
            <a:r>
              <a:rPr lang="en-US" sz="1200" kern="1200" dirty="0">
                <a:solidFill>
                  <a:schemeClr val="tx1"/>
                </a:solidFill>
                <a:effectLst/>
                <a:latin typeface="+mn-lt"/>
                <a:ea typeface="+mn-ea"/>
                <a:cs typeface="+mn-cs"/>
              </a:rPr>
              <a:t>// throws a </a:t>
            </a:r>
            <a:r>
              <a:rPr lang="en-US" sz="1200" kern="1200" dirty="0" err="1">
                <a:solidFill>
                  <a:schemeClr val="tx1"/>
                </a:solidFill>
                <a:effectLst/>
                <a:latin typeface="+mn-lt"/>
                <a:ea typeface="+mn-ea"/>
                <a:cs typeface="+mn-cs"/>
              </a:rPr>
              <a:t>TypeError</a:t>
            </a:r>
            <a:br>
              <a:rPr lang="en-US" dirty="0"/>
            </a:br>
            <a:r>
              <a:rPr lang="en-US" sz="1200" kern="1200" dirty="0" err="1">
                <a:solidFill>
                  <a:schemeClr val="tx1"/>
                </a:solidFill>
                <a:effectLst/>
                <a:latin typeface="+mn-lt"/>
                <a:ea typeface="+mn-ea"/>
                <a:cs typeface="+mn-cs"/>
              </a:rPr>
              <a:t>var</a:t>
            </a:r>
            <a:r>
              <a:rPr lang="en-US" dirty="0"/>
              <a:t> </a:t>
            </a:r>
            <a:r>
              <a:rPr lang="en-US" sz="1200" kern="1200" dirty="0">
                <a:solidFill>
                  <a:schemeClr val="tx1"/>
                </a:solidFill>
                <a:effectLst/>
                <a:latin typeface="+mn-lt"/>
                <a:ea typeface="+mn-ea"/>
                <a:cs typeface="+mn-cs"/>
              </a:rPr>
              <a:t>Infinity</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5;</a:t>
            </a:r>
            <a:r>
              <a:rPr lang="en-US" dirty="0"/>
              <a:t> </a:t>
            </a:r>
            <a:r>
              <a:rPr lang="en-US" sz="1200" kern="1200" dirty="0">
                <a:solidFill>
                  <a:schemeClr val="tx1"/>
                </a:solidFill>
                <a:effectLst/>
                <a:latin typeface="+mn-lt"/>
                <a:ea typeface="+mn-ea"/>
                <a:cs typeface="+mn-cs"/>
              </a:rPr>
              <a:t>// throws a </a:t>
            </a:r>
            <a:r>
              <a:rPr lang="en-US" sz="1200" kern="1200" dirty="0" err="1">
                <a:solidFill>
                  <a:schemeClr val="tx1"/>
                </a:solidFill>
                <a:effectLst/>
                <a:latin typeface="+mn-lt"/>
                <a:ea typeface="+mn-ea"/>
                <a:cs typeface="+mn-cs"/>
              </a:rPr>
              <a:t>TypeError</a:t>
            </a:r>
            <a:endParaRPr lang="en-US"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a:solidFill>
                  <a:schemeClr val="tx1"/>
                </a:solidFill>
                <a:effectLst/>
                <a:latin typeface="+mn-lt"/>
                <a:ea typeface="+mn-ea"/>
                <a:cs typeface="+mn-cs"/>
              </a:rPr>
              <a:t>Syntax Error:</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function</a:t>
            </a:r>
            <a:r>
              <a:rPr lang="en-US" dirty="0"/>
              <a:t> </a:t>
            </a:r>
            <a:r>
              <a:rPr lang="en-US" sz="1200" kern="1200" dirty="0">
                <a:solidFill>
                  <a:schemeClr val="tx1"/>
                </a:solidFill>
                <a:effectLst/>
                <a:latin typeface="+mn-lt"/>
                <a:ea typeface="+mn-ea"/>
                <a:cs typeface="+mn-cs"/>
              </a:rPr>
              <a:t>sum(</a:t>
            </a:r>
            <a:r>
              <a:rPr lang="en-US" dirty="0"/>
              <a:t>a</a:t>
            </a:r>
            <a:r>
              <a:rPr lang="en-US" sz="1200" kern="1200" dirty="0">
                <a:solidFill>
                  <a:schemeClr val="tx1"/>
                </a:solidFill>
                <a:effectLst/>
                <a:latin typeface="+mn-lt"/>
                <a:ea typeface="+mn-ea"/>
                <a:cs typeface="+mn-cs"/>
              </a:rPr>
              <a:t>,</a:t>
            </a:r>
            <a:r>
              <a:rPr lang="en-US" dirty="0"/>
              <a:t> a</a:t>
            </a:r>
            <a:r>
              <a:rPr lang="en-US" sz="1200" kern="1200" dirty="0">
                <a:solidFill>
                  <a:schemeClr val="tx1"/>
                </a:solidFill>
                <a:effectLst/>
                <a:latin typeface="+mn-lt"/>
                <a:ea typeface="+mn-ea"/>
                <a:cs typeface="+mn-cs"/>
              </a:rPr>
              <a:t>,</a:t>
            </a:r>
            <a:r>
              <a:rPr lang="en-US" dirty="0"/>
              <a:t> c</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br>
              <a:rPr lang="en-US" dirty="0"/>
            </a:br>
            <a:r>
              <a:rPr lang="en-US" dirty="0"/>
              <a:t>	</a:t>
            </a:r>
            <a:r>
              <a:rPr lang="en-US" sz="1200" kern="1200" dirty="0">
                <a:solidFill>
                  <a:schemeClr val="tx1"/>
                </a:solidFill>
                <a:effectLst/>
                <a:latin typeface="+mn-lt"/>
                <a:ea typeface="+mn-ea"/>
                <a:cs typeface="+mn-cs"/>
              </a:rPr>
              <a:t>// !!! syntax error</a:t>
            </a:r>
            <a:r>
              <a:rPr lang="en-US" dirty="0"/>
              <a:t> </a:t>
            </a:r>
            <a:r>
              <a:rPr lang="en-US" sz="1200" kern="1200" dirty="0">
                <a:solidFill>
                  <a:schemeClr val="tx1"/>
                </a:solidFill>
                <a:effectLst/>
                <a:latin typeface="+mn-lt"/>
                <a:ea typeface="+mn-ea"/>
                <a:cs typeface="+mn-cs"/>
              </a:rPr>
              <a:t>'use strict’;</a:t>
            </a:r>
            <a:br>
              <a:rPr lang="en-US" dirty="0"/>
            </a:br>
            <a:r>
              <a:rPr lang="en-US" dirty="0"/>
              <a:t>	</a:t>
            </a:r>
            <a:r>
              <a:rPr lang="en-US" sz="1200" kern="1200" dirty="0">
                <a:solidFill>
                  <a:schemeClr val="tx1"/>
                </a:solidFill>
                <a:effectLst/>
                <a:latin typeface="+mn-lt"/>
                <a:ea typeface="+mn-ea"/>
                <a:cs typeface="+mn-cs"/>
              </a:rPr>
              <a:t>return</a:t>
            </a:r>
            <a:r>
              <a:rPr lang="en-US" dirty="0"/>
              <a:t> a </a:t>
            </a:r>
            <a:r>
              <a:rPr lang="en-US" sz="1200" kern="1200" dirty="0">
                <a:solidFill>
                  <a:schemeClr val="tx1"/>
                </a:solidFill>
                <a:effectLst/>
                <a:latin typeface="+mn-lt"/>
                <a:ea typeface="+mn-ea"/>
                <a:cs typeface="+mn-cs"/>
              </a:rPr>
              <a:t>+</a:t>
            </a:r>
            <a:r>
              <a:rPr lang="en-US" dirty="0"/>
              <a:t> a </a:t>
            </a:r>
            <a:r>
              <a:rPr lang="en-US" sz="1200" kern="1200" dirty="0">
                <a:solidFill>
                  <a:schemeClr val="tx1"/>
                </a:solidFill>
                <a:effectLst/>
                <a:latin typeface="+mn-lt"/>
                <a:ea typeface="+mn-ea"/>
                <a:cs typeface="+mn-cs"/>
              </a:rPr>
              <a:t>+</a:t>
            </a:r>
            <a:r>
              <a:rPr lang="en-US" dirty="0"/>
              <a:t> c</a:t>
            </a:r>
            <a:r>
              <a:rPr lang="en-US" sz="1200" kern="1200" dirty="0">
                <a:solidFill>
                  <a:schemeClr val="tx1"/>
                </a:solidFill>
                <a:effectLst/>
                <a:latin typeface="+mn-lt"/>
                <a:ea typeface="+mn-ea"/>
                <a:cs typeface="+mn-cs"/>
              </a:rPr>
              <a:t>;</a:t>
            </a:r>
            <a:br>
              <a:rPr lang="en-US" dirty="0"/>
            </a:br>
            <a:r>
              <a:rPr lang="en-US" dirty="0"/>
              <a:t>	</a:t>
            </a:r>
            <a:r>
              <a:rPr lang="en-US" sz="1200" kern="1200" dirty="0">
                <a:solidFill>
                  <a:schemeClr val="tx1"/>
                </a:solidFill>
                <a:effectLst/>
                <a:latin typeface="+mn-lt"/>
                <a:ea typeface="+mn-ea"/>
                <a:cs typeface="+mn-cs"/>
              </a:rPr>
              <a:t>// wrong if this code ran</a:t>
            </a:r>
            <a:br>
              <a:rPr lang="en-US" dirty="0"/>
            </a:br>
            <a:r>
              <a:rPr lang="en-US" sz="1200" kern="1200" dirty="0">
                <a:solidFill>
                  <a:schemeClr val="tx1"/>
                </a:solidFill>
                <a:effectLst/>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In </a:t>
            </a:r>
            <a:r>
              <a:rPr lang="en-US" sz="1200" b="0" i="0" kern="1200" dirty="0" err="1">
                <a:solidFill>
                  <a:schemeClr val="tx1"/>
                </a:solidFill>
                <a:effectLst/>
                <a:latin typeface="+mn-lt"/>
                <a:ea typeface="+mn-ea"/>
                <a:cs typeface="+mn-cs"/>
              </a:rPr>
              <a:t>sloopy</a:t>
            </a:r>
            <a:r>
              <a:rPr lang="en-US" sz="1200" b="0" i="0" kern="1200" dirty="0">
                <a:solidFill>
                  <a:schemeClr val="tx1"/>
                </a:solidFill>
                <a:effectLst/>
                <a:latin typeface="+mn-lt"/>
                <a:ea typeface="+mn-ea"/>
                <a:cs typeface="+mn-cs"/>
              </a:rPr>
              <a:t> mode, the value passed as `this` to a function forced into being an object. If `this` can’t determined (See Function invoke pattern) it will be the global object/window.</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strict mode if `this` is not determined it will be undefined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function fun() { return this;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console.log(fun());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fun.call</a:t>
            </a:r>
            <a:r>
              <a:rPr lang="en-US" sz="1200" b="0" i="0" kern="1200" dirty="0">
                <a:solidFill>
                  <a:schemeClr val="tx1"/>
                </a:solidFill>
                <a:effectLst/>
                <a:latin typeface="+mn-lt"/>
                <a:ea typeface="+mn-ea"/>
                <a:cs typeface="+mn-cs"/>
              </a:rPr>
              <a:t>(2));</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fun.apply</a:t>
            </a:r>
            <a:r>
              <a:rPr lang="en-US" sz="1200" b="0" i="0" kern="1200" dirty="0">
                <a:solidFill>
                  <a:schemeClr val="tx1"/>
                </a:solidFill>
                <a:effectLst/>
                <a:latin typeface="+mn-lt"/>
                <a:ea typeface="+mn-ea"/>
                <a:cs typeface="+mn-cs"/>
              </a:rPr>
              <a:t>(null));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fun.call</a:t>
            </a:r>
            <a:r>
              <a:rPr lang="en-US" sz="1200" b="0" i="0" kern="1200" dirty="0">
                <a:solidFill>
                  <a:schemeClr val="tx1"/>
                </a:solidFill>
                <a:effectLst/>
                <a:latin typeface="+mn-lt"/>
                <a:ea typeface="+mn-ea"/>
                <a:cs typeface="+mn-cs"/>
              </a:rPr>
              <a:t>(undefined));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fun.bind</a:t>
            </a:r>
            <a:r>
              <a:rPr lang="en-US" sz="1200" b="0" i="0" kern="1200" dirty="0">
                <a:solidFill>
                  <a:schemeClr val="tx1"/>
                </a:solidFill>
                <a:effectLst/>
                <a:latin typeface="+mn-lt"/>
                <a:ea typeface="+mn-ea"/>
                <a:cs typeface="+mn-cs"/>
              </a:rPr>
              <a:t>(true)());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vs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'use strict'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function fun() { return this;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console.log(fun());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fun.call</a:t>
            </a:r>
            <a:r>
              <a:rPr lang="en-US" sz="1200" b="0" i="0" kern="1200" dirty="0">
                <a:solidFill>
                  <a:schemeClr val="tx1"/>
                </a:solidFill>
                <a:effectLst/>
                <a:latin typeface="+mn-lt"/>
                <a:ea typeface="+mn-ea"/>
                <a:cs typeface="+mn-cs"/>
              </a:rPr>
              <a:t>(2));</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fun.apply</a:t>
            </a:r>
            <a:r>
              <a:rPr lang="en-US" sz="1200" b="0" i="0" kern="1200" dirty="0">
                <a:solidFill>
                  <a:schemeClr val="tx1"/>
                </a:solidFill>
                <a:effectLst/>
                <a:latin typeface="+mn-lt"/>
                <a:ea typeface="+mn-ea"/>
                <a:cs typeface="+mn-cs"/>
              </a:rPr>
              <a:t>(null));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fun.call</a:t>
            </a:r>
            <a:r>
              <a:rPr lang="en-US" sz="1200" b="0" i="0" kern="1200" dirty="0">
                <a:solidFill>
                  <a:schemeClr val="tx1"/>
                </a:solidFill>
                <a:effectLst/>
                <a:latin typeface="+mn-lt"/>
                <a:ea typeface="+mn-ea"/>
                <a:cs typeface="+mn-cs"/>
              </a:rPr>
              <a:t>(undefined));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fun.bind</a:t>
            </a:r>
            <a:r>
              <a:rPr lang="en-US" sz="1200" b="0" i="0" kern="1200" dirty="0">
                <a:solidFill>
                  <a:schemeClr val="tx1"/>
                </a:solidFill>
                <a:effectLst/>
                <a:latin typeface="+mn-lt"/>
                <a:ea typeface="+mn-ea"/>
                <a:cs typeface="+mn-cs"/>
              </a:rPr>
              <a:t>(true)());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Silent error will enabled like in freeze mode it will throw error:</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object1 = {  property1: 42};</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object2 = </a:t>
            </a:r>
            <a:r>
              <a:rPr lang="en-US" sz="1200" b="0" i="0" kern="1200" dirty="0" err="1">
                <a:solidFill>
                  <a:schemeClr val="tx1"/>
                </a:solidFill>
                <a:effectLst/>
                <a:latin typeface="+mn-lt"/>
                <a:ea typeface="+mn-ea"/>
                <a:cs typeface="+mn-cs"/>
              </a:rPr>
              <a:t>Object.freeze</a:t>
            </a:r>
            <a:r>
              <a:rPr lang="en-US" sz="1200" b="0" i="0" kern="1200" dirty="0">
                <a:solidFill>
                  <a:schemeClr val="tx1"/>
                </a:solidFill>
                <a:effectLst/>
                <a:latin typeface="+mn-lt"/>
                <a:ea typeface="+mn-ea"/>
                <a:cs typeface="+mn-cs"/>
              </a:rPr>
              <a:t>(object1);</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object2.property1 = 33;</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Throws an error in strict mode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console.log(object2.property1);</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expected output: 42</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Strict mode behaves differently in different browsers however, so it's advisable to perform feature testing thoroughly before relying on it in production.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Use of "use strict" is always recommended in all new JS frameworks and ECMA5/6. Its mainly "secure" JavaScript and throw real errors if you write "bad syntax" in your JavaScript.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https://developer.mozilla.org/en-US/docs/Web/JavaScript/Reference/Strict_mode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https://www.w3schools.com/js/js_strict.asp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https://lucybain.com/blog/2014/js-use-strict/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https://www.tutorialsteacher.com/javascript/javascript-strict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https://developer.mozilla.org/en-US/docs/Web/JavaScript/Reference/Global_Objects/Object/freeze - freeze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24</a:t>
            </a:fld>
            <a:endParaRPr lang="he-IL"/>
          </a:p>
        </p:txBody>
      </p:sp>
    </p:spTree>
    <p:extLst>
      <p:ext uri="{BB962C8B-B14F-4D97-AF65-F5344CB8AC3E}">
        <p14:creationId xmlns:p14="http://schemas.microsoft.com/office/powerpoint/2010/main" val="36895771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https://jakearchibald.com/2017/es-modules-in-browsers/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https://developers.google.com/web/fundamentals/primers/modules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https://blogs.windows.com/msedgedev/2016/05/17/es6-modules-and-beyond/#MzM5yAJGAFsVsfuX.97</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https://hacks.mozilla.org/2015/08/es6-in-depth-modules/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https://developer.mozilla.org/en-US/docs/Web/JavaScript/Reference/Statements/import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https://developer.mozilla.org/en-US/docs/web/javascript/reference/statements/export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25</a:t>
            </a:fld>
            <a:endParaRPr lang="he-IL"/>
          </a:p>
        </p:txBody>
      </p:sp>
    </p:spTree>
    <p:extLst>
      <p:ext uri="{BB962C8B-B14F-4D97-AF65-F5344CB8AC3E}">
        <p14:creationId xmlns:p14="http://schemas.microsoft.com/office/powerpoint/2010/main" val="36359428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the past, how we create class in JS?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JS, we don’t have classes, so how did we make one?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Although the standard syntax is missing the language can still be manipulated to act as 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The </a:t>
            </a:r>
            <a:r>
              <a:rPr lang="en-US" sz="2400" b="1" dirty="0"/>
              <a:t>function</a:t>
            </a:r>
            <a:r>
              <a:rPr lang="en-US" sz="2400" dirty="0"/>
              <a:t> keyword creates an object of Function type. This object can be used as a normal function or as a </a:t>
            </a:r>
            <a:r>
              <a:rPr lang="en-US" sz="2400" b="1" dirty="0"/>
              <a:t>class</a:t>
            </a:r>
            <a:r>
              <a:rPr lang="en-US" sz="2400" dirty="0"/>
              <a:t> </a:t>
            </a:r>
            <a:r>
              <a:rPr lang="en-US" sz="2400" b="1" dirty="0"/>
              <a:t>object </a:t>
            </a:r>
            <a:r>
              <a:rPr lang="en-US" sz="2400" dirty="0"/>
              <a:t>which defines the class</a:t>
            </a:r>
            <a:r>
              <a:rPr lang="en-US" sz="2400" b="1" dirty="0"/>
              <a:t> </a:t>
            </a:r>
            <a:r>
              <a:rPr lang="en-US" sz="2400" b="1" dirty="0">
                <a:solidFill>
                  <a:schemeClr val="tx1"/>
                </a:solidFill>
              </a:rPr>
              <a:t>constructor</a:t>
            </a:r>
            <a:r>
              <a:rPr lang="en-US" sz="2400" dirty="0">
                <a:solidFill>
                  <a:schemeClr val="tx1"/>
                </a:solidFill>
              </a:rPr>
              <a:t> </a:t>
            </a:r>
            <a:r>
              <a:rPr lang="en-US" sz="2400" dirty="0"/>
              <a:t>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When using the </a:t>
            </a:r>
            <a:r>
              <a:rPr lang="en-US" sz="2400" b="1" dirty="0">
                <a:solidFill>
                  <a:schemeClr val="tx1"/>
                </a:solidFill>
              </a:rPr>
              <a:t>new</a:t>
            </a:r>
            <a:r>
              <a:rPr lang="en-US" sz="2400" dirty="0">
                <a:solidFill>
                  <a:schemeClr val="tx1"/>
                </a:solidFill>
              </a:rPr>
              <a:t> </a:t>
            </a:r>
            <a:r>
              <a:rPr lang="en-US" sz="2400" dirty="0"/>
              <a:t>keyword on the </a:t>
            </a:r>
            <a:r>
              <a:rPr lang="en-US" sz="2400" b="1" dirty="0"/>
              <a:t>class object </a:t>
            </a:r>
            <a:r>
              <a:rPr lang="en-US" sz="2400" dirty="0"/>
              <a:t>a new instance of the class will be created and will be send to the </a:t>
            </a:r>
            <a:r>
              <a:rPr lang="en-US" sz="2400" b="1" dirty="0">
                <a:solidFill>
                  <a:schemeClr val="tx1"/>
                </a:solidFill>
              </a:rPr>
              <a:t>constructor</a:t>
            </a:r>
            <a:r>
              <a:rPr lang="en-US" sz="2400" dirty="0"/>
              <a:t>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 the problem in this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Each time we are creating Cat class we are also creating each time the </a:t>
            </a:r>
            <a:r>
              <a:rPr lang="en-US" sz="2400" dirty="0" err="1"/>
              <a:t>getName</a:t>
            </a:r>
            <a:r>
              <a:rPr lang="en-US" sz="2400" dirty="0"/>
              <a:t> &amp; </a:t>
            </a:r>
            <a:r>
              <a:rPr lang="en-US" sz="2400" dirty="0" err="1"/>
              <a:t>getAge</a:t>
            </a:r>
            <a:r>
              <a:rPr lang="en-US" sz="2400" dirty="0"/>
              <a:t>  again and again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This is a waist of memory, We will want and expect it to be created one (static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How can we do that?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Yes, using Prototype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26</a:t>
            </a:fld>
            <a:endParaRPr lang="he-IL"/>
          </a:p>
        </p:txBody>
      </p:sp>
    </p:spTree>
    <p:extLst>
      <p:ext uri="{BB962C8B-B14F-4D97-AF65-F5344CB8AC3E}">
        <p14:creationId xmlns:p14="http://schemas.microsoft.com/office/powerpoint/2010/main" val="38973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 prototype?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This is the place where inheritance happens.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All JavaScript objects inherit properties and methods from a prototype.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JavaScript </a:t>
            </a:r>
            <a:r>
              <a:rPr lang="en-US" sz="2400" dirty="0"/>
              <a:t>prototype</a:t>
            </a:r>
            <a:r>
              <a:rPr lang="en-US" sz="1200" b="0" i="0" kern="1200" dirty="0">
                <a:solidFill>
                  <a:schemeClr val="tx1"/>
                </a:solidFill>
                <a:effectLst/>
                <a:latin typeface="+mn-lt"/>
                <a:ea typeface="+mn-ea"/>
                <a:cs typeface="+mn-cs"/>
              </a:rPr>
              <a:t> property allows you to add new properties &amp; new methods to object constructors: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Let see an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are creating Person class, for each person we have first name, last name &amp; 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If we will add `</a:t>
            </a:r>
            <a:r>
              <a:rPr lang="en-US" sz="1200" b="0" i="0" kern="1200" dirty="0">
                <a:solidFill>
                  <a:schemeClr val="tx1"/>
                </a:solidFill>
                <a:effectLst/>
                <a:latin typeface="+mn-lt"/>
                <a:ea typeface="+mn-ea"/>
                <a:cs typeface="+mn-cs"/>
              </a:rPr>
              <a:t>nationality` on prototype, it will be added automatically to each instance of person even that we didn’t declare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can also extend existing Class/Objects like string, Math, Number, Function etc.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this example we adding to global String a new function of reversing a string.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Now, let’s come back to our Cat example, how can we refactor it and use the prototype?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tx1"/>
                </a:solidFill>
                <a:effectLst/>
                <a:latin typeface="+mn-lt"/>
                <a:ea typeface="+mn-ea"/>
                <a:cs typeface="+mn-cs"/>
              </a:rPr>
              <a:t>We can declare and assign the function </a:t>
            </a:r>
            <a:r>
              <a:rPr lang="en-US" sz="2400" b="0" i="0" kern="1200" dirty="0" err="1">
                <a:solidFill>
                  <a:schemeClr val="tx1"/>
                </a:solidFill>
                <a:effectLst/>
                <a:latin typeface="+mn-lt"/>
                <a:ea typeface="+mn-ea"/>
                <a:cs typeface="+mn-cs"/>
              </a:rPr>
              <a:t>getName</a:t>
            </a:r>
            <a:r>
              <a:rPr lang="en-US" sz="2400" b="0" i="0" kern="1200" dirty="0">
                <a:solidFill>
                  <a:schemeClr val="tx1"/>
                </a:solidFill>
                <a:effectLst/>
                <a:latin typeface="+mn-lt"/>
                <a:ea typeface="+mn-ea"/>
                <a:cs typeface="+mn-cs"/>
              </a:rPr>
              <a:t>  &amp; </a:t>
            </a:r>
            <a:r>
              <a:rPr lang="en-US" sz="2400" b="0" i="0" kern="1200" dirty="0" err="1">
                <a:solidFill>
                  <a:schemeClr val="tx1"/>
                </a:solidFill>
                <a:effectLst/>
                <a:latin typeface="+mn-lt"/>
                <a:ea typeface="+mn-ea"/>
                <a:cs typeface="+mn-cs"/>
              </a:rPr>
              <a:t>getAge</a:t>
            </a:r>
            <a:r>
              <a:rPr lang="en-US" sz="2400" b="0" i="0" kern="1200" dirty="0">
                <a:solidFill>
                  <a:schemeClr val="tx1"/>
                </a:solidFill>
                <a:effectLst/>
                <a:latin typeface="+mn-lt"/>
                <a:ea typeface="+mn-ea"/>
                <a:cs typeface="+mn-cs"/>
              </a:rPr>
              <a:t> on Cat function prototype and it will be created once and be accessible for each instance of cat object.</a:t>
            </a: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3"/>
              </a:rPr>
              <a:t>https://www.w3schools.com/js/js_object_prototypes.asp</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4"/>
              </a:rPr>
              <a:t>https://developer.mozilla.org/en-US/docs/Learn/JavaScript/Objects/Object_prototypes</a:t>
            </a: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27</a:t>
            </a:fld>
            <a:endParaRPr lang="he-IL"/>
          </a:p>
        </p:txBody>
      </p:sp>
    </p:spTree>
    <p:extLst>
      <p:ext uri="{BB962C8B-B14F-4D97-AF65-F5344CB8AC3E}">
        <p14:creationId xmlns:p14="http://schemas.microsoft.com/office/powerpoint/2010/main" val="24181203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ECMAScript 6 introduces the concept of class available in traditional object-oriented languages. In ECMAScript 6, the class syntax is syntactical sugar on top of the existing prototype-based inheritance model. It does not add a new object-oriented inheritance model to JavaScript.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Cat class will be in class syntax?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 take a look…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we will take a look at Cat class and log prototype, we can see that the functions we declare are added automatically to the prototype.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What are the type of Cat?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It is a Class 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type is function, because we don’t have class type in JS (It’s prototype driven and not class driven).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 see how babel is compiling our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https://developer.mozilla.org/en-US/docs/Web/JavaScript/Reference/Operators/class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2400" dirty="0"/>
              <a:t>http://ccoenraets.github.io/es6-tutorial/classes/</a:t>
            </a:r>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28</a:t>
            </a:fld>
            <a:endParaRPr lang="he-IL"/>
          </a:p>
        </p:txBody>
      </p:sp>
    </p:spTree>
    <p:extLst>
      <p:ext uri="{BB962C8B-B14F-4D97-AF65-F5344CB8AC3E}">
        <p14:creationId xmlns:p14="http://schemas.microsoft.com/office/powerpoint/2010/main" val="415431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Inheritance is an important topic in most programming 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Implementing inheritance will permit us to inherit functionality from parent Class so that we can easily reuse code in our application and extend the functionality of objects. Objects can make use of their inherited functionalities and still have their own specialized functionalities.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How can we inherit in JS?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Thru prototype.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Let see an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have Mammal class, it have </a:t>
            </a:r>
            <a:r>
              <a:rPr lang="en-US" sz="2400" dirty="0" err="1"/>
              <a:t>getName</a:t>
            </a:r>
            <a:r>
              <a:rPr lang="en-US" sz="2400" dirty="0"/>
              <a:t> and says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also have Cat class, but Cat is a mammal so we want to inherit his properties and functionalities,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How can we do that?</a:t>
            </a:r>
          </a:p>
          <a:p>
            <a:pPr marL="457200" marR="0" lvl="0" indent="-457200" algn="l" defTabSz="914400" rtl="0" eaLnBrk="1" fontAlgn="auto" latinLnBrk="0" hangingPunct="1">
              <a:lnSpc>
                <a:spcPct val="100000"/>
              </a:lnSpc>
              <a:spcBef>
                <a:spcPts val="0"/>
              </a:spcBef>
              <a:spcAft>
                <a:spcPts val="0"/>
              </a:spcAft>
              <a:buClrTx/>
              <a:buSzTx/>
              <a:buFontTx/>
              <a:buAutoNum type="arabicParenR"/>
              <a:tabLst/>
              <a:defRPr/>
            </a:pPr>
            <a:r>
              <a:rPr lang="en-US" sz="2400" dirty="0"/>
              <a:t>By new keyword and assigning the result on Cat prototype.</a:t>
            </a:r>
          </a:p>
          <a:p>
            <a:pPr marL="457200" marR="0" lvl="0" indent="-457200" algn="l" defTabSz="914400" rtl="0" eaLnBrk="1" fontAlgn="auto" latinLnBrk="0" hangingPunct="1">
              <a:lnSpc>
                <a:spcPct val="100000"/>
              </a:lnSpc>
              <a:spcBef>
                <a:spcPts val="0"/>
              </a:spcBef>
              <a:spcAft>
                <a:spcPts val="0"/>
              </a:spcAft>
              <a:buClrTx/>
              <a:buSzTx/>
              <a:buFontTx/>
              <a:buAutoNum type="arabicParenR"/>
              <a:tabLst/>
              <a:defRPr/>
            </a:pPr>
            <a:r>
              <a:rPr lang="en-US" sz="2400" dirty="0"/>
              <a:t>There is another way by using </a:t>
            </a:r>
            <a:r>
              <a:rPr lang="en-US" sz="2400" dirty="0" err="1"/>
              <a:t>Object.create</a:t>
            </a:r>
            <a:r>
              <a:rPr lang="en-US"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also call parent(Mammal) constructor by using call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 the different between new keyword and </a:t>
            </a:r>
            <a:r>
              <a:rPr lang="en-US" sz="2400" dirty="0" err="1"/>
              <a:t>Object.create</a:t>
            </a:r>
            <a:r>
              <a:rPr lang="en-US"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New is running also parent (Mammal) constructor but </a:t>
            </a:r>
            <a:r>
              <a:rPr lang="en-US" sz="2400" dirty="0" err="1"/>
              <a:t>Object.create</a:t>
            </a:r>
            <a:r>
              <a:rPr lang="en-US" sz="2400" dirty="0"/>
              <a:t> don’t run the constructor.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How it will look like in ES6?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Just using extends keyword and calling super in constructor (it’s mandatory).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Let’s take a look what will be the result in babel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3"/>
              </a:rPr>
              <a:t>http://frontendnotes.net/what-the-difference-between-object-create-and-new-keyword/</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4"/>
              </a:rPr>
              <a:t>https://medium.com/@jonathanvox01/understanding-the-difference-between-object-create-and-the-new-operator-b2a2f4749358</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29</a:t>
            </a:fld>
            <a:endParaRPr lang="he-IL"/>
          </a:p>
        </p:txBody>
      </p:sp>
    </p:spTree>
    <p:extLst>
      <p:ext uri="{BB962C8B-B14F-4D97-AF65-F5344CB8AC3E}">
        <p14:creationId xmlns:p14="http://schemas.microsoft.com/office/powerpoint/2010/main" val="2276687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we can create an OOP in JS?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Well, today with ES6 &amp; typescript it’s much, much easier,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will explain how we did it in the past and how today, but before we will start we need to get up to speed with some JS principles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https://medium.com/ecmascript-2015/es6-classes-and-inheritance-607804080906</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https://medium.freecodecamp.org/an-introduction-to-object-oriented-programming-in-javascript-8900124e316a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https://javascriptissexy.com/oop-in-javascript-what-you-need-to-know/</a:t>
            </a:r>
          </a:p>
        </p:txBody>
      </p:sp>
      <p:sp>
        <p:nvSpPr>
          <p:cNvPr id="4" name="Slide Number Placeholder 3"/>
          <p:cNvSpPr>
            <a:spLocks noGrp="1"/>
          </p:cNvSpPr>
          <p:nvPr>
            <p:ph type="sldNum" sz="quarter" idx="10"/>
          </p:nvPr>
        </p:nvSpPr>
        <p:spPr/>
        <p:txBody>
          <a:bodyPr/>
          <a:lstStyle/>
          <a:p>
            <a:fld id="{595D0871-5AD0-4670-BDA8-FBE649F625DD}" type="slidenum">
              <a:rPr lang="he-IL" smtClean="0"/>
              <a:t>3</a:t>
            </a:fld>
            <a:endParaRPr lang="he-IL"/>
          </a:p>
        </p:txBody>
      </p:sp>
    </p:spTree>
    <p:extLst>
      <p:ext uri="{BB962C8B-B14F-4D97-AF65-F5344CB8AC3E}">
        <p14:creationId xmlns:p14="http://schemas.microsoft.com/office/powerpoint/2010/main" val="1362217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Encapsulation</a:t>
            </a:r>
            <a:r>
              <a:rPr lang="en-US" sz="1200" b="0" i="0" kern="1200" dirty="0">
                <a:solidFill>
                  <a:schemeClr val="tx1"/>
                </a:solidFill>
                <a:effectLst/>
                <a:latin typeface="+mn-lt"/>
                <a:ea typeface="+mn-ea"/>
                <a:cs typeface="+mn-cs"/>
              </a:rPr>
              <a:t> refers to enclosing all the functionalities of an object within that object so that the object’s internal workings (its methods and properties) are hidden from the rest of the application. This allows us to abstract or localize specific set of functionalities on objects.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did we create a private variable in JS before ES6?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used closure for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the constructor we create a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variable and also a method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After the constructor finish to run,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is not accessible outside of the constructor scope/function, but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 is inner function inside </a:t>
            </a:r>
            <a:r>
              <a:rPr lang="en-US" sz="1200" b="0" i="0" u="none" strike="noStrike" kern="1200" baseline="0" dirty="0">
                <a:solidFill>
                  <a:schemeClr val="tx1"/>
                </a:solidFill>
                <a:latin typeface="+mn-lt"/>
                <a:ea typeface="+mn-ea"/>
                <a:cs typeface="+mn-cs"/>
              </a:rPr>
              <a:t>constructor so it can access </a:t>
            </a:r>
            <a:r>
              <a:rPr lang="en-US" sz="1200" b="0" i="0" u="none" strike="noStrike" kern="1200" baseline="0" dirty="0" err="1">
                <a:solidFill>
                  <a:schemeClr val="tx1"/>
                </a:solidFill>
                <a:latin typeface="+mn-lt"/>
                <a:ea typeface="+mn-ea"/>
                <a:cs typeface="+mn-cs"/>
              </a:rPr>
              <a:t>fullName</a:t>
            </a:r>
            <a:r>
              <a:rPr lang="en-US" sz="1200" b="0" i="0" u="none" strike="noStrike" kern="1200" baseline="0" dirty="0">
                <a:solidFill>
                  <a:schemeClr val="tx1"/>
                </a:solidFill>
                <a:latin typeface="+mn-lt"/>
                <a:ea typeface="+mn-ea"/>
                <a:cs typeface="+mn-cs"/>
              </a:rPr>
              <a:t> variable.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effectLst/>
                <a:latin typeface="+mn-lt"/>
                <a:ea typeface="+mn-ea"/>
                <a:cs typeface="+mn-cs"/>
              </a:rPr>
              <a:t>Just to clarify, we can’t put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 inside prototype because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is not on our `this` - it’s scope variable so every instance of person will create new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 function instance.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we will create Person with typescript?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will defined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as private and add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 to the class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Let’s see how typescript </a:t>
            </a:r>
            <a:r>
              <a:rPr lang="en-US" sz="1200" b="0" i="0" kern="1200" dirty="0" err="1">
                <a:solidFill>
                  <a:schemeClr val="tx1"/>
                </a:solidFill>
                <a:effectLst/>
                <a:latin typeface="+mn-lt"/>
                <a:ea typeface="+mn-ea"/>
                <a:cs typeface="+mn-cs"/>
              </a:rPr>
              <a:t>transpile</a:t>
            </a:r>
            <a:r>
              <a:rPr lang="en-US" sz="1200" b="0" i="0" kern="1200" dirty="0">
                <a:solidFill>
                  <a:schemeClr val="tx1"/>
                </a:solidFill>
                <a:effectLst/>
                <a:latin typeface="+mn-lt"/>
                <a:ea typeface="+mn-ea"/>
                <a:cs typeface="+mn-cs"/>
              </a:rPr>
              <a:t> our code, we can see that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is added to our this which means it’s accessible outside of our class and not a real private.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Probably because if we are defining variables private and trying to access it outside then typescript at build time will throw us exception and will protect 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can we create a private/encapsulated variable in ES6?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Like we did in ES5, creating the variable inside the constructor and also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3"/>
              </a:rPr>
              <a:t>https://javascriptissexy.com/oop-in-javascript-what-you-need-to-know/</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4"/>
              </a:rPr>
              <a:t>https://medium.freecodecamp.org/an-introduction-to-object-oriented-programming-in-javascript-8900124e316a</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30</a:t>
            </a:fld>
            <a:endParaRPr lang="he-IL"/>
          </a:p>
        </p:txBody>
      </p:sp>
    </p:spTree>
    <p:extLst>
      <p:ext uri="{BB962C8B-B14F-4D97-AF65-F5344CB8AC3E}">
        <p14:creationId xmlns:p14="http://schemas.microsoft.com/office/powerpoint/2010/main" val="38456542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There is a way to create a function inside a class with arrow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 see a lot of developers using this syntax, even for every method declaration.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Is that a good practice?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understand first what arrow function declaration inside class will do?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 will auto-bind our function in short syntax, no need to add </a:t>
            </a:r>
            <a:r>
              <a:rPr lang="en-US" dirty="0" err="1"/>
              <a:t>this.handleClick</a:t>
            </a:r>
            <a:r>
              <a:rPr lang="en-US" dirty="0"/>
              <a:t> = </a:t>
            </a:r>
            <a:r>
              <a:rPr lang="en-US" dirty="0" err="1"/>
              <a:t>this.handleClick.bind</a:t>
            </a:r>
            <a:r>
              <a:rPr lang="en-US" dirty="0"/>
              <a:t>(this)</a:t>
            </a:r>
            <a:r>
              <a:rPr lang="en-US" sz="1200" b="0" i="0" kern="1200" dirty="0">
                <a:solidFill>
                  <a:schemeClr val="tx1"/>
                </a:solidFill>
                <a:effectLst/>
                <a:latin typeface="+mn-lt"/>
                <a:ea typeface="+mn-ea"/>
                <a:cs typeface="+mn-cs"/>
              </a:rPr>
              <a:t> in the constructor.</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 see what Babel and TS </a:t>
            </a:r>
            <a:r>
              <a:rPr lang="en-US" b="0" dirty="0" err="1"/>
              <a:t>transpile</a:t>
            </a:r>
            <a:r>
              <a:rPr lang="en-US" b="0" dirty="0"/>
              <a:t>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Is it equal to bind? Should we use it instead of bind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Basically they are solving the same issue but we need to understand the differences.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err="1">
                <a:solidFill>
                  <a:schemeClr val="tx1"/>
                </a:solidFill>
                <a:effectLst/>
                <a:latin typeface="+mn-lt"/>
                <a:ea typeface="+mn-ea"/>
                <a:cs typeface="+mn-cs"/>
              </a:rPr>
              <a:t>Mockability</a:t>
            </a:r>
            <a:r>
              <a:rPr lang="en-US" sz="1200" b="1" i="0" kern="1200" dirty="0">
                <a:solidFill>
                  <a:schemeClr val="tx1"/>
                </a:solidFill>
                <a:effectLst/>
                <a:latin typeface="+mn-lt"/>
                <a:ea typeface="+mn-ea"/>
                <a:cs typeface="+mn-cs"/>
              </a:rPr>
              <a:t> - </a:t>
            </a:r>
            <a:r>
              <a:rPr lang="en-US" b="0" dirty="0"/>
              <a:t>With arrow function the function is not seating on the prototype so if we will try to mock the function we could not because the function is bind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Inheritance - </a:t>
            </a:r>
            <a:r>
              <a:rPr lang="en-US" b="0" dirty="0"/>
              <a:t>The function is not on prototype so if class B inherit class A then class b can’t call `</a:t>
            </a:r>
            <a:r>
              <a:rPr lang="en-US" b="0" dirty="0" err="1"/>
              <a:t>super.</a:t>
            </a:r>
            <a:r>
              <a:rPr lang="en-US" dirty="0" err="1"/>
              <a:t>handleClick</a:t>
            </a:r>
            <a:r>
              <a:rPr lang="en-US" dirty="0"/>
              <a:t>()` because it’s not on the prototype.</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Performance – </a:t>
            </a:r>
            <a:r>
              <a:rPr lang="en-US" b="0" dirty="0"/>
              <a:t>Function seating on class is shared between all instances and created once but function created with arrow function or bind is created N times.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 see performance differences:.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Conclusion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1" kern="1200" dirty="0">
                <a:solidFill>
                  <a:schemeClr val="tx1"/>
                </a:solidFill>
                <a:effectLst/>
                <a:latin typeface="+mn-lt"/>
                <a:ea typeface="+mn-ea"/>
                <a:cs typeface="+mn-cs"/>
              </a:rPr>
              <a:t>Arrow functions in class properties are much slower than bound functions, and both are much slower than usual function.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1" kern="1200" dirty="0">
                <a:solidFill>
                  <a:schemeClr val="tx1"/>
                </a:solidFill>
                <a:effectLst/>
                <a:latin typeface="+mn-lt"/>
                <a:ea typeface="+mn-ea"/>
                <a:cs typeface="+mn-cs"/>
              </a:rPr>
              <a:t>The initialization of arrow functions in class properties are </a:t>
            </a:r>
            <a:r>
              <a:rPr lang="en-US" sz="1200" b="0" i="1" kern="1200" dirty="0" err="1">
                <a:solidFill>
                  <a:schemeClr val="tx1"/>
                </a:solidFill>
                <a:effectLst/>
                <a:latin typeface="+mn-lt"/>
                <a:ea typeface="+mn-ea"/>
                <a:cs typeface="+mn-cs"/>
              </a:rPr>
              <a:t>transpiled</a:t>
            </a:r>
            <a:r>
              <a:rPr lang="en-US" sz="1200" b="0" i="1" kern="1200" dirty="0">
                <a:solidFill>
                  <a:schemeClr val="tx1"/>
                </a:solidFill>
                <a:effectLst/>
                <a:latin typeface="+mn-lt"/>
                <a:ea typeface="+mn-ea"/>
                <a:cs typeface="+mn-cs"/>
              </a:rPr>
              <a:t> into the constructor.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1" kern="1200" dirty="0">
                <a:solidFill>
                  <a:schemeClr val="tx1"/>
                </a:solidFill>
                <a:effectLst/>
                <a:latin typeface="+mn-lt"/>
                <a:ea typeface="+mn-ea"/>
                <a:cs typeface="+mn-cs"/>
              </a:rPr>
              <a:t>Arrow functions in class properties won’t be in the prototype and we can’t call them with </a:t>
            </a:r>
            <a:r>
              <a:rPr lang="en-US" dirty="0"/>
              <a:t>super</a:t>
            </a:r>
            <a:r>
              <a:rPr lang="en-US" sz="1200" b="0" i="1"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1" kern="1200" dirty="0">
                <a:solidFill>
                  <a:schemeClr val="tx1"/>
                </a:solidFill>
                <a:effectLst/>
                <a:latin typeface="+mn-lt"/>
                <a:ea typeface="+mn-ea"/>
                <a:cs typeface="+mn-cs"/>
              </a:rPr>
              <a:t>You should only bind with .bind() or arrow function a method if you’re going to pass it around.</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Usually it will happened if we are showing list, each items will create his owns functions instance.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https://medium.com/@charpeni/arrow-functions-in-class-properties-might-not-be-as-great-as-we-think-3b3551c440b1</a:t>
            </a:r>
          </a:p>
        </p:txBody>
      </p:sp>
      <p:sp>
        <p:nvSpPr>
          <p:cNvPr id="4" name="Slide Number Placeholder 3"/>
          <p:cNvSpPr>
            <a:spLocks noGrp="1"/>
          </p:cNvSpPr>
          <p:nvPr>
            <p:ph type="sldNum" sz="quarter" idx="10"/>
          </p:nvPr>
        </p:nvSpPr>
        <p:spPr/>
        <p:txBody>
          <a:bodyPr/>
          <a:lstStyle/>
          <a:p>
            <a:fld id="{595D0871-5AD0-4670-BDA8-FBE649F625DD}" type="slidenum">
              <a:rPr lang="he-IL" smtClean="0"/>
              <a:t>31</a:t>
            </a:fld>
            <a:endParaRPr lang="he-IL"/>
          </a:p>
        </p:txBody>
      </p:sp>
    </p:spTree>
    <p:extLst>
      <p:ext uri="{BB962C8B-B14F-4D97-AF65-F5344CB8AC3E}">
        <p14:creationId xmlns:p14="http://schemas.microsoft.com/office/powerpoint/2010/main" val="35832192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PaymentService</a:t>
            </a:r>
            <a:r>
              <a:rPr lang="en-US" dirty="0"/>
              <a:t> – </a:t>
            </a:r>
            <a:r>
              <a:rPr lang="en-US" sz="1200" kern="1200" dirty="0" err="1">
                <a:solidFill>
                  <a:schemeClr val="tx1"/>
                </a:solidFill>
                <a:effectLst/>
                <a:latin typeface="+mn-lt"/>
                <a:ea typeface="+mn-ea"/>
                <a:cs typeface="+mn-cs"/>
              </a:rPr>
              <a:t>chooseRegularFlowOrUserWithoutJasperAccountFlow</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Let’s reuse code with the tools we learn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kern="1200" dirty="0">
                <a:solidFill>
                  <a:schemeClr val="tx1"/>
                </a:solidFill>
                <a:effectLst/>
                <a:latin typeface="+mn-lt"/>
                <a:ea typeface="+mn-ea"/>
                <a:cs typeface="+mn-cs"/>
              </a:rPr>
              <a:t>We have Payment Service, Over there we have function for </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in the function we are checking if we have account then we can make request to `_</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otherwise we need to create account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So we have `</a:t>
            </a:r>
            <a:r>
              <a:rPr lang="en-US" sz="1200" b="0" i="0" kern="1200" dirty="0" err="1">
                <a:solidFill>
                  <a:schemeClr val="tx1"/>
                </a:solidFill>
                <a:effectLst/>
                <a:latin typeface="+mn-lt"/>
                <a:ea typeface="+mn-ea"/>
                <a:cs typeface="+mn-cs"/>
              </a:rPr>
              <a:t>haveAccountCredential</a:t>
            </a:r>
            <a:r>
              <a:rPr lang="en-US" sz="1200" b="0" i="0" kern="1200" dirty="0">
                <a:solidFill>
                  <a:schemeClr val="tx1"/>
                </a:solidFill>
                <a:effectLst/>
                <a:latin typeface="+mn-lt"/>
                <a:ea typeface="+mn-ea"/>
                <a:cs typeface="+mn-cs"/>
              </a:rPr>
              <a:t>` &amp; `_</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functions, we don’t care about the implementation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Now, let’s take a look at `</a:t>
            </a:r>
            <a:r>
              <a:rPr lang="en-US" sz="1200" b="0" i="0" kern="1200" dirty="0" err="1">
                <a:solidFill>
                  <a:schemeClr val="tx1"/>
                </a:solidFill>
                <a:effectLst/>
                <a:latin typeface="+mn-lt"/>
                <a:ea typeface="+mn-ea"/>
                <a:cs typeface="+mn-cs"/>
              </a:rPr>
              <a:t>createAccountCredential</a:t>
            </a:r>
            <a:r>
              <a:rPr lang="en-US" sz="1200" b="0" i="0" kern="1200" dirty="0">
                <a:solidFill>
                  <a:schemeClr val="tx1"/>
                </a:solidFill>
                <a:effectLst/>
                <a:latin typeface="+mn-lt"/>
                <a:ea typeface="+mn-ea"/>
                <a:cs typeface="+mn-cs"/>
              </a:rPr>
              <a:t>` function, it receives 2 variables and making request to create account, on success we are calling to `_</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with the variables we receive.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 is clear?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Now we have another </a:t>
            </a:r>
            <a:r>
              <a:rPr lang="en-US" sz="1200" b="0" i="0" kern="1200" dirty="0" err="1">
                <a:solidFill>
                  <a:schemeClr val="tx1"/>
                </a:solidFill>
                <a:effectLst/>
                <a:latin typeface="+mn-lt"/>
                <a:ea typeface="+mn-ea"/>
                <a:cs typeface="+mn-cs"/>
              </a:rPr>
              <a:t>reuqset</a:t>
            </a:r>
            <a:r>
              <a:rPr lang="en-US" sz="1200" b="0" i="0" kern="1200" dirty="0">
                <a:solidFill>
                  <a:schemeClr val="tx1"/>
                </a:solidFill>
                <a:effectLst/>
                <a:latin typeface="+mn-lt"/>
                <a:ea typeface="+mn-ea"/>
                <a:cs typeface="+mn-cs"/>
              </a:rPr>
              <a:t> for `</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 let’s take a look at the code, over there we also nee to check if we have account, if user have then we can call to `</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 otherwise we nee to create account and on success call to `_</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What is the problem with this example? We have 2 functions (</a:t>
            </a:r>
            <a:r>
              <a:rPr lang="en-US" sz="1200" b="0" i="0" kern="1200" dirty="0" err="1">
                <a:solidFill>
                  <a:schemeClr val="tx1"/>
                </a:solidFill>
                <a:effectLst/>
                <a:latin typeface="+mn-lt"/>
                <a:ea typeface="+mn-ea"/>
                <a:cs typeface="+mn-cs"/>
              </a:rPr>
              <a:t>createAccountCredential</a:t>
            </a:r>
            <a:r>
              <a:rPr lang="en-US" sz="1200" b="0" i="0" kern="1200" dirty="0">
                <a:solidFill>
                  <a:schemeClr val="tx1"/>
                </a:solidFill>
                <a:effectLst/>
                <a:latin typeface="+mn-lt"/>
                <a:ea typeface="+mn-ea"/>
                <a:cs typeface="+mn-cs"/>
              </a:rPr>
              <a:t> &amp; </a:t>
            </a:r>
            <a:r>
              <a:rPr lang="en-US" sz="1200" b="0" i="0" kern="1200" dirty="0" err="1">
                <a:solidFill>
                  <a:schemeClr val="tx1"/>
                </a:solidFill>
                <a:effectLst/>
                <a:latin typeface="+mn-lt"/>
                <a:ea typeface="+mn-ea"/>
                <a:cs typeface="+mn-cs"/>
              </a:rPr>
              <a:t>createAccountForSubscription</a:t>
            </a:r>
            <a:r>
              <a:rPr lang="en-US" sz="1200" b="0" i="0" kern="1200" dirty="0">
                <a:solidFill>
                  <a:schemeClr val="tx1"/>
                </a:solidFill>
                <a:effectLst/>
                <a:latin typeface="+mn-lt"/>
                <a:ea typeface="+mn-ea"/>
                <a:cs typeface="+mn-cs"/>
              </a:rPr>
              <a:t>) who are doing the same behavior but on success invoking 2 different functions with other variables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We want </a:t>
            </a:r>
            <a:r>
              <a:rPr lang="en-US" sz="1200" b="0" i="0" kern="1200" dirty="0" err="1">
                <a:solidFill>
                  <a:schemeClr val="tx1"/>
                </a:solidFill>
                <a:effectLst/>
                <a:latin typeface="+mn-lt"/>
                <a:ea typeface="+mn-ea"/>
                <a:cs typeface="+mn-cs"/>
              </a:rPr>
              <a:t>createAccountCredential</a:t>
            </a:r>
            <a:r>
              <a:rPr lang="en-US" sz="1200" b="0" i="0" kern="1200" dirty="0">
                <a:solidFill>
                  <a:schemeClr val="tx1"/>
                </a:solidFill>
                <a:effectLst/>
                <a:latin typeface="+mn-lt"/>
                <a:ea typeface="+mn-ea"/>
                <a:cs typeface="+mn-cs"/>
              </a:rPr>
              <a:t> function receive callback function (`</a:t>
            </a:r>
            <a:r>
              <a:rPr lang="en-US" sz="1200" b="0" i="0" kern="1200" dirty="0" err="1">
                <a:solidFill>
                  <a:schemeClr val="tx1"/>
                </a:solidFill>
                <a:effectLst/>
                <a:latin typeface="+mn-lt"/>
                <a:ea typeface="+mn-ea"/>
                <a:cs typeface="+mn-cs"/>
              </a:rPr>
              <a:t>nextRequest</a:t>
            </a:r>
            <a:r>
              <a:rPr lang="en-US" sz="1200" b="0" i="0"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And we want </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 to reuse this function,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But how we will handle the variables callback function need to receive?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Any ideas?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We can create an inner function inside </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&amp; </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 which not receives any data and invoking the relevant function, because it’s inner function, by using closure behavior the inner function can access the relevant variables.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But what is the problem with this code?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It’s not clean.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Can we improve it? Any ideas?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We can use bind and passing the variables the callback function need to receive, bind will create a new function instance with our content and relevant variables we need.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We can improve a little bit also </a:t>
            </a:r>
            <a:r>
              <a:rPr lang="en-US" sz="1200" b="0" i="0" kern="1200" dirty="0" err="1">
                <a:solidFill>
                  <a:schemeClr val="tx1"/>
                </a:solidFill>
                <a:effectLst/>
                <a:latin typeface="+mn-lt"/>
                <a:ea typeface="+mn-ea"/>
                <a:cs typeface="+mn-cs"/>
              </a:rPr>
              <a:t>createAccountCredential</a:t>
            </a:r>
            <a:r>
              <a:rPr lang="en-US" sz="1200" b="0" i="0" kern="1200" dirty="0">
                <a:solidFill>
                  <a:schemeClr val="tx1"/>
                </a:solidFill>
                <a:effectLst/>
                <a:latin typeface="+mn-lt"/>
                <a:ea typeface="+mn-ea"/>
                <a:cs typeface="+mn-cs"/>
              </a:rPr>
              <a:t> by removing arrow function and just putting our callback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32</a:t>
            </a:fld>
            <a:endParaRPr lang="he-IL"/>
          </a:p>
        </p:txBody>
      </p:sp>
    </p:spTree>
    <p:extLst>
      <p:ext uri="{BB962C8B-B14F-4D97-AF65-F5344CB8AC3E}">
        <p14:creationId xmlns:p14="http://schemas.microsoft.com/office/powerpoint/2010/main" val="395183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https://javascript.info/types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4</a:t>
            </a:fld>
            <a:endParaRPr lang="he-IL"/>
          </a:p>
        </p:txBody>
      </p:sp>
    </p:spTree>
    <p:extLst>
      <p:ext uri="{BB962C8B-B14F-4D97-AF65-F5344CB8AC3E}">
        <p14:creationId xmlns:p14="http://schemas.microsoft.com/office/powerpoint/2010/main" val="3051579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Here are the </a:t>
            </a:r>
            <a:r>
              <a:rPr lang="en-US" sz="1200" b="0" i="0" kern="1200" dirty="0" err="1">
                <a:solidFill>
                  <a:schemeClr val="tx1"/>
                </a:solidFill>
                <a:effectLst/>
                <a:latin typeface="+mn-lt"/>
                <a:ea typeface="+mn-ea"/>
                <a:cs typeface="+mn-cs"/>
              </a:rPr>
              <a:t>falsy</a:t>
            </a:r>
            <a:r>
              <a:rPr lang="en-US" sz="1200" b="0" i="0" kern="1200" dirty="0">
                <a:solidFill>
                  <a:schemeClr val="tx1"/>
                </a:solidFill>
                <a:effectLst/>
                <a:latin typeface="+mn-lt"/>
                <a:ea typeface="+mn-ea"/>
                <a:cs typeface="+mn-cs"/>
              </a:rPr>
              <a:t>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false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null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undefined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The empty string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The number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The number </a:t>
            </a:r>
            <a:r>
              <a:rPr lang="en-US" sz="1200" b="0" i="0" kern="1200" dirty="0" err="1">
                <a:solidFill>
                  <a:schemeClr val="tx1"/>
                </a:solidFill>
                <a:effectLst/>
                <a:latin typeface="+mn-lt"/>
                <a:ea typeface="+mn-ea"/>
                <a:cs typeface="+mn-cs"/>
              </a:rPr>
              <a:t>NaN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other values are truthy, including true, the string 'false', and all objects.</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a:t>
            </a:fld>
            <a:endParaRPr lang="he-IL"/>
          </a:p>
        </p:txBody>
      </p:sp>
    </p:spTree>
    <p:extLst>
      <p:ext uri="{BB962C8B-B14F-4D97-AF65-F5344CB8AC3E}">
        <p14:creationId xmlns:p14="http://schemas.microsoft.com/office/powerpoint/2010/main" val="683001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know what this operation is doing but let see an example for something we usually don’t pay attention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&amp;&amp; b, we usually using it for if, but what exactly is happened behind the scene?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are returning value who is truthy and not ‘true’ Boolean type and this is the reason we can access if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6</a:t>
            </a:fld>
            <a:endParaRPr lang="he-IL"/>
          </a:p>
        </p:txBody>
      </p:sp>
    </p:spTree>
    <p:extLst>
      <p:ext uri="{BB962C8B-B14F-4D97-AF65-F5344CB8AC3E}">
        <p14:creationId xmlns:p14="http://schemas.microsoft.com/office/powerpoint/2010/main" val="2564319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Object literals provide a very convenient notation for creating new object values. An object literal is a pair of curly braces surrounding zero or more name/value pairs. An object literal can appear anywhere an expression can appear: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We can see that property name can be with or without quotes, why? When we need to add quotes?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If the name is valid then we don’t need the quotes, but what is the rules?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Before JavaScript 1.5: ^[a-</a:t>
            </a:r>
            <a:r>
              <a:rPr lang="en-US" sz="1200" b="0" i="0" kern="1200" dirty="0" err="1">
                <a:solidFill>
                  <a:schemeClr val="tx1"/>
                </a:solidFill>
                <a:effectLst/>
                <a:latin typeface="+mn-lt"/>
                <a:ea typeface="+mn-ea"/>
                <a:cs typeface="+mn-cs"/>
              </a:rPr>
              <a:t>zA</a:t>
            </a:r>
            <a:r>
              <a:rPr lang="en-US" sz="1200" b="0" i="0" kern="1200" dirty="0">
                <a:solidFill>
                  <a:schemeClr val="tx1"/>
                </a:solidFill>
                <a:effectLst/>
                <a:latin typeface="+mn-lt"/>
                <a:ea typeface="+mn-ea"/>
                <a:cs typeface="+mn-cs"/>
              </a:rPr>
              <a:t>-Z_$][0-9a-zA-Z_$]*$</a:t>
            </a:r>
            <a:br>
              <a:rPr lang="en-US" sz="1200" b="0" i="0" kern="1200" dirty="0">
                <a:solidFill>
                  <a:schemeClr val="tx1"/>
                </a:solidFill>
                <a:effectLst/>
                <a:latin typeface="+mn-lt"/>
                <a:ea typeface="+mn-ea"/>
                <a:cs typeface="+mn-cs"/>
              </a:rPr>
            </a:br>
            <a:r>
              <a:rPr lang="en-US" sz="1200" b="0" i="1" kern="1200" dirty="0">
                <a:solidFill>
                  <a:schemeClr val="tx1"/>
                </a:solidFill>
                <a:effectLst/>
                <a:latin typeface="+mn-lt"/>
                <a:ea typeface="+mn-ea"/>
                <a:cs typeface="+mn-cs"/>
              </a:rPr>
              <a:t>In English:</a:t>
            </a:r>
            <a:r>
              <a:rPr lang="en-US" sz="1200" b="0" i="0" kern="1200" dirty="0">
                <a:solidFill>
                  <a:schemeClr val="tx1"/>
                </a:solidFill>
                <a:effectLst/>
                <a:latin typeface="+mn-lt"/>
                <a:ea typeface="+mn-ea"/>
                <a:cs typeface="+mn-cs"/>
              </a:rPr>
              <a:t> It must start with a dollar sign, underscore or one of letters in the 26-character alphabet, upper or lower case. Subsequent characters (if any) can be one of any of those or a decimal digit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JavaScript 1.5 and later </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 ^[\p{L}\p{</a:t>
            </a:r>
            <a:r>
              <a:rPr lang="en-US" sz="1200" b="0" i="0" kern="1200" dirty="0" err="1">
                <a:solidFill>
                  <a:schemeClr val="tx1"/>
                </a:solidFill>
                <a:effectLst/>
                <a:latin typeface="+mn-lt"/>
                <a:ea typeface="+mn-ea"/>
                <a:cs typeface="+mn-cs"/>
              </a:rPr>
              <a:t>Nl</a:t>
            </a:r>
            <a:r>
              <a:rPr lang="en-US" sz="1200" b="0" i="0" kern="1200" dirty="0">
                <a:solidFill>
                  <a:schemeClr val="tx1"/>
                </a:solidFill>
                <a:effectLst/>
                <a:latin typeface="+mn-lt"/>
                <a:ea typeface="+mn-ea"/>
                <a:cs typeface="+mn-cs"/>
              </a:rPr>
              <a:t>}$_][\p{L}\p{</a:t>
            </a:r>
            <a:r>
              <a:rPr lang="en-US" sz="1200" b="0" i="0" kern="1200" dirty="0" err="1">
                <a:solidFill>
                  <a:schemeClr val="tx1"/>
                </a:solidFill>
                <a:effectLst/>
                <a:latin typeface="+mn-lt"/>
                <a:ea typeface="+mn-ea"/>
                <a:cs typeface="+mn-cs"/>
              </a:rPr>
              <a:t>Nl</a:t>
            </a:r>
            <a:r>
              <a:rPr lang="en-US" sz="1200" b="0" i="0" kern="1200" dirty="0">
                <a:solidFill>
                  <a:schemeClr val="tx1"/>
                </a:solidFill>
                <a:effectLst/>
                <a:latin typeface="+mn-lt"/>
                <a:ea typeface="+mn-ea"/>
                <a:cs typeface="+mn-cs"/>
              </a:rPr>
              <a:t>}$\p{Mn}\p{Mc}\p{Nd}\p{Pc}]*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is more difficult to express in English, but it is conceptually similar to the older syntax with the addition that the letters and digits can be from any language. After the first character, there are also allowed additional underscore-like characters (collectively called “connectors”) and additional character combining marks (“modifiers”). (Other currency symbols are not included in this extended set.)</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Basically it should start with or ‘_’ or ‘$’ or character and contain all the other plus numbers otherwise the name should be with quotes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How to </a:t>
            </a:r>
            <a:r>
              <a:rPr lang="en-US" dirty="0"/>
              <a:t>retrieval values from object? It can be by dot notation or via parentheses (“[]”).</a:t>
            </a:r>
            <a:br>
              <a:rPr lang="en-US" dirty="0"/>
            </a:br>
            <a:r>
              <a:rPr lang="en-US" dirty="0"/>
              <a:t>When we use each one?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If name is valid then we can use dot notation otherwise it must be via parentheses.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Another example, if property name of object is dynamic (we don’t know what it’s going to be) then we must use </a:t>
            </a:r>
            <a:r>
              <a:rPr lang="en-US" dirty="0"/>
              <a:t>parentheses to access it (like writing a global get function that receive property name and return the value).</a:t>
            </a: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7</a:t>
            </a:fld>
            <a:endParaRPr lang="he-IL"/>
          </a:p>
        </p:txBody>
      </p:sp>
    </p:spTree>
    <p:extLst>
      <p:ext uri="{BB962C8B-B14F-4D97-AF65-F5344CB8AC3E}">
        <p14:creationId xmlns:p14="http://schemas.microsoft.com/office/powerpoint/2010/main" val="2547641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Scope in a programming language controls the visibility and lifetimes of variables and parameters.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an important service to the programmer because it reduces naming collisions and provides automatic memory management: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JS, unlike other languages we have one scope, the global scope.</a:t>
            </a:r>
          </a:p>
        </p:txBody>
      </p:sp>
      <p:sp>
        <p:nvSpPr>
          <p:cNvPr id="4" name="Slide Number Placeholder 3"/>
          <p:cNvSpPr>
            <a:spLocks noGrp="1"/>
          </p:cNvSpPr>
          <p:nvPr>
            <p:ph type="sldNum" sz="quarter" idx="10"/>
          </p:nvPr>
        </p:nvSpPr>
        <p:spPr/>
        <p:txBody>
          <a:bodyPr/>
          <a:lstStyle/>
          <a:p>
            <a:fld id="{595D0871-5AD0-4670-BDA8-FBE649F625DD}" type="slidenum">
              <a:rPr lang="he-IL" smtClean="0"/>
              <a:t>8</a:t>
            </a:fld>
            <a:endParaRPr lang="he-IL"/>
          </a:p>
        </p:txBody>
      </p:sp>
    </p:spTree>
    <p:extLst>
      <p:ext uri="{BB962C8B-B14F-4D97-AF65-F5344CB8AC3E}">
        <p14:creationId xmlns:p14="http://schemas.microsoft.com/office/powerpoint/2010/main" val="488411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Who is the global scope? How can I access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global scope is window, we have one object who is accessible across our browser, just write window and you are accessing the global scope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There is just one global scope</a:t>
            </a:r>
          </a:p>
        </p:txBody>
      </p:sp>
      <p:sp>
        <p:nvSpPr>
          <p:cNvPr id="4" name="Slide Number Placeholder 3"/>
          <p:cNvSpPr>
            <a:spLocks noGrp="1"/>
          </p:cNvSpPr>
          <p:nvPr>
            <p:ph type="sldNum" sz="quarter" idx="10"/>
          </p:nvPr>
        </p:nvSpPr>
        <p:spPr/>
        <p:txBody>
          <a:bodyPr/>
          <a:lstStyle/>
          <a:p>
            <a:fld id="{595D0871-5AD0-4670-BDA8-FBE649F625DD}" type="slidenum">
              <a:rPr lang="he-IL" smtClean="0"/>
              <a:t>9</a:t>
            </a:fld>
            <a:endParaRPr lang="he-IL"/>
          </a:p>
        </p:txBody>
      </p:sp>
    </p:spTree>
    <p:extLst>
      <p:ext uri="{BB962C8B-B14F-4D97-AF65-F5344CB8AC3E}">
        <p14:creationId xmlns:p14="http://schemas.microsoft.com/office/powerpoint/2010/main" val="1048341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י"א/אלול/תשע"ט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42675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י"א/אלול/תשע"ט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8806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י"א/אלול/תשע"ט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43526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י"א/אלול/תשע"ט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82317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י"א/אלול/תשע"ט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0352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י"א/אלול/תשע"ט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198201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F472E424-CC75-4448-A1B5-6FCA6BFEE599}" type="datetimeFigureOut">
              <a:rPr lang="he-IL" smtClean="0"/>
              <a:t>י"א/אלול/תשע"ט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79724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F472E424-CC75-4448-A1B5-6FCA6BFEE599}" type="datetimeFigureOut">
              <a:rPr lang="he-IL" smtClean="0"/>
              <a:t>י"א/אלול/תשע"ט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616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472E424-CC75-4448-A1B5-6FCA6BFEE599}" type="datetimeFigureOut">
              <a:rPr lang="he-IL" smtClean="0"/>
              <a:t>י"א/אלול/תשע"ט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729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י"א/אלול/תשע"ט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42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י"א/אלול/תשע"ט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2798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472E424-CC75-4448-A1B5-6FCA6BFEE599}" type="datetimeFigureOut">
              <a:rPr lang="he-IL" smtClean="0"/>
              <a:t>י"א/אלול/תשע"ט</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7AF2053-6DFD-4FC5-8358-EAC2FCAF6FFC}" type="slidenum">
              <a:rPr lang="he-IL" smtClean="0"/>
              <a:t>‹#›</a:t>
            </a:fld>
            <a:endParaRPr lang="he-IL"/>
          </a:p>
        </p:txBody>
      </p:sp>
    </p:spTree>
    <p:extLst>
      <p:ext uri="{BB962C8B-B14F-4D97-AF65-F5344CB8AC3E}">
        <p14:creationId xmlns:p14="http://schemas.microsoft.com/office/powerpoint/2010/main" val="2109133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Chapter 3</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7046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Declaration is adding variable to global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06979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JAVA</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769516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JS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15434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danger</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481328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load 2 files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339726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Function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2497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IIFE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53289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Closure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28826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Hoisting</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81656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Hoisting Examples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170921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What is OOP</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26036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Var, let, </a:t>
            </a:r>
            <a:r>
              <a:rPr lang="en-US" sz="6000" dirty="0" err="1">
                <a:solidFill>
                  <a:schemeClr val="bg1"/>
                </a:solidFill>
              </a:rPr>
              <a:t>const</a:t>
            </a:r>
            <a:r>
              <a:rPr lang="en-US" sz="6000" dirty="0">
                <a:solidFill>
                  <a:schemeClr val="bg1"/>
                </a:solidFill>
              </a:rPr>
              <a:t>, freeze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021379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Invocation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74145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bind</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09453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Arrow function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44953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use strict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10717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??Html modules for scoping??</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693568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Class in the past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98406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prototype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26304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Class today</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005768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Inheritance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03256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OOP in JS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3121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Encapsulation - Private variables in class using closure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12204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dirty="0">
                <a:solidFill>
                  <a:schemeClr val="bg1"/>
                </a:solidFill>
                <a:latin typeface="Calibri (Body)"/>
              </a:rPr>
              <a:t>Class with arrow function</a:t>
            </a:r>
          </a:p>
        </p:txBody>
      </p:sp>
    </p:spTree>
    <p:extLst>
      <p:ext uri="{BB962C8B-B14F-4D97-AF65-F5344CB8AC3E}">
        <p14:creationId xmlns:p14="http://schemas.microsoft.com/office/powerpoint/2010/main" val="79876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dirty="0">
                <a:solidFill>
                  <a:schemeClr val="bg1"/>
                </a:solidFill>
                <a:latin typeface="Calibri (Body)"/>
              </a:rPr>
              <a:t>Code clean using bind – how to refactor &amp; reuse code</a:t>
            </a:r>
          </a:p>
        </p:txBody>
      </p:sp>
    </p:spTree>
    <p:extLst>
      <p:ext uri="{BB962C8B-B14F-4D97-AF65-F5344CB8AC3E}">
        <p14:creationId xmlns:p14="http://schemas.microsoft.com/office/powerpoint/2010/main" val="1967074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Data Types in JS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364402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Falsy</a:t>
            </a:r>
            <a:r>
              <a:rPr lang="en-US" sz="6000" dirty="0">
                <a:solidFill>
                  <a:schemeClr val="bg1"/>
                </a:solidFill>
              </a:rPr>
              <a:t> values in JS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17268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&amp;&amp; operation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866000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Object Literal</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240273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03840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How to access Global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624588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85256</TotalTime>
  <Words>2242</Words>
  <Application>Microsoft Office PowerPoint</Application>
  <PresentationFormat>Widescreen</PresentationFormat>
  <Paragraphs>489</Paragraphs>
  <Slides>32</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(Body)</vt:lpstr>
      <vt:lpstr>Calibri Light</vt:lpstr>
      <vt:lpstr>Times New Roman</vt:lpstr>
      <vt:lpstr>ערכת נושא Office</vt:lpstr>
      <vt:lpstr>Chapter 3</vt:lpstr>
      <vt:lpstr>What is OOP</vt:lpstr>
      <vt:lpstr>OOP in JS</vt:lpstr>
      <vt:lpstr>Data Types in JS</vt:lpstr>
      <vt:lpstr>Falsy values in JS</vt:lpstr>
      <vt:lpstr>&amp;&amp; operation</vt:lpstr>
      <vt:lpstr>Object Literal</vt:lpstr>
      <vt:lpstr>Global Scope</vt:lpstr>
      <vt:lpstr>How to access Global Scope?</vt:lpstr>
      <vt:lpstr>Declaration is adding variable to global scope</vt:lpstr>
      <vt:lpstr>Global Scope - JAVA</vt:lpstr>
      <vt:lpstr>Global Scope - JS</vt:lpstr>
      <vt:lpstr>Global Scope - danger</vt:lpstr>
      <vt:lpstr>Global Scope – load 2 files</vt:lpstr>
      <vt:lpstr>Function scope</vt:lpstr>
      <vt:lpstr>IIFE</vt:lpstr>
      <vt:lpstr>Closure</vt:lpstr>
      <vt:lpstr>Hoisting</vt:lpstr>
      <vt:lpstr>Hoisting Examples</vt:lpstr>
      <vt:lpstr>Var, let, const, freeze</vt:lpstr>
      <vt:lpstr>Invocation</vt:lpstr>
      <vt:lpstr>bind</vt:lpstr>
      <vt:lpstr>Arrow function</vt:lpstr>
      <vt:lpstr>use strict</vt:lpstr>
      <vt:lpstr>??Html modules for scoping??</vt:lpstr>
      <vt:lpstr>Class in the past</vt:lpstr>
      <vt:lpstr>prototype</vt:lpstr>
      <vt:lpstr>Class today</vt:lpstr>
      <vt:lpstr>Inheritance</vt:lpstr>
      <vt:lpstr>Encapsulation - Private variables in class using closure</vt:lpstr>
      <vt:lpstr>Class with arrow function</vt:lpstr>
      <vt:lpstr>Code clean using bind – how to refactor &amp; reuse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 Performance</dc:title>
  <dc:creator>dan nahari</dc:creator>
  <cp:lastModifiedBy>Nahari, Dan</cp:lastModifiedBy>
  <cp:revision>1597</cp:revision>
  <dcterms:created xsi:type="dcterms:W3CDTF">2016-09-19T19:56:06Z</dcterms:created>
  <dcterms:modified xsi:type="dcterms:W3CDTF">2019-09-11T06:27:30Z</dcterms:modified>
</cp:coreProperties>
</file>